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8" r:id="rId2"/>
    <p:sldId id="270" r:id="rId3"/>
    <p:sldId id="271" r:id="rId4"/>
    <p:sldId id="272" r:id="rId5"/>
    <p:sldId id="273" r:id="rId6"/>
    <p:sldId id="259" r:id="rId7"/>
    <p:sldId id="264" r:id="rId8"/>
    <p:sldId id="260" r:id="rId9"/>
    <p:sldId id="265" r:id="rId10"/>
    <p:sldId id="274" r:id="rId11"/>
    <p:sldId id="275" r:id="rId12"/>
    <p:sldId id="276" r:id="rId13"/>
    <p:sldId id="277" r:id="rId14"/>
    <p:sldId id="261" r:id="rId15"/>
    <p:sldId id="267" r:id="rId16"/>
    <p:sldId id="262" r:id="rId17"/>
    <p:sldId id="266" r:id="rId18"/>
    <p:sldId id="279" r:id="rId19"/>
    <p:sldId id="280" r:id="rId20"/>
    <p:sldId id="281" r:id="rId21"/>
    <p:sldId id="263" r:id="rId2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5" d="100"/>
          <a:sy n="75" d="100"/>
        </p:scale>
        <p:origin x="960" y="2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7208236B-A80F-41E9-B373-455E352339F1}" type="datetimeFigureOut">
              <a:rPr lang="en-US" smtClean="0"/>
              <a:pPr/>
              <a:t>1/7/2023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B5DA13A3-7597-4688-81C4-40B256CBAE80}"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5DA13A3-7597-4688-81C4-40B256CBAE80}"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3" name="Rectangle 12"/>
          <p:cNvSpPr/>
          <p:nvPr userDrawn="1"/>
        </p:nvSpPr>
        <p:spPr>
          <a:xfrm>
            <a:off x="0" y="0"/>
            <a:ext cx="20574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457200" y="2895600"/>
            <a:ext cx="2895600" cy="1815882"/>
          </a:xfrm>
          <a:prstGeom prst="rect">
            <a:avLst/>
          </a:prstGeom>
          <a:noFill/>
        </p:spPr>
        <p:txBody>
          <a:bodyPr wrap="square" rtlCol="0">
            <a:spAutoFit/>
          </a:bodyPr>
          <a:lstStyle/>
          <a:p>
            <a:pPr algn="ctr"/>
            <a:r>
              <a:rPr lang="en-US" sz="2800" dirty="0">
                <a:solidFill>
                  <a:schemeClr val="bg2">
                    <a:lumMod val="50000"/>
                  </a:schemeClr>
                </a:solidFill>
                <a:effectLst>
                  <a:outerShdw blurRad="38100" dist="38100" dir="2700000" algn="tl">
                    <a:srgbClr val="000000">
                      <a:alpha val="43137"/>
                    </a:srgbClr>
                  </a:outerShdw>
                </a:effectLst>
                <a:latin typeface="+mj-lt"/>
              </a:rPr>
              <a:t>Laborers</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In</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The</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Vineyard</a:t>
            </a:r>
          </a:p>
        </p:txBody>
      </p:sp>
      <p:pic>
        <p:nvPicPr>
          <p:cNvPr id="7172" name="Picture 4" descr="http://gbcdecatur.org/files/LaborersInVineyard.jpg"/>
          <p:cNvPicPr>
            <a:picLocks noChangeAspect="1" noChangeArrowheads="1"/>
          </p:cNvPicPr>
          <p:nvPr userDrawn="1"/>
        </p:nvPicPr>
        <p:blipFill>
          <a:blip r:embed="rId2"/>
          <a:srcRect t="4846" r="54545" b="15191"/>
          <a:stretch>
            <a:fillRect/>
          </a:stretch>
        </p:blipFill>
        <p:spPr bwMode="auto">
          <a:xfrm>
            <a:off x="381000" y="609600"/>
            <a:ext cx="1327727" cy="1752600"/>
          </a:xfrm>
          <a:prstGeom prst="rect">
            <a:avLst/>
          </a:prstGeom>
          <a:ln>
            <a:noFill/>
          </a:ln>
          <a:effectLst>
            <a:outerShdw blurRad="190500" algn="tl" rotWithShape="0">
              <a:srgbClr val="000000">
                <a:alpha val="70000"/>
              </a:srgbClr>
            </a:outerShdw>
          </a:effectLst>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13" name="Rectangle 12"/>
          <p:cNvSpPr/>
          <p:nvPr userDrawn="1"/>
        </p:nvSpPr>
        <p:spPr>
          <a:xfrm>
            <a:off x="0" y="0"/>
            <a:ext cx="20574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userDrawn="1"/>
        </p:nvSpPr>
        <p:spPr>
          <a:xfrm>
            <a:off x="-457200" y="2895600"/>
            <a:ext cx="2895600" cy="1815882"/>
          </a:xfrm>
          <a:prstGeom prst="rect">
            <a:avLst/>
          </a:prstGeom>
          <a:noFill/>
        </p:spPr>
        <p:txBody>
          <a:bodyPr wrap="square" rtlCol="0">
            <a:spAutoFit/>
          </a:bodyPr>
          <a:lstStyle/>
          <a:p>
            <a:pPr algn="ctr"/>
            <a:r>
              <a:rPr lang="en-US" sz="2800" dirty="0">
                <a:solidFill>
                  <a:schemeClr val="bg2">
                    <a:lumMod val="50000"/>
                  </a:schemeClr>
                </a:solidFill>
                <a:effectLst>
                  <a:outerShdw blurRad="38100" dist="38100" dir="2700000" algn="tl">
                    <a:srgbClr val="000000">
                      <a:alpha val="43137"/>
                    </a:srgbClr>
                  </a:outerShdw>
                </a:effectLst>
                <a:latin typeface="+mj-lt"/>
              </a:rPr>
              <a:t>Laborers</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In</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The</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Vineyard</a:t>
            </a:r>
          </a:p>
        </p:txBody>
      </p:sp>
      <p:pic>
        <p:nvPicPr>
          <p:cNvPr id="6" name="Picture 4" descr="http://gbcdecatur.org/files/LaborersInVineyard.jpg"/>
          <p:cNvPicPr>
            <a:picLocks noChangeAspect="1" noChangeArrowheads="1"/>
          </p:cNvPicPr>
          <p:nvPr userDrawn="1"/>
        </p:nvPicPr>
        <p:blipFill>
          <a:blip r:embed="rId2" cstate="print"/>
          <a:srcRect l="47273"/>
          <a:stretch>
            <a:fillRect/>
          </a:stretch>
        </p:blipFill>
        <p:spPr bwMode="auto">
          <a:xfrm>
            <a:off x="457200" y="609600"/>
            <a:ext cx="1285101" cy="1828800"/>
          </a:xfrm>
          <a:prstGeom prst="rect">
            <a:avLst/>
          </a:prstGeom>
          <a:ln>
            <a:noFill/>
          </a:ln>
          <a:effectLst>
            <a:outerShdw blurRad="190500" algn="tl" rotWithShape="0">
              <a:srgbClr val="000000">
                <a:alpha val="70000"/>
              </a:srgbClr>
            </a:outerShdw>
          </a:effectLst>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13" name="Rectangle 12"/>
          <p:cNvSpPr/>
          <p:nvPr userDrawn="1"/>
        </p:nvSpPr>
        <p:spPr>
          <a:xfrm>
            <a:off x="0" y="0"/>
            <a:ext cx="20574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userDrawn="1"/>
        </p:nvSpPr>
        <p:spPr>
          <a:xfrm>
            <a:off x="-457200" y="2895600"/>
            <a:ext cx="2895600" cy="1815882"/>
          </a:xfrm>
          <a:prstGeom prst="rect">
            <a:avLst/>
          </a:prstGeom>
          <a:noFill/>
        </p:spPr>
        <p:txBody>
          <a:bodyPr wrap="square" rtlCol="0">
            <a:spAutoFit/>
          </a:bodyPr>
          <a:lstStyle/>
          <a:p>
            <a:pPr algn="ctr"/>
            <a:r>
              <a:rPr lang="en-US" sz="2800" dirty="0">
                <a:solidFill>
                  <a:schemeClr val="bg2">
                    <a:lumMod val="50000"/>
                  </a:schemeClr>
                </a:solidFill>
                <a:effectLst>
                  <a:outerShdw blurRad="38100" dist="38100" dir="2700000" algn="tl">
                    <a:srgbClr val="000000">
                      <a:alpha val="43137"/>
                    </a:srgbClr>
                  </a:outerShdw>
                </a:effectLst>
                <a:latin typeface="+mj-lt"/>
              </a:rPr>
              <a:t>Laborers</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In</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The</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Vineyard</a:t>
            </a:r>
          </a:p>
        </p:txBody>
      </p:sp>
      <p:pic>
        <p:nvPicPr>
          <p:cNvPr id="7" name="Picture 2" descr="F:\FILES\PFILES\MSOFFICE\MEDIA\CNTCD1\Photo2\j0316869.jpg"/>
          <p:cNvPicPr>
            <a:picLocks noChangeAspect="1" noChangeArrowheads="1"/>
          </p:cNvPicPr>
          <p:nvPr userDrawn="1"/>
        </p:nvPicPr>
        <p:blipFill>
          <a:blip r:embed="rId2"/>
          <a:srcRect/>
          <a:stretch>
            <a:fillRect/>
          </a:stretch>
        </p:blipFill>
        <p:spPr bwMode="auto">
          <a:xfrm>
            <a:off x="457200" y="609600"/>
            <a:ext cx="1219200" cy="1856600"/>
          </a:xfrm>
          <a:prstGeom prst="rect">
            <a:avLst/>
          </a:prstGeom>
          <a:noFill/>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13" name="Rectangle 12"/>
          <p:cNvSpPr/>
          <p:nvPr userDrawn="1"/>
        </p:nvSpPr>
        <p:spPr>
          <a:xfrm>
            <a:off x="0" y="0"/>
            <a:ext cx="20574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userDrawn="1"/>
        </p:nvSpPr>
        <p:spPr>
          <a:xfrm>
            <a:off x="-457200" y="2895600"/>
            <a:ext cx="2895600" cy="1815882"/>
          </a:xfrm>
          <a:prstGeom prst="rect">
            <a:avLst/>
          </a:prstGeom>
          <a:noFill/>
        </p:spPr>
        <p:txBody>
          <a:bodyPr wrap="square" rtlCol="0">
            <a:spAutoFit/>
          </a:bodyPr>
          <a:lstStyle/>
          <a:p>
            <a:pPr algn="ctr"/>
            <a:r>
              <a:rPr lang="en-US" sz="2800" dirty="0">
                <a:solidFill>
                  <a:schemeClr val="bg2">
                    <a:lumMod val="50000"/>
                  </a:schemeClr>
                </a:solidFill>
                <a:effectLst>
                  <a:outerShdw blurRad="38100" dist="38100" dir="2700000" algn="tl">
                    <a:srgbClr val="000000">
                      <a:alpha val="43137"/>
                    </a:srgbClr>
                  </a:outerShdw>
                </a:effectLst>
                <a:latin typeface="+mj-lt"/>
              </a:rPr>
              <a:t>Laborers</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In</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The</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Vineyard</a:t>
            </a:r>
          </a:p>
        </p:txBody>
      </p:sp>
      <p:pic>
        <p:nvPicPr>
          <p:cNvPr id="6" name="Picture 1" descr="F:\FILES\PFILES\MSOFFICE\MEDIA\CNTCD1\ClipArt1\j0197971.wmf"/>
          <p:cNvPicPr>
            <a:picLocks noChangeAspect="1" noChangeArrowheads="1"/>
          </p:cNvPicPr>
          <p:nvPr userDrawn="1"/>
        </p:nvPicPr>
        <p:blipFill>
          <a:blip r:embed="rId2"/>
          <a:srcRect/>
          <a:stretch>
            <a:fillRect/>
          </a:stretch>
        </p:blipFill>
        <p:spPr bwMode="auto">
          <a:xfrm>
            <a:off x="331076" y="609600"/>
            <a:ext cx="1421524" cy="1798638"/>
          </a:xfrm>
          <a:prstGeom prst="rect">
            <a:avLst/>
          </a:prstGeom>
          <a:noFill/>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13" name="Rectangle 12"/>
          <p:cNvSpPr/>
          <p:nvPr userDrawn="1"/>
        </p:nvSpPr>
        <p:spPr>
          <a:xfrm>
            <a:off x="0" y="0"/>
            <a:ext cx="20574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31" name="Picture 7" descr="C:\Documents and Settings\Donnie\Local Settings\Temporary Internet Files\Content.IE5\L1V11MNQ\MPj04006420000[1].jpg"/>
          <p:cNvPicPr>
            <a:picLocks noChangeAspect="1" noChangeArrowheads="1"/>
          </p:cNvPicPr>
          <p:nvPr userDrawn="1"/>
        </p:nvPicPr>
        <p:blipFill>
          <a:blip r:embed="rId2" cstate="print"/>
          <a:srcRect/>
          <a:stretch>
            <a:fillRect/>
          </a:stretch>
        </p:blipFill>
        <p:spPr bwMode="auto">
          <a:xfrm>
            <a:off x="304800" y="457200"/>
            <a:ext cx="1447800" cy="1810193"/>
          </a:xfrm>
          <a:prstGeom prst="rect">
            <a:avLst/>
          </a:prstGeom>
          <a:noFill/>
        </p:spPr>
      </p:pic>
      <p:sp>
        <p:nvSpPr>
          <p:cNvPr id="5" name="TextBox 4"/>
          <p:cNvSpPr txBox="1"/>
          <p:nvPr userDrawn="1"/>
        </p:nvSpPr>
        <p:spPr>
          <a:xfrm>
            <a:off x="-457200" y="2895600"/>
            <a:ext cx="2895600" cy="1815882"/>
          </a:xfrm>
          <a:prstGeom prst="rect">
            <a:avLst/>
          </a:prstGeom>
          <a:noFill/>
        </p:spPr>
        <p:txBody>
          <a:bodyPr wrap="square" rtlCol="0">
            <a:spAutoFit/>
          </a:bodyPr>
          <a:lstStyle/>
          <a:p>
            <a:pPr algn="ctr"/>
            <a:r>
              <a:rPr lang="en-US" sz="2800" dirty="0">
                <a:solidFill>
                  <a:schemeClr val="bg2">
                    <a:lumMod val="50000"/>
                  </a:schemeClr>
                </a:solidFill>
                <a:effectLst>
                  <a:outerShdw blurRad="38100" dist="38100" dir="2700000" algn="tl">
                    <a:srgbClr val="000000">
                      <a:alpha val="43137"/>
                    </a:srgbClr>
                  </a:outerShdw>
                </a:effectLst>
                <a:latin typeface="+mj-lt"/>
              </a:rPr>
              <a:t>Laborers</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In</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The</a:t>
            </a:r>
          </a:p>
          <a:p>
            <a:pPr algn="ctr"/>
            <a:r>
              <a:rPr lang="en-US" sz="2800" dirty="0">
                <a:solidFill>
                  <a:schemeClr val="bg2">
                    <a:lumMod val="50000"/>
                  </a:schemeClr>
                </a:solidFill>
                <a:effectLst>
                  <a:outerShdw blurRad="38100" dist="38100" dir="2700000" algn="tl">
                    <a:srgbClr val="000000">
                      <a:alpha val="43137"/>
                    </a:srgbClr>
                  </a:outerShdw>
                </a:effectLst>
                <a:latin typeface="+mj-lt"/>
              </a:rPr>
              <a:t>Vineyard</a:t>
            </a: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13" name="Rectangle 12"/>
          <p:cNvSpPr/>
          <p:nvPr userDrawn="1"/>
        </p:nvSpPr>
        <p:spPr>
          <a:xfrm>
            <a:off x="0" y="0"/>
            <a:ext cx="533400" cy="70104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userDrawn="1"/>
        </p:nvSpPr>
        <p:spPr>
          <a:xfrm rot="5400000">
            <a:off x="4419600" y="2400300"/>
            <a:ext cx="533400" cy="89154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F3F03C-BA10-40E0-9B54-82B313B4B2B0}" type="datetimeFigureOut">
              <a:rPr lang="en-US" smtClean="0"/>
              <a:pPr/>
              <a:t>1/7/2023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726E2A-8272-4C5B-AB2D-9CBE9DBD001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8" r:id="rId3"/>
    <p:sldLayoutId id="2147483661" r:id="rId4"/>
    <p:sldLayoutId id="2147483660" r:id="rId5"/>
    <p:sldLayoutId id="2147483659" r:id="rId6"/>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7272" y="685800"/>
            <a:ext cx="8314327" cy="1938992"/>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i="1" cap="none" spc="0" dirty="0">
                <a:ln w="11430"/>
                <a:solidFill>
                  <a:schemeClr val="bg2">
                    <a:lumMod val="50000"/>
                  </a:schemeClr>
                </a:solidFill>
                <a:effectLst>
                  <a:outerShdw blurRad="50800" dist="39000" dir="5460000" algn="tl">
                    <a:srgbClr val="000000">
                      <a:alpha val="38000"/>
                    </a:srgbClr>
                  </a:outerShdw>
                </a:effectLst>
              </a:rPr>
              <a:t>Parable of</a:t>
            </a:r>
          </a:p>
          <a:p>
            <a:pPr algn="ctr"/>
            <a:r>
              <a:rPr lang="en-US" sz="6600" b="1" dirty="0">
                <a:ln w="11430"/>
                <a:solidFill>
                  <a:schemeClr val="bg2">
                    <a:lumMod val="50000"/>
                  </a:schemeClr>
                </a:solidFill>
                <a:effectLst>
                  <a:outerShdw blurRad="50800" dist="39000" dir="5460000" algn="tl">
                    <a:srgbClr val="000000">
                      <a:alpha val="38000"/>
                    </a:srgbClr>
                  </a:outerShdw>
                </a:effectLst>
              </a:rPr>
              <a:t>Laborers in the Vineyard</a:t>
            </a:r>
            <a:endParaRPr lang="en-US" sz="6600" b="1" cap="none" spc="0" dirty="0">
              <a:ln w="11430"/>
              <a:solidFill>
                <a:schemeClr val="bg2">
                  <a:lumMod val="50000"/>
                </a:schemeClr>
              </a:solidFill>
              <a:effectLst>
                <a:outerShdw blurRad="50800" dist="39000" dir="5460000" algn="tl">
                  <a:srgbClr val="000000">
                    <a:alpha val="38000"/>
                  </a:srgbClr>
                </a:outerShdw>
              </a:effectLst>
            </a:endParaRPr>
          </a:p>
        </p:txBody>
      </p:sp>
      <p:sp>
        <p:nvSpPr>
          <p:cNvPr id="7" name="Oval 6"/>
          <p:cNvSpPr/>
          <p:nvPr/>
        </p:nvSpPr>
        <p:spPr>
          <a:xfrm>
            <a:off x="3048000" y="2819400"/>
            <a:ext cx="3429000" cy="1066800"/>
          </a:xfrm>
          <a:prstGeom prst="ellipse">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Matthew 20:1-16</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369868"/>
            <a:ext cx="7772400" cy="5878532"/>
          </a:xfrm>
          <a:prstGeom prst="rect">
            <a:avLst/>
          </a:prstGeom>
          <a:noFill/>
        </p:spPr>
        <p:txBody>
          <a:bodyPr wrap="square" rtlCol="0">
            <a:spAutoFit/>
          </a:bodyPr>
          <a:lstStyle/>
          <a:p>
            <a:r>
              <a:rPr lang="en-US" sz="2400" dirty="0">
                <a:latin typeface="Times New Roman" pitchFamily="18" charset="0"/>
                <a:cs typeface="Times New Roman" pitchFamily="18" charset="0"/>
              </a:rPr>
              <a:t> 1 "For the kingdom of heaven is like a landowner who went out early in the morning to hire laborers for his vineyard.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2 Now when he had agreed with the laborers for a denarius a day, he sent them into his vineyard.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3 And he went out about the third hour and saw others standing idle in the marketplace,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4 and said to them, 'You also go into the vineyard, and whatever is right I will give you.' So they went.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5 Again he went out about the sixth and the ninth hour, and did likewise.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6 And about the eleventh hour he went out and found others standing idle, and said to them, 'Why have you been standing here idle all day</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304800"/>
            <a:ext cx="7772400" cy="5139869"/>
          </a:xfrm>
          <a:prstGeom prst="rect">
            <a:avLst/>
          </a:prstGeom>
          <a:noFill/>
        </p:spPr>
        <p:txBody>
          <a:bodyPr wrap="square" rtlCol="0">
            <a:spAutoFit/>
          </a:bodyPr>
          <a:lstStyle/>
          <a:p>
            <a:r>
              <a:rPr lang="en-US" sz="2400" dirty="0">
                <a:latin typeface="Times New Roman" pitchFamily="18" charset="0"/>
                <a:cs typeface="Times New Roman" pitchFamily="18" charset="0"/>
              </a:rPr>
              <a:t>7 They said to him, 'Because no one hired us.' He said to them, 'You also go into the vineyard, and whatever is right you will receive.'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8 So when evening had come, the owner of the vineyard said to his steward, 'Call the laborers and give them their wages, beginning with the last to the first.'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9 And when those came who were hired about the eleventh hour, they each received a denarius.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10 But when the first came, they supposed that they would receive more; and they likewise received each a denarius.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11 And when they had received it, they complained against the landowner, </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304800"/>
            <a:ext cx="7772400" cy="4770537"/>
          </a:xfrm>
          <a:prstGeom prst="rect">
            <a:avLst/>
          </a:prstGeom>
          <a:noFill/>
        </p:spPr>
        <p:txBody>
          <a:bodyPr wrap="square" rtlCol="0">
            <a:spAutoFit/>
          </a:bodyPr>
          <a:lstStyle/>
          <a:p>
            <a:r>
              <a:rPr lang="en-US" sz="2400" dirty="0">
                <a:latin typeface="Times New Roman" pitchFamily="18" charset="0"/>
                <a:cs typeface="Times New Roman" pitchFamily="18" charset="0"/>
              </a:rPr>
              <a:t>12 saying, 'These last men have worked only one hour, and you made them equal to us who have borne the burden and the heat of the day.'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13 But he answered one of them and said, 'Friend, I am doing you no wrong. Did you not agree with me for a denarius?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14 Take what is yours and go your way. I wish to give to this last man the same as to you.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15 Is it not lawful for me to do what I wish with my own things? Or is your eye evil because I am good?'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16 So the last will be first, and the first last. For many are called, but few chosen."  </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22936" y="152400"/>
            <a:ext cx="3706464"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i="1" cap="none" spc="0" dirty="0">
                <a:ln w="11430"/>
                <a:solidFill>
                  <a:schemeClr val="bg2">
                    <a:lumMod val="50000"/>
                  </a:schemeClr>
                </a:solidFill>
                <a:effectLst>
                  <a:outerShdw blurRad="50800" dist="39000" dir="5460000" algn="tl">
                    <a:srgbClr val="000000">
                      <a:alpha val="38000"/>
                    </a:srgbClr>
                  </a:outerShdw>
                </a:effectLst>
              </a:rPr>
              <a:t>Difficult Parable</a:t>
            </a:r>
            <a:endParaRPr lang="en-US" sz="4400" b="1" cap="none" spc="0" dirty="0">
              <a:ln w="11430"/>
              <a:solidFill>
                <a:schemeClr val="bg2">
                  <a:lumMod val="50000"/>
                </a:schemeClr>
              </a:solidFill>
              <a:effectLst>
                <a:outerShdw blurRad="50800" dist="39000" dir="5460000" algn="tl">
                  <a:srgbClr val="000000">
                    <a:alpha val="38000"/>
                  </a:srgbClr>
                </a:outerShdw>
              </a:effectLst>
            </a:endParaRPr>
          </a:p>
        </p:txBody>
      </p:sp>
      <p:sp>
        <p:nvSpPr>
          <p:cNvPr id="4" name="TextBox 3"/>
          <p:cNvSpPr txBox="1"/>
          <p:nvPr/>
        </p:nvSpPr>
        <p:spPr>
          <a:xfrm>
            <a:off x="1447800" y="1143000"/>
            <a:ext cx="6781800" cy="1261884"/>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n-US" sz="2800" dirty="0"/>
              <a:t>“This parable is perhaps harder to interpret than any other which the Savior uttered.”</a:t>
            </a:r>
          </a:p>
          <a:p>
            <a:pPr algn="r"/>
            <a:r>
              <a:rPr lang="en-US" sz="2000" dirty="0"/>
              <a:t>- William Taylor, </a:t>
            </a:r>
            <a:r>
              <a:rPr lang="en-US" sz="2000" i="1" dirty="0"/>
              <a:t>Parables of our Savior</a:t>
            </a:r>
            <a:r>
              <a:rPr lang="en-US" sz="2000" dirty="0"/>
              <a:t>, 104</a:t>
            </a:r>
          </a:p>
        </p:txBody>
      </p:sp>
      <p:sp>
        <p:nvSpPr>
          <p:cNvPr id="5" name="TextBox 4"/>
          <p:cNvSpPr txBox="1"/>
          <p:nvPr/>
        </p:nvSpPr>
        <p:spPr>
          <a:xfrm>
            <a:off x="1371600" y="2817674"/>
            <a:ext cx="6934200" cy="1754326"/>
          </a:xfrm>
          <a:prstGeom prst="rect">
            <a:avLst/>
          </a:prstGeom>
          <a:noFill/>
        </p:spPr>
        <p:txBody>
          <a:bodyPr wrap="square" rtlCol="0">
            <a:spAutoFit/>
          </a:bodyPr>
          <a:lstStyle/>
          <a:p>
            <a:pPr>
              <a:lnSpc>
                <a:spcPct val="150000"/>
              </a:lnSpc>
              <a:buFont typeface="Arial" pitchFamily="34" charset="0"/>
              <a:buChar char="•"/>
            </a:pPr>
            <a:r>
              <a:rPr lang="en-US" sz="2400" dirty="0"/>
              <a:t> What exactly is the point of the parable?</a:t>
            </a:r>
          </a:p>
          <a:p>
            <a:pPr>
              <a:lnSpc>
                <a:spcPct val="150000"/>
              </a:lnSpc>
              <a:buFont typeface="Arial" pitchFamily="34" charset="0"/>
              <a:buChar char="•"/>
            </a:pPr>
            <a:r>
              <a:rPr lang="en-US" sz="2400" dirty="0"/>
              <a:t> Is it talking about Jews (first) &amp; Gentiles (last)?</a:t>
            </a:r>
          </a:p>
          <a:p>
            <a:pPr>
              <a:lnSpc>
                <a:spcPct val="150000"/>
              </a:lnSpc>
              <a:buFont typeface="Arial" pitchFamily="34" charset="0"/>
              <a:buChar char="•"/>
            </a:pPr>
            <a:r>
              <a:rPr lang="en-US" sz="2400" dirty="0"/>
              <a:t> Is it talking about those who obey gospel later in life?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p:cTn id="13" dur="1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5">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p:cTn id="19"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5">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7272" y="145544"/>
            <a:ext cx="8314327" cy="175945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ts val="6500"/>
              </a:lnSpc>
            </a:pPr>
            <a:r>
              <a:rPr lang="en-US" sz="5400" b="1" i="1" cap="none" spc="0" dirty="0">
                <a:ln w="11430"/>
                <a:solidFill>
                  <a:schemeClr val="bg2">
                    <a:lumMod val="50000"/>
                  </a:schemeClr>
                </a:solidFill>
                <a:effectLst>
                  <a:outerShdw blurRad="50800" dist="39000" dir="5460000" algn="tl">
                    <a:srgbClr val="000000">
                      <a:alpha val="38000"/>
                    </a:srgbClr>
                  </a:outerShdw>
                </a:effectLst>
              </a:rPr>
              <a:t>Parable of</a:t>
            </a:r>
          </a:p>
          <a:p>
            <a:pPr algn="ctr">
              <a:lnSpc>
                <a:spcPts val="6500"/>
              </a:lnSpc>
            </a:pPr>
            <a:r>
              <a:rPr lang="en-US" sz="6600" b="1" dirty="0">
                <a:ln w="11430"/>
                <a:solidFill>
                  <a:schemeClr val="bg2">
                    <a:lumMod val="50000"/>
                  </a:schemeClr>
                </a:solidFill>
                <a:effectLst>
                  <a:outerShdw blurRad="50800" dist="39000" dir="5460000" algn="tl">
                    <a:srgbClr val="000000">
                      <a:alpha val="38000"/>
                    </a:srgbClr>
                  </a:outerShdw>
                </a:effectLst>
              </a:rPr>
              <a:t>Laborers in the Vineyard</a:t>
            </a:r>
            <a:endParaRPr lang="en-US" sz="6600" b="1" cap="none" spc="0" dirty="0">
              <a:ln w="11430"/>
              <a:solidFill>
                <a:schemeClr val="bg2">
                  <a:lumMod val="50000"/>
                </a:schemeClr>
              </a:solidFill>
              <a:effectLst>
                <a:outerShdw blurRad="50800" dist="39000" dir="5460000" algn="tl">
                  <a:srgbClr val="000000">
                    <a:alpha val="38000"/>
                  </a:srgbClr>
                </a:outerShdw>
              </a:effectLst>
            </a:endParaRPr>
          </a:p>
        </p:txBody>
      </p:sp>
      <p:sp>
        <p:nvSpPr>
          <p:cNvPr id="5" name="Rounded Rectangle 4"/>
          <p:cNvSpPr/>
          <p:nvPr/>
        </p:nvSpPr>
        <p:spPr>
          <a:xfrm>
            <a:off x="1066800" y="2133600"/>
            <a:ext cx="75438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200" dirty="0">
                <a:solidFill>
                  <a:schemeClr val="bg2">
                    <a:lumMod val="25000"/>
                  </a:schemeClr>
                </a:solidFill>
                <a:latin typeface="+mj-lt"/>
              </a:rPr>
              <a:t>The Difficulties</a:t>
            </a:r>
          </a:p>
        </p:txBody>
      </p:sp>
      <p:pic>
        <p:nvPicPr>
          <p:cNvPr id="9226" name="Picture 10" descr="F:\FILES\PFILES\MSOFFICE\MEDIA\CNTCD1\ClipArt1\j0197971.wmf"/>
          <p:cNvPicPr>
            <a:picLocks noChangeAspect="1" noChangeArrowheads="1"/>
          </p:cNvPicPr>
          <p:nvPr/>
        </p:nvPicPr>
        <p:blipFill>
          <a:blip r:embed="rId2"/>
          <a:srcRect/>
          <a:stretch>
            <a:fillRect/>
          </a:stretch>
        </p:blipFill>
        <p:spPr bwMode="auto">
          <a:xfrm>
            <a:off x="1143000" y="2133600"/>
            <a:ext cx="779087" cy="1004294"/>
          </a:xfrm>
          <a:prstGeom prst="ellipse">
            <a:avLst/>
          </a:prstGeom>
          <a:ln>
            <a:noFill/>
          </a:ln>
          <a:effectLst>
            <a:softEdge rad="112500"/>
          </a:effec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057400" y="0"/>
            <a:ext cx="70866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200" dirty="0">
                <a:solidFill>
                  <a:schemeClr val="bg2">
                    <a:lumMod val="25000"/>
                  </a:schemeClr>
                </a:solidFill>
                <a:latin typeface="+mj-lt"/>
              </a:rPr>
              <a:t>The Difficulties</a:t>
            </a:r>
          </a:p>
        </p:txBody>
      </p:sp>
      <p:sp>
        <p:nvSpPr>
          <p:cNvPr id="3" name="TextBox 2"/>
          <p:cNvSpPr txBox="1"/>
          <p:nvPr/>
        </p:nvSpPr>
        <p:spPr>
          <a:xfrm>
            <a:off x="2438400" y="1143000"/>
            <a:ext cx="6477000" cy="5032147"/>
          </a:xfrm>
          <a:prstGeom prst="rect">
            <a:avLst/>
          </a:prstGeom>
          <a:noFill/>
        </p:spPr>
        <p:txBody>
          <a:bodyPr wrap="square" rtlCol="0">
            <a:spAutoFit/>
          </a:bodyPr>
          <a:lstStyle/>
          <a:p>
            <a:pPr>
              <a:buFont typeface="Arial" pitchFamily="34" charset="0"/>
              <a:buChar char="•"/>
            </a:pPr>
            <a:r>
              <a:rPr lang="en-US" sz="2400" dirty="0"/>
              <a:t> Seems strange hire workers at the 11</a:t>
            </a:r>
            <a:r>
              <a:rPr lang="en-US" sz="2400" baseline="30000" dirty="0"/>
              <a:t>th</a:t>
            </a:r>
            <a:r>
              <a:rPr lang="en-US" sz="2400" dirty="0"/>
              <a:t> hour</a:t>
            </a:r>
          </a:p>
          <a:p>
            <a:pPr>
              <a:buFont typeface="Arial" pitchFamily="34" charset="0"/>
              <a:buChar char="•"/>
            </a:pPr>
            <a:endParaRPr lang="en-US" sz="900" dirty="0"/>
          </a:p>
          <a:p>
            <a:pPr>
              <a:buFont typeface="Arial" pitchFamily="34" charset="0"/>
              <a:buChar char="•"/>
            </a:pPr>
            <a:r>
              <a:rPr lang="en-US" sz="2400" dirty="0"/>
              <a:t> Seems even more strange to pay all workers same</a:t>
            </a:r>
          </a:p>
          <a:p>
            <a:pPr>
              <a:buFont typeface="Arial" pitchFamily="34" charset="0"/>
              <a:buChar char="•"/>
            </a:pPr>
            <a:endParaRPr lang="en-US" sz="800" dirty="0"/>
          </a:p>
          <a:p>
            <a:pPr>
              <a:buFont typeface="Arial" pitchFamily="34" charset="0"/>
              <a:buChar char="•"/>
            </a:pPr>
            <a:r>
              <a:rPr lang="en-US" sz="2400" dirty="0"/>
              <a:t> The landowner seems “unjust”</a:t>
            </a:r>
          </a:p>
          <a:p>
            <a:pPr lvl="1">
              <a:buFont typeface="Wingdings" pitchFamily="2" charset="2"/>
              <a:buChar char="ü"/>
            </a:pPr>
            <a:r>
              <a:rPr lang="en-US" sz="2400" dirty="0"/>
              <a:t> Some explain – late workers did just as much (yet no indication in text)</a:t>
            </a:r>
          </a:p>
          <a:p>
            <a:pPr lvl="1">
              <a:buFont typeface="Wingdings" pitchFamily="2" charset="2"/>
              <a:buChar char="ü"/>
            </a:pPr>
            <a:r>
              <a:rPr lang="en-US" sz="2400" dirty="0"/>
              <a:t> Some explain – late workers given a silver coin – others gold (yet no indication in text)</a:t>
            </a:r>
          </a:p>
          <a:p>
            <a:pPr lvl="1">
              <a:buFont typeface="Wingdings" pitchFamily="2" charset="2"/>
              <a:buChar char="ü"/>
            </a:pPr>
            <a:r>
              <a:rPr lang="en-US" sz="2400" dirty="0"/>
              <a:t> The difference – in attitude of workers</a:t>
            </a:r>
          </a:p>
          <a:p>
            <a:pPr lvl="1">
              <a:buFont typeface="Wingdings" pitchFamily="2" charset="2"/>
              <a:buChar char="ü"/>
            </a:pPr>
            <a:endParaRPr lang="en-US" sz="800" dirty="0"/>
          </a:p>
          <a:p>
            <a:pPr>
              <a:buFont typeface="Arial" pitchFamily="34" charset="0"/>
              <a:buChar char="•"/>
            </a:pPr>
            <a:r>
              <a:rPr lang="en-US" sz="2400" dirty="0"/>
              <a:t> Impossible to find spiritual analogy to all particulars of the parable (who is represented by ___________?)</a:t>
            </a:r>
          </a:p>
          <a:p>
            <a:pPr>
              <a:buFont typeface="Arial" pitchFamily="34" charset="0"/>
              <a:buChar char="•"/>
            </a:pPr>
            <a:endParaRPr lang="en-US" sz="800" dirty="0"/>
          </a:p>
          <a:p>
            <a:pPr>
              <a:buFont typeface="Arial" pitchFamily="34" charset="0"/>
              <a:buChar char="•"/>
            </a:pPr>
            <a:r>
              <a:rPr lang="en-US" sz="2400" dirty="0"/>
              <a:t> How could those in the Lord’s vineyard (kingdom) complain that others were shown mercy?</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animEffect transition="in" filter="fade">
                                      <p:cBhvr>
                                        <p:cTn id="56" dur="1000"/>
                                        <p:tgtEl>
                                          <p:spTgt spid="3">
                                            <p:txEl>
                                              <p:pRg st="11" end="11"/>
                                            </p:txEl>
                                          </p:spTgt>
                                        </p:tgtEl>
                                      </p:cBhvr>
                                    </p:animEffect>
                                    <p:anim calcmode="lin" valueType="num">
                                      <p:cBhvr>
                                        <p:cTn id="57"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7272" y="145544"/>
            <a:ext cx="8314327" cy="175945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ts val="6500"/>
              </a:lnSpc>
            </a:pPr>
            <a:r>
              <a:rPr lang="en-US" sz="5400" b="1" i="1" cap="none" spc="0" dirty="0">
                <a:ln w="11430"/>
                <a:solidFill>
                  <a:schemeClr val="bg2">
                    <a:lumMod val="50000"/>
                  </a:schemeClr>
                </a:solidFill>
                <a:effectLst>
                  <a:outerShdw blurRad="50800" dist="39000" dir="5460000" algn="tl">
                    <a:srgbClr val="000000">
                      <a:alpha val="38000"/>
                    </a:srgbClr>
                  </a:outerShdw>
                </a:effectLst>
              </a:rPr>
              <a:t>Parable of</a:t>
            </a:r>
          </a:p>
          <a:p>
            <a:pPr algn="ctr">
              <a:lnSpc>
                <a:spcPts val="6500"/>
              </a:lnSpc>
            </a:pPr>
            <a:r>
              <a:rPr lang="en-US" sz="6600" b="1" dirty="0">
                <a:ln w="11430"/>
                <a:solidFill>
                  <a:schemeClr val="bg2">
                    <a:lumMod val="50000"/>
                  </a:schemeClr>
                </a:solidFill>
                <a:effectLst>
                  <a:outerShdw blurRad="50800" dist="39000" dir="5460000" algn="tl">
                    <a:srgbClr val="000000">
                      <a:alpha val="38000"/>
                    </a:srgbClr>
                  </a:outerShdw>
                </a:effectLst>
              </a:rPr>
              <a:t>Laborers in the Vineyard</a:t>
            </a:r>
            <a:endParaRPr lang="en-US" sz="6600" b="1" cap="none" spc="0" dirty="0">
              <a:ln w="11430"/>
              <a:solidFill>
                <a:schemeClr val="bg2">
                  <a:lumMod val="50000"/>
                </a:schemeClr>
              </a:solidFill>
              <a:effectLst>
                <a:outerShdw blurRad="50800" dist="39000" dir="5460000" algn="tl">
                  <a:srgbClr val="000000">
                    <a:alpha val="38000"/>
                  </a:srgbClr>
                </a:outerShdw>
              </a:effectLst>
            </a:endParaRPr>
          </a:p>
        </p:txBody>
      </p:sp>
      <p:sp>
        <p:nvSpPr>
          <p:cNvPr id="5" name="Rounded Rectangle 4"/>
          <p:cNvSpPr/>
          <p:nvPr/>
        </p:nvSpPr>
        <p:spPr>
          <a:xfrm>
            <a:off x="1066800" y="2133600"/>
            <a:ext cx="75438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200" dirty="0">
                <a:solidFill>
                  <a:schemeClr val="bg2">
                    <a:lumMod val="25000"/>
                  </a:schemeClr>
                </a:solidFill>
                <a:latin typeface="+mj-lt"/>
              </a:rPr>
              <a:t>The Difficulties</a:t>
            </a:r>
          </a:p>
        </p:txBody>
      </p:sp>
      <p:sp>
        <p:nvSpPr>
          <p:cNvPr id="12" name="Rounded Rectangle 11"/>
          <p:cNvSpPr/>
          <p:nvPr/>
        </p:nvSpPr>
        <p:spPr>
          <a:xfrm>
            <a:off x="1066800" y="3200400"/>
            <a:ext cx="75438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bg2">
                    <a:lumMod val="25000"/>
                  </a:schemeClr>
                </a:solidFill>
                <a:latin typeface="+mj-lt"/>
              </a:rPr>
              <a:t>The Context / Setting</a:t>
            </a:r>
          </a:p>
        </p:txBody>
      </p:sp>
      <p:pic>
        <p:nvPicPr>
          <p:cNvPr id="9226" name="Picture 10" descr="F:\FILES\PFILES\MSOFFICE\MEDIA\CNTCD1\ClipArt1\j0197971.wmf"/>
          <p:cNvPicPr>
            <a:picLocks noChangeAspect="1" noChangeArrowheads="1"/>
          </p:cNvPicPr>
          <p:nvPr/>
        </p:nvPicPr>
        <p:blipFill>
          <a:blip r:embed="rId2"/>
          <a:srcRect/>
          <a:stretch>
            <a:fillRect/>
          </a:stretch>
        </p:blipFill>
        <p:spPr bwMode="auto">
          <a:xfrm>
            <a:off x="1143000" y="2133600"/>
            <a:ext cx="779087" cy="1004294"/>
          </a:xfrm>
          <a:prstGeom prst="ellipse">
            <a:avLst/>
          </a:prstGeom>
          <a:ln>
            <a:noFill/>
          </a:ln>
          <a:effectLst>
            <a:softEdge rad="112500"/>
          </a:effectLst>
        </p:spPr>
      </p:pic>
      <p:pic>
        <p:nvPicPr>
          <p:cNvPr id="36" name="Picture 10" descr="F:\FILES\PFILES\MSOFFICE\MEDIA\CNTCD1\ClipArt1\j0197971.wmf"/>
          <p:cNvPicPr>
            <a:picLocks noChangeAspect="1" noChangeArrowheads="1"/>
          </p:cNvPicPr>
          <p:nvPr/>
        </p:nvPicPr>
        <p:blipFill>
          <a:blip r:embed="rId2"/>
          <a:srcRect/>
          <a:stretch>
            <a:fillRect/>
          </a:stretch>
        </p:blipFill>
        <p:spPr bwMode="auto">
          <a:xfrm flipH="1">
            <a:off x="7831513" y="3186706"/>
            <a:ext cx="779087" cy="1004294"/>
          </a:xfrm>
          <a:prstGeom prst="ellipse">
            <a:avLst/>
          </a:prstGeom>
          <a:ln>
            <a:noFill/>
          </a:ln>
          <a:effectLst>
            <a:softEdge rad="112500"/>
          </a:effec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057400" y="0"/>
            <a:ext cx="70866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bg2">
                    <a:lumMod val="25000"/>
                  </a:schemeClr>
                </a:solidFill>
                <a:latin typeface="+mj-lt"/>
              </a:rPr>
              <a:t>The Context / Setting</a:t>
            </a:r>
          </a:p>
        </p:txBody>
      </p:sp>
      <p:sp>
        <p:nvSpPr>
          <p:cNvPr id="3" name="TextBox 2"/>
          <p:cNvSpPr txBox="1"/>
          <p:nvPr/>
        </p:nvSpPr>
        <p:spPr>
          <a:xfrm>
            <a:off x="2362200" y="1295400"/>
            <a:ext cx="6400800" cy="2616101"/>
          </a:xfrm>
          <a:prstGeom prst="rect">
            <a:avLst/>
          </a:prstGeom>
          <a:noFill/>
        </p:spPr>
        <p:txBody>
          <a:bodyPr wrap="square" rtlCol="0">
            <a:spAutoFit/>
          </a:bodyPr>
          <a:lstStyle/>
          <a:p>
            <a:pPr marL="457200" indent="-457200">
              <a:buFont typeface="+mj-lt"/>
              <a:buAutoNum type="alphaUcPeriod"/>
            </a:pPr>
            <a:r>
              <a:rPr lang="en-US" sz="2400" b="1" u="sng" dirty="0"/>
              <a:t>Discussion with rich young ruler</a:t>
            </a:r>
            <a:r>
              <a:rPr lang="en-US" sz="2400" b="1" dirty="0"/>
              <a:t> </a:t>
            </a:r>
            <a:r>
              <a:rPr lang="en-US" sz="2400" dirty="0"/>
              <a:t>(19:16-22)</a:t>
            </a:r>
          </a:p>
          <a:p>
            <a:pPr marL="914400" lvl="1" indent="-457200">
              <a:buFont typeface="Arial" pitchFamily="34" charset="0"/>
              <a:buChar char="•"/>
            </a:pPr>
            <a:r>
              <a:rPr lang="en-US" sz="2400" i="1" dirty="0"/>
              <a:t>Not willing to part with riches</a:t>
            </a:r>
          </a:p>
          <a:p>
            <a:pPr marL="914400" lvl="1" indent="-457200">
              <a:buFont typeface="Arial" pitchFamily="34" charset="0"/>
              <a:buChar char="•"/>
            </a:pPr>
            <a:endParaRPr lang="en-US" sz="1000" i="1" dirty="0"/>
          </a:p>
          <a:p>
            <a:pPr marL="457200" indent="-457200">
              <a:buFont typeface="+mj-lt"/>
              <a:buAutoNum type="alphaUcPeriod"/>
            </a:pPr>
            <a:r>
              <a:rPr lang="en-US" sz="2400" b="1" u="sng" dirty="0"/>
              <a:t>Discussion with disciples</a:t>
            </a:r>
            <a:r>
              <a:rPr lang="en-US" sz="2400" b="1" dirty="0"/>
              <a:t> </a:t>
            </a:r>
            <a:r>
              <a:rPr lang="en-US" sz="2400" dirty="0"/>
              <a:t>(19:23-26)</a:t>
            </a:r>
          </a:p>
          <a:p>
            <a:pPr marL="457200" indent="-457200">
              <a:buFont typeface="+mj-lt"/>
              <a:buAutoNum type="alphaUcPeriod"/>
            </a:pPr>
            <a:endParaRPr lang="en-US" sz="1000" dirty="0"/>
          </a:p>
          <a:p>
            <a:pPr marL="457200" indent="-457200">
              <a:buFont typeface="+mj-lt"/>
              <a:buAutoNum type="alphaUcPeriod"/>
            </a:pPr>
            <a:r>
              <a:rPr lang="en-US" sz="2400" b="1" u="sng" dirty="0"/>
              <a:t>Peter’s question</a:t>
            </a:r>
            <a:r>
              <a:rPr lang="en-US" sz="2400" b="1" dirty="0"/>
              <a:t> </a:t>
            </a:r>
            <a:r>
              <a:rPr lang="en-US" sz="2400" dirty="0"/>
              <a:t>(19:27)</a:t>
            </a:r>
          </a:p>
          <a:p>
            <a:pPr marL="914400" lvl="1" indent="-457200">
              <a:buFont typeface="+mj-lt"/>
              <a:buAutoNum type="arabicPeriod"/>
            </a:pPr>
            <a:r>
              <a:rPr lang="en-US" sz="2400" i="1" dirty="0"/>
              <a:t>Shows a hireling spirit</a:t>
            </a:r>
          </a:p>
          <a:p>
            <a:pPr marL="914400" lvl="1" indent="-457200">
              <a:buFont typeface="+mj-lt"/>
              <a:buAutoNum type="arabicPeriod"/>
            </a:pPr>
            <a:r>
              <a:rPr lang="en-US" sz="2400" i="1" dirty="0"/>
              <a:t>Greater service &amp; sacrifice – greater reward</a:t>
            </a:r>
          </a:p>
        </p:txBody>
      </p:sp>
      <p:sp>
        <p:nvSpPr>
          <p:cNvPr id="4" name="TextBox 3"/>
          <p:cNvSpPr txBox="1"/>
          <p:nvPr/>
        </p:nvSpPr>
        <p:spPr>
          <a:xfrm>
            <a:off x="2667000" y="4114800"/>
            <a:ext cx="6477000" cy="1815882"/>
          </a:xfrm>
          <a:prstGeom prst="rect">
            <a:avLst/>
          </a:prstGeom>
          <a:solidFill>
            <a:schemeClr val="bg1"/>
          </a:solidFill>
          <a:ln>
            <a:solidFill>
              <a:schemeClr val="bg2">
                <a:lumMod val="50000"/>
              </a:schemeClr>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rtlCol="0">
            <a:spAutoFit/>
          </a:bodyPr>
          <a:lstStyle/>
          <a:p>
            <a:r>
              <a:rPr lang="en-US" sz="2800" dirty="0"/>
              <a:t>“In short, the spirit of the hireling spoke in that question, and it is against that spirit that the parable is directed…” </a:t>
            </a:r>
          </a:p>
          <a:p>
            <a:pPr algn="r"/>
            <a:r>
              <a:rPr lang="en-US" sz="2800" dirty="0"/>
              <a:t> </a:t>
            </a:r>
            <a:r>
              <a:rPr lang="en-US" sz="2000" dirty="0"/>
              <a:t>R. C. Trench, </a:t>
            </a:r>
            <a:r>
              <a:rPr lang="en-US" sz="2000" i="1" dirty="0"/>
              <a:t>Notes on the Parables of our Lord</a:t>
            </a:r>
            <a:r>
              <a:rPr lang="en-US" sz="2000" dirty="0"/>
              <a:t>, 62</a:t>
            </a:r>
            <a:endParaRPr lang="en-US" sz="28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left)">
                                      <p:cBhvr>
                                        <p:cTn id="22" dur="10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left)">
                                      <p:cBhvr>
                                        <p:cTn id="27" dur="10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wipe(left)">
                                      <p:cBhvr>
                                        <p:cTn id="32" dur="10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43200" y="616089"/>
            <a:ext cx="5867400" cy="5632311"/>
          </a:xfrm>
          <a:prstGeom prst="rect">
            <a:avLst/>
          </a:prstGeom>
          <a:solidFill>
            <a:schemeClr val="bg1"/>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800" dirty="0"/>
              <a:t>“The parable, therefore, is the exposure of a spirit, rather than the portrait of an individual or the description of a class. It is a story with a purpose, rather than an affair of real life; and that purpose is the condemnation of the hireling disposition which would seek to deal with God on the principle of so much for so much, and would graduate reward in the manner of proportion as we would work a sum in the rule of three.”</a:t>
            </a:r>
          </a:p>
          <a:p>
            <a:endParaRPr lang="en-US" sz="2800" dirty="0"/>
          </a:p>
          <a:p>
            <a:pPr algn="r"/>
            <a:r>
              <a:rPr lang="en-US" sz="2400" dirty="0"/>
              <a:t>William Taylor, </a:t>
            </a:r>
            <a:r>
              <a:rPr lang="en-US" sz="2400" i="1" dirty="0"/>
              <a:t>The Parables of our Savior</a:t>
            </a:r>
            <a:r>
              <a:rPr lang="en-US" sz="2400" dirty="0"/>
              <a:t>, 108</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057400" y="0"/>
            <a:ext cx="70866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bg2">
                    <a:lumMod val="25000"/>
                  </a:schemeClr>
                </a:solidFill>
                <a:latin typeface="+mj-lt"/>
              </a:rPr>
              <a:t>The Context / Setting</a:t>
            </a:r>
          </a:p>
        </p:txBody>
      </p:sp>
      <p:sp>
        <p:nvSpPr>
          <p:cNvPr id="3" name="TextBox 2"/>
          <p:cNvSpPr txBox="1"/>
          <p:nvPr/>
        </p:nvSpPr>
        <p:spPr>
          <a:xfrm>
            <a:off x="2362200" y="1295400"/>
            <a:ext cx="6400800" cy="4247317"/>
          </a:xfrm>
          <a:prstGeom prst="rect">
            <a:avLst/>
          </a:prstGeom>
          <a:noFill/>
        </p:spPr>
        <p:txBody>
          <a:bodyPr wrap="square" rtlCol="0">
            <a:spAutoFit/>
          </a:bodyPr>
          <a:lstStyle/>
          <a:p>
            <a:pPr marL="457200" indent="-457200">
              <a:buFont typeface="+mj-lt"/>
              <a:buAutoNum type="alphaUcPeriod"/>
            </a:pPr>
            <a:r>
              <a:rPr lang="en-US" sz="2400" b="1" u="sng" dirty="0"/>
              <a:t>Discussion with rich young ruler </a:t>
            </a:r>
            <a:r>
              <a:rPr lang="en-US" sz="2400" dirty="0"/>
              <a:t>(19:16-22)</a:t>
            </a:r>
          </a:p>
          <a:p>
            <a:pPr marL="914400" lvl="1" indent="-457200">
              <a:buFont typeface="Arial" pitchFamily="34" charset="0"/>
              <a:buChar char="•"/>
            </a:pPr>
            <a:r>
              <a:rPr lang="en-US" sz="2400" i="1" dirty="0"/>
              <a:t>Not willing to part with riches</a:t>
            </a:r>
          </a:p>
          <a:p>
            <a:pPr marL="914400" lvl="1" indent="-457200">
              <a:buFont typeface="Arial" pitchFamily="34" charset="0"/>
              <a:buChar char="•"/>
            </a:pPr>
            <a:endParaRPr lang="en-US" sz="1000" i="1" dirty="0"/>
          </a:p>
          <a:p>
            <a:pPr marL="457200" indent="-457200">
              <a:buFont typeface="+mj-lt"/>
              <a:buAutoNum type="alphaUcPeriod"/>
            </a:pPr>
            <a:r>
              <a:rPr lang="en-US" sz="2400" b="1" u="sng" dirty="0"/>
              <a:t>Discussion with disciples </a:t>
            </a:r>
            <a:r>
              <a:rPr lang="en-US" sz="2400" dirty="0"/>
              <a:t>(19:23-26)</a:t>
            </a:r>
          </a:p>
          <a:p>
            <a:pPr marL="457200" indent="-457200">
              <a:buFont typeface="+mj-lt"/>
              <a:buAutoNum type="alphaUcPeriod"/>
            </a:pPr>
            <a:endParaRPr lang="en-US" sz="1000" dirty="0"/>
          </a:p>
          <a:p>
            <a:pPr marL="457200" indent="-457200">
              <a:buFont typeface="+mj-lt"/>
              <a:buAutoNum type="alphaUcPeriod"/>
            </a:pPr>
            <a:r>
              <a:rPr lang="en-US" sz="2400" b="1" u="sng" dirty="0"/>
              <a:t>Peter’s question </a:t>
            </a:r>
            <a:r>
              <a:rPr lang="en-US" sz="2400" dirty="0"/>
              <a:t>(19:27)</a:t>
            </a:r>
          </a:p>
          <a:p>
            <a:pPr marL="457200" indent="-457200">
              <a:buFont typeface="+mj-lt"/>
              <a:buAutoNum type="alphaUcPeriod"/>
            </a:pPr>
            <a:endParaRPr lang="en-US" sz="1000" dirty="0"/>
          </a:p>
          <a:p>
            <a:pPr marL="457200" indent="-457200">
              <a:buFont typeface="+mj-lt"/>
              <a:buAutoNum type="alphaUcPeriod"/>
            </a:pPr>
            <a:r>
              <a:rPr lang="en-US" sz="2400" b="1" u="sng" dirty="0"/>
              <a:t>Lord’s Response</a:t>
            </a:r>
            <a:r>
              <a:rPr lang="en-US" sz="2400" b="1" dirty="0"/>
              <a:t> </a:t>
            </a:r>
            <a:r>
              <a:rPr lang="en-US" sz="2400" dirty="0"/>
              <a:t>(19:28-30)</a:t>
            </a:r>
          </a:p>
          <a:p>
            <a:pPr marL="914400" lvl="1" indent="-457200">
              <a:buFont typeface="+mj-lt"/>
              <a:buAutoNum type="arabicPeriod"/>
            </a:pPr>
            <a:r>
              <a:rPr lang="en-US" sz="2400" i="1" dirty="0"/>
              <a:t>Will receive: (vv. 28-29)</a:t>
            </a:r>
            <a:endParaRPr lang="en-US" sz="2400" dirty="0"/>
          </a:p>
          <a:p>
            <a:pPr marL="1371600" lvl="2" indent="-457200">
              <a:buFont typeface="+mj-lt"/>
              <a:buAutoNum type="alphaLcPeriod"/>
            </a:pPr>
            <a:r>
              <a:rPr lang="en-US" sz="2400" dirty="0"/>
              <a:t>Authority as Apostles (v. 28)</a:t>
            </a:r>
          </a:p>
          <a:p>
            <a:pPr marL="1371600" lvl="2" indent="-457200">
              <a:buFont typeface="+mj-lt"/>
              <a:buAutoNum type="alphaLcPeriod"/>
            </a:pPr>
            <a:r>
              <a:rPr lang="en-US" sz="2400" dirty="0"/>
              <a:t>More than you sacrifice (v. 29)</a:t>
            </a:r>
          </a:p>
          <a:p>
            <a:pPr marL="1371600" lvl="2" indent="-457200">
              <a:buFont typeface="+mj-lt"/>
              <a:buAutoNum type="alphaLcPeriod"/>
            </a:pPr>
            <a:r>
              <a:rPr lang="en-US" sz="2400" dirty="0"/>
              <a:t>Eternal life (v. 29)</a:t>
            </a:r>
          </a:p>
          <a:p>
            <a:pPr marL="914400" lvl="1" indent="-457200">
              <a:buFont typeface="+mj-lt"/>
              <a:buAutoNum type="arabicPeriod"/>
            </a:pPr>
            <a:r>
              <a:rPr lang="en-US" sz="2400" i="1" dirty="0"/>
              <a:t>Warning – not more than others (v. 30)</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wipe(left)">
                                      <p:cBhvr>
                                        <p:cTn id="7" dur="1000"/>
                                        <p:tgtEl>
                                          <p:spTgt spid="3">
                                            <p:txEl>
                                              <p:pRg st="8" end="8"/>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9" end="9"/>
                                            </p:txEl>
                                          </p:spTgt>
                                        </p:tgtEl>
                                        <p:attrNameLst>
                                          <p:attrName>style.visibility</p:attrName>
                                        </p:attrNameLst>
                                      </p:cBhvr>
                                      <p:to>
                                        <p:strVal val="visible"/>
                                      </p:to>
                                    </p:set>
                                    <p:animEffect transition="in" filter="wipe(left)">
                                      <p:cBhvr>
                                        <p:cTn id="12" dur="1000"/>
                                        <p:tgtEl>
                                          <p:spTgt spid="3">
                                            <p:txEl>
                                              <p:pRg st="9" end="9"/>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animEffect transition="in" filter="wipe(left)">
                                      <p:cBhvr>
                                        <p:cTn id="17" dur="1000"/>
                                        <p:tgtEl>
                                          <p:spTgt spid="3">
                                            <p:txEl>
                                              <p:pRg st="10" end="1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11" end="11"/>
                                            </p:txEl>
                                          </p:spTgt>
                                        </p:tgtEl>
                                        <p:attrNameLst>
                                          <p:attrName>style.visibility</p:attrName>
                                        </p:attrNameLst>
                                      </p:cBhvr>
                                      <p:to>
                                        <p:strVal val="visible"/>
                                      </p:to>
                                    </p:set>
                                    <p:animEffect transition="in" filter="wipe(left)">
                                      <p:cBhvr>
                                        <p:cTn id="22" dur="1000"/>
                                        <p:tgtEl>
                                          <p:spTgt spid="3">
                                            <p:txEl>
                                              <p:pRg st="11" end="1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animEffect transition="in" filter="wipe(left)">
                                      <p:cBhvr>
                                        <p:cTn id="27" dur="10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9800" y="152400"/>
            <a:ext cx="6705600" cy="830997"/>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400" dirty="0">
                <a:latin typeface="Times New Roman" pitchFamily="18" charset="0"/>
                <a:cs typeface="Times New Roman" pitchFamily="18" charset="0"/>
              </a:rPr>
              <a:t>19:30</a:t>
            </a:r>
          </a:p>
          <a:p>
            <a:r>
              <a:rPr lang="en-US" sz="2400" dirty="0">
                <a:latin typeface="Times New Roman" pitchFamily="18" charset="0"/>
                <a:cs typeface="Times New Roman" pitchFamily="18" charset="0"/>
              </a:rPr>
              <a:t>But many who are first will be last, and the last first. </a:t>
            </a:r>
          </a:p>
        </p:txBody>
      </p:sp>
      <p:sp>
        <p:nvSpPr>
          <p:cNvPr id="3" name="TextBox 2"/>
          <p:cNvSpPr txBox="1"/>
          <p:nvPr/>
        </p:nvSpPr>
        <p:spPr>
          <a:xfrm>
            <a:off x="2209800" y="5505271"/>
            <a:ext cx="6705600" cy="1200329"/>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400" dirty="0">
                <a:latin typeface="Times New Roman" pitchFamily="18" charset="0"/>
                <a:cs typeface="Times New Roman" pitchFamily="18" charset="0"/>
              </a:rPr>
              <a:t>20:16 </a:t>
            </a:r>
          </a:p>
          <a:p>
            <a:r>
              <a:rPr lang="en-US" sz="2400" dirty="0">
                <a:latin typeface="Times New Roman" pitchFamily="18" charset="0"/>
                <a:cs typeface="Times New Roman" pitchFamily="18" charset="0"/>
              </a:rPr>
              <a:t>So the last will be first, and the first last. For many are called, but few chosen. </a:t>
            </a:r>
          </a:p>
        </p:txBody>
      </p:sp>
      <p:sp>
        <p:nvSpPr>
          <p:cNvPr id="5" name="Up-Down Arrow 4"/>
          <p:cNvSpPr/>
          <p:nvPr/>
        </p:nvSpPr>
        <p:spPr>
          <a:xfrm>
            <a:off x="2362200" y="1143000"/>
            <a:ext cx="2209800" cy="4191000"/>
          </a:xfrm>
          <a:prstGeom prst="upDownArrow">
            <a:avLst>
              <a:gd name="adj1" fmla="val 88747"/>
              <a:gd name="adj2" fmla="val 20816"/>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The</a:t>
            </a:r>
          </a:p>
          <a:p>
            <a:pPr algn="ctr"/>
            <a:r>
              <a:rPr lang="en-US" sz="2800" dirty="0">
                <a:solidFill>
                  <a:schemeClr val="tx1"/>
                </a:solidFill>
              </a:rPr>
              <a:t>Parable</a:t>
            </a:r>
          </a:p>
          <a:p>
            <a:pPr algn="ctr"/>
            <a:endParaRPr lang="en-US" sz="2800" dirty="0">
              <a:solidFill>
                <a:schemeClr val="tx1"/>
              </a:solidFill>
            </a:endParaRPr>
          </a:p>
          <a:p>
            <a:pPr algn="ctr"/>
            <a:r>
              <a:rPr lang="en-US" sz="2800" dirty="0">
                <a:solidFill>
                  <a:schemeClr val="tx1"/>
                </a:solidFill>
              </a:rPr>
              <a:t>Sandwiched</a:t>
            </a:r>
          </a:p>
          <a:p>
            <a:pPr algn="ctr"/>
            <a:r>
              <a:rPr lang="en-US" sz="2800" dirty="0">
                <a:solidFill>
                  <a:schemeClr val="tx1"/>
                </a:solidFill>
              </a:rPr>
              <a:t>Between</a:t>
            </a:r>
          </a:p>
          <a:p>
            <a:pPr algn="ctr"/>
            <a:endParaRPr lang="en-US" sz="2800" dirty="0">
              <a:solidFill>
                <a:schemeClr val="tx1"/>
              </a:solidFill>
            </a:endParaRPr>
          </a:p>
          <a:p>
            <a:pPr algn="ctr"/>
            <a:r>
              <a:rPr lang="en-US" sz="2800" dirty="0">
                <a:solidFill>
                  <a:schemeClr val="tx1"/>
                </a:solidFill>
              </a:rPr>
              <a:t>Explanation</a:t>
            </a:r>
          </a:p>
        </p:txBody>
      </p:sp>
      <p:grpSp>
        <p:nvGrpSpPr>
          <p:cNvPr id="10" name="Group 9"/>
          <p:cNvGrpSpPr/>
          <p:nvPr/>
        </p:nvGrpSpPr>
        <p:grpSpPr>
          <a:xfrm>
            <a:off x="4648200" y="1143000"/>
            <a:ext cx="4267200" cy="1828572"/>
            <a:chOff x="4648200" y="1143000"/>
            <a:chExt cx="4267200" cy="1828572"/>
          </a:xfrm>
        </p:grpSpPr>
        <p:sp>
          <p:nvSpPr>
            <p:cNvPr id="6" name="TextBox 5"/>
            <p:cNvSpPr txBox="1"/>
            <p:nvPr/>
          </p:nvSpPr>
          <p:spPr>
            <a:xfrm>
              <a:off x="6248400" y="1371600"/>
              <a:ext cx="2667000" cy="1200329"/>
            </a:xfrm>
            <a:prstGeom prst="rect">
              <a:avLst/>
            </a:prstGeom>
            <a:noFill/>
          </p:spPr>
          <p:txBody>
            <a:bodyPr wrap="square" rtlCol="0">
              <a:spAutoFit/>
            </a:bodyPr>
            <a:lstStyle/>
            <a:p>
              <a:pPr algn="ctr"/>
              <a:r>
                <a:rPr lang="en-US" sz="2400" b="1" dirty="0"/>
                <a:t>First</a:t>
              </a:r>
              <a:r>
                <a:rPr lang="en-US" sz="2400" dirty="0"/>
                <a:t> </a:t>
              </a:r>
            </a:p>
            <a:p>
              <a:pPr algn="ctr"/>
              <a:r>
                <a:rPr lang="en-US" sz="2400" dirty="0"/>
                <a:t>(thought should receive more)</a:t>
              </a:r>
            </a:p>
          </p:txBody>
        </p:sp>
        <p:pic>
          <p:nvPicPr>
            <p:cNvPr id="7" name="Picture 6" descr="j0432610.png"/>
            <p:cNvPicPr>
              <a:picLocks noChangeAspect="1"/>
            </p:cNvPicPr>
            <p:nvPr/>
          </p:nvPicPr>
          <p:blipFill>
            <a:blip r:embed="rId3"/>
            <a:stretch>
              <a:fillRect/>
            </a:stretch>
          </p:blipFill>
          <p:spPr>
            <a:xfrm>
              <a:off x="4648200" y="1143000"/>
              <a:ext cx="1828572" cy="1828572"/>
            </a:xfrm>
            <a:prstGeom prst="rect">
              <a:avLst/>
            </a:prstGeom>
          </p:spPr>
        </p:pic>
      </p:grpSp>
      <p:grpSp>
        <p:nvGrpSpPr>
          <p:cNvPr id="11" name="Group 10"/>
          <p:cNvGrpSpPr/>
          <p:nvPr/>
        </p:nvGrpSpPr>
        <p:grpSpPr>
          <a:xfrm>
            <a:off x="4724400" y="3581400"/>
            <a:ext cx="4419600" cy="1828572"/>
            <a:chOff x="4724400" y="3581400"/>
            <a:chExt cx="4419600" cy="1828572"/>
          </a:xfrm>
        </p:grpSpPr>
        <p:pic>
          <p:nvPicPr>
            <p:cNvPr id="8" name="Picture 7" descr="j0432610.png"/>
            <p:cNvPicPr>
              <a:picLocks noChangeAspect="1"/>
            </p:cNvPicPr>
            <p:nvPr/>
          </p:nvPicPr>
          <p:blipFill>
            <a:blip r:embed="rId3">
              <a:grayscl/>
            </a:blip>
            <a:stretch>
              <a:fillRect/>
            </a:stretch>
          </p:blipFill>
          <p:spPr>
            <a:xfrm>
              <a:off x="7315428" y="3581400"/>
              <a:ext cx="1828572" cy="1828572"/>
            </a:xfrm>
            <a:prstGeom prst="rect">
              <a:avLst/>
            </a:prstGeom>
          </p:spPr>
        </p:pic>
        <p:sp>
          <p:nvSpPr>
            <p:cNvPr id="9" name="TextBox 8"/>
            <p:cNvSpPr txBox="1"/>
            <p:nvPr/>
          </p:nvSpPr>
          <p:spPr>
            <a:xfrm>
              <a:off x="4724400" y="3962400"/>
              <a:ext cx="2667000" cy="1200329"/>
            </a:xfrm>
            <a:prstGeom prst="rect">
              <a:avLst/>
            </a:prstGeom>
            <a:noFill/>
          </p:spPr>
          <p:txBody>
            <a:bodyPr wrap="square" rtlCol="0">
              <a:spAutoFit/>
            </a:bodyPr>
            <a:lstStyle/>
            <a:p>
              <a:pPr algn="ctr"/>
              <a:r>
                <a:rPr lang="en-US" sz="2400" b="1" dirty="0"/>
                <a:t>Last</a:t>
              </a:r>
              <a:endParaRPr lang="en-US" sz="2400" dirty="0"/>
            </a:p>
            <a:p>
              <a:pPr algn="ctr"/>
              <a:r>
                <a:rPr lang="en-US" sz="2400" dirty="0"/>
                <a:t>(thought to deserve less)</a:t>
              </a:r>
            </a:p>
          </p:txBody>
        </p:sp>
      </p:grpSp>
      <p:sp>
        <p:nvSpPr>
          <p:cNvPr id="12" name="Curved Right Arrow 11"/>
          <p:cNvSpPr/>
          <p:nvPr/>
        </p:nvSpPr>
        <p:spPr>
          <a:xfrm rot="19868794">
            <a:off x="5244186" y="2795910"/>
            <a:ext cx="914400" cy="2705276"/>
          </a:xfrm>
          <a:prstGeom prst="curved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Curved Right Arrow 12"/>
          <p:cNvSpPr/>
          <p:nvPr/>
        </p:nvSpPr>
        <p:spPr>
          <a:xfrm rot="18980930" flipH="1" flipV="1">
            <a:off x="7055689" y="1160860"/>
            <a:ext cx="914400" cy="2705276"/>
          </a:xfrm>
          <a:prstGeom prst="curved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TextBox 13"/>
          <p:cNvSpPr txBox="1"/>
          <p:nvPr/>
        </p:nvSpPr>
        <p:spPr>
          <a:xfrm>
            <a:off x="5410200" y="2743200"/>
            <a:ext cx="2667000" cy="954107"/>
          </a:xfrm>
          <a:prstGeom prst="rect">
            <a:avLst/>
          </a:prstGeom>
          <a:noFill/>
          <a:ln>
            <a:solidFill>
              <a:schemeClr val="tx1"/>
            </a:solidFill>
          </a:ln>
        </p:spPr>
        <p:txBody>
          <a:bodyPr wrap="square" rtlCol="0">
            <a:spAutoFit/>
          </a:bodyPr>
          <a:lstStyle/>
          <a:p>
            <a:pPr algn="ctr"/>
            <a:r>
              <a:rPr lang="en-US" sz="2800" dirty="0">
                <a:latin typeface="+mj-lt"/>
              </a:rPr>
              <a:t>Made Like</a:t>
            </a:r>
          </a:p>
          <a:p>
            <a:pPr algn="ctr"/>
            <a:r>
              <a:rPr lang="en-US" sz="2800" dirty="0">
                <a:latin typeface="+mj-lt"/>
              </a:rPr>
              <a:t>Treated Like</a:t>
            </a:r>
          </a:p>
        </p:txBody>
      </p:sp>
      <p:sp>
        <p:nvSpPr>
          <p:cNvPr id="15" name="TextBox 14"/>
          <p:cNvSpPr txBox="1"/>
          <p:nvPr/>
        </p:nvSpPr>
        <p:spPr>
          <a:xfrm>
            <a:off x="152400" y="228600"/>
            <a:ext cx="1828800" cy="2677656"/>
          </a:xfrm>
          <a:prstGeom prst="rect">
            <a:avLst/>
          </a:prstGeom>
          <a:solidFill>
            <a:schemeClr val="bg2">
              <a:lumMod val="25000"/>
            </a:schemeClr>
          </a:solidFill>
        </p:spPr>
        <p:txBody>
          <a:bodyPr wrap="square" rtlCol="0">
            <a:spAutoFit/>
          </a:bodyPr>
          <a:lstStyle/>
          <a:p>
            <a:pPr algn="ctr"/>
            <a:endParaRPr lang="en-US" sz="2400" dirty="0">
              <a:solidFill>
                <a:schemeClr val="bg1"/>
              </a:solidFill>
            </a:endParaRPr>
          </a:p>
          <a:p>
            <a:pPr algn="ctr"/>
            <a:r>
              <a:rPr lang="en-US" sz="2400" dirty="0">
                <a:solidFill>
                  <a:schemeClr val="bg1"/>
                </a:solidFill>
              </a:rPr>
              <a:t>“you made them equal to us”</a:t>
            </a:r>
          </a:p>
          <a:p>
            <a:pPr algn="ctr"/>
            <a:endParaRPr lang="en-US" sz="2400" dirty="0">
              <a:solidFill>
                <a:schemeClr val="bg1"/>
              </a:solidFill>
            </a:endParaRPr>
          </a:p>
          <a:p>
            <a:pPr algn="ctr"/>
            <a:r>
              <a:rPr lang="en-US" sz="2400" dirty="0">
                <a:solidFill>
                  <a:schemeClr val="bg1"/>
                </a:solidFill>
              </a:rPr>
              <a:t> (v. 12)</a:t>
            </a:r>
          </a:p>
          <a:p>
            <a:pPr algn="ctr"/>
            <a:endParaRPr lang="en-US" sz="2400" dirty="0">
              <a:solidFill>
                <a:schemeClr val="bg1"/>
              </a:solidFill>
            </a:endParaRPr>
          </a:p>
        </p:txBody>
      </p:sp>
      <p:sp>
        <p:nvSpPr>
          <p:cNvPr id="16" name="TextBox 15"/>
          <p:cNvSpPr txBox="1"/>
          <p:nvPr/>
        </p:nvSpPr>
        <p:spPr>
          <a:xfrm>
            <a:off x="76200" y="2971800"/>
            <a:ext cx="1828800" cy="2677656"/>
          </a:xfrm>
          <a:prstGeom prst="rect">
            <a:avLst/>
          </a:prstGeom>
          <a:solidFill>
            <a:schemeClr val="bg2">
              <a:lumMod val="25000"/>
            </a:schemeClr>
          </a:solidFill>
        </p:spPr>
        <p:txBody>
          <a:bodyPr wrap="square" rtlCol="0">
            <a:spAutoFit/>
          </a:bodyPr>
          <a:lstStyle/>
          <a:p>
            <a:pPr algn="ctr"/>
            <a:endParaRPr lang="en-US" sz="2400" dirty="0">
              <a:solidFill>
                <a:schemeClr val="bg1"/>
              </a:solidFill>
            </a:endParaRPr>
          </a:p>
          <a:p>
            <a:pPr algn="ctr"/>
            <a:r>
              <a:rPr lang="en-US" sz="2400" dirty="0">
                <a:solidFill>
                  <a:schemeClr val="bg1"/>
                </a:solidFill>
              </a:rPr>
              <a:t>“I wish to give to this last man the same as to you.</a:t>
            </a:r>
          </a:p>
          <a:p>
            <a:pPr algn="ctr"/>
            <a:endParaRPr lang="en-US" sz="2400" dirty="0">
              <a:solidFill>
                <a:schemeClr val="bg1"/>
              </a:solidFill>
            </a:endParaRPr>
          </a:p>
          <a:p>
            <a:pPr algn="ctr"/>
            <a:r>
              <a:rPr lang="en-US" sz="2400" dirty="0">
                <a:solidFill>
                  <a:schemeClr val="bg1"/>
                </a:solidFill>
              </a:rPr>
              <a:t>(v. 14)</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7" presetClass="entr" presetSubtype="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ppt_h/2"/>
                                          </p:val>
                                        </p:tav>
                                        <p:tav tm="100000">
                                          <p:val>
                                            <p:strVal val="#ppt_y"/>
                                          </p:val>
                                        </p:tav>
                                      </p:tavLst>
                                    </p:anim>
                                    <p:anim calcmode="lin" valueType="num">
                                      <p:cBhvr>
                                        <p:cTn id="16" dur="500" fill="hold"/>
                                        <p:tgtEl>
                                          <p:spTgt spid="5"/>
                                        </p:tgtEl>
                                        <p:attrNameLst>
                                          <p:attrName>ppt_w</p:attrName>
                                        </p:attrNameLst>
                                      </p:cBhvr>
                                      <p:tavLst>
                                        <p:tav tm="0">
                                          <p:val>
                                            <p:strVal val="#ppt_w"/>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up)">
                                      <p:cBhvr>
                                        <p:cTn id="36" dur="500"/>
                                        <p:tgtEl>
                                          <p:spTgt spid="12"/>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down)">
                                      <p:cBhvr>
                                        <p:cTn id="39" dur="500"/>
                                        <p:tgtEl>
                                          <p:spTgt spid="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20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20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12" grpId="0" animBg="1"/>
      <p:bldP spid="13" grpId="0" animBg="1"/>
      <p:bldP spid="14" grpId="0" animBg="1"/>
      <p:bldP spid="15"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86200" y="304800"/>
            <a:ext cx="3708900" cy="769441"/>
          </a:xfrm>
          <a:prstGeom prst="rect">
            <a:avLst/>
          </a:prstGeom>
          <a:solidFill>
            <a:srgbClr val="C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rtlCol="0">
            <a:spAutoFit/>
          </a:bodyPr>
          <a:lstStyle/>
          <a:p>
            <a:r>
              <a:rPr lang="en-US" sz="4400" dirty="0">
                <a:solidFill>
                  <a:schemeClr val="bg1"/>
                </a:solidFill>
                <a:effectLst>
                  <a:outerShdw blurRad="38100" dist="38100" dir="2700000" algn="tl">
                    <a:srgbClr val="000000">
                      <a:alpha val="43137"/>
                    </a:srgbClr>
                  </a:outerShdw>
                </a:effectLst>
              </a:rPr>
              <a:t>   The Warning!   </a:t>
            </a:r>
          </a:p>
        </p:txBody>
      </p:sp>
      <p:sp>
        <p:nvSpPr>
          <p:cNvPr id="4" name="TextBox 3"/>
          <p:cNvSpPr txBox="1"/>
          <p:nvPr/>
        </p:nvSpPr>
        <p:spPr>
          <a:xfrm>
            <a:off x="2667000" y="1371600"/>
            <a:ext cx="5867400" cy="4401205"/>
          </a:xfrm>
          <a:prstGeom prst="rect">
            <a:avLst/>
          </a:prstGeom>
          <a:noFill/>
        </p:spPr>
        <p:txBody>
          <a:bodyPr wrap="square" rtlCol="0">
            <a:spAutoFit/>
          </a:bodyPr>
          <a:lstStyle/>
          <a:p>
            <a:r>
              <a:rPr lang="en-US" sz="2800" dirty="0"/>
              <a:t>“But take care of working in a mere hireling spirit, and for the sake of what you are to get: for if you do so, great as your service may seem to be, that will make it small in the sight of God; and so, while to outward view you are among the first, you shall ultimately among the last, for many that are first shall be last, and the last first.”</a:t>
            </a:r>
          </a:p>
          <a:p>
            <a:endParaRPr lang="en-US" sz="2800" dirty="0"/>
          </a:p>
          <a:p>
            <a:pPr algn="r"/>
            <a:r>
              <a:rPr lang="en-US" sz="2000" dirty="0"/>
              <a:t>William Taylor, </a:t>
            </a:r>
            <a:r>
              <a:rPr lang="en-US" sz="2000" i="1" dirty="0"/>
              <a:t>Parables of our Savior</a:t>
            </a:r>
            <a:r>
              <a:rPr lang="en-US" sz="2000" dirty="0"/>
              <a:t>, 110 </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7272" y="145544"/>
            <a:ext cx="8314327" cy="175945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ts val="6500"/>
              </a:lnSpc>
            </a:pPr>
            <a:r>
              <a:rPr lang="en-US" sz="5400" b="1" i="1" cap="none" spc="0" dirty="0">
                <a:ln w="11430"/>
                <a:solidFill>
                  <a:schemeClr val="bg2">
                    <a:lumMod val="50000"/>
                  </a:schemeClr>
                </a:solidFill>
                <a:effectLst>
                  <a:outerShdw blurRad="50800" dist="39000" dir="5460000" algn="tl">
                    <a:srgbClr val="000000">
                      <a:alpha val="38000"/>
                    </a:srgbClr>
                  </a:outerShdw>
                </a:effectLst>
              </a:rPr>
              <a:t>Parable of</a:t>
            </a:r>
          </a:p>
          <a:p>
            <a:pPr algn="ctr">
              <a:lnSpc>
                <a:spcPts val="6500"/>
              </a:lnSpc>
            </a:pPr>
            <a:r>
              <a:rPr lang="en-US" sz="6600" b="1" dirty="0">
                <a:ln w="11430"/>
                <a:solidFill>
                  <a:schemeClr val="bg2">
                    <a:lumMod val="50000"/>
                  </a:schemeClr>
                </a:solidFill>
                <a:effectLst>
                  <a:outerShdw blurRad="50800" dist="39000" dir="5460000" algn="tl">
                    <a:srgbClr val="000000">
                      <a:alpha val="38000"/>
                    </a:srgbClr>
                  </a:outerShdw>
                </a:effectLst>
              </a:rPr>
              <a:t>Laborers in the Vineyard</a:t>
            </a:r>
            <a:endParaRPr lang="en-US" sz="6600" b="1" cap="none" spc="0" dirty="0">
              <a:ln w="11430"/>
              <a:solidFill>
                <a:schemeClr val="bg2">
                  <a:lumMod val="50000"/>
                </a:schemeClr>
              </a:solidFill>
              <a:effectLst>
                <a:outerShdw blurRad="50800" dist="39000" dir="5460000" algn="tl">
                  <a:srgbClr val="000000">
                    <a:alpha val="38000"/>
                  </a:srgbClr>
                </a:outerShdw>
              </a:effectLst>
            </a:endParaRPr>
          </a:p>
        </p:txBody>
      </p:sp>
      <p:sp>
        <p:nvSpPr>
          <p:cNvPr id="5" name="Rounded Rectangle 4"/>
          <p:cNvSpPr/>
          <p:nvPr/>
        </p:nvSpPr>
        <p:spPr>
          <a:xfrm>
            <a:off x="1066800" y="2133600"/>
            <a:ext cx="75438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200" dirty="0">
                <a:solidFill>
                  <a:schemeClr val="bg2">
                    <a:lumMod val="25000"/>
                  </a:schemeClr>
                </a:solidFill>
                <a:latin typeface="+mj-lt"/>
              </a:rPr>
              <a:t>The Difficulties</a:t>
            </a:r>
          </a:p>
        </p:txBody>
      </p:sp>
      <p:sp>
        <p:nvSpPr>
          <p:cNvPr id="12" name="Rounded Rectangle 11"/>
          <p:cNvSpPr/>
          <p:nvPr/>
        </p:nvSpPr>
        <p:spPr>
          <a:xfrm>
            <a:off x="1066800" y="3200400"/>
            <a:ext cx="75438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bg2">
                    <a:lumMod val="25000"/>
                  </a:schemeClr>
                </a:solidFill>
                <a:latin typeface="+mj-lt"/>
              </a:rPr>
              <a:t>The Context / Setting</a:t>
            </a:r>
          </a:p>
        </p:txBody>
      </p:sp>
      <p:sp>
        <p:nvSpPr>
          <p:cNvPr id="22" name="Rounded Rectangle 21"/>
          <p:cNvSpPr/>
          <p:nvPr/>
        </p:nvSpPr>
        <p:spPr>
          <a:xfrm>
            <a:off x="1066800" y="4267200"/>
            <a:ext cx="75438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chemeClr val="bg2">
                    <a:lumMod val="25000"/>
                  </a:schemeClr>
                </a:solidFill>
                <a:latin typeface="+mj-lt"/>
              </a:rPr>
              <a:t>The Parable</a:t>
            </a:r>
          </a:p>
        </p:txBody>
      </p:sp>
      <p:pic>
        <p:nvPicPr>
          <p:cNvPr id="9226" name="Picture 10" descr="F:\FILES\PFILES\MSOFFICE\MEDIA\CNTCD1\ClipArt1\j0197971.wmf"/>
          <p:cNvPicPr>
            <a:picLocks noChangeAspect="1" noChangeArrowheads="1"/>
          </p:cNvPicPr>
          <p:nvPr/>
        </p:nvPicPr>
        <p:blipFill>
          <a:blip r:embed="rId2"/>
          <a:srcRect/>
          <a:stretch>
            <a:fillRect/>
          </a:stretch>
        </p:blipFill>
        <p:spPr bwMode="auto">
          <a:xfrm>
            <a:off x="1143000" y="2133600"/>
            <a:ext cx="779087" cy="1004294"/>
          </a:xfrm>
          <a:prstGeom prst="ellipse">
            <a:avLst/>
          </a:prstGeom>
          <a:ln>
            <a:noFill/>
          </a:ln>
          <a:effectLst>
            <a:softEdge rad="112500"/>
          </a:effectLst>
        </p:spPr>
      </p:pic>
      <p:pic>
        <p:nvPicPr>
          <p:cNvPr id="34" name="Picture 10" descr="F:\FILES\PFILES\MSOFFICE\MEDIA\CNTCD1\ClipArt1\j0197971.wmf"/>
          <p:cNvPicPr>
            <a:picLocks noChangeAspect="1" noChangeArrowheads="1"/>
          </p:cNvPicPr>
          <p:nvPr/>
        </p:nvPicPr>
        <p:blipFill>
          <a:blip r:embed="rId2"/>
          <a:srcRect/>
          <a:stretch>
            <a:fillRect/>
          </a:stretch>
        </p:blipFill>
        <p:spPr bwMode="auto">
          <a:xfrm>
            <a:off x="1143000" y="4253506"/>
            <a:ext cx="779087" cy="1004294"/>
          </a:xfrm>
          <a:prstGeom prst="ellipse">
            <a:avLst/>
          </a:prstGeom>
          <a:ln>
            <a:noFill/>
          </a:ln>
          <a:effectLst>
            <a:softEdge rad="112500"/>
          </a:effectLst>
        </p:spPr>
      </p:pic>
      <p:pic>
        <p:nvPicPr>
          <p:cNvPr id="36" name="Picture 10" descr="F:\FILES\PFILES\MSOFFICE\MEDIA\CNTCD1\ClipArt1\j0197971.wmf"/>
          <p:cNvPicPr>
            <a:picLocks noChangeAspect="1" noChangeArrowheads="1"/>
          </p:cNvPicPr>
          <p:nvPr/>
        </p:nvPicPr>
        <p:blipFill>
          <a:blip r:embed="rId2"/>
          <a:srcRect/>
          <a:stretch>
            <a:fillRect/>
          </a:stretch>
        </p:blipFill>
        <p:spPr bwMode="auto">
          <a:xfrm flipH="1">
            <a:off x="7831513" y="3186706"/>
            <a:ext cx="779087" cy="1004294"/>
          </a:xfrm>
          <a:prstGeom prst="ellipse">
            <a:avLst/>
          </a:prstGeom>
          <a:ln>
            <a:noFill/>
          </a:ln>
          <a:effectLst>
            <a:softEdge rad="112500"/>
          </a:effec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057400" y="0"/>
            <a:ext cx="70866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chemeClr val="bg2">
                    <a:lumMod val="25000"/>
                  </a:schemeClr>
                </a:solidFill>
                <a:latin typeface="+mj-lt"/>
              </a:rPr>
              <a:t>The Parable</a:t>
            </a:r>
          </a:p>
        </p:txBody>
      </p:sp>
      <p:sp>
        <p:nvSpPr>
          <p:cNvPr id="4" name="TextBox 3"/>
          <p:cNvSpPr txBox="1"/>
          <p:nvPr/>
        </p:nvSpPr>
        <p:spPr>
          <a:xfrm>
            <a:off x="2362200" y="1295400"/>
            <a:ext cx="6400800" cy="4154984"/>
          </a:xfrm>
          <a:prstGeom prst="rect">
            <a:avLst/>
          </a:prstGeom>
          <a:noFill/>
        </p:spPr>
        <p:txBody>
          <a:bodyPr wrap="square" rtlCol="0">
            <a:spAutoFit/>
          </a:bodyPr>
          <a:lstStyle/>
          <a:p>
            <a:pPr marL="457200" indent="-457200">
              <a:buFont typeface="+mj-lt"/>
              <a:buAutoNum type="alphaUcPeriod"/>
            </a:pPr>
            <a:r>
              <a:rPr lang="en-US" sz="2400" b="1" u="sng" dirty="0"/>
              <a:t>Workers hired</a:t>
            </a:r>
            <a:r>
              <a:rPr lang="en-US" sz="2400" b="1" dirty="0"/>
              <a:t> </a:t>
            </a:r>
            <a:r>
              <a:rPr lang="en-US" sz="2400" dirty="0"/>
              <a:t>(vv. 1-7))</a:t>
            </a:r>
          </a:p>
          <a:p>
            <a:pPr marL="914400" lvl="1" indent="-457200">
              <a:buFont typeface="+mj-lt"/>
              <a:buAutoNum type="arabicPeriod"/>
            </a:pPr>
            <a:r>
              <a:rPr lang="en-US" sz="2400" i="1" dirty="0"/>
              <a:t>Early workers – contracted work (vv. 1-2)</a:t>
            </a:r>
          </a:p>
          <a:p>
            <a:pPr marL="914400" lvl="1" indent="-457200">
              <a:buFont typeface="+mj-lt"/>
              <a:buAutoNum type="arabicPeriod"/>
            </a:pPr>
            <a:r>
              <a:rPr lang="en-US" sz="2400" i="1" dirty="0"/>
              <a:t>Later workers (vv. 3-7)</a:t>
            </a:r>
          </a:p>
          <a:p>
            <a:pPr marL="1371600" lvl="2" indent="-457200">
              <a:buFont typeface="+mj-lt"/>
              <a:buAutoNum type="alphaLcPeriod"/>
            </a:pPr>
            <a:r>
              <a:rPr lang="en-US" sz="2400" dirty="0"/>
              <a:t>Hired  9 am / 12 pm / 3 pm / 5 pm</a:t>
            </a:r>
          </a:p>
          <a:p>
            <a:pPr marL="1371600" lvl="2" indent="-457200">
              <a:buFont typeface="+mj-lt"/>
              <a:buAutoNum type="alphaLcPeriod"/>
            </a:pPr>
            <a:r>
              <a:rPr lang="en-US" sz="2400" dirty="0"/>
              <a:t>No contracted – but trusted landowner to do right </a:t>
            </a:r>
          </a:p>
          <a:p>
            <a:pPr marL="457200" indent="-457200">
              <a:buFont typeface="+mj-lt"/>
              <a:buAutoNum type="alphaUcPeriod"/>
            </a:pPr>
            <a:endParaRPr lang="en-US" sz="2400" dirty="0"/>
          </a:p>
          <a:p>
            <a:pPr marL="457200" indent="-457200">
              <a:buFont typeface="+mj-lt"/>
              <a:buAutoNum type="alphaUcPeriod"/>
            </a:pPr>
            <a:r>
              <a:rPr lang="en-US" sz="2400" b="1" u="sng" dirty="0"/>
              <a:t>Workers paid</a:t>
            </a:r>
            <a:r>
              <a:rPr lang="en-US" sz="2400" b="1" dirty="0"/>
              <a:t> </a:t>
            </a:r>
            <a:r>
              <a:rPr lang="en-US" sz="2400" dirty="0"/>
              <a:t>(vv. 8-16)</a:t>
            </a:r>
          </a:p>
          <a:p>
            <a:pPr marL="914400" lvl="1" indent="-457200">
              <a:buFont typeface="+mj-lt"/>
              <a:buAutoNum type="arabicPeriod"/>
            </a:pPr>
            <a:r>
              <a:rPr lang="en-US" sz="2400" i="1" dirty="0"/>
              <a:t>All receive the same (vv. 8-10)</a:t>
            </a:r>
          </a:p>
          <a:p>
            <a:pPr marL="914400" lvl="1" indent="-457200">
              <a:buFont typeface="+mj-lt"/>
              <a:buAutoNum type="arabicPeriod"/>
            </a:pPr>
            <a:r>
              <a:rPr lang="en-US" sz="2400" i="1" dirty="0"/>
              <a:t>Early workers complain (vv. 11-12)</a:t>
            </a:r>
          </a:p>
          <a:p>
            <a:pPr marL="914400" lvl="1" indent="-457200">
              <a:buFont typeface="+mj-lt"/>
              <a:buAutoNum type="arabicPeriod"/>
            </a:pPr>
            <a:r>
              <a:rPr lang="en-US" sz="2400" i="1" dirty="0"/>
              <a:t>Landowner’s response (vv. 13-16)</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1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1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left)">
                                      <p:cBhvr>
                                        <p:cTn id="27" dur="10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wipe(left)">
                                      <p:cBhvr>
                                        <p:cTn id="32" dur="10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wipe(left)">
                                      <p:cBhvr>
                                        <p:cTn id="37" dur="1000"/>
                                        <p:tgtEl>
                                          <p:spTgt spid="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wipe(left)">
                                      <p:cBhvr>
                                        <p:cTn id="42" dur="1000"/>
                                        <p:tgtEl>
                                          <p:spTgt spid="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animEffect transition="in" filter="wipe(left)">
                                      <p:cBhvr>
                                        <p:cTn id="47" dur="10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7272" y="145544"/>
            <a:ext cx="8314327" cy="175945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ts val="6500"/>
              </a:lnSpc>
            </a:pPr>
            <a:r>
              <a:rPr lang="en-US" sz="5400" b="1" i="1" cap="none" spc="0" dirty="0">
                <a:ln w="11430"/>
                <a:solidFill>
                  <a:schemeClr val="bg2">
                    <a:lumMod val="50000"/>
                  </a:schemeClr>
                </a:solidFill>
                <a:effectLst>
                  <a:outerShdw blurRad="50800" dist="39000" dir="5460000" algn="tl">
                    <a:srgbClr val="000000">
                      <a:alpha val="38000"/>
                    </a:srgbClr>
                  </a:outerShdw>
                </a:effectLst>
              </a:rPr>
              <a:t>Parable of</a:t>
            </a:r>
          </a:p>
          <a:p>
            <a:pPr algn="ctr">
              <a:lnSpc>
                <a:spcPts val="6500"/>
              </a:lnSpc>
            </a:pPr>
            <a:r>
              <a:rPr lang="en-US" sz="6600" b="1" dirty="0">
                <a:ln w="11430"/>
                <a:solidFill>
                  <a:schemeClr val="bg2">
                    <a:lumMod val="50000"/>
                  </a:schemeClr>
                </a:solidFill>
                <a:effectLst>
                  <a:outerShdw blurRad="50800" dist="39000" dir="5460000" algn="tl">
                    <a:srgbClr val="000000">
                      <a:alpha val="38000"/>
                    </a:srgbClr>
                  </a:outerShdw>
                </a:effectLst>
              </a:rPr>
              <a:t>Laborers in the Vineyard</a:t>
            </a:r>
            <a:endParaRPr lang="en-US" sz="6600" b="1" cap="none" spc="0" dirty="0">
              <a:ln w="11430"/>
              <a:solidFill>
                <a:schemeClr val="bg2">
                  <a:lumMod val="50000"/>
                </a:schemeClr>
              </a:solidFill>
              <a:effectLst>
                <a:outerShdw blurRad="50800" dist="39000" dir="5460000" algn="tl">
                  <a:srgbClr val="000000">
                    <a:alpha val="38000"/>
                  </a:srgbClr>
                </a:outerShdw>
              </a:effectLst>
            </a:endParaRPr>
          </a:p>
        </p:txBody>
      </p:sp>
      <p:sp>
        <p:nvSpPr>
          <p:cNvPr id="5" name="Rounded Rectangle 4"/>
          <p:cNvSpPr/>
          <p:nvPr/>
        </p:nvSpPr>
        <p:spPr>
          <a:xfrm>
            <a:off x="1066800" y="2133600"/>
            <a:ext cx="75438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200" dirty="0">
                <a:solidFill>
                  <a:schemeClr val="bg2">
                    <a:lumMod val="25000"/>
                  </a:schemeClr>
                </a:solidFill>
                <a:latin typeface="+mj-lt"/>
              </a:rPr>
              <a:t>The Difficulties</a:t>
            </a:r>
          </a:p>
        </p:txBody>
      </p:sp>
      <p:sp>
        <p:nvSpPr>
          <p:cNvPr id="12" name="Rounded Rectangle 11"/>
          <p:cNvSpPr/>
          <p:nvPr/>
        </p:nvSpPr>
        <p:spPr>
          <a:xfrm>
            <a:off x="1066800" y="3200400"/>
            <a:ext cx="75438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bg2">
                    <a:lumMod val="25000"/>
                  </a:schemeClr>
                </a:solidFill>
                <a:latin typeface="+mj-lt"/>
              </a:rPr>
              <a:t>The Context / Setting</a:t>
            </a:r>
          </a:p>
        </p:txBody>
      </p:sp>
      <p:sp>
        <p:nvSpPr>
          <p:cNvPr id="22" name="Rounded Rectangle 21"/>
          <p:cNvSpPr/>
          <p:nvPr/>
        </p:nvSpPr>
        <p:spPr>
          <a:xfrm>
            <a:off x="1066800" y="4267200"/>
            <a:ext cx="75438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chemeClr val="bg2">
                    <a:lumMod val="25000"/>
                  </a:schemeClr>
                </a:solidFill>
                <a:latin typeface="+mj-lt"/>
              </a:rPr>
              <a:t>The Parable</a:t>
            </a:r>
          </a:p>
        </p:txBody>
      </p:sp>
      <p:sp>
        <p:nvSpPr>
          <p:cNvPr id="25" name="Rounded Rectangle 24"/>
          <p:cNvSpPr/>
          <p:nvPr/>
        </p:nvSpPr>
        <p:spPr>
          <a:xfrm>
            <a:off x="1066800" y="5334000"/>
            <a:ext cx="75438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200" dirty="0">
                <a:solidFill>
                  <a:schemeClr val="bg2">
                    <a:lumMod val="25000"/>
                  </a:schemeClr>
                </a:solidFill>
                <a:latin typeface="+mj-lt"/>
              </a:rPr>
              <a:t>The Application</a:t>
            </a:r>
          </a:p>
        </p:txBody>
      </p:sp>
      <p:pic>
        <p:nvPicPr>
          <p:cNvPr id="9226" name="Picture 10" descr="F:\FILES\PFILES\MSOFFICE\MEDIA\CNTCD1\ClipArt1\j0197971.wmf"/>
          <p:cNvPicPr>
            <a:picLocks noChangeAspect="1" noChangeArrowheads="1"/>
          </p:cNvPicPr>
          <p:nvPr/>
        </p:nvPicPr>
        <p:blipFill>
          <a:blip r:embed="rId2"/>
          <a:srcRect/>
          <a:stretch>
            <a:fillRect/>
          </a:stretch>
        </p:blipFill>
        <p:spPr bwMode="auto">
          <a:xfrm>
            <a:off x="1143000" y="2133600"/>
            <a:ext cx="779087" cy="1004294"/>
          </a:xfrm>
          <a:prstGeom prst="ellipse">
            <a:avLst/>
          </a:prstGeom>
          <a:ln>
            <a:noFill/>
          </a:ln>
          <a:effectLst>
            <a:softEdge rad="112500"/>
          </a:effectLst>
        </p:spPr>
      </p:pic>
      <p:pic>
        <p:nvPicPr>
          <p:cNvPr id="34" name="Picture 10" descr="F:\FILES\PFILES\MSOFFICE\MEDIA\CNTCD1\ClipArt1\j0197971.wmf"/>
          <p:cNvPicPr>
            <a:picLocks noChangeAspect="1" noChangeArrowheads="1"/>
          </p:cNvPicPr>
          <p:nvPr/>
        </p:nvPicPr>
        <p:blipFill>
          <a:blip r:embed="rId2"/>
          <a:srcRect/>
          <a:stretch>
            <a:fillRect/>
          </a:stretch>
        </p:blipFill>
        <p:spPr bwMode="auto">
          <a:xfrm>
            <a:off x="1143000" y="4253506"/>
            <a:ext cx="779087" cy="1004294"/>
          </a:xfrm>
          <a:prstGeom prst="ellipse">
            <a:avLst/>
          </a:prstGeom>
          <a:ln>
            <a:noFill/>
          </a:ln>
          <a:effectLst>
            <a:softEdge rad="112500"/>
          </a:effectLst>
        </p:spPr>
      </p:pic>
      <p:pic>
        <p:nvPicPr>
          <p:cNvPr id="35" name="Picture 10" descr="F:\FILES\PFILES\MSOFFICE\MEDIA\CNTCD1\ClipArt1\j0197971.wmf"/>
          <p:cNvPicPr>
            <a:picLocks noChangeAspect="1" noChangeArrowheads="1"/>
          </p:cNvPicPr>
          <p:nvPr/>
        </p:nvPicPr>
        <p:blipFill>
          <a:blip r:embed="rId2"/>
          <a:srcRect/>
          <a:stretch>
            <a:fillRect/>
          </a:stretch>
        </p:blipFill>
        <p:spPr bwMode="auto">
          <a:xfrm flipH="1">
            <a:off x="7831513" y="5396506"/>
            <a:ext cx="779087" cy="1004294"/>
          </a:xfrm>
          <a:prstGeom prst="ellipse">
            <a:avLst/>
          </a:prstGeom>
          <a:ln>
            <a:noFill/>
          </a:ln>
          <a:effectLst>
            <a:softEdge rad="112500"/>
          </a:effectLst>
        </p:spPr>
      </p:pic>
      <p:pic>
        <p:nvPicPr>
          <p:cNvPr id="36" name="Picture 10" descr="F:\FILES\PFILES\MSOFFICE\MEDIA\CNTCD1\ClipArt1\j0197971.wmf"/>
          <p:cNvPicPr>
            <a:picLocks noChangeAspect="1" noChangeArrowheads="1"/>
          </p:cNvPicPr>
          <p:nvPr/>
        </p:nvPicPr>
        <p:blipFill>
          <a:blip r:embed="rId2"/>
          <a:srcRect/>
          <a:stretch>
            <a:fillRect/>
          </a:stretch>
        </p:blipFill>
        <p:spPr bwMode="auto">
          <a:xfrm flipH="1">
            <a:off x="7831513" y="3186706"/>
            <a:ext cx="779087" cy="1004294"/>
          </a:xfrm>
          <a:prstGeom prst="ellipse">
            <a:avLst/>
          </a:prstGeom>
          <a:ln>
            <a:noFill/>
          </a:ln>
          <a:effectLst>
            <a:softEdge rad="112500"/>
          </a:effec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p:cNvSpPr/>
          <p:nvPr/>
        </p:nvSpPr>
        <p:spPr>
          <a:xfrm>
            <a:off x="2743200" y="4648200"/>
            <a:ext cx="6172200" cy="1295400"/>
          </a:xfrm>
          <a:prstGeom prst="round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ed Rectangle 1"/>
          <p:cNvSpPr/>
          <p:nvPr/>
        </p:nvSpPr>
        <p:spPr>
          <a:xfrm>
            <a:off x="2057400" y="0"/>
            <a:ext cx="70866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200" dirty="0">
                <a:solidFill>
                  <a:schemeClr val="bg2">
                    <a:lumMod val="25000"/>
                  </a:schemeClr>
                </a:solidFill>
                <a:latin typeface="+mj-lt"/>
              </a:rPr>
              <a:t>The Application</a:t>
            </a:r>
          </a:p>
        </p:txBody>
      </p:sp>
      <p:sp>
        <p:nvSpPr>
          <p:cNvPr id="3" name="TextBox 2"/>
          <p:cNvSpPr txBox="1"/>
          <p:nvPr/>
        </p:nvSpPr>
        <p:spPr>
          <a:xfrm>
            <a:off x="2362200" y="1295400"/>
            <a:ext cx="6400800" cy="4524315"/>
          </a:xfrm>
          <a:prstGeom prst="rect">
            <a:avLst/>
          </a:prstGeom>
          <a:noFill/>
        </p:spPr>
        <p:txBody>
          <a:bodyPr wrap="square" rtlCol="0">
            <a:spAutoFit/>
          </a:bodyPr>
          <a:lstStyle/>
          <a:p>
            <a:pPr marL="457200" indent="-457200">
              <a:buFont typeface="+mj-lt"/>
              <a:buAutoNum type="alphaUcPeriod"/>
            </a:pPr>
            <a:r>
              <a:rPr lang="en-US" sz="2400" b="1" u="sng" dirty="0"/>
              <a:t>Trust </a:t>
            </a:r>
            <a:endParaRPr lang="en-US" sz="2400" dirty="0"/>
          </a:p>
          <a:p>
            <a:pPr marL="914400" lvl="1" indent="-457200">
              <a:buFont typeface="+mj-lt"/>
              <a:buAutoNum type="arabicPeriod"/>
            </a:pPr>
            <a:r>
              <a:rPr lang="en-US" sz="2400" i="1" dirty="0"/>
              <a:t>Those who wanted to know – what do get? – They are treated like hirelings.</a:t>
            </a:r>
          </a:p>
          <a:p>
            <a:pPr marL="914400" lvl="1" indent="-457200">
              <a:buFont typeface="+mj-lt"/>
              <a:buAutoNum type="arabicPeriod"/>
            </a:pPr>
            <a:r>
              <a:rPr lang="en-US" sz="2400" i="1" dirty="0"/>
              <a:t>Those who trusted the landowner – he proved himself worthy of their confidence</a:t>
            </a:r>
          </a:p>
          <a:p>
            <a:pPr marL="914400" lvl="1" indent="-457200">
              <a:buFont typeface="+mj-lt"/>
              <a:buAutoNum type="arabicPeriod"/>
            </a:pPr>
            <a:r>
              <a:rPr lang="en-US" sz="2400" i="1" dirty="0"/>
              <a:t>“…the late hired laborers did their work in faith, not knowing what they were to get, but sure that they would not get less than they deserved” ( Marcus </a:t>
            </a:r>
            <a:r>
              <a:rPr lang="en-US" sz="2400" i="1" dirty="0" err="1"/>
              <a:t>Dods</a:t>
            </a:r>
            <a:r>
              <a:rPr lang="en-US" sz="2400" i="1" dirty="0"/>
              <a:t>).</a:t>
            </a:r>
          </a:p>
          <a:p>
            <a:pPr marL="914400" lvl="1" indent="-457200">
              <a:buFont typeface="+mj-lt"/>
              <a:buAutoNum type="arabicPeriod"/>
            </a:pPr>
            <a:r>
              <a:rPr lang="en-US" sz="2400" i="1" dirty="0"/>
              <a:t>Point: urge Peter – rather than selfishly bargain about what you get – humbly serve the Lord and trust that he will do what is right!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1000"/>
                                        <p:tgtEl>
                                          <p:spTgt spid="3">
                                            <p:txEl>
                                              <p:pRg st="4" end="4"/>
                                            </p:txEl>
                                          </p:spTgt>
                                        </p:tgtEl>
                                      </p:cBhvr>
                                    </p:animEffect>
                                  </p:childTnLst>
                                </p:cTn>
                              </p:par>
                              <p:par>
                                <p:cTn id="28" presetID="42" presetClass="entr" presetSubtype="0"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1000"/>
                                        <p:tgtEl>
                                          <p:spTgt spid="4"/>
                                        </p:tgtEl>
                                      </p:cBhvr>
                                    </p:animEffect>
                                    <p:anim calcmode="lin" valueType="num">
                                      <p:cBhvr>
                                        <p:cTn id="31" dur="1000" fill="hold"/>
                                        <p:tgtEl>
                                          <p:spTgt spid="4"/>
                                        </p:tgtEl>
                                        <p:attrNameLst>
                                          <p:attrName>ppt_x</p:attrName>
                                        </p:attrNameLst>
                                      </p:cBhvr>
                                      <p:tavLst>
                                        <p:tav tm="0">
                                          <p:val>
                                            <p:strVal val="#ppt_x"/>
                                          </p:val>
                                        </p:tav>
                                        <p:tav tm="100000">
                                          <p:val>
                                            <p:strVal val="#ppt_x"/>
                                          </p:val>
                                        </p:tav>
                                      </p:tavLst>
                                    </p:anim>
                                    <p:anim calcmode="lin" valueType="num">
                                      <p:cBhvr>
                                        <p:cTn id="3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38400" y="685800"/>
            <a:ext cx="2819400" cy="51816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solidFill>
              </a:rPr>
              <a:t>Hireling</a:t>
            </a:r>
          </a:p>
          <a:p>
            <a:pPr algn="ctr"/>
            <a:endParaRPr lang="en-US" dirty="0">
              <a:solidFill>
                <a:srgbClr val="FFFF00"/>
              </a:solidFill>
            </a:endParaRPr>
          </a:p>
          <a:p>
            <a:pPr algn="ctr"/>
            <a:r>
              <a:rPr lang="en-US" sz="2400" dirty="0">
                <a:solidFill>
                  <a:srgbClr val="FFFF00"/>
                </a:solidFill>
              </a:rPr>
              <a:t>Wonders if the Lord</a:t>
            </a:r>
          </a:p>
          <a:p>
            <a:pPr algn="ctr"/>
            <a:r>
              <a:rPr lang="en-US" sz="2400" dirty="0">
                <a:solidFill>
                  <a:srgbClr val="FFFF00"/>
                </a:solidFill>
              </a:rPr>
              <a:t>Will  remember</a:t>
            </a:r>
          </a:p>
          <a:p>
            <a:pPr algn="ctr"/>
            <a:r>
              <a:rPr lang="en-US" sz="2400" dirty="0">
                <a:solidFill>
                  <a:srgbClr val="FFFF00"/>
                </a:solidFill>
              </a:rPr>
              <a:t>What he has done</a:t>
            </a:r>
          </a:p>
          <a:p>
            <a:pPr algn="ctr"/>
            <a:endParaRPr lang="en-US" sz="2400" dirty="0">
              <a:solidFill>
                <a:srgbClr val="FFFF00"/>
              </a:solidFill>
            </a:endParaRPr>
          </a:p>
          <a:p>
            <a:pPr algn="ctr"/>
            <a:endParaRPr lang="en-US" sz="2400" dirty="0">
              <a:solidFill>
                <a:srgbClr val="FFFF00"/>
              </a:solidFill>
            </a:endParaRPr>
          </a:p>
          <a:p>
            <a:pPr algn="ctr"/>
            <a:endParaRPr lang="en-US" sz="2400" dirty="0">
              <a:solidFill>
                <a:srgbClr val="FFFF00"/>
              </a:solidFill>
            </a:endParaRPr>
          </a:p>
          <a:p>
            <a:pPr algn="ctr"/>
            <a:endParaRPr lang="en-US" sz="2400" dirty="0">
              <a:solidFill>
                <a:srgbClr val="FFFF00"/>
              </a:solidFill>
            </a:endParaRPr>
          </a:p>
          <a:p>
            <a:pPr algn="ctr"/>
            <a:endParaRPr lang="en-US" sz="2400" dirty="0">
              <a:solidFill>
                <a:srgbClr val="FFFF00"/>
              </a:solidFill>
            </a:endParaRPr>
          </a:p>
          <a:p>
            <a:pPr algn="ctr"/>
            <a:endParaRPr lang="en-US" sz="2400" dirty="0">
              <a:solidFill>
                <a:srgbClr val="FFFF00"/>
              </a:solidFill>
            </a:endParaRPr>
          </a:p>
        </p:txBody>
      </p:sp>
      <p:sp>
        <p:nvSpPr>
          <p:cNvPr id="4" name="Rectangle 3"/>
          <p:cNvSpPr/>
          <p:nvPr/>
        </p:nvSpPr>
        <p:spPr>
          <a:xfrm>
            <a:off x="5867400" y="685800"/>
            <a:ext cx="2819400" cy="51816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solidFill>
              </a:rPr>
              <a:t>Trusting</a:t>
            </a:r>
          </a:p>
          <a:p>
            <a:pPr algn="ctr"/>
            <a:endParaRPr lang="en-US" dirty="0">
              <a:solidFill>
                <a:srgbClr val="FFFF00"/>
              </a:solidFill>
            </a:endParaRPr>
          </a:p>
          <a:p>
            <a:pPr algn="ctr"/>
            <a:r>
              <a:rPr lang="en-US" sz="2400" dirty="0">
                <a:solidFill>
                  <a:srgbClr val="FFFF00"/>
                </a:solidFill>
              </a:rPr>
              <a:t>Knows he will</a:t>
            </a:r>
          </a:p>
          <a:p>
            <a:pPr algn="ctr"/>
            <a:r>
              <a:rPr lang="en-US" sz="2400" dirty="0">
                <a:solidFill>
                  <a:srgbClr val="FFFF00"/>
                </a:solidFill>
              </a:rPr>
              <a:t>Get more than</a:t>
            </a:r>
          </a:p>
          <a:p>
            <a:pPr algn="ctr"/>
            <a:r>
              <a:rPr lang="en-US" sz="2400" dirty="0">
                <a:solidFill>
                  <a:srgbClr val="FFFF00"/>
                </a:solidFill>
              </a:rPr>
              <a:t>He Deserves!</a:t>
            </a:r>
          </a:p>
          <a:p>
            <a:pPr algn="ctr"/>
            <a:endParaRPr lang="en-US" sz="2400" dirty="0">
              <a:solidFill>
                <a:srgbClr val="FFFF00"/>
              </a:solidFill>
            </a:endParaRPr>
          </a:p>
          <a:p>
            <a:pPr algn="ctr"/>
            <a:endParaRPr lang="en-US" sz="2400" dirty="0">
              <a:solidFill>
                <a:srgbClr val="FFFF00"/>
              </a:solidFill>
            </a:endParaRPr>
          </a:p>
          <a:p>
            <a:pPr algn="ctr"/>
            <a:endParaRPr lang="en-US" sz="2400" dirty="0">
              <a:solidFill>
                <a:srgbClr val="FFFF00"/>
              </a:solidFill>
            </a:endParaRPr>
          </a:p>
          <a:p>
            <a:pPr algn="ctr"/>
            <a:endParaRPr lang="en-US" sz="2400" dirty="0">
              <a:solidFill>
                <a:srgbClr val="FFFF00"/>
              </a:solidFill>
            </a:endParaRPr>
          </a:p>
          <a:p>
            <a:pPr algn="ctr"/>
            <a:endParaRPr lang="en-US" sz="2400" dirty="0">
              <a:solidFill>
                <a:srgbClr val="FFFF00"/>
              </a:solidFill>
            </a:endParaRPr>
          </a:p>
          <a:p>
            <a:pPr algn="ctr"/>
            <a:endParaRPr lang="en-US" sz="2400" dirty="0">
              <a:solidFill>
                <a:srgbClr val="FFFF00"/>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057400" y="0"/>
            <a:ext cx="70866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200" dirty="0">
                <a:solidFill>
                  <a:schemeClr val="bg2">
                    <a:lumMod val="25000"/>
                  </a:schemeClr>
                </a:solidFill>
                <a:latin typeface="+mj-lt"/>
              </a:rPr>
              <a:t>The Application</a:t>
            </a:r>
          </a:p>
        </p:txBody>
      </p:sp>
      <p:sp>
        <p:nvSpPr>
          <p:cNvPr id="3" name="TextBox 2"/>
          <p:cNvSpPr txBox="1"/>
          <p:nvPr/>
        </p:nvSpPr>
        <p:spPr>
          <a:xfrm>
            <a:off x="2362200" y="1295400"/>
            <a:ext cx="6400800" cy="2308324"/>
          </a:xfrm>
          <a:prstGeom prst="rect">
            <a:avLst/>
          </a:prstGeom>
          <a:noFill/>
        </p:spPr>
        <p:txBody>
          <a:bodyPr wrap="square" rtlCol="0">
            <a:spAutoFit/>
          </a:bodyPr>
          <a:lstStyle/>
          <a:p>
            <a:pPr marL="457200" indent="-457200">
              <a:buFont typeface="+mj-lt"/>
              <a:buAutoNum type="alphaUcPeriod"/>
            </a:pPr>
            <a:r>
              <a:rPr lang="en-US" sz="2400" b="1" u="sng" dirty="0"/>
              <a:t>Trust </a:t>
            </a:r>
          </a:p>
          <a:p>
            <a:pPr marL="457200" indent="-457200">
              <a:buFont typeface="+mj-lt"/>
              <a:buAutoNum type="alphaUcPeriod"/>
            </a:pPr>
            <a:r>
              <a:rPr lang="en-US" sz="2400" b="1" u="sng" dirty="0"/>
              <a:t>Hired to work</a:t>
            </a:r>
            <a:endParaRPr lang="en-US" sz="2400" dirty="0"/>
          </a:p>
          <a:p>
            <a:pPr marL="914400" lvl="1" indent="-457200">
              <a:buFont typeface="+mj-lt"/>
              <a:buAutoNum type="arabicPeriod"/>
            </a:pPr>
            <a:r>
              <a:rPr lang="en-US" sz="2400" i="1" dirty="0"/>
              <a:t>Vineyard (kingdom) is a place of labor!</a:t>
            </a:r>
          </a:p>
          <a:p>
            <a:pPr marL="914400" lvl="1" indent="-457200">
              <a:buFont typeface="+mj-lt"/>
              <a:buAutoNum type="arabicPeriod"/>
            </a:pPr>
            <a:r>
              <a:rPr lang="en-US" sz="2400" i="1" dirty="0"/>
              <a:t>Work to be done!</a:t>
            </a:r>
          </a:p>
          <a:p>
            <a:pPr marL="914400" lvl="1" indent="-457200">
              <a:buFont typeface="+mj-lt"/>
              <a:buAutoNum type="arabicPeriod"/>
            </a:pPr>
            <a:r>
              <a:rPr lang="en-US" sz="2400" i="1" dirty="0"/>
              <a:t>Service to do!</a:t>
            </a:r>
          </a:p>
          <a:p>
            <a:pPr marL="914400" lvl="1" indent="-457200">
              <a:buFont typeface="+mj-lt"/>
              <a:buAutoNum type="arabicPeriod"/>
            </a:pPr>
            <a:r>
              <a:rPr lang="en-US" sz="2400" i="1" dirty="0"/>
              <a:t>Why stand idle all the day?</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left)">
                                      <p:cBhvr>
                                        <p:cTn id="12" dur="1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left)">
                                      <p:cBhvr>
                                        <p:cTn id="17" dur="1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left)">
                                      <p:cBhvr>
                                        <p:cTn id="22"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057400" y="0"/>
            <a:ext cx="70866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200" dirty="0">
                <a:solidFill>
                  <a:schemeClr val="bg2">
                    <a:lumMod val="25000"/>
                  </a:schemeClr>
                </a:solidFill>
                <a:latin typeface="+mj-lt"/>
              </a:rPr>
              <a:t>The Application</a:t>
            </a:r>
          </a:p>
        </p:txBody>
      </p:sp>
      <p:sp>
        <p:nvSpPr>
          <p:cNvPr id="3" name="TextBox 2"/>
          <p:cNvSpPr txBox="1"/>
          <p:nvPr/>
        </p:nvSpPr>
        <p:spPr>
          <a:xfrm>
            <a:off x="2362200" y="1295400"/>
            <a:ext cx="6400800" cy="3416320"/>
          </a:xfrm>
          <a:prstGeom prst="rect">
            <a:avLst/>
          </a:prstGeom>
          <a:noFill/>
        </p:spPr>
        <p:txBody>
          <a:bodyPr wrap="square" rtlCol="0">
            <a:spAutoFit/>
          </a:bodyPr>
          <a:lstStyle/>
          <a:p>
            <a:pPr marL="457200" indent="-457200">
              <a:buFont typeface="+mj-lt"/>
              <a:buAutoNum type="alphaUcPeriod"/>
            </a:pPr>
            <a:r>
              <a:rPr lang="en-US" sz="2400" b="1" u="sng" dirty="0"/>
              <a:t>Trust </a:t>
            </a:r>
          </a:p>
          <a:p>
            <a:pPr marL="457200" indent="-457200">
              <a:buFont typeface="+mj-lt"/>
              <a:buAutoNum type="alphaUcPeriod"/>
            </a:pPr>
            <a:r>
              <a:rPr lang="en-US" sz="2400" b="1" u="sng" dirty="0"/>
              <a:t>Hired to work</a:t>
            </a:r>
          </a:p>
          <a:p>
            <a:pPr marL="457200" indent="-457200">
              <a:buFont typeface="+mj-lt"/>
              <a:buAutoNum type="alphaUcPeriod"/>
            </a:pPr>
            <a:r>
              <a:rPr lang="en-US" sz="2400" b="1" u="sng" dirty="0"/>
              <a:t>Reason we serve / obey</a:t>
            </a:r>
            <a:endParaRPr lang="en-US" sz="2400" dirty="0"/>
          </a:p>
          <a:p>
            <a:pPr marL="914400" lvl="1" indent="-457200">
              <a:buFont typeface="+mj-lt"/>
              <a:buAutoNum type="arabicPeriod"/>
            </a:pPr>
            <a:r>
              <a:rPr lang="en-US" sz="2400" i="1" dirty="0"/>
              <a:t>Peter’s question – for what I get out of it</a:t>
            </a:r>
          </a:p>
          <a:p>
            <a:pPr marL="914400" lvl="1" indent="-457200">
              <a:buFont typeface="+mj-lt"/>
              <a:buAutoNum type="arabicPeriod"/>
            </a:pPr>
            <a:r>
              <a:rPr lang="en-US" sz="2400" i="1" dirty="0"/>
              <a:t>We do what we should to:</a:t>
            </a:r>
          </a:p>
          <a:p>
            <a:pPr marL="1371600" lvl="2" indent="-457200">
              <a:buFont typeface="+mj-lt"/>
              <a:buAutoNum type="alphaLcPeriod"/>
            </a:pPr>
            <a:r>
              <a:rPr lang="en-US" sz="2400" dirty="0"/>
              <a:t>Go to heaven</a:t>
            </a:r>
          </a:p>
          <a:p>
            <a:pPr marL="1371600" lvl="2" indent="-457200">
              <a:buFont typeface="+mj-lt"/>
              <a:buAutoNum type="alphaLcPeriod"/>
            </a:pPr>
            <a:r>
              <a:rPr lang="en-US" sz="2400" dirty="0"/>
              <a:t>Not lose soul – in hell</a:t>
            </a:r>
          </a:p>
          <a:p>
            <a:pPr marL="914400" lvl="1" indent="-457200">
              <a:buFont typeface="+mj-lt"/>
              <a:buAutoNum type="arabicPeriod"/>
            </a:pPr>
            <a:r>
              <a:rPr lang="en-US" sz="2400" dirty="0"/>
              <a:t>What if those were not affected – care little about pleasing God – serving him?</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left)">
                                      <p:cBhvr>
                                        <p:cTn id="7" dur="10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left)">
                                      <p:cBhvr>
                                        <p:cTn id="12" dur="10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wipe(left)">
                                      <p:cBhvr>
                                        <p:cTn id="17" dur="10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left)">
                                      <p:cBhvr>
                                        <p:cTn id="22" dur="10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wipe(left)">
                                      <p:cBhvr>
                                        <p:cTn id="27"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7272" y="145544"/>
            <a:ext cx="8314327" cy="175945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ts val="6500"/>
              </a:lnSpc>
            </a:pPr>
            <a:r>
              <a:rPr lang="en-US" sz="5400" b="1" i="1" cap="none" spc="0" dirty="0">
                <a:ln w="11430"/>
                <a:solidFill>
                  <a:schemeClr val="bg2">
                    <a:lumMod val="50000"/>
                  </a:schemeClr>
                </a:solidFill>
                <a:effectLst>
                  <a:outerShdw blurRad="50800" dist="39000" dir="5460000" algn="tl">
                    <a:srgbClr val="000000">
                      <a:alpha val="38000"/>
                    </a:srgbClr>
                  </a:outerShdw>
                </a:effectLst>
              </a:rPr>
              <a:t>Parable of</a:t>
            </a:r>
          </a:p>
          <a:p>
            <a:pPr algn="ctr">
              <a:lnSpc>
                <a:spcPts val="6500"/>
              </a:lnSpc>
            </a:pPr>
            <a:r>
              <a:rPr lang="en-US" sz="6600" b="1" dirty="0">
                <a:ln w="11430"/>
                <a:solidFill>
                  <a:schemeClr val="bg2">
                    <a:lumMod val="50000"/>
                  </a:schemeClr>
                </a:solidFill>
                <a:effectLst>
                  <a:outerShdw blurRad="50800" dist="39000" dir="5460000" algn="tl">
                    <a:srgbClr val="000000">
                      <a:alpha val="38000"/>
                    </a:srgbClr>
                  </a:outerShdw>
                </a:effectLst>
              </a:rPr>
              <a:t>Laborers in the Vineyard</a:t>
            </a:r>
            <a:endParaRPr lang="en-US" sz="6600" b="1" cap="none" spc="0" dirty="0">
              <a:ln w="11430"/>
              <a:solidFill>
                <a:schemeClr val="bg2">
                  <a:lumMod val="50000"/>
                </a:schemeClr>
              </a:solidFill>
              <a:effectLst>
                <a:outerShdw blurRad="50800" dist="39000" dir="5460000" algn="tl">
                  <a:srgbClr val="000000">
                    <a:alpha val="38000"/>
                  </a:srgbClr>
                </a:outerShdw>
              </a:effectLst>
            </a:endParaRPr>
          </a:p>
        </p:txBody>
      </p:sp>
      <p:sp>
        <p:nvSpPr>
          <p:cNvPr id="5" name="Rounded Rectangle 4"/>
          <p:cNvSpPr/>
          <p:nvPr/>
        </p:nvSpPr>
        <p:spPr>
          <a:xfrm>
            <a:off x="1066800" y="2133600"/>
            <a:ext cx="75438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200" dirty="0">
                <a:solidFill>
                  <a:schemeClr val="bg2">
                    <a:lumMod val="25000"/>
                  </a:schemeClr>
                </a:solidFill>
                <a:latin typeface="+mj-lt"/>
              </a:rPr>
              <a:t>The Difficulties</a:t>
            </a:r>
          </a:p>
        </p:txBody>
      </p:sp>
      <p:sp>
        <p:nvSpPr>
          <p:cNvPr id="12" name="Rounded Rectangle 11"/>
          <p:cNvSpPr/>
          <p:nvPr/>
        </p:nvSpPr>
        <p:spPr>
          <a:xfrm>
            <a:off x="1066800" y="3200400"/>
            <a:ext cx="75438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bg2">
                    <a:lumMod val="25000"/>
                  </a:schemeClr>
                </a:solidFill>
                <a:latin typeface="+mj-lt"/>
              </a:rPr>
              <a:t>The Context / Setting</a:t>
            </a:r>
          </a:p>
        </p:txBody>
      </p:sp>
      <p:sp>
        <p:nvSpPr>
          <p:cNvPr id="22" name="Rounded Rectangle 21"/>
          <p:cNvSpPr/>
          <p:nvPr/>
        </p:nvSpPr>
        <p:spPr>
          <a:xfrm>
            <a:off x="1066800" y="4267200"/>
            <a:ext cx="75438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chemeClr val="bg2">
                    <a:lumMod val="25000"/>
                  </a:schemeClr>
                </a:solidFill>
                <a:latin typeface="+mj-lt"/>
              </a:rPr>
              <a:t>The Parable</a:t>
            </a:r>
          </a:p>
        </p:txBody>
      </p:sp>
      <p:sp>
        <p:nvSpPr>
          <p:cNvPr id="25" name="Rounded Rectangle 24"/>
          <p:cNvSpPr/>
          <p:nvPr/>
        </p:nvSpPr>
        <p:spPr>
          <a:xfrm>
            <a:off x="1066800" y="5334000"/>
            <a:ext cx="7543800" cy="838200"/>
          </a:xfrm>
          <a:prstGeom prst="roundRect">
            <a:avLst>
              <a:gd name="adj" fmla="val 3334"/>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200" dirty="0">
                <a:solidFill>
                  <a:schemeClr val="bg2">
                    <a:lumMod val="25000"/>
                  </a:schemeClr>
                </a:solidFill>
                <a:latin typeface="+mj-lt"/>
              </a:rPr>
              <a:t>The Application</a:t>
            </a:r>
          </a:p>
        </p:txBody>
      </p:sp>
      <p:pic>
        <p:nvPicPr>
          <p:cNvPr id="9226" name="Picture 10" descr="F:\FILES\PFILES\MSOFFICE\MEDIA\CNTCD1\ClipArt1\j0197971.wmf"/>
          <p:cNvPicPr>
            <a:picLocks noChangeAspect="1" noChangeArrowheads="1"/>
          </p:cNvPicPr>
          <p:nvPr/>
        </p:nvPicPr>
        <p:blipFill>
          <a:blip r:embed="rId2"/>
          <a:srcRect/>
          <a:stretch>
            <a:fillRect/>
          </a:stretch>
        </p:blipFill>
        <p:spPr bwMode="auto">
          <a:xfrm>
            <a:off x="1143000" y="2133600"/>
            <a:ext cx="779087" cy="1004294"/>
          </a:xfrm>
          <a:prstGeom prst="ellipse">
            <a:avLst/>
          </a:prstGeom>
          <a:ln>
            <a:noFill/>
          </a:ln>
          <a:effectLst>
            <a:softEdge rad="112500"/>
          </a:effectLst>
        </p:spPr>
      </p:pic>
      <p:pic>
        <p:nvPicPr>
          <p:cNvPr id="34" name="Picture 10" descr="F:\FILES\PFILES\MSOFFICE\MEDIA\CNTCD1\ClipArt1\j0197971.wmf"/>
          <p:cNvPicPr>
            <a:picLocks noChangeAspect="1" noChangeArrowheads="1"/>
          </p:cNvPicPr>
          <p:nvPr/>
        </p:nvPicPr>
        <p:blipFill>
          <a:blip r:embed="rId2"/>
          <a:srcRect/>
          <a:stretch>
            <a:fillRect/>
          </a:stretch>
        </p:blipFill>
        <p:spPr bwMode="auto">
          <a:xfrm>
            <a:off x="1143000" y="4253506"/>
            <a:ext cx="779087" cy="1004294"/>
          </a:xfrm>
          <a:prstGeom prst="ellipse">
            <a:avLst/>
          </a:prstGeom>
          <a:ln>
            <a:noFill/>
          </a:ln>
          <a:effectLst>
            <a:softEdge rad="112500"/>
          </a:effectLst>
        </p:spPr>
      </p:pic>
      <p:pic>
        <p:nvPicPr>
          <p:cNvPr id="35" name="Picture 10" descr="F:\FILES\PFILES\MSOFFICE\MEDIA\CNTCD1\ClipArt1\j0197971.wmf"/>
          <p:cNvPicPr>
            <a:picLocks noChangeAspect="1" noChangeArrowheads="1"/>
          </p:cNvPicPr>
          <p:nvPr/>
        </p:nvPicPr>
        <p:blipFill>
          <a:blip r:embed="rId2"/>
          <a:srcRect/>
          <a:stretch>
            <a:fillRect/>
          </a:stretch>
        </p:blipFill>
        <p:spPr bwMode="auto">
          <a:xfrm flipH="1">
            <a:off x="7831513" y="5396506"/>
            <a:ext cx="779087" cy="1004294"/>
          </a:xfrm>
          <a:prstGeom prst="ellipse">
            <a:avLst/>
          </a:prstGeom>
          <a:ln>
            <a:noFill/>
          </a:ln>
          <a:effectLst>
            <a:softEdge rad="112500"/>
          </a:effectLst>
        </p:spPr>
      </p:pic>
      <p:pic>
        <p:nvPicPr>
          <p:cNvPr id="36" name="Picture 10" descr="F:\FILES\PFILES\MSOFFICE\MEDIA\CNTCD1\ClipArt1\j0197971.wmf"/>
          <p:cNvPicPr>
            <a:picLocks noChangeAspect="1" noChangeArrowheads="1"/>
          </p:cNvPicPr>
          <p:nvPr/>
        </p:nvPicPr>
        <p:blipFill>
          <a:blip r:embed="rId2"/>
          <a:srcRect/>
          <a:stretch>
            <a:fillRect/>
          </a:stretch>
        </p:blipFill>
        <p:spPr bwMode="auto">
          <a:xfrm flipH="1">
            <a:off x="7831513" y="3186706"/>
            <a:ext cx="779087" cy="1004294"/>
          </a:xfrm>
          <a:prstGeom prst="ellipse">
            <a:avLst/>
          </a:prstGeom>
          <a:ln>
            <a:noFill/>
          </a:ln>
          <a:effectLst>
            <a:softEdge rad="112500"/>
          </a:effec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Rounded MT Bold"/>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1207</TotalTime>
  <Words>1372</Words>
  <Application>Microsoft Office PowerPoint</Application>
  <PresentationFormat>On-screen Show (4:3)</PresentationFormat>
  <Paragraphs>184</Paragraphs>
  <Slides>21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Arial Narrow</vt:lpstr>
      <vt:lpstr>Arial Rounded MT Bold</vt:lpstr>
      <vt:lpstr>Calibri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67</cp:revision>
  <cp:lastPrinted>2023-01-08T01:54:33Z</cp:lastPrinted>
  <dcterms:created xsi:type="dcterms:W3CDTF">2007-12-01T17:14:16Z</dcterms:created>
  <dcterms:modified xsi:type="dcterms:W3CDTF">2023-01-08T02:15:01Z</dcterms:modified>
</cp:coreProperties>
</file>