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8" r:id="rId1"/>
    <p:sldMasterId id="2147483670" r:id="rId2"/>
    <p:sldMasterId id="2147483672" r:id="rId3"/>
    <p:sldMasterId id="2147483678" r:id="rId4"/>
    <p:sldMasterId id="2147483717" r:id="rId5"/>
  </p:sldMasterIdLst>
  <p:notesMasterIdLst>
    <p:notesMasterId r:id="rId36"/>
  </p:notesMasterIdLst>
  <p:sldIdLst>
    <p:sldId id="271" r:id="rId6"/>
    <p:sldId id="275" r:id="rId7"/>
    <p:sldId id="276" r:id="rId8"/>
    <p:sldId id="277" r:id="rId9"/>
    <p:sldId id="260" r:id="rId10"/>
    <p:sldId id="268" r:id="rId11"/>
    <p:sldId id="278" r:id="rId12"/>
    <p:sldId id="279" r:id="rId13"/>
    <p:sldId id="280" r:id="rId14"/>
    <p:sldId id="287" r:id="rId15"/>
    <p:sldId id="264" r:id="rId16"/>
    <p:sldId id="269" r:id="rId17"/>
    <p:sldId id="281" r:id="rId18"/>
    <p:sldId id="282" r:id="rId19"/>
    <p:sldId id="288" r:id="rId20"/>
    <p:sldId id="265" r:id="rId21"/>
    <p:sldId id="270" r:id="rId22"/>
    <p:sldId id="266" r:id="rId23"/>
    <p:sldId id="262" r:id="rId24"/>
    <p:sldId id="289" r:id="rId25"/>
    <p:sldId id="290" r:id="rId26"/>
    <p:sldId id="291" r:id="rId27"/>
    <p:sldId id="292" r:id="rId28"/>
    <p:sldId id="283" r:id="rId29"/>
    <p:sldId id="284" r:id="rId30"/>
    <p:sldId id="293" r:id="rId31"/>
    <p:sldId id="294" r:id="rId32"/>
    <p:sldId id="286" r:id="rId33"/>
    <p:sldId id="295" r:id="rId34"/>
    <p:sldId id="267" r:id="rId35"/>
  </p:sldIdLst>
  <p:sldSz cx="9144000" cy="6858000" type="screen4x3"/>
  <p:notesSz cx="7010400" cy="9296400"/>
  <p:embeddedFontLst>
    <p:embeddedFont>
      <p:font typeface="Arial Narrow" panose="020B060602020203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omic Sans MS" panose="030F0702030302020204" pitchFamily="66" charset="0"/>
      <p:regular r:id="rId45"/>
      <p:bold r:id="rId46"/>
      <p:italic r:id="rId47"/>
      <p:boldItalic r:id="rId48"/>
    </p:embeddedFont>
    <p:embeddedFont>
      <p:font typeface="Tw Cen MT" panose="020B0602020104020603" pitchFamily="34" charset="0"/>
      <p:regular r:id="rId49"/>
      <p:bold r:id="rId50"/>
      <p:italic r:id="rId51"/>
      <p:boldItalic r:id="rId52"/>
    </p:embeddedFont>
    <p:embeddedFont>
      <p:font typeface="Wingdings 2" panose="05020102010507070707" pitchFamily="18" charset="2"/>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CF2A5-C507-472C-BF1B-B266C657E4C1}" v="2" dt="2023-01-29T02:19:33.9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979"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3.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microsoft.com/office/2015/10/relationships/revisionInfo" Target="revisionInfo.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15.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5.xml"/><Relationship Id="rId41" Type="http://schemas.openxmlformats.org/officeDocument/2006/relationships/font" Target="fonts/font5.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8.fntdata"/><Relationship Id="rId52"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5EE439C-A056-44B8-8934-9CB2B464E0B9}" type="datetimeFigureOut">
              <a:rPr lang="en-US" smtClean="0"/>
              <a:t>1/28/2023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E01847A-639B-4FF9-9C18-67380FF563E7}" type="slidenum">
              <a:rPr lang="en-US" smtClean="0"/>
              <a:t>‹#›</a:t>
            </a:fld>
            <a:endParaRPr lang="en-US"/>
          </a:p>
        </p:txBody>
      </p:sp>
    </p:spTree>
    <p:extLst>
      <p:ext uri="{BB962C8B-B14F-4D97-AF65-F5344CB8AC3E}">
        <p14:creationId xmlns:p14="http://schemas.microsoft.com/office/powerpoint/2010/main" val="2772596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1/28/2023</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a:p>
        </p:txBody>
      </p:sp>
    </p:spTree>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1/28/2023</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a:p>
        </p:txBody>
      </p:sp>
    </p:spTree>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1/28/2023</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a:p>
        </p:txBody>
      </p:sp>
    </p:spTree>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solidFill>
                  <a:prstClr val="black"/>
                </a:solidFill>
              </a:rPr>
              <a:pPr/>
              <a:t>1/28/2023</a:t>
            </a:fld>
            <a:endParaRPr lang="en-US">
              <a:solidFill>
                <a:prstClr val="black"/>
              </a:solidFill>
            </a:endParaRPr>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solidFill>
                  <a:srgbClr val="775F55"/>
                </a:solidFill>
              </a:rPr>
              <a:pPr/>
              <a:t>‹#›</a:t>
            </a:fld>
            <a:endParaRPr lang="en-US">
              <a:solidFill>
                <a:srgbClr val="775F55"/>
              </a:solidFill>
            </a:endParaRPr>
          </a:p>
        </p:txBody>
      </p:sp>
    </p:spTree>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solidFill>
                  <a:prstClr val="black"/>
                </a:solidFill>
              </a:rPr>
              <a:pPr/>
              <a:t>1/28/2023</a:t>
            </a:fld>
            <a:endParaRPr lang="en-US">
              <a:solidFill>
                <a:prstClr val="black"/>
              </a:solidFill>
            </a:endParaRPr>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solidFill>
                  <a:srgbClr val="775F55"/>
                </a:solidFill>
              </a:rPr>
              <a:pPr/>
              <a:t>‹#›</a:t>
            </a:fld>
            <a:endParaRPr lang="en-US">
              <a:solidFill>
                <a:srgbClr val="775F55"/>
              </a:solidFill>
            </a:endParaRPr>
          </a:p>
        </p:txBody>
      </p:sp>
    </p:spTree>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9" r:id="rId1"/>
    <p:sldLayoutId id="2147483675"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609600" y="533400"/>
            <a:ext cx="7924800" cy="5715000"/>
          </a:xfrm>
          <a:prstGeom prst="roundRect">
            <a:avLst>
              <a:gd name="adj" fmla="val 4667"/>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1" r:id="rId1"/>
    <p:sldLayoutId id="2147483676"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7"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ounded Rectangle 5"/>
          <p:cNvSpPr/>
          <p:nvPr userDrawn="1"/>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ounded Rectangle 5"/>
          <p:cNvSpPr/>
          <p:nvPr userDrawn="1"/>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timeinc.net/southern/events/news/images/ThanksgivingFeast.jpg"/>
          <p:cNvPicPr>
            <a:picLocks noChangeAspect="1" noChangeArrowheads="1"/>
          </p:cNvPicPr>
          <p:nvPr/>
        </p:nvPicPr>
        <p:blipFill>
          <a:blip r:embed="rId2" cstate="print"/>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7" name="TextBox 6"/>
          <p:cNvSpPr txBox="1"/>
          <p:nvPr/>
        </p:nvSpPr>
        <p:spPr>
          <a:xfrm>
            <a:off x="3124200" y="3544669"/>
            <a:ext cx="3196709" cy="646331"/>
          </a:xfrm>
          <a:prstGeom prst="rect">
            <a:avLst/>
          </a:prstGeom>
          <a:solidFill>
            <a:srgbClr val="FFFFFF">
              <a:alpha val="78824"/>
            </a:srgbClr>
          </a:solidFill>
          <a:ln>
            <a:solidFill>
              <a:schemeClr val="tx1"/>
            </a:solidFill>
          </a:ln>
        </p:spPr>
        <p:txBody>
          <a:bodyPr wrap="none" rtlCol="0">
            <a:spAutoFit/>
          </a:bodyPr>
          <a:lstStyle/>
          <a:p>
            <a:pPr algn="ctr"/>
            <a:r>
              <a:rPr lang="en-US" sz="3600" i="1" dirty="0">
                <a:latin typeface="Comic Sans MS" pitchFamily="66" charset="0"/>
              </a:rPr>
              <a:t>Luke 14:15-24</a:t>
            </a:r>
          </a:p>
        </p:txBody>
      </p:sp>
    </p:spTree>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533400"/>
            <a:ext cx="7848600" cy="5693866"/>
          </a:xfrm>
          <a:prstGeom prst="rect">
            <a:avLst/>
          </a:prstGeom>
          <a:noFill/>
        </p:spPr>
        <p:txBody>
          <a:bodyPr wrap="square" rtlCol="0">
            <a:spAutoFit/>
          </a:bodyPr>
          <a:lstStyle/>
          <a:p>
            <a:pPr algn="ctr"/>
            <a:r>
              <a:rPr lang="en-US" sz="2800" b="1" u="sng" dirty="0"/>
              <a:t>Luke 14:15-24</a:t>
            </a:r>
          </a:p>
          <a:p>
            <a:endParaRPr lang="en-US" sz="2400" dirty="0"/>
          </a:p>
          <a:p>
            <a:r>
              <a:rPr lang="en-US" sz="2400" dirty="0"/>
              <a:t>15 Now when one of those who sat at the table with Him heard these things, he said to Him, "Blessed is he who shall eat bread in the kingdom of God!" </a:t>
            </a:r>
          </a:p>
          <a:p>
            <a:endParaRPr lang="en-US" sz="2400" dirty="0"/>
          </a:p>
          <a:p>
            <a:r>
              <a:rPr lang="en-US" sz="2400" dirty="0"/>
              <a:t>16 Then He said to him, "A certain man gave a great supper and invited many, </a:t>
            </a:r>
          </a:p>
          <a:p>
            <a:endParaRPr lang="en-US" sz="2400" dirty="0"/>
          </a:p>
          <a:p>
            <a:r>
              <a:rPr lang="en-US" sz="2400" dirty="0"/>
              <a:t>17 and sent his servant at supper time to say to those who were invited, 'Come, for all things are now ready.' </a:t>
            </a:r>
          </a:p>
          <a:p>
            <a:endParaRPr lang="en-US" sz="2400" dirty="0"/>
          </a:p>
          <a:p>
            <a:r>
              <a:rPr lang="en-US" sz="2400" dirty="0"/>
              <a:t>18 But they all with one accord began to make excuses. The first said to him, 'I have bought a piece of ground, and I must go and see it. I ask you to have me excused.' </a:t>
            </a:r>
          </a:p>
        </p:txBody>
      </p:sp>
    </p:spTree>
  </p:cSld>
  <p:clrMapOvr>
    <a:masterClrMapping/>
  </p:clrMapOvr>
  <p:transition spd="med">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17637"/>
            <a:ext cx="7848600" cy="5632311"/>
          </a:xfrm>
          <a:prstGeom prst="rect">
            <a:avLst/>
          </a:prstGeom>
          <a:noFill/>
        </p:spPr>
        <p:txBody>
          <a:bodyPr wrap="square" rtlCol="0">
            <a:spAutoFit/>
          </a:bodyPr>
          <a:lstStyle/>
          <a:p>
            <a:r>
              <a:rPr lang="en-US" sz="2400" dirty="0"/>
              <a:t>19 And another said, 'I have bought five yoke of oxen, and I am going to test them. I ask you to have me excused.' </a:t>
            </a:r>
          </a:p>
          <a:p>
            <a:endParaRPr lang="en-US" sz="2400" dirty="0"/>
          </a:p>
          <a:p>
            <a:r>
              <a:rPr lang="en-US" sz="2400" dirty="0"/>
              <a:t>20 Still another said, 'I have married a wife, and therefore I cannot come.' </a:t>
            </a:r>
          </a:p>
          <a:p>
            <a:endParaRPr lang="en-US" sz="2400" dirty="0"/>
          </a:p>
          <a:p>
            <a:r>
              <a:rPr lang="en-US" sz="2400" dirty="0"/>
              <a:t>21 So that servant came and reported these things to his master. Then the master of the house, being angry, said to his servant, 'Go out quickly into the streets and lanes of the city, and bring in here the poor and the maimed and the lame and the blind.' </a:t>
            </a:r>
          </a:p>
          <a:p>
            <a:endParaRPr lang="en-US" sz="2400" dirty="0"/>
          </a:p>
          <a:p>
            <a:r>
              <a:rPr lang="en-US" sz="2400" dirty="0"/>
              <a:t>22 And the servant said, 'Master, it is done as you commanded, and still there is room.’</a:t>
            </a:r>
          </a:p>
        </p:txBody>
      </p:sp>
    </p:spTree>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17637"/>
            <a:ext cx="7848600" cy="2308324"/>
          </a:xfrm>
          <a:prstGeom prst="rect">
            <a:avLst/>
          </a:prstGeom>
          <a:noFill/>
        </p:spPr>
        <p:txBody>
          <a:bodyPr wrap="square" rtlCol="0">
            <a:spAutoFit/>
          </a:bodyPr>
          <a:lstStyle/>
          <a:p>
            <a:r>
              <a:rPr lang="en-US" sz="2400" dirty="0"/>
              <a:t>23 Then the master said to the servant, 'Go out into the highways and hedges, and compel them to come in, that my house may be filled. </a:t>
            </a:r>
          </a:p>
          <a:p>
            <a:endParaRPr lang="en-US" sz="2400" dirty="0"/>
          </a:p>
          <a:p>
            <a:r>
              <a:rPr lang="en-US" sz="2400" dirty="0"/>
              <a:t>24 For I say to you that none of those men who were invited shall taste my supper.' "  </a:t>
            </a:r>
          </a:p>
        </p:txBody>
      </p:sp>
    </p:spTree>
  </p:cSld>
  <p:clrMapOvr>
    <a:masterClrMapping/>
  </p:clrMapOvr>
  <p:transition spd="med">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7" name="TextBox 6"/>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461665"/>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p:txBody>
      </p:sp>
      <p:sp>
        <p:nvSpPr>
          <p:cNvPr id="4" name="TextBox 3"/>
          <p:cNvSpPr txBox="1"/>
          <p:nvPr/>
        </p:nvSpPr>
        <p:spPr>
          <a:xfrm>
            <a:off x="1371600" y="2057400"/>
            <a:ext cx="6629400" cy="245721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lnSpc>
                <a:spcPts val="3100"/>
              </a:lnSpc>
            </a:pPr>
            <a:r>
              <a:rPr lang="en-US" sz="2400" b="1" i="1" dirty="0"/>
              <a:t>The Cost of Following Christ</a:t>
            </a:r>
            <a:endParaRPr lang="en-US" sz="1100" b="1" i="1" dirty="0"/>
          </a:p>
          <a:p>
            <a:pPr marL="514350" indent="-514350">
              <a:lnSpc>
                <a:spcPts val="3100"/>
              </a:lnSpc>
              <a:buFont typeface="+mj-lt"/>
              <a:buAutoNum type="romanUcPeriod"/>
            </a:pPr>
            <a:r>
              <a:rPr lang="en-US" sz="2400" dirty="0"/>
              <a:t>Evidence (Healing) [vv. 1-6]</a:t>
            </a:r>
            <a:endParaRPr lang="en-US" sz="1000" dirty="0"/>
          </a:p>
          <a:p>
            <a:pPr marL="514350" indent="-514350">
              <a:lnSpc>
                <a:spcPts val="3100"/>
              </a:lnSpc>
              <a:buFont typeface="+mj-lt"/>
              <a:buAutoNum type="romanUcPeriod"/>
            </a:pPr>
            <a:r>
              <a:rPr lang="en-US" sz="2400" dirty="0"/>
              <a:t>Spirit / Attitude (Humility) [vv. 7-14]</a:t>
            </a:r>
          </a:p>
          <a:p>
            <a:pPr marL="514350" indent="-514350">
              <a:lnSpc>
                <a:spcPts val="3100"/>
              </a:lnSpc>
              <a:buFont typeface="+mj-lt"/>
              <a:buAutoNum type="romanUcPeriod"/>
            </a:pPr>
            <a:r>
              <a:rPr lang="en-US" sz="2400" dirty="0"/>
              <a:t>Requires a Change (Parable) [vv. 15-24]</a:t>
            </a:r>
          </a:p>
          <a:p>
            <a:pPr marL="514350" indent="-514350">
              <a:lnSpc>
                <a:spcPts val="3100"/>
              </a:lnSpc>
              <a:buFont typeface="+mj-lt"/>
              <a:buAutoNum type="romanUcPeriod"/>
            </a:pPr>
            <a:r>
              <a:rPr lang="en-US" sz="2400" dirty="0"/>
              <a:t>Priority (Sacrifice All) [vv. 25-33]</a:t>
            </a:r>
          </a:p>
          <a:p>
            <a:pPr marL="514350" indent="-514350">
              <a:lnSpc>
                <a:spcPts val="3100"/>
              </a:lnSpc>
              <a:buFont typeface="+mj-lt"/>
              <a:buAutoNum type="romanUcPeriod"/>
            </a:pPr>
            <a:r>
              <a:rPr lang="en-US" sz="2400" dirty="0"/>
              <a:t>Hypocrisy is Useless (Salt) [vv. 34-35]</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2000"/>
                                        <p:tgtEl>
                                          <p:spTgt spid="4">
                                            <p:txEl>
                                              <p:pRg st="4" end="4"/>
                                            </p:txEl>
                                          </p:spTgt>
                                        </p:tgtEl>
                                      </p:cBhvr>
                                    </p:animEffect>
                                    <p:anim calcmode="lin" valueType="num">
                                      <p:cBhvr>
                                        <p:cTn id="32"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2000"/>
                                        <p:tgtEl>
                                          <p:spTgt spid="4">
                                            <p:txEl>
                                              <p:pRg st="5" end="5"/>
                                            </p:txEl>
                                          </p:spTgt>
                                        </p:tgtEl>
                                      </p:cBhvr>
                                    </p:animEffect>
                                    <p:anim calcmode="lin" valueType="num">
                                      <p:cBhvr>
                                        <p:cTn id="40"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4154984"/>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a:p>
            <a:pPr marL="457200" indent="-457200">
              <a:buFont typeface="+mj-lt"/>
              <a:buAutoNum type="alphaUcPeriod"/>
            </a:pPr>
            <a:r>
              <a:rPr lang="en-US" sz="2400" dirty="0">
                <a:solidFill>
                  <a:srgbClr val="002060"/>
                </a:solidFill>
              </a:rPr>
              <a:t>The Setting</a:t>
            </a:r>
          </a:p>
          <a:p>
            <a:pPr marL="914400" lvl="1" indent="-457200">
              <a:buFont typeface="+mj-lt"/>
              <a:buAutoNum type="arabicPeriod"/>
            </a:pPr>
            <a:r>
              <a:rPr lang="en-US" sz="2400" dirty="0"/>
              <a:t>Jesus was invited to eat in house of a chief Pharisee (v. 1)</a:t>
            </a:r>
          </a:p>
          <a:p>
            <a:pPr marL="914400" lvl="1" indent="-457200">
              <a:buFont typeface="+mj-lt"/>
              <a:buAutoNum type="arabicPeriod"/>
            </a:pPr>
            <a:r>
              <a:rPr lang="en-US" sz="2400" dirty="0"/>
              <a:t>Seems to have been expensive entertainment (vv. 7, 12)</a:t>
            </a:r>
          </a:p>
          <a:p>
            <a:pPr marL="914400" lvl="1" indent="-457200">
              <a:buFont typeface="+mj-lt"/>
              <a:buAutoNum type="arabicPeriod"/>
            </a:pPr>
            <a:r>
              <a:rPr lang="en-US" sz="2400" dirty="0"/>
              <a:t>Guests must have been many</a:t>
            </a:r>
          </a:p>
          <a:p>
            <a:pPr marL="914400" lvl="1" indent="-457200">
              <a:buFont typeface="+mj-lt"/>
              <a:buAutoNum type="arabicPeriod"/>
            </a:pPr>
            <a:r>
              <a:rPr lang="en-US" sz="2400" dirty="0"/>
              <a:t>Guests must have included people of consideration (v. 12)</a:t>
            </a:r>
          </a:p>
          <a:p>
            <a:pPr marL="914400" lvl="1" indent="-457200">
              <a:buFont typeface="+mj-lt"/>
              <a:buAutoNum type="arabicPeriod"/>
            </a:pPr>
            <a:r>
              <a:rPr lang="en-US" sz="2400" dirty="0"/>
              <a:t>Attitude: rejected Christ – looking for fault (v. 1)</a:t>
            </a:r>
          </a:p>
          <a:p>
            <a:pPr marL="914400" lvl="1" indent="-457200">
              <a:buFont typeface="+mj-lt"/>
              <a:buAutoNum type="arabicPeriod"/>
            </a:pPr>
            <a:r>
              <a:rPr lang="en-US" sz="2400" dirty="0"/>
              <a:t>Context &amp; parable addresses the problem.</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a:p>
            <a:pPr marL="457200" indent="-457200">
              <a:buFont typeface="+mj-lt"/>
              <a:buAutoNum type="alphaUcPeriod"/>
            </a:pPr>
            <a:r>
              <a:rPr lang="en-US" sz="2400" dirty="0">
                <a:solidFill>
                  <a:srgbClr val="002060"/>
                </a:solidFill>
              </a:rPr>
              <a:t>The Setting</a:t>
            </a:r>
          </a:p>
          <a:p>
            <a:pPr marL="457200" indent="-457200">
              <a:buFont typeface="+mj-lt"/>
              <a:buAutoNum type="alphaUcPeriod"/>
            </a:pPr>
            <a:r>
              <a:rPr lang="en-US" sz="2400" dirty="0">
                <a:solidFill>
                  <a:srgbClr val="002060"/>
                </a:solidFill>
              </a:rPr>
              <a:t>The Statement</a:t>
            </a:r>
          </a:p>
        </p:txBody>
      </p:sp>
      <p:sp>
        <p:nvSpPr>
          <p:cNvPr id="4" name="TextBox 3"/>
          <p:cNvSpPr txBox="1"/>
          <p:nvPr/>
        </p:nvSpPr>
        <p:spPr>
          <a:xfrm>
            <a:off x="4114800" y="3429000"/>
            <a:ext cx="4648200" cy="1938992"/>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15 Now when one of those who sat at the table with Him heard these things, he said to Him, </a:t>
            </a:r>
            <a:r>
              <a:rPr lang="en-US" sz="2400" dirty="0">
                <a:solidFill>
                  <a:srgbClr val="002060"/>
                </a:solidFill>
              </a:rPr>
              <a:t>"Blessed is he who shall eat bread in the kingdom of God!" </a:t>
            </a:r>
          </a:p>
        </p:txBody>
      </p:sp>
      <p:grpSp>
        <p:nvGrpSpPr>
          <p:cNvPr id="8" name="Group 7"/>
          <p:cNvGrpSpPr/>
          <p:nvPr/>
        </p:nvGrpSpPr>
        <p:grpSpPr>
          <a:xfrm>
            <a:off x="762000" y="2971800"/>
            <a:ext cx="3124200" cy="3046988"/>
            <a:chOff x="762000" y="2971800"/>
            <a:chExt cx="3124200" cy="3046988"/>
          </a:xfrm>
        </p:grpSpPr>
        <p:sp>
          <p:nvSpPr>
            <p:cNvPr id="5" name="TextBox 4"/>
            <p:cNvSpPr txBox="1"/>
            <p:nvPr/>
          </p:nvSpPr>
          <p:spPr>
            <a:xfrm>
              <a:off x="762000" y="2971800"/>
              <a:ext cx="2438400" cy="3046988"/>
            </a:xfrm>
            <a:prstGeom prst="rect">
              <a:avLst/>
            </a:prstGeom>
            <a:noFill/>
            <a:ln>
              <a:solidFill>
                <a:srgbClr val="C00000"/>
              </a:solidFill>
            </a:ln>
          </p:spPr>
          <p:txBody>
            <a:bodyPr wrap="square" rtlCol="0">
              <a:spAutoFit/>
            </a:bodyPr>
            <a:lstStyle/>
            <a:p>
              <a:pPr algn="ctr"/>
              <a:r>
                <a:rPr lang="en-US" sz="2400" dirty="0"/>
                <a:t>Lesson on Humility</a:t>
              </a:r>
            </a:p>
            <a:p>
              <a:pPr algn="ctr"/>
              <a:r>
                <a:rPr lang="en-US" sz="2400" dirty="0"/>
                <a:t>(vv. 7-11)</a:t>
              </a:r>
            </a:p>
            <a:p>
              <a:pPr algn="ctr"/>
              <a:r>
                <a:rPr lang="en-US" sz="2400" dirty="0"/>
                <a:t>------</a:t>
              </a:r>
            </a:p>
            <a:p>
              <a:pPr algn="ctr"/>
              <a:r>
                <a:rPr lang="en-US" sz="2400" dirty="0"/>
                <a:t>Lesson on respect of persons</a:t>
              </a:r>
            </a:p>
            <a:p>
              <a:pPr algn="ctr"/>
              <a:r>
                <a:rPr lang="en-US" sz="2400" dirty="0"/>
                <a:t>(vv. 12-14)</a:t>
              </a:r>
            </a:p>
          </p:txBody>
        </p:sp>
        <p:sp>
          <p:nvSpPr>
            <p:cNvPr id="7" name="Right Arrow 6"/>
            <p:cNvSpPr/>
            <p:nvPr/>
          </p:nvSpPr>
          <p:spPr>
            <a:xfrm>
              <a:off x="3200400" y="3733800"/>
              <a:ext cx="685800" cy="1295400"/>
            </a:xfrm>
            <a:prstGeom prst="rightArrow">
              <a:avLst/>
            </a:prstGeom>
            <a:solidFill>
              <a:schemeClr val="accent4">
                <a:lumMod val="75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a:p>
            <a:pPr marL="457200" indent="-457200">
              <a:buFont typeface="+mj-lt"/>
              <a:buAutoNum type="alphaUcPeriod"/>
            </a:pPr>
            <a:r>
              <a:rPr lang="en-US" sz="2400" dirty="0">
                <a:solidFill>
                  <a:srgbClr val="002060"/>
                </a:solidFill>
              </a:rPr>
              <a:t>The Setting</a:t>
            </a:r>
          </a:p>
          <a:p>
            <a:pPr marL="457200" indent="-457200">
              <a:buFont typeface="+mj-lt"/>
              <a:buAutoNum type="alphaUcPeriod"/>
            </a:pPr>
            <a:r>
              <a:rPr lang="en-US" sz="2400" dirty="0">
                <a:solidFill>
                  <a:srgbClr val="002060"/>
                </a:solidFill>
              </a:rPr>
              <a:t>The Statement</a:t>
            </a:r>
          </a:p>
        </p:txBody>
      </p:sp>
      <p:sp>
        <p:nvSpPr>
          <p:cNvPr id="4" name="TextBox 3"/>
          <p:cNvSpPr txBox="1"/>
          <p:nvPr/>
        </p:nvSpPr>
        <p:spPr>
          <a:xfrm>
            <a:off x="838200" y="3429000"/>
            <a:ext cx="4648200" cy="1938992"/>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15 Now when one of those who sat at the table with Him heard these things, he said to Him, </a:t>
            </a:r>
            <a:r>
              <a:rPr lang="en-US" sz="2400" dirty="0">
                <a:solidFill>
                  <a:srgbClr val="002060"/>
                </a:solidFill>
              </a:rPr>
              <a:t>"Blessed is he who shall eat bread in the kingdom of God!" </a:t>
            </a:r>
          </a:p>
        </p:txBody>
      </p:sp>
      <p:sp>
        <p:nvSpPr>
          <p:cNvPr id="8" name="Left Brace 7"/>
          <p:cNvSpPr/>
          <p:nvPr/>
        </p:nvSpPr>
        <p:spPr>
          <a:xfrm>
            <a:off x="5562600" y="2667000"/>
            <a:ext cx="990600" cy="3429000"/>
          </a:xfrm>
          <a:prstGeom prst="leftBrace">
            <a:avLst>
              <a:gd name="adj1" fmla="val 42575"/>
              <a:gd name="adj2" fmla="val 48710"/>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p:cNvSpPr txBox="1"/>
          <p:nvPr/>
        </p:nvSpPr>
        <p:spPr>
          <a:xfrm>
            <a:off x="6248400" y="2819400"/>
            <a:ext cx="2819400" cy="3108543"/>
          </a:xfrm>
          <a:prstGeom prst="rect">
            <a:avLst/>
          </a:prstGeom>
          <a:noFill/>
        </p:spPr>
        <p:txBody>
          <a:bodyPr wrap="square" rtlCol="0">
            <a:spAutoFit/>
          </a:bodyPr>
          <a:lstStyle/>
          <a:p>
            <a:pPr>
              <a:buFont typeface="Arial" pitchFamily="34" charset="0"/>
              <a:buChar char="•"/>
            </a:pPr>
            <a:r>
              <a:rPr lang="en-US" sz="2800" dirty="0"/>
              <a:t> Suggests the kingdom is material</a:t>
            </a:r>
          </a:p>
          <a:p>
            <a:pPr>
              <a:buFont typeface="Arial" pitchFamily="34" charset="0"/>
              <a:buChar char="•"/>
            </a:pPr>
            <a:endParaRPr lang="en-US" sz="2800" dirty="0"/>
          </a:p>
          <a:p>
            <a:pPr>
              <a:buFont typeface="Arial" pitchFamily="34" charset="0"/>
              <a:buChar char="•"/>
            </a:pPr>
            <a:r>
              <a:rPr lang="en-US" sz="2800" dirty="0"/>
              <a:t> Thinks Jews (by birth) will be in kingdom</a:t>
            </a:r>
          </a:p>
        </p:txBody>
      </p:sp>
    </p:spTree>
  </p:cSld>
  <p:clrMapOvr>
    <a:masterClrMapping/>
  </p:clrMapOvr>
  <p:transition spd="med">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381000"/>
            <a:ext cx="7239000" cy="646331"/>
          </a:xfrm>
          <a:prstGeom prst="rect">
            <a:avLst/>
          </a:prstGeom>
          <a:noFill/>
        </p:spPr>
        <p:txBody>
          <a:bodyPr wrap="square" rtlCol="0">
            <a:spAutoFit/>
          </a:bodyPr>
          <a:lstStyle/>
          <a:p>
            <a:pPr algn="ctr"/>
            <a:r>
              <a:rPr lang="en-US" sz="3600" dirty="0">
                <a:solidFill>
                  <a:srgbClr val="002060"/>
                </a:solidFill>
              </a:rPr>
              <a:t>What Was His Motive or Design?</a:t>
            </a:r>
          </a:p>
        </p:txBody>
      </p:sp>
      <p:sp>
        <p:nvSpPr>
          <p:cNvPr id="4" name="TextBox 3"/>
          <p:cNvSpPr txBox="1"/>
          <p:nvPr/>
        </p:nvSpPr>
        <p:spPr>
          <a:xfrm>
            <a:off x="914400" y="1676400"/>
            <a:ext cx="7848600" cy="3785652"/>
          </a:xfrm>
          <a:prstGeom prst="rect">
            <a:avLst/>
          </a:prstGeom>
          <a:noFill/>
        </p:spPr>
        <p:txBody>
          <a:bodyPr wrap="square" rtlCol="0">
            <a:spAutoFit/>
          </a:bodyPr>
          <a:lstStyle/>
          <a:p>
            <a:pPr defTabSz="398463">
              <a:buFont typeface="Wingdings" pitchFamily="2" charset="2"/>
              <a:buChar char="Ø"/>
            </a:pPr>
            <a:r>
              <a:rPr lang="en-US" sz="2400" dirty="0"/>
              <a:t> To </a:t>
            </a:r>
            <a:r>
              <a:rPr lang="en-US" sz="2400" i="1" dirty="0">
                <a:solidFill>
                  <a:srgbClr val="002060"/>
                </a:solidFill>
              </a:rPr>
              <a:t>divert </a:t>
            </a:r>
            <a:r>
              <a:rPr lang="en-US" sz="2400" dirty="0"/>
              <a:t>the discussion (since Jesus had reproved the guests and the master of house)</a:t>
            </a:r>
          </a:p>
          <a:p>
            <a:pPr defTabSz="398463">
              <a:buFont typeface="Wingdings" pitchFamily="2" charset="2"/>
              <a:buChar char="Ø"/>
            </a:pPr>
            <a:endParaRPr lang="en-US" sz="2400" dirty="0"/>
          </a:p>
          <a:p>
            <a:pPr defTabSz="398463">
              <a:buFont typeface="Wingdings" pitchFamily="2" charset="2"/>
              <a:buChar char="Ø"/>
            </a:pPr>
            <a:r>
              <a:rPr lang="en-US" sz="2400" dirty="0"/>
              <a:t> To </a:t>
            </a:r>
            <a:r>
              <a:rPr lang="en-US" sz="2400" i="1" dirty="0">
                <a:solidFill>
                  <a:srgbClr val="002060"/>
                </a:solidFill>
              </a:rPr>
              <a:t>contrast </a:t>
            </a:r>
            <a:r>
              <a:rPr lang="en-US" sz="2400" dirty="0"/>
              <a:t>the present degenerate state to blessed state in the future (when what Jesus mentioned would be practiced)</a:t>
            </a:r>
          </a:p>
          <a:p>
            <a:pPr defTabSz="398463">
              <a:buFont typeface="Wingdings" pitchFamily="2" charset="2"/>
              <a:buChar char="Ø"/>
            </a:pPr>
            <a:endParaRPr lang="en-US" sz="2400" dirty="0"/>
          </a:p>
          <a:p>
            <a:pPr defTabSz="398463">
              <a:buFont typeface="Wingdings" pitchFamily="2" charset="2"/>
              <a:buChar char="Ø"/>
            </a:pPr>
            <a:r>
              <a:rPr lang="en-US" sz="2400" dirty="0"/>
              <a:t> To </a:t>
            </a:r>
            <a:r>
              <a:rPr lang="en-US" sz="2400" i="1" dirty="0">
                <a:solidFill>
                  <a:srgbClr val="002060"/>
                </a:solidFill>
              </a:rPr>
              <a:t>expand</a:t>
            </a:r>
            <a:r>
              <a:rPr lang="en-US" sz="2400" dirty="0"/>
              <a:t> on the reference to the resurrection of the just – i.e. those recompensed shall eat bread….</a:t>
            </a:r>
          </a:p>
          <a:p>
            <a:pPr defTabSz="398463">
              <a:buFont typeface="Wingdings" pitchFamily="2" charset="2"/>
              <a:buChar char="Ø"/>
            </a:pPr>
            <a:endParaRPr lang="en-US" sz="2400" dirty="0"/>
          </a:p>
          <a:p>
            <a:pPr defTabSz="398463">
              <a:buFont typeface="Wingdings" pitchFamily="2" charset="2"/>
              <a:buChar char="Ø"/>
            </a:pPr>
            <a:r>
              <a:rPr lang="en-US" sz="2400" dirty="0"/>
              <a:t> To </a:t>
            </a:r>
            <a:r>
              <a:rPr lang="en-US" sz="2400" i="1" dirty="0">
                <a:solidFill>
                  <a:srgbClr val="002060"/>
                </a:solidFill>
              </a:rPr>
              <a:t>commend</a:t>
            </a:r>
            <a:r>
              <a:rPr lang="en-US" sz="2400" dirty="0"/>
              <a:t> self (Jews) – assuming be in kingdom</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p:cTn id="13"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p:cTn id="1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p:cTn id="25"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4">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8" name="TextBox 7"/>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pic>
        <p:nvPicPr>
          <p:cNvPr id="4" name="Picture 2" descr="too busy to come to the feast"/>
          <p:cNvPicPr>
            <a:picLocks noChangeAspect="1" noChangeArrowheads="1"/>
          </p:cNvPicPr>
          <p:nvPr/>
        </p:nvPicPr>
        <p:blipFill>
          <a:blip r:embed="rId2" cstate="print"/>
          <a:srcRect/>
          <a:stretch>
            <a:fillRect/>
          </a:stretch>
        </p:blipFill>
        <p:spPr bwMode="auto">
          <a:xfrm>
            <a:off x="6477000" y="2868525"/>
            <a:ext cx="2438400" cy="3403857"/>
          </a:xfrm>
          <a:prstGeom prst="rect">
            <a:avLst/>
          </a:prstGeom>
          <a:noFill/>
        </p:spPr>
      </p:pic>
      <p:sp>
        <p:nvSpPr>
          <p:cNvPr id="5" name="TextBox 4"/>
          <p:cNvSpPr txBox="1"/>
          <p:nvPr/>
        </p:nvSpPr>
        <p:spPr>
          <a:xfrm>
            <a:off x="685800" y="1447800"/>
            <a:ext cx="8077200" cy="461665"/>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Invitation (vv. 16-17)</a:t>
            </a:r>
          </a:p>
        </p:txBody>
      </p:sp>
      <p:sp>
        <p:nvSpPr>
          <p:cNvPr id="6" name="TextBox 5"/>
          <p:cNvSpPr txBox="1"/>
          <p:nvPr/>
        </p:nvSpPr>
        <p:spPr>
          <a:xfrm>
            <a:off x="914400" y="2057400"/>
            <a:ext cx="4876800" cy="3190617"/>
          </a:xfrm>
          <a:prstGeom prst="rect">
            <a:avLst/>
          </a:prstGeom>
          <a:noFill/>
        </p:spPr>
        <p:txBody>
          <a:bodyPr wrap="square" rtlCol="0">
            <a:spAutoFit/>
          </a:bodyPr>
          <a:lstStyle/>
          <a:p>
            <a:pPr marL="457200" indent="-457200">
              <a:lnSpc>
                <a:spcPts val="3500"/>
              </a:lnSpc>
              <a:buFont typeface="+mj-lt"/>
              <a:buAutoNum type="arabicPeriod"/>
            </a:pPr>
            <a:r>
              <a:rPr lang="en-US" sz="2400" dirty="0">
                <a:latin typeface="Arial Narrow" pitchFamily="34" charset="0"/>
              </a:rPr>
              <a:t>“Great supper” </a:t>
            </a:r>
          </a:p>
          <a:p>
            <a:pPr marL="914400" lvl="1" indent="-457200">
              <a:lnSpc>
                <a:spcPts val="3500"/>
              </a:lnSpc>
              <a:buFont typeface="+mj-lt"/>
              <a:buAutoNum type="alphaLcPeriod"/>
            </a:pPr>
            <a:r>
              <a:rPr lang="en-US" sz="2400" dirty="0">
                <a:latin typeface="Arial Narrow" pitchFamily="34" charset="0"/>
              </a:rPr>
              <a:t>Due to many invited</a:t>
            </a:r>
          </a:p>
          <a:p>
            <a:pPr marL="914400" lvl="1" indent="-457200">
              <a:lnSpc>
                <a:spcPts val="3500"/>
              </a:lnSpc>
              <a:buFont typeface="+mj-lt"/>
              <a:buAutoNum type="alphaLcPeriod"/>
            </a:pPr>
            <a:r>
              <a:rPr lang="en-US" sz="2400" dirty="0">
                <a:latin typeface="Arial Narrow" pitchFamily="34" charset="0"/>
              </a:rPr>
              <a:t>A formal feast</a:t>
            </a:r>
          </a:p>
          <a:p>
            <a:pPr marL="457200" indent="-457200">
              <a:lnSpc>
                <a:spcPts val="3500"/>
              </a:lnSpc>
              <a:buFont typeface="+mj-lt"/>
              <a:buAutoNum type="arabicPeriod"/>
            </a:pPr>
            <a:r>
              <a:rPr lang="en-US" sz="2400" dirty="0">
                <a:latin typeface="Arial Narrow" pitchFamily="34" charset="0"/>
              </a:rPr>
              <a:t>Invitation given long before ready</a:t>
            </a:r>
          </a:p>
          <a:p>
            <a:pPr marL="457200" indent="-457200">
              <a:lnSpc>
                <a:spcPts val="3500"/>
              </a:lnSpc>
              <a:buFont typeface="+mj-lt"/>
              <a:buAutoNum type="arabicPeriod"/>
            </a:pPr>
            <a:r>
              <a:rPr lang="en-US" sz="2400" dirty="0">
                <a:latin typeface="Arial Narrow" pitchFamily="34" charset="0"/>
              </a:rPr>
              <a:t>Servant announce is ready – “come”</a:t>
            </a:r>
          </a:p>
          <a:p>
            <a:pPr marL="457200" indent="-457200">
              <a:lnSpc>
                <a:spcPts val="3500"/>
              </a:lnSpc>
              <a:buFont typeface="+mj-lt"/>
              <a:buAutoNum type="arabicPeriod"/>
            </a:pPr>
            <a:r>
              <a:rPr lang="en-US" sz="2400" dirty="0">
                <a:latin typeface="Arial Narrow" pitchFamily="34" charset="0"/>
              </a:rPr>
              <a:t>Application: invitation of gospel to the Jews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anim calcmode="lin" valueType="num">
                                      <p:cBhvr>
                                        <p:cTn id="16"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anim calcmode="lin" valueType="num">
                                      <p:cBhvr>
                                        <p:cTn id="24"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2000"/>
                                        <p:tgtEl>
                                          <p:spTgt spid="6">
                                            <p:txEl>
                                              <p:pRg st="3" end="3"/>
                                            </p:txEl>
                                          </p:spTgt>
                                        </p:tgtEl>
                                      </p:cBhvr>
                                    </p:animEffect>
                                    <p:anim calcmode="lin" valueType="num">
                                      <p:cBhvr>
                                        <p:cTn id="3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2000"/>
                                        <p:tgtEl>
                                          <p:spTgt spid="6">
                                            <p:txEl>
                                              <p:pRg st="4" end="4"/>
                                            </p:txEl>
                                          </p:spTgt>
                                        </p:tgtEl>
                                      </p:cBhvr>
                                    </p:animEffect>
                                    <p:anim calcmode="lin" valueType="num">
                                      <p:cBhvr>
                                        <p:cTn id="40"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Effect transition="in" filter="fade">
                                      <p:cBhvr>
                                        <p:cTn id="47" dur="2000"/>
                                        <p:tgtEl>
                                          <p:spTgt spid="6">
                                            <p:txEl>
                                              <p:pRg st="5" end="5"/>
                                            </p:txEl>
                                          </p:spTgt>
                                        </p:tgtEl>
                                      </p:cBhvr>
                                    </p:animEffect>
                                    <p:anim calcmode="lin" valueType="num">
                                      <p:cBhvr>
                                        <p:cTn id="48"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6">
                                            <p:txEl>
                                              <p:pRg st="5" end="5"/>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6">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pic>
        <p:nvPicPr>
          <p:cNvPr id="4" name="Picture 2" descr="too busy to come to the feast"/>
          <p:cNvPicPr>
            <a:picLocks noChangeAspect="1" noChangeArrowheads="1"/>
          </p:cNvPicPr>
          <p:nvPr/>
        </p:nvPicPr>
        <p:blipFill>
          <a:blip r:embed="rId2" cstate="print"/>
          <a:srcRect/>
          <a:stretch>
            <a:fillRect/>
          </a:stretch>
        </p:blipFill>
        <p:spPr bwMode="auto">
          <a:xfrm>
            <a:off x="6477000" y="2868525"/>
            <a:ext cx="2438400" cy="3403857"/>
          </a:xfrm>
          <a:prstGeom prst="rect">
            <a:avLst/>
          </a:prstGeom>
          <a:noFill/>
        </p:spPr>
      </p:pic>
      <p:sp>
        <p:nvSpPr>
          <p:cNvPr id="5" name="TextBox 4"/>
          <p:cNvSpPr txBox="1"/>
          <p:nvPr/>
        </p:nvSpPr>
        <p:spPr>
          <a:xfrm>
            <a:off x="685800" y="1447800"/>
            <a:ext cx="8077200" cy="830997"/>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Invitation (vv. 16-17)</a:t>
            </a:r>
          </a:p>
          <a:p>
            <a:pPr marL="457200" indent="-457200">
              <a:buFont typeface="+mj-lt"/>
              <a:buAutoNum type="alphaUcPeriod"/>
            </a:pPr>
            <a:r>
              <a:rPr lang="en-US" sz="2400" dirty="0">
                <a:solidFill>
                  <a:srgbClr val="002060"/>
                </a:solidFill>
              </a:rPr>
              <a:t>The Excuses (vv. 18-20)</a:t>
            </a:r>
          </a:p>
        </p:txBody>
      </p:sp>
      <p:sp>
        <p:nvSpPr>
          <p:cNvPr id="6" name="TextBox 5"/>
          <p:cNvSpPr txBox="1"/>
          <p:nvPr/>
        </p:nvSpPr>
        <p:spPr>
          <a:xfrm>
            <a:off x="914400" y="2448183"/>
            <a:ext cx="5410200" cy="2785378"/>
          </a:xfrm>
          <a:prstGeom prst="rect">
            <a:avLst/>
          </a:prstGeom>
          <a:noFill/>
        </p:spPr>
        <p:txBody>
          <a:bodyPr wrap="square" rtlCol="0">
            <a:spAutoFit/>
          </a:bodyPr>
          <a:lstStyle/>
          <a:p>
            <a:pPr marL="457200" indent="-457200">
              <a:lnSpc>
                <a:spcPts val="3500"/>
              </a:lnSpc>
              <a:buFont typeface="+mj-lt"/>
              <a:buAutoNum type="arabicPeriod"/>
            </a:pPr>
            <a:r>
              <a:rPr lang="en-US" sz="2400" dirty="0">
                <a:latin typeface="Arial Narrow" pitchFamily="34" charset="0"/>
              </a:rPr>
              <a:t>With one consent – one mind or one spirit</a:t>
            </a:r>
          </a:p>
          <a:p>
            <a:pPr marL="457200" indent="-457200">
              <a:lnSpc>
                <a:spcPts val="3500"/>
              </a:lnSpc>
              <a:buFont typeface="+mj-lt"/>
              <a:buAutoNum type="arabicPeriod"/>
            </a:pPr>
            <a:r>
              <a:rPr lang="en-US" sz="2400" dirty="0">
                <a:latin typeface="Arial Narrow" pitchFamily="34" charset="0"/>
              </a:rPr>
              <a:t>First: Bought  ground – must see it (v. 18)</a:t>
            </a:r>
          </a:p>
          <a:p>
            <a:pPr marL="457200" indent="-457200">
              <a:lnSpc>
                <a:spcPts val="3500"/>
              </a:lnSpc>
              <a:buFont typeface="+mj-lt"/>
              <a:buAutoNum type="arabicPeriod"/>
            </a:pPr>
            <a:r>
              <a:rPr lang="en-US" sz="2400" dirty="0">
                <a:latin typeface="Arial Narrow" pitchFamily="34" charset="0"/>
              </a:rPr>
              <a:t>Second: Bought oxen – must prove (v. 19)</a:t>
            </a:r>
          </a:p>
          <a:p>
            <a:pPr marL="457200" indent="-457200">
              <a:lnSpc>
                <a:spcPts val="3500"/>
              </a:lnSpc>
              <a:buFont typeface="+mj-lt"/>
              <a:buAutoNum type="arabicPeriod"/>
            </a:pPr>
            <a:r>
              <a:rPr lang="en-US" sz="2400" dirty="0">
                <a:latin typeface="Arial Narrow" pitchFamily="34" charset="0"/>
              </a:rPr>
              <a:t>Third: Married wife (v. 20)</a:t>
            </a:r>
          </a:p>
          <a:p>
            <a:pPr marL="457200" indent="-457200">
              <a:lnSpc>
                <a:spcPts val="3500"/>
              </a:lnSpc>
              <a:buFont typeface="+mj-lt"/>
              <a:buAutoNum type="arabicPeriod"/>
            </a:pPr>
            <a:r>
              <a:rPr lang="en-US" sz="2400" dirty="0">
                <a:latin typeface="Arial Narrow" pitchFamily="34" charset="0"/>
              </a:rPr>
              <a:t>Application: those (the Jews) who refused the gospel invitation</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anim calcmode="lin" valueType="num">
                                      <p:cBhvr>
                                        <p:cTn id="16"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anim calcmode="lin" valueType="num">
                                      <p:cBhvr>
                                        <p:cTn id="24"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2000"/>
                                        <p:tgtEl>
                                          <p:spTgt spid="6">
                                            <p:txEl>
                                              <p:pRg st="3" end="3"/>
                                            </p:txEl>
                                          </p:spTgt>
                                        </p:tgtEl>
                                      </p:cBhvr>
                                    </p:animEffect>
                                    <p:anim calcmode="lin" valueType="num">
                                      <p:cBhvr>
                                        <p:cTn id="3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2000"/>
                                        <p:tgtEl>
                                          <p:spTgt spid="6">
                                            <p:txEl>
                                              <p:pRg st="4" end="4"/>
                                            </p:txEl>
                                          </p:spTgt>
                                        </p:tgtEl>
                                      </p:cBhvr>
                                    </p:animEffect>
                                    <p:anim calcmode="lin" valueType="num">
                                      <p:cBhvr>
                                        <p:cTn id="40"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pic>
        <p:nvPicPr>
          <p:cNvPr id="4" name="Picture 2" descr="too busy to come to the feast"/>
          <p:cNvPicPr>
            <a:picLocks noChangeAspect="1" noChangeArrowheads="1"/>
          </p:cNvPicPr>
          <p:nvPr/>
        </p:nvPicPr>
        <p:blipFill>
          <a:blip r:embed="rId2" cstate="print"/>
          <a:srcRect/>
          <a:stretch>
            <a:fillRect/>
          </a:stretch>
        </p:blipFill>
        <p:spPr bwMode="auto">
          <a:xfrm>
            <a:off x="6477000" y="2868525"/>
            <a:ext cx="2438400" cy="3403857"/>
          </a:xfrm>
          <a:prstGeom prst="rect">
            <a:avLst/>
          </a:prstGeom>
          <a:noFill/>
        </p:spPr>
      </p:pic>
      <p:sp>
        <p:nvSpPr>
          <p:cNvPr id="5" name="TextBox 4"/>
          <p:cNvSpPr txBox="1"/>
          <p:nvPr/>
        </p:nvSpPr>
        <p:spPr>
          <a:xfrm>
            <a:off x="685800" y="1447800"/>
            <a:ext cx="80772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Invitation (vv. 16-17)</a:t>
            </a:r>
          </a:p>
          <a:p>
            <a:pPr marL="457200" indent="-457200">
              <a:buFont typeface="+mj-lt"/>
              <a:buAutoNum type="alphaUcPeriod"/>
            </a:pPr>
            <a:r>
              <a:rPr lang="en-US" sz="2400" dirty="0">
                <a:solidFill>
                  <a:srgbClr val="002060"/>
                </a:solidFill>
              </a:rPr>
              <a:t>The Excuses (vv. 18-20)</a:t>
            </a:r>
          </a:p>
          <a:p>
            <a:pPr marL="457200" indent="-457200">
              <a:buFont typeface="+mj-lt"/>
              <a:buAutoNum type="alphaUcPeriod"/>
            </a:pPr>
            <a:r>
              <a:rPr lang="en-US" sz="2400" dirty="0">
                <a:solidFill>
                  <a:srgbClr val="002060"/>
                </a:solidFill>
              </a:rPr>
              <a:t>The Host’s Response (vv. 21-24)</a:t>
            </a:r>
          </a:p>
        </p:txBody>
      </p:sp>
      <p:sp>
        <p:nvSpPr>
          <p:cNvPr id="6" name="TextBox 5"/>
          <p:cNvSpPr txBox="1"/>
          <p:nvPr/>
        </p:nvSpPr>
        <p:spPr>
          <a:xfrm>
            <a:off x="914400" y="2514600"/>
            <a:ext cx="5562600" cy="3683060"/>
          </a:xfrm>
          <a:prstGeom prst="rect">
            <a:avLst/>
          </a:prstGeom>
          <a:noFill/>
        </p:spPr>
        <p:txBody>
          <a:bodyPr wrap="square" rtlCol="0">
            <a:spAutoFit/>
          </a:bodyPr>
          <a:lstStyle/>
          <a:p>
            <a:pPr marL="457200" indent="-457200">
              <a:lnSpc>
                <a:spcPts val="3500"/>
              </a:lnSpc>
              <a:buFont typeface="+mj-lt"/>
              <a:buAutoNum type="arabicPeriod"/>
            </a:pPr>
            <a:r>
              <a:rPr lang="en-US" sz="2400" dirty="0">
                <a:latin typeface="Arial Narrow" pitchFamily="34" charset="0"/>
              </a:rPr>
              <a:t>Angry (v. 21)</a:t>
            </a:r>
          </a:p>
          <a:p>
            <a:pPr marL="457200" indent="-457200">
              <a:lnSpc>
                <a:spcPts val="3500"/>
              </a:lnSpc>
              <a:buFont typeface="+mj-lt"/>
              <a:buAutoNum type="arabicPeriod"/>
            </a:pPr>
            <a:r>
              <a:rPr lang="en-US" sz="2400" dirty="0">
                <a:latin typeface="Arial Narrow" pitchFamily="34" charset="0"/>
              </a:rPr>
              <a:t>Sent messenger to streets to bring in poor, maimed, lame, &amp; blind (v. 21)</a:t>
            </a:r>
          </a:p>
          <a:p>
            <a:pPr marL="457200" indent="-457200">
              <a:lnSpc>
                <a:spcPts val="3500"/>
              </a:lnSpc>
              <a:buFont typeface="+mj-lt"/>
              <a:buAutoNum type="arabicPeriod"/>
            </a:pPr>
            <a:r>
              <a:rPr lang="en-US" sz="2400" dirty="0">
                <a:latin typeface="Arial Narrow" pitchFamily="34" charset="0"/>
              </a:rPr>
              <a:t>Still room – so goes to highways &amp; hedges to fill the house (vv. 22-23)</a:t>
            </a:r>
          </a:p>
          <a:p>
            <a:pPr marL="457200" indent="-457200">
              <a:lnSpc>
                <a:spcPts val="3500"/>
              </a:lnSpc>
              <a:buFont typeface="+mj-lt"/>
              <a:buAutoNum type="arabicPeriod"/>
            </a:pPr>
            <a:r>
              <a:rPr lang="en-US" sz="2400" dirty="0">
                <a:latin typeface="Arial Narrow" pitchFamily="34" charset="0"/>
              </a:rPr>
              <a:t>Proclaims: none of those (originally) invited would taste of supper (v. 24)</a:t>
            </a:r>
          </a:p>
          <a:p>
            <a:pPr marL="457200" indent="-457200">
              <a:lnSpc>
                <a:spcPts val="3500"/>
              </a:lnSpc>
              <a:buFont typeface="+mj-lt"/>
              <a:buAutoNum type="arabicPeriod"/>
            </a:pPr>
            <a:r>
              <a:rPr lang="en-US" sz="2400" dirty="0">
                <a:latin typeface="Arial Narrow" pitchFamily="34" charset="0"/>
              </a:rPr>
              <a:t>Application: Jews rejected – turn to Gentiles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anim calcmode="lin" valueType="num">
                                      <p:cBhvr>
                                        <p:cTn id="16"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anim calcmode="lin" valueType="num">
                                      <p:cBhvr>
                                        <p:cTn id="24"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2000"/>
                                        <p:tgtEl>
                                          <p:spTgt spid="6">
                                            <p:txEl>
                                              <p:pRg st="3" end="3"/>
                                            </p:txEl>
                                          </p:spTgt>
                                        </p:tgtEl>
                                      </p:cBhvr>
                                    </p:animEffect>
                                    <p:anim calcmode="lin" valueType="num">
                                      <p:cBhvr>
                                        <p:cTn id="3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2000"/>
                                        <p:tgtEl>
                                          <p:spTgt spid="6">
                                            <p:txEl>
                                              <p:pRg st="4" end="4"/>
                                            </p:txEl>
                                          </p:spTgt>
                                        </p:tgtEl>
                                      </p:cBhvr>
                                    </p:animEffect>
                                    <p:anim calcmode="lin" valueType="num">
                                      <p:cBhvr>
                                        <p:cTn id="40"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9871" y="634425"/>
            <a:ext cx="7708329" cy="584775"/>
          </a:xfrm>
          <a:prstGeom prst="rect">
            <a:avLst/>
          </a:prstGeom>
          <a:noFill/>
        </p:spPr>
        <p:txBody>
          <a:bodyPr wrap="none" rtlCol="0">
            <a:spAutoFit/>
          </a:bodyPr>
          <a:lstStyle/>
          <a:p>
            <a:r>
              <a:rPr lang="en-US" sz="3200" b="1" dirty="0">
                <a:solidFill>
                  <a:srgbClr val="002060"/>
                </a:solidFill>
              </a:rPr>
              <a:t>Parable Was Both Historic &amp; Prophetic</a:t>
            </a:r>
          </a:p>
        </p:txBody>
      </p:sp>
      <p:sp>
        <p:nvSpPr>
          <p:cNvPr id="5" name="Rounded Rectangle 4"/>
          <p:cNvSpPr/>
          <p:nvPr/>
        </p:nvSpPr>
        <p:spPr>
          <a:xfrm>
            <a:off x="1143000" y="1752600"/>
            <a:ext cx="3048000" cy="4191000"/>
          </a:xfrm>
          <a:prstGeom prst="roundRect">
            <a:avLst>
              <a:gd name="adj" fmla="val 11344"/>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002060"/>
                </a:solidFill>
              </a:rPr>
              <a:t>Historic</a:t>
            </a:r>
          </a:p>
          <a:p>
            <a:pPr algn="ctr"/>
            <a:endParaRPr lang="en-US" sz="2400" dirty="0">
              <a:solidFill>
                <a:srgbClr val="002060"/>
              </a:solidFill>
            </a:endParaRPr>
          </a:p>
          <a:p>
            <a:pPr algn="ctr"/>
            <a:r>
              <a:rPr lang="en-US" sz="2400" dirty="0">
                <a:solidFill>
                  <a:srgbClr val="002060"/>
                </a:solidFill>
              </a:rPr>
              <a:t>At the time uttered</a:t>
            </a:r>
          </a:p>
          <a:p>
            <a:pPr algn="ctr"/>
            <a:r>
              <a:rPr lang="en-US" sz="2400" dirty="0">
                <a:solidFill>
                  <a:srgbClr val="002060"/>
                </a:solidFill>
              </a:rPr>
              <a:t>Jews had already</a:t>
            </a:r>
          </a:p>
          <a:p>
            <a:pPr algn="ctr"/>
            <a:r>
              <a:rPr lang="en-US" sz="2400" dirty="0">
                <a:solidFill>
                  <a:srgbClr val="002060"/>
                </a:solidFill>
              </a:rPr>
              <a:t>rejected</a:t>
            </a:r>
          </a:p>
          <a:p>
            <a:pPr algn="ctr"/>
            <a:r>
              <a:rPr lang="en-US" sz="2400" dirty="0">
                <a:solidFill>
                  <a:srgbClr val="002060"/>
                </a:solidFill>
              </a:rPr>
              <a:t>the Christ &amp;</a:t>
            </a:r>
          </a:p>
          <a:p>
            <a:pPr algn="ctr"/>
            <a:r>
              <a:rPr lang="en-US" sz="2400" dirty="0">
                <a:solidFill>
                  <a:srgbClr val="002060"/>
                </a:solidFill>
              </a:rPr>
              <a:t>the invitation</a:t>
            </a:r>
          </a:p>
        </p:txBody>
      </p:sp>
      <p:sp>
        <p:nvSpPr>
          <p:cNvPr id="6" name="Rounded Rectangle 5"/>
          <p:cNvSpPr/>
          <p:nvPr/>
        </p:nvSpPr>
        <p:spPr>
          <a:xfrm>
            <a:off x="4800600" y="1752600"/>
            <a:ext cx="3048000" cy="4191000"/>
          </a:xfrm>
          <a:prstGeom prst="roundRect">
            <a:avLst>
              <a:gd name="adj" fmla="val 11344"/>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002060"/>
                </a:solidFill>
              </a:rPr>
              <a:t>Prophetic</a:t>
            </a:r>
          </a:p>
          <a:p>
            <a:pPr algn="ctr"/>
            <a:endParaRPr lang="en-US" sz="2400" dirty="0">
              <a:solidFill>
                <a:srgbClr val="002060"/>
              </a:solidFill>
            </a:endParaRPr>
          </a:p>
          <a:p>
            <a:pPr algn="ctr"/>
            <a:r>
              <a:rPr lang="en-US" sz="2400" dirty="0">
                <a:solidFill>
                  <a:srgbClr val="002060"/>
                </a:solidFill>
              </a:rPr>
              <a:t>At the time uttered</a:t>
            </a:r>
          </a:p>
          <a:p>
            <a:pPr algn="ctr"/>
            <a:r>
              <a:rPr lang="en-US" sz="2400" dirty="0">
                <a:solidFill>
                  <a:srgbClr val="002060"/>
                </a:solidFill>
              </a:rPr>
              <a:t>Gentiles had not already</a:t>
            </a:r>
          </a:p>
          <a:p>
            <a:pPr algn="ctr"/>
            <a:r>
              <a:rPr lang="en-US" sz="2400" dirty="0">
                <a:solidFill>
                  <a:srgbClr val="002060"/>
                </a:solidFill>
              </a:rPr>
              <a:t>been </a:t>
            </a:r>
          </a:p>
          <a:p>
            <a:pPr algn="ctr"/>
            <a:r>
              <a:rPr lang="en-US" sz="2400" dirty="0">
                <a:solidFill>
                  <a:srgbClr val="002060"/>
                </a:solidFill>
              </a:rPr>
              <a:t>invited</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(Being Made)</a:t>
            </a:r>
          </a:p>
        </p:txBody>
      </p:sp>
      <p:sp>
        <p:nvSpPr>
          <p:cNvPr id="9" name="TextBox 8"/>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(Being Made)</a:t>
            </a:r>
          </a:p>
        </p:txBody>
      </p:sp>
      <p:sp>
        <p:nvSpPr>
          <p:cNvPr id="3" name="TextBox 2"/>
          <p:cNvSpPr txBox="1"/>
          <p:nvPr/>
        </p:nvSpPr>
        <p:spPr>
          <a:xfrm>
            <a:off x="685800" y="1447800"/>
            <a:ext cx="8077200" cy="3416320"/>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To </a:t>
            </a:r>
            <a:r>
              <a:rPr lang="en-US" sz="2400" i="1" dirty="0">
                <a:solidFill>
                  <a:srgbClr val="002060"/>
                </a:solidFill>
              </a:rPr>
              <a:t>Correct </a:t>
            </a:r>
            <a:r>
              <a:rPr lang="en-US" sz="2400" dirty="0">
                <a:solidFill>
                  <a:srgbClr val="002060"/>
                </a:solidFill>
              </a:rPr>
              <a:t>Misunderstanding</a:t>
            </a:r>
            <a:endParaRPr lang="en-US" sz="2400" dirty="0"/>
          </a:p>
          <a:p>
            <a:pPr marL="914400" lvl="1" indent="-457200">
              <a:buFont typeface="+mj-lt"/>
              <a:buAutoNum type="arabicPeriod"/>
            </a:pPr>
            <a:r>
              <a:rPr lang="en-US" sz="2400" dirty="0"/>
              <a:t>Man (v.15) had common concept of Jews: Being a Jews puts one in the privileged number</a:t>
            </a:r>
          </a:p>
          <a:p>
            <a:pPr marL="914400" lvl="1" indent="-457200">
              <a:buFont typeface="+mj-lt"/>
              <a:buAutoNum type="arabicPeriod"/>
            </a:pPr>
            <a:r>
              <a:rPr lang="en-US" sz="2400" dirty="0"/>
              <a:t>To him (and others like him) the parable it directed</a:t>
            </a:r>
          </a:p>
          <a:p>
            <a:pPr marL="914400" lvl="1" indent="-457200">
              <a:buFont typeface="+mj-lt"/>
              <a:buAutoNum type="arabicPeriod"/>
            </a:pPr>
            <a:endParaRPr lang="en-US" sz="2400" dirty="0"/>
          </a:p>
          <a:p>
            <a:pPr marL="457200" indent="-457200">
              <a:buFont typeface="+mj-lt"/>
              <a:buAutoNum type="alphaUcPeriod"/>
            </a:pPr>
            <a:r>
              <a:rPr lang="en-US" sz="2400" dirty="0">
                <a:solidFill>
                  <a:srgbClr val="002060"/>
                </a:solidFill>
              </a:rPr>
              <a:t>To </a:t>
            </a:r>
            <a:r>
              <a:rPr lang="en-US" sz="2400" i="1" dirty="0">
                <a:solidFill>
                  <a:srgbClr val="002060"/>
                </a:solidFill>
              </a:rPr>
              <a:t>Show</a:t>
            </a:r>
            <a:r>
              <a:rPr lang="en-US" sz="2400" dirty="0">
                <a:solidFill>
                  <a:srgbClr val="002060"/>
                </a:solidFill>
              </a:rPr>
              <a:t> Jews that their Rejection – Leaves them Outside the Kingdom</a:t>
            </a:r>
          </a:p>
          <a:p>
            <a:pPr marL="457200" indent="-457200">
              <a:buFont typeface="+mj-lt"/>
              <a:buAutoNum type="alphaUcPeriod"/>
            </a:pPr>
            <a:endParaRPr lang="en-US" sz="2400" dirty="0">
              <a:solidFill>
                <a:srgbClr val="002060"/>
              </a:solidFill>
            </a:endParaRPr>
          </a:p>
          <a:p>
            <a:pPr marL="457200" indent="-457200">
              <a:buFont typeface="+mj-lt"/>
              <a:buAutoNum type="alphaUcPeriod"/>
            </a:pPr>
            <a:r>
              <a:rPr lang="en-US" sz="2400" dirty="0">
                <a:solidFill>
                  <a:srgbClr val="002060"/>
                </a:solidFill>
              </a:rPr>
              <a:t>To </a:t>
            </a:r>
            <a:r>
              <a:rPr lang="en-US" sz="2400" i="1" dirty="0">
                <a:solidFill>
                  <a:srgbClr val="002060"/>
                </a:solidFill>
              </a:rPr>
              <a:t>See</a:t>
            </a:r>
            <a:r>
              <a:rPr lang="en-US" sz="2400" dirty="0">
                <a:solidFill>
                  <a:srgbClr val="002060"/>
                </a:solidFill>
              </a:rPr>
              <a:t> The Hindrances (excuses) to Serving God</a:t>
            </a:r>
            <a:endParaRPr lang="en-US" sz="2400" dirty="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(Being Made)</a:t>
            </a:r>
          </a:p>
        </p:txBody>
      </p:sp>
      <p:sp>
        <p:nvSpPr>
          <p:cNvPr id="8" name="Bevel 7"/>
          <p:cNvSpPr/>
          <p:nvPr/>
        </p:nvSpPr>
        <p:spPr>
          <a:xfrm>
            <a:off x="1066800" y="52578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10" name="TextBox 9"/>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3046988"/>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Great preparations </a:t>
            </a:r>
            <a:r>
              <a:rPr lang="en-US" sz="2400" dirty="0">
                <a:latin typeface="Arial Narrow" pitchFamily="34" charset="0"/>
              </a:rPr>
              <a:t>long before invitation given (Eph. 1:3-4; 3:10-11)</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Quality of provisions</a:t>
            </a:r>
            <a:r>
              <a:rPr lang="en-US" sz="2400" dirty="0">
                <a:latin typeface="Arial Narrow" pitchFamily="34" charset="0"/>
              </a:rPr>
              <a:t> - forgiveness &amp; hope of eternal life (1 Tim. 4:8)</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Abundance of supply </a:t>
            </a:r>
            <a:r>
              <a:rPr lang="en-US" sz="2400" dirty="0">
                <a:latin typeface="Arial Narrow" pitchFamily="34" charset="0"/>
              </a:rPr>
              <a:t>(Isa. 55:7; Eph. 3:20)</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Fellowship it affords </a:t>
            </a:r>
            <a:r>
              <a:rPr lang="en-US" sz="2400" dirty="0">
                <a:latin typeface="Arial Narrow" pitchFamily="34" charset="0"/>
              </a:rPr>
              <a:t>(1 John 1:3, 7)</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Joy it gives </a:t>
            </a:r>
            <a:r>
              <a:rPr lang="en-US" sz="2400" dirty="0">
                <a:latin typeface="Arial Narrow" pitchFamily="34" charset="0"/>
              </a:rPr>
              <a:t>(1 Pet. 4:13; 1 John 1:4)</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3785652"/>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457200" indent="-457200">
              <a:buFont typeface="+mj-lt"/>
              <a:buAutoNum type="alphaUcPeriod"/>
            </a:pPr>
            <a:r>
              <a:rPr lang="en-US" sz="2400" dirty="0">
                <a:solidFill>
                  <a:srgbClr val="002060"/>
                </a:solidFill>
              </a:rPr>
              <a:t>Confidence Assumed</a:t>
            </a:r>
          </a:p>
          <a:p>
            <a:pPr marL="914400" lvl="1" indent="-457200">
              <a:buFont typeface="+mj-lt"/>
              <a:buAutoNum type="arabicPeriod"/>
            </a:pPr>
            <a:r>
              <a:rPr lang="en-US" sz="2400" dirty="0">
                <a:latin typeface="Arial Narrow" pitchFamily="34" charset="0"/>
              </a:rPr>
              <a:t>Jews assumed were always children of God (John 8:31-33; Rom. 9:6)</a:t>
            </a:r>
          </a:p>
          <a:p>
            <a:pPr marL="914400" lvl="1" indent="-457200">
              <a:buFont typeface="+mj-lt"/>
              <a:buAutoNum type="arabicPeriod"/>
            </a:pPr>
            <a:r>
              <a:rPr lang="en-US" sz="2400" dirty="0">
                <a:latin typeface="Arial Narrow" pitchFamily="34" charset="0"/>
              </a:rPr>
              <a:t>Many assume that if moral – okay (Acts 10:2, 22; 11:14)</a:t>
            </a:r>
          </a:p>
          <a:p>
            <a:pPr marL="914400" lvl="1" indent="-457200">
              <a:buFont typeface="+mj-lt"/>
              <a:buAutoNum type="arabicPeriod"/>
            </a:pPr>
            <a:r>
              <a:rPr lang="en-US" sz="2400" dirty="0">
                <a:latin typeface="Arial Narrow" pitchFamily="34" charset="0"/>
              </a:rPr>
              <a:t>Many assume that if religious – okay (Mt. 7:21; 2 Thess. 2:10-12)</a:t>
            </a:r>
          </a:p>
          <a:p>
            <a:pPr marL="914400" lvl="1" indent="-457200">
              <a:buFont typeface="+mj-lt"/>
              <a:buAutoNum type="arabicPeriod"/>
            </a:pPr>
            <a:r>
              <a:rPr lang="en-US" sz="2400" dirty="0">
                <a:latin typeface="Arial Narrow" pitchFamily="34" charset="0"/>
              </a:rPr>
              <a:t>Many assume that if baptized – okay (Acts 8:20-22)</a:t>
            </a:r>
          </a:p>
          <a:p>
            <a:pPr marL="914400" lvl="1" indent="-457200">
              <a:buFont typeface="+mj-lt"/>
              <a:buAutoNum type="arabicPeriod"/>
            </a:pPr>
            <a:r>
              <a:rPr lang="en-US" sz="2400" dirty="0">
                <a:latin typeface="Arial Narrow" pitchFamily="34" charset="0"/>
              </a:rPr>
              <a:t>Many assume that if members of church – okay (Heb. 10:26-28)</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457200" indent="-457200">
              <a:buFont typeface="+mj-lt"/>
              <a:buAutoNum type="alphaUcPeriod"/>
            </a:pPr>
            <a:r>
              <a:rPr lang="en-US" sz="2400" dirty="0">
                <a:solidFill>
                  <a:srgbClr val="002060"/>
                </a:solidFill>
              </a:rPr>
              <a:t>Confidence Assumed</a:t>
            </a:r>
          </a:p>
          <a:p>
            <a:pPr marL="457200" indent="-457200">
              <a:buFont typeface="+mj-lt"/>
              <a:buAutoNum type="alphaUcPeriod"/>
            </a:pPr>
            <a:r>
              <a:rPr lang="en-US" sz="2400" dirty="0">
                <a:solidFill>
                  <a:srgbClr val="002060"/>
                </a:solidFill>
              </a:rPr>
              <a:t>Excuses</a:t>
            </a:r>
          </a:p>
        </p:txBody>
      </p:sp>
    </p:spTree>
  </p:cSld>
  <p:clrMapOvr>
    <a:masterClrMapping/>
  </p:clrMapOvr>
  <p:transition spd="med">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p:spPr>
        <p:txBody>
          <a:bodyPr/>
          <a:lstStyle/>
          <a:p>
            <a:r>
              <a:rPr lang="en-US" dirty="0"/>
              <a:t>1. The Excuses Offered</a:t>
            </a:r>
          </a:p>
        </p:txBody>
      </p:sp>
      <p:sp>
        <p:nvSpPr>
          <p:cNvPr id="3" name="TextBox 2"/>
          <p:cNvSpPr txBox="1"/>
          <p:nvPr/>
        </p:nvSpPr>
        <p:spPr>
          <a:xfrm>
            <a:off x="685800" y="1600200"/>
            <a:ext cx="8458200" cy="1754326"/>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t>Bought a piece of ground (v. 18) – Focus on </a:t>
            </a:r>
            <a:r>
              <a:rPr lang="en-US" sz="2400" dirty="0">
                <a:solidFill>
                  <a:srgbClr val="002060"/>
                </a:solidFill>
              </a:rPr>
              <a:t>possessions</a:t>
            </a:r>
          </a:p>
          <a:p>
            <a:pPr marL="342900" indent="-342900">
              <a:lnSpc>
                <a:spcPct val="150000"/>
              </a:lnSpc>
              <a:buFont typeface="Arial" pitchFamily="34" charset="0"/>
              <a:buChar char="•"/>
            </a:pPr>
            <a:r>
              <a:rPr lang="en-US" sz="2400" dirty="0"/>
              <a:t>Bought 5 yoke of oxen (v. 19) – Focus on</a:t>
            </a:r>
            <a:r>
              <a:rPr lang="en-US" sz="2400" dirty="0">
                <a:solidFill>
                  <a:srgbClr val="002060"/>
                </a:solidFill>
              </a:rPr>
              <a:t> business</a:t>
            </a:r>
          </a:p>
          <a:p>
            <a:pPr marL="342900" indent="-342900">
              <a:lnSpc>
                <a:spcPct val="150000"/>
              </a:lnSpc>
              <a:buFont typeface="Arial" pitchFamily="34" charset="0"/>
              <a:buChar char="•"/>
            </a:pPr>
            <a:r>
              <a:rPr lang="en-US" sz="2400" dirty="0"/>
              <a:t>Married a wife (v. 20) – Focus on </a:t>
            </a:r>
            <a:r>
              <a:rPr lang="en-US" sz="2400" dirty="0">
                <a:solidFill>
                  <a:srgbClr val="002060"/>
                </a:solidFill>
              </a:rPr>
              <a:t>domestic affairs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p:spPr>
        <p:txBody>
          <a:bodyPr/>
          <a:lstStyle/>
          <a:p>
            <a:r>
              <a:rPr lang="en-US" dirty="0"/>
              <a:t>2. The Excuses – Not Flimsy</a:t>
            </a:r>
          </a:p>
        </p:txBody>
      </p:sp>
      <p:sp>
        <p:nvSpPr>
          <p:cNvPr id="3" name="TextBox 2"/>
          <p:cNvSpPr txBox="1"/>
          <p:nvPr/>
        </p:nvSpPr>
        <p:spPr>
          <a:xfrm>
            <a:off x="685800" y="1600200"/>
            <a:ext cx="8458200" cy="1754326"/>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t>Not just flimsy things made up – but things were really important to them</a:t>
            </a:r>
          </a:p>
          <a:p>
            <a:pPr marL="342900" indent="-342900">
              <a:lnSpc>
                <a:spcPct val="150000"/>
              </a:lnSpc>
              <a:buFont typeface="Arial" pitchFamily="34" charset="0"/>
              <a:buChar char="•"/>
            </a:pPr>
            <a:r>
              <a:rPr lang="en-US" sz="2400" dirty="0"/>
              <a:t>Lest someone think – my “reason” is not flimsy like theirs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838200"/>
            <a:ext cx="7239000" cy="5262979"/>
          </a:xfrm>
          <a:prstGeom prst="rect">
            <a:avLst/>
          </a:prstGeom>
          <a:noFill/>
        </p:spPr>
        <p:txBody>
          <a:bodyPr wrap="square" rtlCol="0">
            <a:spAutoFit/>
          </a:bodyPr>
          <a:lstStyle/>
          <a:p>
            <a:r>
              <a:rPr lang="en-US" sz="2400" dirty="0"/>
              <a:t>“The three classes of excuses are drawn from the different phases of life; they are not ‘flimsy” excuses, ridiculous excuses, as some have sought to make them; they were the most important excuses that could be given. They were taken from the honorable stations of life in business and social intercourse. Yet, it was considered an insult to refuse to accept the invitation. There reasons assigned could be put aside; they could have been attended to another time; those making them could have attended the supper, and later attended to the business and social affairs.”</a:t>
            </a:r>
          </a:p>
          <a:p>
            <a:endParaRPr lang="en-US" sz="2400" dirty="0"/>
          </a:p>
          <a:p>
            <a:pPr algn="r"/>
            <a:r>
              <a:rPr lang="en-US" sz="2400" dirty="0"/>
              <a:t>H. Leo Boles, </a:t>
            </a:r>
            <a:r>
              <a:rPr lang="en-US" sz="2400" i="1" dirty="0"/>
              <a:t>Commentary on Luke</a:t>
            </a:r>
            <a:r>
              <a:rPr lang="en-US" sz="2400" dirty="0"/>
              <a:t>, 288</a:t>
            </a:r>
          </a:p>
        </p:txBody>
      </p:sp>
    </p:spTree>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609600"/>
            <a:ext cx="7315200" cy="6001643"/>
          </a:xfrm>
          <a:prstGeom prst="rect">
            <a:avLst/>
          </a:prstGeom>
          <a:noFill/>
        </p:spPr>
        <p:txBody>
          <a:bodyPr wrap="square" rtlCol="0">
            <a:spAutoFit/>
          </a:bodyPr>
          <a:lstStyle/>
          <a:p>
            <a:r>
              <a:rPr lang="en-US" sz="2400" dirty="0">
                <a:latin typeface="Arial Narrow" pitchFamily="34" charset="0"/>
              </a:rPr>
              <a:t>Luke 14:18</a:t>
            </a:r>
          </a:p>
          <a:p>
            <a:r>
              <a:rPr lang="en-US" sz="2400" dirty="0">
                <a:latin typeface="Arial Narrow" pitchFamily="34" charset="0"/>
              </a:rPr>
              <a:t>[I must needs go] I have necessity, or am obliged to go and see it; possibly pleading a contract or an agreement that he would go soon and examine it. However, we may learn from this that sinners sometimes plead that they are under a "necessity" to neglect the affairs of religion. The affairs of the world, they pretend, are so pressing that they cannot find time to attend to their souls. They have no time to pray, or read the Scriptures, or keep up the worship of God. In this way many lose their souls. God cannot regard such an excuse for neglecting religion with approbation. He commands us to seek "first" the kingdom of God and his righteousness, nor can he approve any excuse that people may make for not doing it.</a:t>
            </a:r>
          </a:p>
          <a:p>
            <a:endParaRPr lang="en-US" sz="2400" dirty="0">
              <a:latin typeface="Arial Narrow" pitchFamily="34" charset="0"/>
            </a:endParaRPr>
          </a:p>
          <a:p>
            <a:pPr algn="r"/>
            <a:r>
              <a:rPr lang="en-US" sz="2400" dirty="0">
                <a:latin typeface="Arial Narrow" pitchFamily="34" charset="0"/>
              </a:rPr>
              <a:t>(Albert Barnes)</a:t>
            </a:r>
          </a:p>
          <a:p>
            <a:endParaRPr lang="en-US" sz="2400" dirty="0">
              <a:latin typeface="Arial Narrow" pitchFamily="34" charset="0"/>
            </a:endParaRPr>
          </a:p>
        </p:txBody>
      </p:sp>
    </p:spTree>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p:spPr>
        <p:txBody>
          <a:bodyPr/>
          <a:lstStyle/>
          <a:p>
            <a:r>
              <a:rPr lang="en-US" dirty="0"/>
              <a:t>3. The Excuses = Hindrances</a:t>
            </a:r>
          </a:p>
        </p:txBody>
      </p:sp>
      <p:sp>
        <p:nvSpPr>
          <p:cNvPr id="3" name="TextBox 2"/>
          <p:cNvSpPr txBox="1"/>
          <p:nvPr/>
        </p:nvSpPr>
        <p:spPr>
          <a:xfrm>
            <a:off x="685800" y="1600200"/>
            <a:ext cx="8458200" cy="1754326"/>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solidFill>
                  <a:prstClr val="black"/>
                </a:solidFill>
              </a:rPr>
              <a:t>None of the things mentioned – sinful within itself</a:t>
            </a:r>
          </a:p>
          <a:p>
            <a:pPr marL="342900" indent="-342900">
              <a:lnSpc>
                <a:spcPct val="150000"/>
              </a:lnSpc>
              <a:buFont typeface="Arial" pitchFamily="34" charset="0"/>
              <a:buChar char="•"/>
            </a:pPr>
            <a:r>
              <a:rPr lang="en-US" sz="2400" dirty="0">
                <a:solidFill>
                  <a:prstClr val="black"/>
                </a:solidFill>
              </a:rPr>
              <a:t>Become wrong when hinder or interfere with a higher calling</a:t>
            </a:r>
          </a:p>
        </p:txBody>
      </p:sp>
      <p:sp>
        <p:nvSpPr>
          <p:cNvPr id="4" name="Rounded Rectangle 3"/>
          <p:cNvSpPr/>
          <p:nvPr/>
        </p:nvSpPr>
        <p:spPr>
          <a:xfrm>
            <a:off x="609600" y="3429000"/>
            <a:ext cx="2590800" cy="2667000"/>
          </a:xfrm>
          <a:prstGeom prst="roundRect">
            <a:avLst>
              <a:gd name="adj" fmla="val 9836"/>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002060"/>
                </a:solidFill>
              </a:rPr>
              <a:t>Our Possessions</a:t>
            </a:r>
          </a:p>
          <a:p>
            <a:pPr algn="ctr"/>
            <a:endParaRPr lang="en-US" sz="2400" dirty="0">
              <a:solidFill>
                <a:srgbClr val="002060"/>
              </a:solidFill>
            </a:endParaRPr>
          </a:p>
          <a:p>
            <a:pPr algn="ctr"/>
            <a:r>
              <a:rPr lang="en-US" sz="2400" dirty="0">
                <a:solidFill>
                  <a:srgbClr val="002060"/>
                </a:solidFill>
              </a:rPr>
              <a:t>Should never</a:t>
            </a:r>
          </a:p>
          <a:p>
            <a:pPr algn="ctr"/>
            <a:r>
              <a:rPr lang="en-US" sz="2400" dirty="0">
                <a:solidFill>
                  <a:srgbClr val="002060"/>
                </a:solidFill>
              </a:rPr>
              <a:t>Hinder our</a:t>
            </a:r>
          </a:p>
          <a:p>
            <a:pPr algn="ctr"/>
            <a:r>
              <a:rPr lang="en-US" sz="2400" dirty="0">
                <a:solidFill>
                  <a:srgbClr val="002060"/>
                </a:solidFill>
              </a:rPr>
              <a:t>Service</a:t>
            </a:r>
          </a:p>
        </p:txBody>
      </p:sp>
      <p:sp>
        <p:nvSpPr>
          <p:cNvPr id="5" name="Rounded Rectangle 4"/>
          <p:cNvSpPr/>
          <p:nvPr/>
        </p:nvSpPr>
        <p:spPr>
          <a:xfrm>
            <a:off x="3467100" y="3429000"/>
            <a:ext cx="2590800" cy="2667000"/>
          </a:xfrm>
          <a:prstGeom prst="roundRect">
            <a:avLst>
              <a:gd name="adj" fmla="val 9836"/>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002060"/>
                </a:solidFill>
              </a:rPr>
              <a:t>Our</a:t>
            </a:r>
          </a:p>
          <a:p>
            <a:pPr algn="ctr"/>
            <a:r>
              <a:rPr lang="en-US" sz="2400" b="1" u="sng" dirty="0">
                <a:solidFill>
                  <a:srgbClr val="002060"/>
                </a:solidFill>
              </a:rPr>
              <a:t>Business</a:t>
            </a:r>
          </a:p>
          <a:p>
            <a:pPr algn="ctr"/>
            <a:endParaRPr lang="en-US" sz="2400" dirty="0">
              <a:solidFill>
                <a:srgbClr val="002060"/>
              </a:solidFill>
            </a:endParaRPr>
          </a:p>
          <a:p>
            <a:pPr algn="ctr"/>
            <a:r>
              <a:rPr lang="en-US" sz="2400" dirty="0">
                <a:solidFill>
                  <a:srgbClr val="002060"/>
                </a:solidFill>
              </a:rPr>
              <a:t>Should never</a:t>
            </a:r>
          </a:p>
          <a:p>
            <a:pPr algn="ctr"/>
            <a:r>
              <a:rPr lang="en-US" sz="2400" dirty="0">
                <a:solidFill>
                  <a:srgbClr val="002060"/>
                </a:solidFill>
              </a:rPr>
              <a:t>Hinder our</a:t>
            </a:r>
          </a:p>
          <a:p>
            <a:pPr algn="ctr"/>
            <a:r>
              <a:rPr lang="en-US" sz="2400" dirty="0">
                <a:solidFill>
                  <a:srgbClr val="002060"/>
                </a:solidFill>
              </a:rPr>
              <a:t>Service</a:t>
            </a:r>
          </a:p>
        </p:txBody>
      </p:sp>
      <p:sp>
        <p:nvSpPr>
          <p:cNvPr id="6" name="Rounded Rectangle 5"/>
          <p:cNvSpPr/>
          <p:nvPr/>
        </p:nvSpPr>
        <p:spPr>
          <a:xfrm>
            <a:off x="6324600" y="3429000"/>
            <a:ext cx="2590800" cy="2667000"/>
          </a:xfrm>
          <a:prstGeom prst="roundRect">
            <a:avLst>
              <a:gd name="adj" fmla="val 9836"/>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002060"/>
                </a:solidFill>
              </a:rPr>
              <a:t>Our Domestic</a:t>
            </a:r>
          </a:p>
          <a:p>
            <a:pPr algn="ctr"/>
            <a:r>
              <a:rPr lang="en-US" sz="2400" b="1" u="sng" dirty="0">
                <a:solidFill>
                  <a:srgbClr val="002060"/>
                </a:solidFill>
              </a:rPr>
              <a:t>Relations</a:t>
            </a:r>
          </a:p>
          <a:p>
            <a:pPr algn="ctr"/>
            <a:r>
              <a:rPr lang="en-US" sz="2400" dirty="0">
                <a:solidFill>
                  <a:srgbClr val="002060"/>
                </a:solidFill>
              </a:rPr>
              <a:t>(</a:t>
            </a:r>
            <a:r>
              <a:rPr lang="en-US" sz="2000" i="1" dirty="0">
                <a:solidFill>
                  <a:srgbClr val="002060"/>
                </a:solidFill>
              </a:rPr>
              <a:t>Good or Bad)</a:t>
            </a:r>
            <a:endParaRPr lang="en-US" sz="2400" i="1" dirty="0">
              <a:solidFill>
                <a:srgbClr val="002060"/>
              </a:solidFill>
            </a:endParaRPr>
          </a:p>
          <a:p>
            <a:pPr algn="ctr"/>
            <a:r>
              <a:rPr lang="en-US" sz="2400" dirty="0">
                <a:solidFill>
                  <a:srgbClr val="002060"/>
                </a:solidFill>
              </a:rPr>
              <a:t>Should never</a:t>
            </a:r>
          </a:p>
          <a:p>
            <a:pPr algn="ctr"/>
            <a:r>
              <a:rPr lang="en-US" sz="2400" dirty="0">
                <a:solidFill>
                  <a:srgbClr val="002060"/>
                </a:solidFill>
              </a:rPr>
              <a:t>Hinder our</a:t>
            </a:r>
          </a:p>
          <a:p>
            <a:pPr algn="ctr"/>
            <a:r>
              <a:rPr lang="en-US" sz="2400" dirty="0">
                <a:solidFill>
                  <a:srgbClr val="002060"/>
                </a:solidFill>
              </a:rPr>
              <a:t>Service (v. 26ff)</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fltVal val="0"/>
                                          </p:val>
                                        </p:tav>
                                        <p:tav tm="100000">
                                          <p:val>
                                            <p:strVal val="#ppt_w"/>
                                          </p:val>
                                        </p:tav>
                                      </p:tavLst>
                                    </p:anim>
                                    <p:anim calcmode="lin" valueType="num">
                                      <p:cBhvr>
                                        <p:cTn id="36"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600200"/>
            <a:ext cx="8458200" cy="3970318"/>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solidFill>
                  <a:prstClr val="black"/>
                </a:solidFill>
              </a:rPr>
              <a:t>First (v. 18) – implies would be glad to, but</a:t>
            </a:r>
          </a:p>
          <a:p>
            <a:pPr marL="342900" indent="-342900">
              <a:lnSpc>
                <a:spcPct val="150000"/>
              </a:lnSpc>
              <a:buFont typeface="Arial" pitchFamily="34" charset="0"/>
              <a:buChar char="•"/>
            </a:pPr>
            <a:r>
              <a:rPr lang="en-US" sz="2400" dirty="0">
                <a:solidFill>
                  <a:prstClr val="black"/>
                </a:solidFill>
              </a:rPr>
              <a:t>Second (v. 19) – implies sees no real obligation</a:t>
            </a:r>
          </a:p>
          <a:p>
            <a:pPr marL="342900" indent="-342900">
              <a:lnSpc>
                <a:spcPct val="150000"/>
              </a:lnSpc>
              <a:buFont typeface="Arial" pitchFamily="34" charset="0"/>
              <a:buChar char="•"/>
            </a:pPr>
            <a:r>
              <a:rPr lang="en-US" sz="2400" dirty="0">
                <a:solidFill>
                  <a:prstClr val="black"/>
                </a:solidFill>
              </a:rPr>
              <a:t>Third (v. 20) – simply says can’t come</a:t>
            </a:r>
          </a:p>
          <a:p>
            <a:pPr marL="342900" indent="-342900">
              <a:lnSpc>
                <a:spcPct val="150000"/>
              </a:lnSpc>
              <a:buFont typeface="Arial" pitchFamily="34" charset="0"/>
              <a:buChar char="•"/>
            </a:pPr>
            <a:r>
              <a:rPr lang="en-US" sz="2400" dirty="0">
                <a:solidFill>
                  <a:prstClr val="black"/>
                </a:solidFill>
              </a:rPr>
              <a:t>“One consent” (v. 18) – one attitude: really didn’t want to go</a:t>
            </a:r>
          </a:p>
          <a:p>
            <a:pPr marL="342900" indent="-342900">
              <a:lnSpc>
                <a:spcPct val="150000"/>
              </a:lnSpc>
              <a:buFont typeface="Arial" pitchFamily="34" charset="0"/>
              <a:buChar char="•"/>
            </a:pPr>
            <a:r>
              <a:rPr lang="en-US" sz="2400" dirty="0">
                <a:solidFill>
                  <a:prstClr val="black"/>
                </a:solidFill>
              </a:rPr>
              <a:t>“But you are not willing to come to Me that you may have life” (John 5:40)</a:t>
            </a:r>
          </a:p>
        </p:txBody>
      </p:sp>
      <p:sp>
        <p:nvSpPr>
          <p:cNvPr id="7" name="Title 6"/>
          <p:cNvSpPr>
            <a:spLocks noGrp="1"/>
          </p:cNvSpPr>
          <p:nvPr>
            <p:ph type="title"/>
          </p:nvPr>
        </p:nvSpPr>
        <p:spPr>
          <a:xfrm>
            <a:off x="685800" y="304800"/>
            <a:ext cx="8229600" cy="1143000"/>
          </a:xfrm>
        </p:spPr>
        <p:txBody>
          <a:bodyPr/>
          <a:lstStyle/>
          <a:p>
            <a:r>
              <a:rPr lang="en-US" dirty="0"/>
              <a:t>4. The Excuses: Didn’t Want To</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609600"/>
            <a:ext cx="7620000" cy="5632311"/>
          </a:xfrm>
          <a:prstGeom prst="rect">
            <a:avLst/>
          </a:prstGeom>
          <a:noFill/>
        </p:spPr>
        <p:txBody>
          <a:bodyPr wrap="square" rtlCol="0">
            <a:spAutoFit/>
          </a:bodyPr>
          <a:lstStyle/>
          <a:p>
            <a:r>
              <a:rPr lang="en-US" sz="2000" dirty="0"/>
              <a:t>Luke 14:20</a:t>
            </a:r>
          </a:p>
          <a:p>
            <a:endParaRPr lang="en-US" sz="2000" dirty="0"/>
          </a:p>
          <a:p>
            <a:r>
              <a:rPr lang="en-US" sz="2000" dirty="0"/>
              <a:t>None give a naked refusal. Each has some reason of his own why he ought to be held excused. Three excuses are given as specimens of all the rest; and it will be observed that they answer to the three things which are said to "choke the word" in the parable of the </a:t>
            </a:r>
            <a:r>
              <a:rPr lang="en-US" sz="2000" dirty="0" err="1"/>
              <a:t>Sower</a:t>
            </a:r>
            <a:r>
              <a:rPr lang="en-US" sz="2000" dirty="0"/>
              <a:t> (Luke 8:14),-"the care of this world," Luke 14:18; "the deceitfulness of riches," Luke 14:19; and "the pleasures of this life," Luke 14:20. Each differs from the other, and each has its own, plausibility; but all arrive at the same result-`We have other things to attend to, more pressing just now.' So far from saying, I decline to come, each represents himself as only hindered by something in the way just now: when these are removed, they will be ready. But, notwithstanding these </a:t>
            </a:r>
            <a:r>
              <a:rPr lang="en-US" sz="2000" dirty="0" err="1"/>
              <a:t>plausibilities</a:t>
            </a:r>
            <a:r>
              <a:rPr lang="en-US" sz="2000" dirty="0"/>
              <a:t>, they are held as </a:t>
            </a:r>
            <a:r>
              <a:rPr lang="en-US" sz="2000" dirty="0" err="1"/>
              <a:t>refusers</a:t>
            </a:r>
            <a:r>
              <a:rPr lang="en-US" sz="2000" dirty="0"/>
              <a:t>; and when at length they call, the Master in turn will refuse them.</a:t>
            </a:r>
          </a:p>
          <a:p>
            <a:endParaRPr lang="en-US" sz="2000" dirty="0"/>
          </a:p>
          <a:p>
            <a:pPr algn="r"/>
            <a:r>
              <a:rPr lang="en-US" sz="2000" dirty="0"/>
              <a:t>(Jamieson, </a:t>
            </a:r>
            <a:r>
              <a:rPr lang="en-US" sz="2000" dirty="0" err="1"/>
              <a:t>Fausset</a:t>
            </a:r>
            <a:r>
              <a:rPr lang="en-US" sz="2000" dirty="0"/>
              <a:t>, and Brown)</a:t>
            </a:r>
          </a:p>
        </p:txBody>
      </p:sp>
    </p:spTree>
  </p:cSld>
  <p:clrMapOvr>
    <a:masterClrMapping/>
  </p:clrMapOvr>
  <p:transition spd="med">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1569660"/>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457200" indent="-457200">
              <a:buFont typeface="+mj-lt"/>
              <a:buAutoNum type="alphaUcPeriod"/>
            </a:pPr>
            <a:r>
              <a:rPr lang="en-US" sz="2400" dirty="0">
                <a:solidFill>
                  <a:srgbClr val="002060"/>
                </a:solidFill>
              </a:rPr>
              <a:t>Confidence Assumed</a:t>
            </a:r>
          </a:p>
          <a:p>
            <a:pPr marL="457200" indent="-457200">
              <a:buFont typeface="+mj-lt"/>
              <a:buAutoNum type="alphaUcPeriod"/>
            </a:pPr>
            <a:r>
              <a:rPr lang="en-US" sz="2400" dirty="0">
                <a:solidFill>
                  <a:srgbClr val="002060"/>
                </a:solidFill>
              </a:rPr>
              <a:t>Excuses</a:t>
            </a:r>
          </a:p>
          <a:p>
            <a:pPr marL="457200" indent="-457200">
              <a:buFont typeface="+mj-lt"/>
              <a:buAutoNum type="alphaUcPeriod"/>
            </a:pPr>
            <a:r>
              <a:rPr lang="en-US" sz="2400" dirty="0">
                <a:solidFill>
                  <a:srgbClr val="002060"/>
                </a:solidFill>
              </a:rPr>
              <a:t>The Invitation Is Extended to All (even unlikely)</a:t>
            </a:r>
          </a:p>
        </p:txBody>
      </p:sp>
    </p:spTree>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a:t>
            </a:r>
            <a:r>
              <a:rPr lang="en-US" sz="2800" i="1">
                <a:solidFill>
                  <a:schemeClr val="tx1"/>
                </a:solidFill>
                <a:latin typeface="Comic Sans MS" pitchFamily="66" charset="0"/>
              </a:rPr>
              <a:t>Being Made</a:t>
            </a:r>
            <a:r>
              <a:rPr lang="en-US" sz="2800" i="1" dirty="0">
                <a:solidFill>
                  <a:schemeClr val="tx1"/>
                </a:solidFill>
                <a:latin typeface="Comic Sans MS" pitchFamily="66" charset="0"/>
              </a:rPr>
              <a:t>)</a:t>
            </a:r>
          </a:p>
        </p:txBody>
      </p:sp>
      <p:sp>
        <p:nvSpPr>
          <p:cNvPr id="8" name="Bevel 7"/>
          <p:cNvSpPr/>
          <p:nvPr/>
        </p:nvSpPr>
        <p:spPr>
          <a:xfrm>
            <a:off x="1066800" y="52578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Tree>
  </p:cSld>
  <p:clrMapOvr>
    <a:masterClrMapping/>
  </p:clrMapOvr>
  <p:transition spd="med">
    <p:zoom/>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2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3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4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5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3954</TotalTime>
  <Words>1986</Words>
  <Application>Microsoft Office PowerPoint</Application>
  <PresentationFormat>On-screen Show (4:3)</PresentationFormat>
  <Paragraphs>209</Paragraphs>
  <Slides>30</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30</vt:i4>
      </vt:variant>
    </vt:vector>
  </HeadingPairs>
  <TitlesOfParts>
    <vt:vector size="42" baseType="lpstr">
      <vt:lpstr>Arial</vt:lpstr>
      <vt:lpstr>Wingdings 2</vt:lpstr>
      <vt:lpstr>Wingdings</vt:lpstr>
      <vt:lpstr>Tw Cen MT</vt:lpstr>
      <vt:lpstr>Calibri</vt:lpstr>
      <vt:lpstr>Arial Narrow</vt:lpstr>
      <vt:lpstr>Comic Sans MS</vt:lpstr>
      <vt:lpstr>1_Median</vt:lpstr>
      <vt:lpstr>2_Median</vt:lpstr>
      <vt:lpstr>3_Median</vt:lpstr>
      <vt:lpstr>4_Median</vt:lpstr>
      <vt:lpstr>5_Median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The Excuses Offered</vt:lpstr>
      <vt:lpstr>2. The Excuses – Not Flimsy</vt:lpstr>
      <vt:lpstr>PowerPoint Presentation</vt:lpstr>
      <vt:lpstr>PowerPoint Presentation</vt:lpstr>
      <vt:lpstr>3. The Excuses = Hindrances</vt:lpstr>
      <vt:lpstr>4. The Excuses: Didn’t Want To</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79</cp:revision>
  <cp:lastPrinted>2023-01-29T02:19:38Z</cp:lastPrinted>
  <dcterms:created xsi:type="dcterms:W3CDTF">2009-06-05T02:59:51Z</dcterms:created>
  <dcterms:modified xsi:type="dcterms:W3CDTF">2023-01-29T02:32:45Z</dcterms:modified>
</cp:coreProperties>
</file>