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78" r:id="rId2"/>
    <p:sldId id="281" r:id="rId3"/>
    <p:sldId id="304" r:id="rId4"/>
    <p:sldId id="311" r:id="rId5"/>
    <p:sldId id="312" r:id="rId6"/>
    <p:sldId id="313" r:id="rId7"/>
    <p:sldId id="314" r:id="rId8"/>
    <p:sldId id="315" r:id="rId9"/>
    <p:sldId id="316" r:id="rId10"/>
    <p:sldId id="299" r:id="rId11"/>
    <p:sldId id="328" r:id="rId12"/>
    <p:sldId id="305" r:id="rId13"/>
    <p:sldId id="317" r:id="rId14"/>
    <p:sldId id="318" r:id="rId15"/>
    <p:sldId id="319" r:id="rId16"/>
    <p:sldId id="320" r:id="rId17"/>
    <p:sldId id="300" r:id="rId18"/>
    <p:sldId id="306" r:id="rId19"/>
    <p:sldId id="321" r:id="rId20"/>
    <p:sldId id="322" r:id="rId21"/>
    <p:sldId id="329" r:id="rId22"/>
    <p:sldId id="323" r:id="rId23"/>
    <p:sldId id="301" r:id="rId24"/>
    <p:sldId id="307" r:id="rId25"/>
    <p:sldId id="324" r:id="rId26"/>
    <p:sldId id="325" r:id="rId27"/>
    <p:sldId id="302" r:id="rId28"/>
    <p:sldId id="308" r:id="rId29"/>
    <p:sldId id="326" r:id="rId30"/>
    <p:sldId id="327" r:id="rId31"/>
    <p:sldId id="303" r:id="rId32"/>
  </p:sldIdLst>
  <p:sldSz cx="9144000" cy="6858000" type="screen4x3"/>
  <p:notesSz cx="6845300" cy="9196388"/>
  <p:embeddedFontLst>
    <p:embeddedFont>
      <p:font typeface="Tempus Sans ITC" panose="04020404030D07020202" pitchFamily="82" charset="0"/>
      <p:regular r:id="rId35"/>
    </p:embeddedFont>
    <p:embeddedFont>
      <p:font typeface="Verdana" panose="020B060403050404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0099"/>
    <a:srgbClr val="5C2305"/>
    <a:srgbClr val="333333"/>
    <a:srgbClr val="FFFFFF"/>
    <a:srgbClr val="000000"/>
    <a:srgbClr val="339933"/>
    <a:srgbClr val="660066"/>
    <a:srgbClr val="006666"/>
    <a:srgbClr val="009999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0" autoAdjust="0"/>
  </p:normalViewPr>
  <p:slideViewPr>
    <p:cSldViewPr>
      <p:cViewPr varScale="1">
        <p:scale>
          <a:sx n="75" d="100"/>
          <a:sy n="75" d="100"/>
        </p:scale>
        <p:origin x="403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6675" y="0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4425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6675" y="8734425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95CFC404-86E1-4A79-88B6-1A5DEA42E46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441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909638">
              <a:defRPr sz="1000" b="0" i="1"/>
            </a:lvl1pPr>
          </a:lstStyle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3387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909638">
              <a:defRPr sz="1000" b="0" i="1"/>
            </a:lvl1pPr>
          </a:lstStyle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1813"/>
            <a:ext cx="50276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909638">
              <a:defRPr sz="1000" b="0" i="1"/>
            </a:lvl1pPr>
          </a:lstStyle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3387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909638">
              <a:defRPr sz="1000" b="0" i="1"/>
            </a:lvl1pPr>
          </a:lstStyle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38523416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84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56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stripes common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stripes common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stripes common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stripes common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stripes common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stripes common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2741613" y="1370013"/>
            <a:ext cx="5484812" cy="2133600"/>
          </a:xfrm>
        </p:spPr>
        <p:txBody>
          <a:bodyPr anchor="b"/>
          <a:lstStyle>
            <a:lvl1pPr>
              <a:defRPr sz="4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3581400"/>
            <a:ext cx="5486400" cy="1058863"/>
          </a:xfrm>
        </p:spPr>
        <p:txBody>
          <a:bodyPr/>
          <a:lstStyle>
            <a:lvl1pPr marL="0" indent="0">
              <a:buFontTx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F73E68B-11A6-4414-91C5-1AD906185B4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quarter" idx="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CA8DB2E-1E55-4B70-8826-BEEBCFD508C2}" type="datetime1">
              <a:rPr lang="en-US"/>
              <a:pPr/>
              <a:t>1/22/2023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F168AAB-4842-48B2-805A-9C96E8741E2E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8BE73A9-76B5-4B04-B6E3-A677C8C91813}" type="datetime1">
              <a:rPr lang="en-US"/>
              <a:pPr/>
              <a:t>1/22/2023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536693A-F6BE-41DC-B72B-4B3617FE75F0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56453C-03EB-4968-8891-9B4ABAE19378}" type="datetime1">
              <a:rPr lang="en-US"/>
              <a:pPr/>
              <a:t>1/22/2023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1613" y="1752600"/>
            <a:ext cx="266541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9425" y="1752600"/>
            <a:ext cx="2667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4366178-CEA5-477F-9A73-9132036212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52E39D7-A4F5-478C-A96F-BC703F05B0C6}" type="datetime1">
              <a:rPr lang="en-US"/>
              <a:pPr/>
              <a:t>1/22/2023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5D6387-9CE2-4E95-A046-161B3B7D9E6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CF9FCFB-7399-4E7F-877A-2829B2502BC0}" type="datetime1">
              <a:rPr lang="en-US"/>
              <a:pPr/>
              <a:t>1/22/2023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FF647E-54F7-450A-AEC1-1653CC07CB2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AB3A912-8A71-436D-A619-22C2425072A7}" type="datetime1">
              <a:rPr lang="en-US"/>
              <a:pPr/>
              <a:t>1/22/2023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36A5440-747D-4E03-8DD5-32A6D6788857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5600043-932B-4CC1-84A8-4A97C941941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90AA4CA-78F2-4DA6-B1DE-55286D7F09C1}" type="datetime1">
              <a:rPr lang="en-US"/>
              <a:pPr/>
              <a:t>1/22/2023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096374A-B415-42CC-8391-FF5EE468648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6415E2-EBDB-4555-A04D-F40DFB7590A1}" type="datetime1">
              <a:rPr lang="en-US"/>
              <a:pPr/>
              <a:t>1/22/2023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BF42552-AC3A-414C-8547-965A4D0B6C6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70C6AD5-4C68-4998-AD4B-5D79C119103C}" type="datetime1">
              <a:rPr lang="en-US"/>
              <a:pPr/>
              <a:t>1/22/2023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838200"/>
            <a:ext cx="1581150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"/>
            <a:ext cx="4591050" cy="5105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601647C-01B0-4E91-8BAD-F84430215CED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B33686D-B7D0-4172-B7FB-B596C64026F6}" type="datetime1">
              <a:rPr lang="en-US"/>
              <a:pPr/>
              <a:t>1/22/2023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"/>
            <a:ext cx="632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752600"/>
            <a:ext cx="548481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415088"/>
            <a:ext cx="7397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latin typeface="+mn-lt"/>
              </a:defRPr>
            </a:lvl1pPr>
          </a:lstStyle>
          <a:p>
            <a:fld id="{572DD45D-11F8-4F1B-896F-9E5706078F3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15088"/>
            <a:ext cx="44196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/>
  </p:transition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200">
          <a:solidFill>
            <a:srgbClr val="5C2305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000">
          <a:solidFill>
            <a:srgbClr val="5C2305"/>
          </a:solidFill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>
          <a:solidFill>
            <a:srgbClr val="5C2305"/>
          </a:solidFill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600">
          <a:solidFill>
            <a:srgbClr val="5C2305"/>
          </a:solidFill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2707" y="914400"/>
            <a:ext cx="628088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000" b="1" cap="none" spc="0" dirty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</a:t>
            </a:r>
          </a:p>
          <a:p>
            <a:pPr algn="ctr"/>
            <a:r>
              <a:rPr lang="en-US" sz="8000" b="1" cap="none" spc="0" dirty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the Jailer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133600" y="4648200"/>
            <a:ext cx="5181600" cy="762000"/>
          </a:xfrm>
          <a:prstGeom prst="roundRect">
            <a:avLst>
              <a:gd name="adj" fmla="val 29048"/>
            </a:avLst>
          </a:prstGeom>
          <a:solidFill>
            <a:srgbClr val="5C2305"/>
          </a:solidFill>
          <a:ln>
            <a:solidFill>
              <a:srgbClr val="5C23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Acts 16:25-34</a:t>
            </a:r>
          </a:p>
        </p:txBody>
      </p:sp>
    </p:spTree>
  </p:cSld>
  <p:clrMapOvr>
    <a:masterClrMapping/>
  </p:clrMapOvr>
  <p:transition spd="slow">
    <p:spli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990600" y="19050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352" y="813137"/>
            <a:ext cx="7941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 the Jailer</a:t>
            </a:r>
          </a:p>
        </p:txBody>
      </p:sp>
    </p:spTree>
  </p:cSld>
  <p:clrMapOvr>
    <a:masterClrMapping/>
  </p:clrMapOvr>
  <p:transition spd="slow">
    <p:spli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Time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50-54 AD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During Paul’s 2</a:t>
            </a:r>
            <a:r>
              <a:rPr lang="en-US" b="0" i="1" baseline="30000" dirty="0"/>
              <a:t>nd</a:t>
            </a:r>
            <a:r>
              <a:rPr lang="en-US" b="0" i="1" dirty="0"/>
              <a:t> missionary journey</a:t>
            </a:r>
          </a:p>
        </p:txBody>
      </p:sp>
    </p:spTree>
    <p:extLst>
      <p:ext uri="{BB962C8B-B14F-4D97-AF65-F5344CB8AC3E}">
        <p14:creationId xmlns:p14="http://schemas.microsoft.com/office/powerpoint/2010/main" val="2283701870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Worked in the city many days (v. 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Preached by the river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Converted others (Lydia &amp; family)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Many took note – proclaiming salvation (v.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Called before magistrates - taken through city (v. 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Charged on basis of their teaching (vv. 20-21)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Beaten (v. 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All the city knew something about their work!</a:t>
            </a:r>
          </a:p>
        </p:txBody>
      </p:sp>
    </p:spTree>
    <p:extLst>
      <p:ext uri="{BB962C8B-B14F-4D97-AF65-F5344CB8AC3E}">
        <p14:creationId xmlns:p14="http://schemas.microsoft.com/office/powerpoint/2010/main" val="2900352313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Imprisoned (vv. 23-24)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Reason: what they taught &amp; casting out evil spirit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Inner prison (v. 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Maximum security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Possibly underground / dungeon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In stocks (v. 24)</a:t>
            </a:r>
          </a:p>
        </p:txBody>
      </p:sp>
      <p:pic>
        <p:nvPicPr>
          <p:cNvPr id="1026" name="Picture 2" descr="http://biblica.frih.org/site/wp-content/uploads/2009/05/paul-silas-2dchained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616" y="3352800"/>
            <a:ext cx="2579384" cy="28975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007753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Imprisoned (vv. 23-24)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Conviction &amp; attitude of messengers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Situation: Arrested, beaten, thrown in dungeon, &amp; confined to stocks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Not: bitter, gripping, filled with self pity, complaining, or crying “Why me?”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Lack of despair shows what faith will do: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Singing &amp; praying (v. 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Christianity was </a:t>
            </a:r>
            <a:r>
              <a:rPr lang="en-US" i="1" dirty="0"/>
              <a:t>real</a:t>
            </a:r>
            <a:r>
              <a:rPr lang="en-US" b="0" dirty="0"/>
              <a:t> to them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Practicing what preached (Phil. 4:6, 11)</a:t>
            </a:r>
          </a:p>
        </p:txBody>
      </p:sp>
    </p:spTree>
    <p:extLst>
      <p:ext uri="{BB962C8B-B14F-4D97-AF65-F5344CB8AC3E}">
        <p14:creationId xmlns:p14="http://schemas.microsoft.com/office/powerpoint/2010/main" val="415731776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Imprisoned (vv. 23-24)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Conviction &amp; attitude of messengers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Situation: Arrested, beaten, thrown in dungeon, &amp; confined to stocks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Not: bitter, gripping, filled with self pity, complaining, or crying “Why me?”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Lack of despair shows what faith will do: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Impressed others (v. 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How I handle my faith has everything to do with reaching others (cf. Rom 2:24)</a:t>
            </a:r>
          </a:p>
        </p:txBody>
      </p:sp>
    </p:spTree>
    <p:extLst>
      <p:ext uri="{BB962C8B-B14F-4D97-AF65-F5344CB8AC3E}">
        <p14:creationId xmlns:p14="http://schemas.microsoft.com/office/powerpoint/2010/main" val="386426297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Imprisoned (vv. 23-24)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Conviction &amp; attitude of messengers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Prospect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Gentile (no evidence of being a believer – thus turned from paganism)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Honest (took his job &amp; their message seriously)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Government official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Family 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Humble – willing to submit to God’s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Interested in salvation of his soul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10711246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Imprisoned (vv. 23-24)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Conviction &amp; attitude of messengers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Prospect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Earthquake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Caused by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Opened the doors &amp; loosed the chains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9295756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990600" y="19050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352" y="813137"/>
            <a:ext cx="7941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 the Jailer</a:t>
            </a:r>
          </a:p>
        </p:txBody>
      </p:sp>
      <p:sp>
        <p:nvSpPr>
          <p:cNvPr id="5" name="Bevel 4"/>
          <p:cNvSpPr/>
          <p:nvPr/>
        </p:nvSpPr>
        <p:spPr bwMode="auto">
          <a:xfrm>
            <a:off x="990600" y="27432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460288"/>
      </p:ext>
    </p:extLst>
  </p:cSld>
  <p:clrMapOvr>
    <a:masterClrMapping/>
  </p:clrMapOvr>
  <p:transition spd="slow">
    <p:spli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4835652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79571" y="2286000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/>
              <a:t>“Sirs, what must I do to be saved?” (v. 30)</a:t>
            </a:r>
          </a:p>
        </p:txBody>
      </p:sp>
    </p:spTree>
    <p:extLst>
      <p:ext uri="{BB962C8B-B14F-4D97-AF65-F5344CB8AC3E}">
        <p14:creationId xmlns:p14="http://schemas.microsoft.com/office/powerpoint/2010/main" val="3335135294"/>
      </p:ext>
    </p:extLst>
  </p:cSld>
  <p:clrMapOvr>
    <a:masterClrMapping/>
  </p:clrMapOvr>
  <p:transition spd="slow">
    <p:spli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What prompted the question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Must have had some knowledge of their work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Notes the faith of Paul &amp; Silas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Great earthquake – made to realize that what these men believe and teach is real</a:t>
            </a:r>
          </a:p>
        </p:txBody>
      </p:sp>
      <p:pic>
        <p:nvPicPr>
          <p:cNvPr id="4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-12320"/>
            <a:ext cx="1219200" cy="14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32552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What prompted the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Sincere question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Not to tempt, ensnare or trap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Asked out of fear</a:t>
            </a:r>
          </a:p>
        </p:txBody>
      </p:sp>
      <p:pic>
        <p:nvPicPr>
          <p:cNvPr id="4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-12320"/>
            <a:ext cx="1219200" cy="14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773101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What prompted the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Sincere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Recognized the need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Realized he was lost (Eph. 2:12)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Many don’t realize they have need</a:t>
            </a:r>
            <a:endParaRPr lang="en-US" b="0" dirty="0"/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Jews didn’t  - until told (Acts 2:23)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The treasurer didn’t – until told (Acts 8:34-ff)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Saul didn’t – until told (Acts 23:1)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At this point – Jailer recognized – had a need!</a:t>
            </a:r>
          </a:p>
        </p:txBody>
      </p:sp>
      <p:pic>
        <p:nvPicPr>
          <p:cNvPr id="4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-12320"/>
            <a:ext cx="1219200" cy="14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98613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6514" y="1285067"/>
            <a:ext cx="769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What prompted the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Sincere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Recognized the need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Recognized something must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Else why ask such a question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Understood – obedience necessary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Matt. 7:21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1 Pet. 1:22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Heb. 5:8-9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Certainly, didn’t think – all a matter of grace – had nothing to do</a:t>
            </a:r>
          </a:p>
        </p:txBody>
      </p:sp>
      <p:pic>
        <p:nvPicPr>
          <p:cNvPr id="4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-12320"/>
            <a:ext cx="1219200" cy="14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48825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6514" y="1285067"/>
            <a:ext cx="769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What prompted the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Sincere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Recognized the need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Recognized something must do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In search of the most important thing – salvation of the soul (Matt. 16:26)</a:t>
            </a:r>
            <a:endParaRPr lang="en-US" b="0" i="1" dirty="0"/>
          </a:p>
        </p:txBody>
      </p:sp>
      <p:pic>
        <p:nvPicPr>
          <p:cNvPr id="4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-12320"/>
            <a:ext cx="1219200" cy="14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257910"/>
      </p:ext>
    </p:extLst>
  </p:cSld>
  <p:clrMapOvr>
    <a:masterClrMapping/>
  </p:clrMapOvr>
  <p:transition spd="slow">
    <p:spli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990600" y="19050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352" y="813137"/>
            <a:ext cx="7941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 the Jailer</a:t>
            </a:r>
          </a:p>
        </p:txBody>
      </p:sp>
      <p:sp>
        <p:nvSpPr>
          <p:cNvPr id="5" name="Bevel 4"/>
          <p:cNvSpPr/>
          <p:nvPr/>
        </p:nvSpPr>
        <p:spPr bwMode="auto">
          <a:xfrm>
            <a:off x="990600" y="27432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Tempus Sans ITC" pitchFamily="82" charset="0"/>
            </a:endParaRPr>
          </a:p>
        </p:txBody>
      </p:sp>
      <p:sp>
        <p:nvSpPr>
          <p:cNvPr id="6" name="Bevel 5"/>
          <p:cNvSpPr/>
          <p:nvPr/>
        </p:nvSpPr>
        <p:spPr bwMode="auto">
          <a:xfrm>
            <a:off x="990600" y="3581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Answer</a:t>
            </a:r>
          </a:p>
        </p:txBody>
      </p:sp>
    </p:spTree>
    <p:extLst>
      <p:ext uri="{BB962C8B-B14F-4D97-AF65-F5344CB8AC3E}">
        <p14:creationId xmlns:p14="http://schemas.microsoft.com/office/powerpoint/2010/main" val="3201460288"/>
      </p:ext>
    </p:extLst>
  </p:cSld>
  <p:clrMapOvr>
    <a:masterClrMapping/>
  </p:clrMapOvr>
  <p:transition spd="slow">
    <p:spli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Answer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Believe (v. 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Salvation was conditioned upon faith (Rom. 5:1)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Not by faith alone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Text says, “not by faith only” (Jas. 2:24)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Would mean repentance not essential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Term “faith” / “believe” can be used to include obedience</a:t>
            </a:r>
          </a:p>
        </p:txBody>
      </p:sp>
    </p:spTree>
    <p:extLst>
      <p:ext uri="{BB962C8B-B14F-4D97-AF65-F5344CB8AC3E}">
        <p14:creationId xmlns:p14="http://schemas.microsoft.com/office/powerpoint/2010/main" val="2602398471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Oval 2"/>
          <p:cNvSpPr>
            <a:spLocks noChangeArrowheads="1"/>
          </p:cNvSpPr>
          <p:nvPr/>
        </p:nvSpPr>
        <p:spPr bwMode="auto">
          <a:xfrm>
            <a:off x="914400" y="609600"/>
            <a:ext cx="2590800" cy="1676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4800" b="1">
                <a:solidFill>
                  <a:srgbClr val="FFFF00"/>
                </a:solidFill>
              </a:rPr>
              <a:t>Call</a:t>
            </a:r>
          </a:p>
          <a:p>
            <a:pPr algn="ctr"/>
            <a:r>
              <a:rPr lang="en-US" sz="3200" i="1">
                <a:solidFill>
                  <a:srgbClr val="FFFF00"/>
                </a:solidFill>
              </a:rPr>
              <a:t>(v. 13)</a:t>
            </a:r>
          </a:p>
        </p:txBody>
      </p:sp>
      <p:sp>
        <p:nvSpPr>
          <p:cNvPr id="64515" name="Oval 3"/>
          <p:cNvSpPr>
            <a:spLocks noChangeArrowheads="1"/>
          </p:cNvSpPr>
          <p:nvPr/>
        </p:nvSpPr>
        <p:spPr bwMode="auto">
          <a:xfrm>
            <a:off x="3200400" y="2590800"/>
            <a:ext cx="2590800" cy="1676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4800" b="1">
                <a:solidFill>
                  <a:srgbClr val="FFFF00"/>
                </a:solidFill>
              </a:rPr>
              <a:t>Obey</a:t>
            </a:r>
          </a:p>
          <a:p>
            <a:pPr algn="ctr"/>
            <a:r>
              <a:rPr lang="en-US" sz="3200" i="1">
                <a:solidFill>
                  <a:srgbClr val="FFFF00"/>
                </a:solidFill>
              </a:rPr>
              <a:t>(v. 16)</a:t>
            </a:r>
          </a:p>
        </p:txBody>
      </p:sp>
      <p:sp>
        <p:nvSpPr>
          <p:cNvPr id="64516" name="Oval 4"/>
          <p:cNvSpPr>
            <a:spLocks noChangeArrowheads="1"/>
          </p:cNvSpPr>
          <p:nvPr/>
        </p:nvSpPr>
        <p:spPr bwMode="auto">
          <a:xfrm>
            <a:off x="5867400" y="4267200"/>
            <a:ext cx="2590800" cy="1676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4800" b="1">
                <a:solidFill>
                  <a:srgbClr val="FFFF00"/>
                </a:solidFill>
              </a:rPr>
              <a:t>Believe</a:t>
            </a:r>
          </a:p>
          <a:p>
            <a:pPr algn="ctr"/>
            <a:r>
              <a:rPr lang="en-US" sz="3200" i="1">
                <a:solidFill>
                  <a:srgbClr val="FFFF00"/>
                </a:solidFill>
              </a:rPr>
              <a:t>(v. 16)</a:t>
            </a:r>
          </a:p>
        </p:txBody>
      </p:sp>
      <p:sp>
        <p:nvSpPr>
          <p:cNvPr id="64517" name="AutoShape 5"/>
          <p:cNvSpPr>
            <a:spLocks noChangeArrowheads="1"/>
          </p:cNvSpPr>
          <p:nvPr/>
        </p:nvSpPr>
        <p:spPr bwMode="auto">
          <a:xfrm rot="2511620">
            <a:off x="3505200" y="914400"/>
            <a:ext cx="2819400" cy="1066800"/>
          </a:xfrm>
          <a:prstGeom prst="curvedDownArrow">
            <a:avLst>
              <a:gd name="adj1" fmla="val 52857"/>
              <a:gd name="adj2" fmla="val 105714"/>
              <a:gd name="adj3" fmla="val 33333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AutoShape 6"/>
          <p:cNvSpPr>
            <a:spLocks noChangeArrowheads="1"/>
          </p:cNvSpPr>
          <p:nvPr/>
        </p:nvSpPr>
        <p:spPr bwMode="auto">
          <a:xfrm rot="2426550">
            <a:off x="3352800" y="5181600"/>
            <a:ext cx="2819400" cy="1066800"/>
          </a:xfrm>
          <a:prstGeom prst="curvedUpArrow">
            <a:avLst>
              <a:gd name="adj1" fmla="val 52857"/>
              <a:gd name="adj2" fmla="val 105714"/>
              <a:gd name="adj3" fmla="val 33333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216171" y="628449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/>
              <a:t>Romans 10:13, 16</a:t>
            </a:r>
          </a:p>
        </p:txBody>
      </p:sp>
    </p:spTree>
    <p:extLst>
      <p:ext uri="{BB962C8B-B14F-4D97-AF65-F5344CB8AC3E}">
        <p14:creationId xmlns:p14="http://schemas.microsoft.com/office/powerpoint/2010/main" val="32447580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animBg="1" autoUpdateAnimBg="0"/>
      <p:bldP spid="64515" grpId="0" animBg="1" autoUpdateAnimBg="0"/>
      <p:bldP spid="64516" grpId="0" animBg="1" autoUpdateAnimBg="0"/>
      <p:bldP spid="64517" grpId="0" animBg="1"/>
      <p:bldP spid="645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"/>
            <a:ext cx="80010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1 Peter 2:6-8</a:t>
            </a:r>
          </a:p>
          <a:p>
            <a:pPr algn="ctr"/>
            <a:endParaRPr lang="en-US" sz="4000" dirty="0"/>
          </a:p>
          <a:p>
            <a:r>
              <a:rPr lang="en-US" b="0" dirty="0"/>
              <a:t>6 Therefore it is also contained in the Scripture, “Behold, I lay in Zion A chief cornerstone, elect, precious, And he who </a:t>
            </a:r>
            <a:r>
              <a:rPr lang="en-US" u="sng" dirty="0">
                <a:solidFill>
                  <a:srgbClr val="0070C0"/>
                </a:solidFill>
              </a:rPr>
              <a:t>believes</a:t>
            </a:r>
            <a:r>
              <a:rPr lang="en-US" b="0" dirty="0"/>
              <a:t> on Him will by no means be put to shame.”  </a:t>
            </a:r>
          </a:p>
          <a:p>
            <a:endParaRPr lang="en-US" b="0" dirty="0"/>
          </a:p>
          <a:p>
            <a:r>
              <a:rPr lang="en-US" b="0" dirty="0"/>
              <a:t>7 Therefore, to you who </a:t>
            </a:r>
            <a:r>
              <a:rPr lang="en-US" u="sng" dirty="0">
                <a:solidFill>
                  <a:srgbClr val="0070C0"/>
                </a:solidFill>
              </a:rPr>
              <a:t>believe</a:t>
            </a:r>
            <a:r>
              <a:rPr lang="en-US" b="0" dirty="0"/>
              <a:t>, He is precious; but to those who are </a:t>
            </a:r>
            <a:r>
              <a:rPr lang="en-US" u="sng" dirty="0">
                <a:solidFill>
                  <a:srgbClr val="C00000"/>
                </a:solidFill>
              </a:rPr>
              <a:t>disobedient,</a:t>
            </a:r>
            <a:r>
              <a:rPr lang="en-US" b="0" dirty="0"/>
              <a:t> “The stone which the builders rejected Has become the chief cornerstone,”</a:t>
            </a:r>
          </a:p>
          <a:p>
            <a:endParaRPr lang="en-US" b="0" dirty="0"/>
          </a:p>
          <a:p>
            <a:r>
              <a:rPr lang="en-US" b="0" dirty="0"/>
              <a:t>8 and “A stone of stumbling And a rock of offense.” They stumble, being </a:t>
            </a:r>
            <a:r>
              <a:rPr lang="en-US" u="sng" dirty="0">
                <a:solidFill>
                  <a:srgbClr val="C00000"/>
                </a:solidFill>
              </a:rPr>
              <a:t>disobedient</a:t>
            </a:r>
            <a:r>
              <a:rPr lang="en-US" b="0" dirty="0"/>
              <a:t> to the word, to which they also were appointed. 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1447800" y="2895600"/>
            <a:ext cx="457200" cy="685800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5" name="Straight Arrow Connector 4"/>
          <p:cNvCxnSpPr/>
          <p:nvPr/>
        </p:nvCxnSpPr>
        <p:spPr bwMode="auto">
          <a:xfrm flipH="1">
            <a:off x="3581401" y="3486150"/>
            <a:ext cx="206830" cy="1562100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49822481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 bwMode="auto">
          <a:xfrm>
            <a:off x="6248400" y="838200"/>
            <a:ext cx="2133600" cy="4038600"/>
          </a:xfrm>
          <a:prstGeom prst="wedgeRoundRectCallout">
            <a:avLst>
              <a:gd name="adj1" fmla="val -132663"/>
              <a:gd name="adj2" fmla="val 63561"/>
              <a:gd name="adj3" fmla="val 16667"/>
            </a:avLst>
          </a:prstGeom>
          <a:solidFill>
            <a:srgbClr val="FFFF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838200"/>
            <a:ext cx="5105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/>
              <a:t>31 So they said, "</a:t>
            </a:r>
            <a:r>
              <a:rPr lang="en-US" u="sng" dirty="0">
                <a:solidFill>
                  <a:srgbClr val="330099"/>
                </a:solidFill>
              </a:rPr>
              <a:t>Believe</a:t>
            </a:r>
            <a:r>
              <a:rPr lang="en-US" b="0" dirty="0"/>
              <a:t> on the Lord Jesus Christ, and you will be saved, you and your household." </a:t>
            </a:r>
          </a:p>
          <a:p>
            <a:r>
              <a:rPr lang="en-US" b="0" dirty="0"/>
              <a:t>32 Then they spoke the word of the Lord to him and to all who were in his house. </a:t>
            </a:r>
          </a:p>
          <a:p>
            <a:r>
              <a:rPr lang="en-US" b="0" dirty="0"/>
              <a:t>33 And he took them the same hour of the night and </a:t>
            </a:r>
            <a:r>
              <a:rPr lang="en-US" u="sng" dirty="0">
                <a:solidFill>
                  <a:srgbClr val="330099"/>
                </a:solidFill>
              </a:rPr>
              <a:t>washed their stripes</a:t>
            </a:r>
            <a:r>
              <a:rPr lang="en-US" b="0" dirty="0"/>
              <a:t>. And immediately he and all his family were </a:t>
            </a:r>
            <a:r>
              <a:rPr lang="en-US" u="sng" dirty="0">
                <a:solidFill>
                  <a:srgbClr val="330099"/>
                </a:solidFill>
              </a:rPr>
              <a:t>baptized.</a:t>
            </a:r>
            <a:r>
              <a:rPr lang="en-US" b="0" dirty="0"/>
              <a:t> </a:t>
            </a:r>
          </a:p>
          <a:p>
            <a:r>
              <a:rPr lang="en-US" b="0" dirty="0"/>
              <a:t>34 Now when he had brought them into his house, he set food before them; and he rejoiced, </a:t>
            </a:r>
            <a:r>
              <a:rPr lang="en-US" u="sng" dirty="0">
                <a:solidFill>
                  <a:srgbClr val="330099"/>
                </a:solidFill>
              </a:rPr>
              <a:t>having believed </a:t>
            </a:r>
            <a:r>
              <a:rPr lang="en-US" b="0" dirty="0"/>
              <a:t>in God with all his household.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29400" y="9906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Believed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29400" y="3352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Repented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400" y="4114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Baptized</a:t>
            </a:r>
          </a:p>
        </p:txBody>
      </p:sp>
    </p:spTree>
    <p:extLst>
      <p:ext uri="{BB962C8B-B14F-4D97-AF65-F5344CB8AC3E}">
        <p14:creationId xmlns:p14="http://schemas.microsoft.com/office/powerpoint/2010/main" val="651561491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Answer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59384"/>
            <a:ext cx="769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Believe (v. 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Not expected without evidence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So speak word to him (v. 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No one is expected to believe without reason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What was content of sermon?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Not told here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Other sermons contained evidence of resurrection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Must have contained </a:t>
            </a:r>
            <a:r>
              <a:rPr lang="en-US" b="0" i="1" dirty="0"/>
              <a:t>commands</a:t>
            </a:r>
            <a:r>
              <a:rPr lang="en-US" b="0" dirty="0"/>
              <a:t> of what he was to do: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b="0" dirty="0"/>
              <a:t>That is what he asked about (v. 31)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b="0" dirty="0"/>
              <a:t>That is what he did (v. 33)</a:t>
            </a:r>
          </a:p>
        </p:txBody>
      </p:sp>
    </p:spTree>
    <p:extLst>
      <p:ext uri="{BB962C8B-B14F-4D97-AF65-F5344CB8AC3E}">
        <p14:creationId xmlns:p14="http://schemas.microsoft.com/office/powerpoint/2010/main" val="367483287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990600" y="19050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352" y="813137"/>
            <a:ext cx="7941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 the Jailer</a:t>
            </a:r>
          </a:p>
        </p:txBody>
      </p:sp>
      <p:sp>
        <p:nvSpPr>
          <p:cNvPr id="5" name="Bevel 4"/>
          <p:cNvSpPr/>
          <p:nvPr/>
        </p:nvSpPr>
        <p:spPr bwMode="auto">
          <a:xfrm>
            <a:off x="990600" y="27432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Tempus Sans ITC" pitchFamily="82" charset="0"/>
            </a:endParaRPr>
          </a:p>
        </p:txBody>
      </p:sp>
      <p:sp>
        <p:nvSpPr>
          <p:cNvPr id="6" name="Bevel 5"/>
          <p:cNvSpPr/>
          <p:nvPr/>
        </p:nvSpPr>
        <p:spPr bwMode="auto">
          <a:xfrm>
            <a:off x="990600" y="3581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Answer</a:t>
            </a:r>
          </a:p>
        </p:txBody>
      </p:sp>
      <p:sp>
        <p:nvSpPr>
          <p:cNvPr id="7" name="Bevel 6"/>
          <p:cNvSpPr/>
          <p:nvPr/>
        </p:nvSpPr>
        <p:spPr bwMode="auto">
          <a:xfrm>
            <a:off x="990600" y="44196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Response</a:t>
            </a:r>
          </a:p>
        </p:txBody>
      </p:sp>
    </p:spTree>
    <p:extLst>
      <p:ext uri="{BB962C8B-B14F-4D97-AF65-F5344CB8AC3E}">
        <p14:creationId xmlns:p14="http://schemas.microsoft.com/office/powerpoint/2010/main" val="3201460288"/>
      </p:ext>
    </p:extLst>
  </p:cSld>
  <p:clrMapOvr>
    <a:masterClrMapping/>
  </p:clrMapOvr>
  <p:transition spd="slow">
    <p:spli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4672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Believed what he heard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Else why take the actions he took?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He saw evidence and accepted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32646562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Believed what he heard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Repented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Required for remission of sins (Acts 2:38)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Commanded of all (Acts 17:30-31)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Washed their stripes (v. 33)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38316578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Believed what he heard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Repented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Baptized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Immediately was baptized (v. 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For the remission of sins (Acts 2:38)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To be saved (Mark 16:16)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Did exactly what every other converts did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/>
              <a:t>3000 Jews - Acts 2:41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/>
              <a:t>Samaritans – Acts 8:12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/>
              <a:t>Treasurer – Acts 8:38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/>
              <a:t>Saul – Acts 22:16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/>
              <a:t>Corinthians – Acts 18:8</a:t>
            </a:r>
          </a:p>
        </p:txBody>
      </p:sp>
    </p:spTree>
    <p:extLst>
      <p:ext uri="{BB962C8B-B14F-4D97-AF65-F5344CB8AC3E}">
        <p14:creationId xmlns:p14="http://schemas.microsoft.com/office/powerpoint/2010/main" val="108022401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990600" y="19050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352" y="813137"/>
            <a:ext cx="7941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 the Jailer</a:t>
            </a:r>
          </a:p>
        </p:txBody>
      </p:sp>
      <p:sp>
        <p:nvSpPr>
          <p:cNvPr id="5" name="Bevel 4"/>
          <p:cNvSpPr/>
          <p:nvPr/>
        </p:nvSpPr>
        <p:spPr bwMode="auto">
          <a:xfrm>
            <a:off x="990600" y="27432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Tempus Sans ITC" pitchFamily="82" charset="0"/>
            </a:endParaRPr>
          </a:p>
        </p:txBody>
      </p:sp>
      <p:sp>
        <p:nvSpPr>
          <p:cNvPr id="6" name="Bevel 5"/>
          <p:cNvSpPr/>
          <p:nvPr/>
        </p:nvSpPr>
        <p:spPr bwMode="auto">
          <a:xfrm>
            <a:off x="990600" y="3581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Answer</a:t>
            </a:r>
          </a:p>
        </p:txBody>
      </p:sp>
      <p:sp>
        <p:nvSpPr>
          <p:cNvPr id="7" name="Bevel 6"/>
          <p:cNvSpPr/>
          <p:nvPr/>
        </p:nvSpPr>
        <p:spPr bwMode="auto">
          <a:xfrm>
            <a:off x="990600" y="44196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Response</a:t>
            </a:r>
          </a:p>
        </p:txBody>
      </p:sp>
      <p:sp>
        <p:nvSpPr>
          <p:cNvPr id="8" name="Bevel 7"/>
          <p:cNvSpPr/>
          <p:nvPr/>
        </p:nvSpPr>
        <p:spPr bwMode="auto">
          <a:xfrm>
            <a:off x="990600" y="52578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Urgency</a:t>
            </a:r>
          </a:p>
        </p:txBody>
      </p:sp>
    </p:spTree>
    <p:extLst>
      <p:ext uri="{BB962C8B-B14F-4D97-AF65-F5344CB8AC3E}">
        <p14:creationId xmlns:p14="http://schemas.microsoft.com/office/powerpoint/2010/main" val="3201460288"/>
      </p:ext>
    </p:extLst>
  </p:cSld>
  <p:clrMapOvr>
    <a:masterClrMapping/>
  </p:clrMapOvr>
  <p:transition spd="slow">
    <p:spli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Urgency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4672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Same hour of the night (vv. 25, 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Past midnight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Didn’t wait till morning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19763027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Urgency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4672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Same hour of the night (vv. 25, 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Other cases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Same day (Acts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Immediately (Acts 8)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44966041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Urgency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4672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Same hour of the night (vv. 25, 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Other cases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Why?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Life is so uncertain – could die (Psa. 144:4; Jas. 4:14)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Day of the Lord could come (2 Pet. 3:10)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Heart could be hardened (Heb. 3:7)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059166197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990600" y="19050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352" y="813137"/>
            <a:ext cx="7941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 the Jailer</a:t>
            </a:r>
          </a:p>
        </p:txBody>
      </p:sp>
      <p:sp>
        <p:nvSpPr>
          <p:cNvPr id="5" name="Bevel 4"/>
          <p:cNvSpPr/>
          <p:nvPr/>
        </p:nvSpPr>
        <p:spPr bwMode="auto">
          <a:xfrm>
            <a:off x="990600" y="27432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  <p:sp>
        <p:nvSpPr>
          <p:cNvPr id="6" name="Bevel 5"/>
          <p:cNvSpPr/>
          <p:nvPr/>
        </p:nvSpPr>
        <p:spPr bwMode="auto">
          <a:xfrm>
            <a:off x="990600" y="3581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Answer</a:t>
            </a:r>
          </a:p>
        </p:txBody>
      </p:sp>
      <p:sp>
        <p:nvSpPr>
          <p:cNvPr id="7" name="Bevel 6"/>
          <p:cNvSpPr/>
          <p:nvPr/>
        </p:nvSpPr>
        <p:spPr bwMode="auto">
          <a:xfrm>
            <a:off x="990600" y="44196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Response</a:t>
            </a:r>
          </a:p>
        </p:txBody>
      </p:sp>
      <p:sp>
        <p:nvSpPr>
          <p:cNvPr id="8" name="Bevel 7"/>
          <p:cNvSpPr/>
          <p:nvPr/>
        </p:nvSpPr>
        <p:spPr bwMode="auto">
          <a:xfrm>
            <a:off x="990600" y="52578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Urgency</a:t>
            </a:r>
          </a:p>
        </p:txBody>
      </p:sp>
    </p:spTree>
    <p:extLst>
      <p:ext uri="{BB962C8B-B14F-4D97-AF65-F5344CB8AC3E}">
        <p14:creationId xmlns:p14="http://schemas.microsoft.com/office/powerpoint/2010/main" val="320146028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Welcome back to school presentation">
  <a:themeElements>
    <a:clrScheme name="Class Welcome 1">
      <a:dk1>
        <a:srgbClr val="000000"/>
      </a:dk1>
      <a:lt1>
        <a:srgbClr val="0099CC"/>
      </a:lt1>
      <a:dk2>
        <a:srgbClr val="000000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Class Welco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lass Welcome 1">
        <a:dk1>
          <a:srgbClr val="000000"/>
        </a:dk1>
        <a:lt1>
          <a:srgbClr val="0099CC"/>
        </a:lt1>
        <a:dk2>
          <a:srgbClr val="000000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Welcome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Welcome 3">
        <a:dk1>
          <a:srgbClr val="5F5F5F"/>
        </a:dk1>
        <a:lt1>
          <a:srgbClr val="FFFFFF"/>
        </a:lt1>
        <a:dk2>
          <a:srgbClr val="5F5F5F"/>
        </a:dk2>
        <a:lt2>
          <a:srgbClr val="00000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Welcome back to school presentation</Template>
  <TotalTime>2570</TotalTime>
  <Words>1324</Words>
  <Application>Microsoft Office PowerPoint</Application>
  <PresentationFormat>On-screen Show (4:3)</PresentationFormat>
  <Paragraphs>240</Paragraphs>
  <Slides>31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Times New Roman</vt:lpstr>
      <vt:lpstr>Tempus Sans ITC</vt:lpstr>
      <vt:lpstr>Verdana</vt:lpstr>
      <vt:lpstr>Welcome back to school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42</cp:revision>
  <cp:lastPrinted>1996-03-19T21:02:48Z</cp:lastPrinted>
  <dcterms:created xsi:type="dcterms:W3CDTF">2009-12-18T23:19:09Z</dcterms:created>
  <dcterms:modified xsi:type="dcterms:W3CDTF">2023-01-22T13:25:32Z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TC010183871033</vt:lpwstr>
  </property>
</Properties>
</file>