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handoutMasterIdLst>
    <p:handoutMasterId r:id="rId28"/>
  </p:handoutMasterIdLst>
  <p:sldIdLst>
    <p:sldId id="256" r:id="rId4"/>
    <p:sldId id="257" r:id="rId5"/>
    <p:sldId id="258" r:id="rId6"/>
    <p:sldId id="274" r:id="rId7"/>
    <p:sldId id="259" r:id="rId8"/>
    <p:sldId id="262" r:id="rId9"/>
    <p:sldId id="268" r:id="rId10"/>
    <p:sldId id="275" r:id="rId11"/>
    <p:sldId id="263" r:id="rId12"/>
    <p:sldId id="271" r:id="rId13"/>
    <p:sldId id="276" r:id="rId14"/>
    <p:sldId id="277" r:id="rId15"/>
    <p:sldId id="264" r:id="rId16"/>
    <p:sldId id="270" r:id="rId17"/>
    <p:sldId id="278" r:id="rId18"/>
    <p:sldId id="265" r:id="rId19"/>
    <p:sldId id="269" r:id="rId20"/>
    <p:sldId id="281" r:id="rId21"/>
    <p:sldId id="282" r:id="rId22"/>
    <p:sldId id="280" r:id="rId23"/>
    <p:sldId id="266" r:id="rId24"/>
    <p:sldId id="272" r:id="rId25"/>
    <p:sldId id="283" r:id="rId26"/>
    <p:sldId id="267" r:id="rId27"/>
  </p:sldIdLst>
  <p:sldSz cx="9144000" cy="6858000" type="screen4x3"/>
  <p:notesSz cx="7010400" cy="92964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Maiandra GD" panose="020E0502030308020204" pitchFamily="34" charset="0"/>
      <p:regular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16" autoAdjust="0"/>
    <p:restoredTop sz="94660"/>
  </p:normalViewPr>
  <p:slideViewPr>
    <p:cSldViewPr snapToGrid="0">
      <p:cViewPr varScale="1">
        <p:scale>
          <a:sx n="79" d="100"/>
          <a:sy n="79" d="100"/>
        </p:scale>
        <p:origin x="95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DB9F54-7BCC-4EB1-8664-35C6E26D13AC}"/>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BF0AE15A-67CF-45AB-AC4A-C99C794F534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5AAF9B3-FDF1-4678-8017-F8130ADC5571}" type="datetimeFigureOut">
              <a:rPr lang="en-US" smtClean="0"/>
              <a:t>12/30/2022</a:t>
            </a:fld>
            <a:endParaRPr lang="en-US"/>
          </a:p>
        </p:txBody>
      </p:sp>
      <p:sp>
        <p:nvSpPr>
          <p:cNvPr id="4" name="Footer Placeholder 3">
            <a:extLst>
              <a:ext uri="{FF2B5EF4-FFF2-40B4-BE49-F238E27FC236}">
                <a16:creationId xmlns:a16="http://schemas.microsoft.com/office/drawing/2014/main" id="{F1632811-E739-4B44-AAF8-B31E22C0F93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03F9CE-F10A-4CD6-AFEB-6E7A2AEDBCD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FCF9D9E-8A58-46E0-84F2-EBA669E9E098}" type="slidenum">
              <a:rPr lang="en-US" smtClean="0"/>
              <a:t>‹#›</a:t>
            </a:fld>
            <a:endParaRPr lang="en-US"/>
          </a:p>
        </p:txBody>
      </p:sp>
    </p:spTree>
    <p:extLst>
      <p:ext uri="{BB962C8B-B14F-4D97-AF65-F5344CB8AC3E}">
        <p14:creationId xmlns:p14="http://schemas.microsoft.com/office/powerpoint/2010/main" val="399107018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629946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438171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3797798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417105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5006F2-A9F5-4BB0-ACB4-C5CCFBAEEA9A}"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3455997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5006F2-A9F5-4BB0-ACB4-C5CCFBAEEA9A}"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538634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006F2-A9F5-4BB0-ACB4-C5CCFBAEEA9A}"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853963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809878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566451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119616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08548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810643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683757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959896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863460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5006F2-A9F5-4BB0-ACB4-C5CCFBAEEA9A}"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895343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5006F2-A9F5-4BB0-ACB4-C5CCFBAEEA9A}"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4021397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006F2-A9F5-4BB0-ACB4-C5CCFBAEEA9A}"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82964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3807005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15024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684286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593695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35253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049994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559275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506011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5006F2-A9F5-4BB0-ACB4-C5CCFBAEEA9A}"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176987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5006F2-A9F5-4BB0-ACB4-C5CCFBAEEA9A}"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727961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006F2-A9F5-4BB0-ACB4-C5CCFBAEEA9A}"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42338296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3126099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5006F2-A9F5-4BB0-ACB4-C5CCFBAEEA9A}"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1204960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3219722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006F2-A9F5-4BB0-ACB4-C5CCFBAEEA9A}"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F4B09-01DF-4024-80D6-B482FB75B856}" type="slidenum">
              <a:rPr lang="en-US" smtClean="0"/>
              <a:t>‹#›</a:t>
            </a:fld>
            <a:endParaRPr lang="en-US"/>
          </a:p>
        </p:txBody>
      </p:sp>
    </p:spTree>
    <p:extLst>
      <p:ext uri="{BB962C8B-B14F-4D97-AF65-F5344CB8AC3E}">
        <p14:creationId xmlns:p14="http://schemas.microsoft.com/office/powerpoint/2010/main" val="2843625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006F2-A9F5-4BB0-ACB4-C5CCFBAEEA9A}" type="datetimeFigureOut">
              <a:rPr lang="en-US" smtClean="0"/>
              <a:t>12/30/2022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F4B09-01DF-4024-80D6-B482FB75B856}" type="slidenum">
              <a:rPr lang="en-US" smtClean="0"/>
              <a:t>‹#›</a:t>
            </a:fld>
            <a:endParaRPr lang="en-US"/>
          </a:p>
        </p:txBody>
      </p:sp>
      <p:pic>
        <p:nvPicPr>
          <p:cNvPr id="7" name="Picture 6" descr="A picture containing photo, thing&#10;&#10;Description generated with high confidence">
            <a:extLst>
              <a:ext uri="{FF2B5EF4-FFF2-40B4-BE49-F238E27FC236}">
                <a16:creationId xmlns:a16="http://schemas.microsoft.com/office/drawing/2014/main" id="{856063F9-A8C6-43B1-9895-8291C9A6F2D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873925" y="1614497"/>
            <a:ext cx="3985404" cy="4251098"/>
          </a:xfrm>
          <a:prstGeom prst="rect">
            <a:avLst/>
          </a:prstGeom>
        </p:spPr>
      </p:pic>
      <p:sp>
        <p:nvSpPr>
          <p:cNvPr id="8" name="Rectangle: Rounded Corners 7">
            <a:extLst>
              <a:ext uri="{FF2B5EF4-FFF2-40B4-BE49-F238E27FC236}">
                <a16:creationId xmlns:a16="http://schemas.microsoft.com/office/drawing/2014/main" id="{AEE8B30D-F006-4B10-8466-F00C2A9D41C5}"/>
              </a:ext>
            </a:extLst>
          </p:cNvPr>
          <p:cNvSpPr/>
          <p:nvPr userDrawn="1"/>
        </p:nvSpPr>
        <p:spPr>
          <a:xfrm>
            <a:off x="276045" y="172528"/>
            <a:ext cx="8591910" cy="6456873"/>
          </a:xfrm>
          <a:prstGeom prst="roundRect">
            <a:avLst>
              <a:gd name="adj" fmla="val 860"/>
            </a:avLst>
          </a:prstGeom>
          <a:noFill/>
          <a:ln w="190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30138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EE8B30D-F006-4B10-8466-F00C2A9D41C5}"/>
              </a:ext>
            </a:extLst>
          </p:cNvPr>
          <p:cNvSpPr/>
          <p:nvPr userDrawn="1"/>
        </p:nvSpPr>
        <p:spPr>
          <a:xfrm>
            <a:off x="276045" y="172528"/>
            <a:ext cx="8591910" cy="6456873"/>
          </a:xfrm>
          <a:prstGeom prst="roundRect">
            <a:avLst>
              <a:gd name="adj" fmla="val 860"/>
            </a:avLst>
          </a:prstGeom>
          <a:solidFill>
            <a:schemeClr val="accent1">
              <a:lumMod val="20000"/>
              <a:lumOff val="80000"/>
            </a:schemeClr>
          </a:solidFill>
          <a:ln w="190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006F2-A9F5-4BB0-ACB4-C5CCFBAEEA9A}" type="datetimeFigureOut">
              <a:rPr lang="en-US" smtClean="0"/>
              <a:t>12/30/2022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F4B09-01DF-4024-80D6-B482FB75B856}" type="slidenum">
              <a:rPr lang="en-US" smtClean="0"/>
              <a:t>‹#›</a:t>
            </a:fld>
            <a:endParaRPr lang="en-US"/>
          </a:p>
        </p:txBody>
      </p:sp>
      <p:sp>
        <p:nvSpPr>
          <p:cNvPr id="11" name="Rectangle: Rounded Corners 10">
            <a:extLst>
              <a:ext uri="{FF2B5EF4-FFF2-40B4-BE49-F238E27FC236}">
                <a16:creationId xmlns:a16="http://schemas.microsoft.com/office/drawing/2014/main" id="{365F6936-DE56-4459-AB1B-99AF030A40DE}"/>
              </a:ext>
            </a:extLst>
          </p:cNvPr>
          <p:cNvSpPr/>
          <p:nvPr userDrawn="1"/>
        </p:nvSpPr>
        <p:spPr>
          <a:xfrm>
            <a:off x="628650" y="365126"/>
            <a:ext cx="7886700" cy="1040980"/>
          </a:xfrm>
          <a:prstGeom prst="roundRect">
            <a:avLst>
              <a:gd name="adj" fmla="val 5065"/>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photo, thing&#10;&#10;Description generated with high confidence">
            <a:extLst>
              <a:ext uri="{FF2B5EF4-FFF2-40B4-BE49-F238E27FC236}">
                <a16:creationId xmlns:a16="http://schemas.microsoft.com/office/drawing/2014/main" id="{0A8678B0-9B12-44D7-A43F-B68B1C80A05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421954" y="434167"/>
            <a:ext cx="846466" cy="902897"/>
          </a:xfrm>
          <a:prstGeom prst="rect">
            <a:avLst/>
          </a:prstGeom>
        </p:spPr>
      </p:pic>
    </p:spTree>
    <p:extLst>
      <p:ext uri="{BB962C8B-B14F-4D97-AF65-F5344CB8AC3E}">
        <p14:creationId xmlns:p14="http://schemas.microsoft.com/office/powerpoint/2010/main" val="31660198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006F2-A9F5-4BB0-ACB4-C5CCFBAEEA9A}" type="datetimeFigureOut">
              <a:rPr lang="en-US" smtClean="0"/>
              <a:t>12/30/2022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F4B09-01DF-4024-80D6-B482FB75B856}" type="slidenum">
              <a:rPr lang="en-US" smtClean="0"/>
              <a:t>‹#›</a:t>
            </a:fld>
            <a:endParaRPr lang="en-US"/>
          </a:p>
        </p:txBody>
      </p:sp>
      <p:sp>
        <p:nvSpPr>
          <p:cNvPr id="8" name="Rectangle: Rounded Corners 7">
            <a:extLst>
              <a:ext uri="{FF2B5EF4-FFF2-40B4-BE49-F238E27FC236}">
                <a16:creationId xmlns:a16="http://schemas.microsoft.com/office/drawing/2014/main" id="{AEE8B30D-F006-4B10-8466-F00C2A9D41C5}"/>
              </a:ext>
            </a:extLst>
          </p:cNvPr>
          <p:cNvSpPr/>
          <p:nvPr userDrawn="1"/>
        </p:nvSpPr>
        <p:spPr>
          <a:xfrm>
            <a:off x="276045" y="172528"/>
            <a:ext cx="8591910" cy="6456873"/>
          </a:xfrm>
          <a:prstGeom prst="roundRect">
            <a:avLst>
              <a:gd name="adj" fmla="val 860"/>
            </a:avLst>
          </a:prstGeom>
          <a:noFill/>
          <a:ln w="190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01280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alameleadership.files.wordpress.com/2013/12/al-inspiring-quote-on-self-deception.png">
            <a:extLst>
              <a:ext uri="{FF2B5EF4-FFF2-40B4-BE49-F238E27FC236}">
                <a16:creationId xmlns:a16="http://schemas.microsoft.com/office/drawing/2014/main" id="{F97C0E48-0D94-4A63-BBFF-2539FB073F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04913"/>
            <a:ext cx="6858000" cy="44481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470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quotes on deceiving self">
            <a:extLst>
              <a:ext uri="{FF2B5EF4-FFF2-40B4-BE49-F238E27FC236}">
                <a16:creationId xmlns:a16="http://schemas.microsoft.com/office/drawing/2014/main" id="{6A99E76B-24C1-49BC-8C06-933340D6DB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347" y="1763085"/>
            <a:ext cx="6469811" cy="3385418"/>
          </a:xfrm>
          <a:prstGeom prst="rect">
            <a:avLst/>
          </a:prstGeom>
          <a:noFill/>
          <a:ln w="28575">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132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azquotes.com/picture-quotes/quote-nothing-is-so-difficult-as-not-deceiving-oneself-ludwig-wittgenstein-31-91-33.jpg">
            <a:extLst>
              <a:ext uri="{FF2B5EF4-FFF2-40B4-BE49-F238E27FC236}">
                <a16:creationId xmlns:a16="http://schemas.microsoft.com/office/drawing/2014/main" id="{7AAB8BF3-7909-41C1-96DE-6EBAFC6909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499" y="1135811"/>
            <a:ext cx="7403800" cy="3484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769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9CED01-4949-46D7-95CE-53762E8DAD52}"/>
              </a:ext>
            </a:extLst>
          </p:cNvPr>
          <p:cNvSpPr/>
          <p:nvPr/>
        </p:nvSpPr>
        <p:spPr>
          <a:xfrm>
            <a:off x="813896" y="555092"/>
            <a:ext cx="7582852"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a:ln/>
                <a:solidFill>
                  <a:srgbClr val="0070C0"/>
                </a:solidFill>
                <a:effectLst/>
                <a:latin typeface="Maiandra GD" panose="020E0502030308020204" pitchFamily="34" charset="0"/>
              </a:rPr>
              <a:t>The </a:t>
            </a:r>
            <a:r>
              <a:rPr lang="en-US" sz="4800" b="1" dirty="0">
                <a:ln/>
                <a:solidFill>
                  <a:srgbClr val="0070C0"/>
                </a:solidFill>
                <a:latin typeface="Maiandra GD" panose="020E0502030308020204" pitchFamily="34" charset="0"/>
              </a:rPr>
              <a:t>Bible Warns About</a:t>
            </a:r>
          </a:p>
          <a:p>
            <a:pPr algn="ctr"/>
            <a:r>
              <a:rPr lang="en-US" sz="4800" b="1" cap="none" spc="0" dirty="0">
                <a:ln/>
                <a:solidFill>
                  <a:srgbClr val="0070C0"/>
                </a:solidFill>
                <a:effectLst/>
                <a:latin typeface="Maiandra GD" panose="020E0502030308020204" pitchFamily="34" charset="0"/>
              </a:rPr>
              <a:t>Deceiving Self</a:t>
            </a:r>
          </a:p>
        </p:txBody>
      </p:sp>
      <p:sp>
        <p:nvSpPr>
          <p:cNvPr id="4" name="Oval 3">
            <a:extLst>
              <a:ext uri="{FF2B5EF4-FFF2-40B4-BE49-F238E27FC236}">
                <a16:creationId xmlns:a16="http://schemas.microsoft.com/office/drawing/2014/main" id="{F1E39B01-E407-43C8-9710-79950B4FA069}"/>
              </a:ext>
            </a:extLst>
          </p:cNvPr>
          <p:cNvSpPr/>
          <p:nvPr/>
        </p:nvSpPr>
        <p:spPr>
          <a:xfrm>
            <a:off x="904567" y="2330245"/>
            <a:ext cx="2477729" cy="1278194"/>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1 Cor. 3:18-23</a:t>
            </a:r>
          </a:p>
        </p:txBody>
      </p:sp>
      <p:sp>
        <p:nvSpPr>
          <p:cNvPr id="5" name="Oval 4">
            <a:extLst>
              <a:ext uri="{FF2B5EF4-FFF2-40B4-BE49-F238E27FC236}">
                <a16:creationId xmlns:a16="http://schemas.microsoft.com/office/drawing/2014/main" id="{4E6DFBFA-3537-4C12-8D6D-DCEC4D32154B}"/>
              </a:ext>
            </a:extLst>
          </p:cNvPr>
          <p:cNvSpPr/>
          <p:nvPr/>
        </p:nvSpPr>
        <p:spPr>
          <a:xfrm>
            <a:off x="3475703" y="3484550"/>
            <a:ext cx="2477729" cy="1278194"/>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Jas. 1:22</a:t>
            </a:r>
          </a:p>
        </p:txBody>
      </p:sp>
      <p:sp>
        <p:nvSpPr>
          <p:cNvPr id="6" name="Oval 5">
            <a:extLst>
              <a:ext uri="{FF2B5EF4-FFF2-40B4-BE49-F238E27FC236}">
                <a16:creationId xmlns:a16="http://schemas.microsoft.com/office/drawing/2014/main" id="{3CBF35EA-F911-4EAF-AE22-EACA545EFF53}"/>
              </a:ext>
            </a:extLst>
          </p:cNvPr>
          <p:cNvSpPr/>
          <p:nvPr/>
        </p:nvSpPr>
        <p:spPr>
          <a:xfrm>
            <a:off x="5845276" y="4762744"/>
            <a:ext cx="2477729" cy="1278194"/>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1 John 1:8</a:t>
            </a:r>
          </a:p>
        </p:txBody>
      </p:sp>
      <p:sp>
        <p:nvSpPr>
          <p:cNvPr id="7" name="Oval 6">
            <a:extLst>
              <a:ext uri="{FF2B5EF4-FFF2-40B4-BE49-F238E27FC236}">
                <a16:creationId xmlns:a16="http://schemas.microsoft.com/office/drawing/2014/main" id="{5E901077-A9AB-4CF0-B124-5BCAA0EC8B6B}"/>
              </a:ext>
            </a:extLst>
          </p:cNvPr>
          <p:cNvSpPr/>
          <p:nvPr/>
        </p:nvSpPr>
        <p:spPr>
          <a:xfrm>
            <a:off x="904566" y="4762744"/>
            <a:ext cx="2477729" cy="1278194"/>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Jas. 1:26</a:t>
            </a:r>
          </a:p>
        </p:txBody>
      </p:sp>
      <p:sp>
        <p:nvSpPr>
          <p:cNvPr id="8" name="Oval 7">
            <a:extLst>
              <a:ext uri="{FF2B5EF4-FFF2-40B4-BE49-F238E27FC236}">
                <a16:creationId xmlns:a16="http://schemas.microsoft.com/office/drawing/2014/main" id="{5402122A-C6FD-413D-8FAD-0EE8BA4BCDC6}"/>
              </a:ext>
            </a:extLst>
          </p:cNvPr>
          <p:cNvSpPr/>
          <p:nvPr/>
        </p:nvSpPr>
        <p:spPr>
          <a:xfrm>
            <a:off x="5845277" y="2330245"/>
            <a:ext cx="2477729" cy="1278194"/>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Gal. 6:3</a:t>
            </a:r>
          </a:p>
        </p:txBody>
      </p:sp>
    </p:spTree>
    <p:extLst>
      <p:ext uri="{BB962C8B-B14F-4D97-AF65-F5344CB8AC3E}">
        <p14:creationId xmlns:p14="http://schemas.microsoft.com/office/powerpoint/2010/main" val="2735348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strVal val="#ppt_w*0.70"/>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strVal val="#ppt_w*0.70"/>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Effect transition="in" filter="fade">
                                      <p:cBhvr>
                                        <p:cTn id="3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548425" y="1725131"/>
            <a:ext cx="4544834" cy="255454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a:t>
            </a:r>
          </a:p>
          <a:p>
            <a:pPr algn="ct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Tree>
    <p:extLst>
      <p:ext uri="{BB962C8B-B14F-4D97-AF65-F5344CB8AC3E}">
        <p14:creationId xmlns:p14="http://schemas.microsoft.com/office/powerpoint/2010/main" val="298960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427655" y="224131"/>
            <a:ext cx="819876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 </a:t>
            </a: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
        <p:nvSpPr>
          <p:cNvPr id="2" name="TextBox 1">
            <a:extLst>
              <a:ext uri="{FF2B5EF4-FFF2-40B4-BE49-F238E27FC236}">
                <a16:creationId xmlns:a16="http://schemas.microsoft.com/office/drawing/2014/main" id="{DBDD6674-05DD-4D08-A876-F05B2153E16B}"/>
              </a:ext>
            </a:extLst>
          </p:cNvPr>
          <p:cNvSpPr txBox="1"/>
          <p:nvPr/>
        </p:nvSpPr>
        <p:spPr>
          <a:xfrm>
            <a:off x="1074636" y="1547570"/>
            <a:ext cx="7137711" cy="954107"/>
          </a:xfrm>
          <a:prstGeom prst="rect">
            <a:avLst/>
          </a:prstGeom>
          <a:noFill/>
        </p:spPr>
        <p:txBody>
          <a:bodyPr wrap="square" rtlCol="0">
            <a:spAutoFit/>
          </a:bodyPr>
          <a:lstStyle/>
          <a:p>
            <a:pPr marL="400050" indent="-400050">
              <a:buFont typeface="+mj-lt"/>
              <a:buAutoNum type="romanUcPeriod"/>
            </a:pPr>
            <a:r>
              <a:rPr lang="en-US" sz="3200" u="sng" dirty="0">
                <a:solidFill>
                  <a:srgbClr val="002060"/>
                </a:solidFill>
                <a:latin typeface="Maiandra GD" panose="020E0502030308020204" pitchFamily="34" charset="0"/>
              </a:rPr>
              <a:t>Own Thinking</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(1 Cor. 3:18-23)</a:t>
            </a:r>
            <a:endParaRPr lang="en-US" sz="3200" dirty="0">
              <a:solidFill>
                <a:srgbClr val="002060"/>
              </a:solidFill>
              <a:latin typeface="Maiandra GD" panose="020E0502030308020204" pitchFamily="34" charset="0"/>
            </a:endParaRPr>
          </a:p>
        </p:txBody>
      </p:sp>
    </p:spTree>
    <p:extLst>
      <p:ext uri="{BB962C8B-B14F-4D97-AF65-F5344CB8AC3E}">
        <p14:creationId xmlns:p14="http://schemas.microsoft.com/office/powerpoint/2010/main" val="2431030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DEB619-0025-4CCC-B4C0-2623363BA571}"/>
              </a:ext>
            </a:extLst>
          </p:cNvPr>
          <p:cNvSpPr txBox="1"/>
          <p:nvPr/>
        </p:nvSpPr>
        <p:spPr>
          <a:xfrm>
            <a:off x="608810" y="391632"/>
            <a:ext cx="6930678" cy="954107"/>
          </a:xfrm>
          <a:prstGeom prst="rect">
            <a:avLst/>
          </a:prstGeom>
          <a:noFill/>
        </p:spPr>
        <p:txBody>
          <a:bodyPr wrap="square" rtlCol="0">
            <a:spAutoFit/>
          </a:bodyPr>
          <a:lstStyle/>
          <a:p>
            <a:pPr marL="400050" indent="-400050" algn="ctr">
              <a:buFont typeface="+mj-lt"/>
              <a:buAutoNum type="romanUcPeriod"/>
            </a:pPr>
            <a:r>
              <a:rPr lang="en-US" sz="3200" u="sng" dirty="0">
                <a:solidFill>
                  <a:srgbClr val="002060"/>
                </a:solidFill>
                <a:latin typeface="Maiandra GD" panose="020E0502030308020204" pitchFamily="34" charset="0"/>
              </a:rPr>
              <a:t>Own Thinking</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(1 Cor. 3:18-23)</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DF706D60-97AB-476D-A914-A885DCF86B9A}"/>
              </a:ext>
            </a:extLst>
          </p:cNvPr>
          <p:cNvSpPr txBox="1"/>
          <p:nvPr/>
        </p:nvSpPr>
        <p:spPr>
          <a:xfrm>
            <a:off x="719254" y="1633654"/>
            <a:ext cx="7694341" cy="3323987"/>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Situation at Corinth</a:t>
            </a:r>
          </a:p>
          <a:p>
            <a:pPr marL="914400" lvl="1" indent="-457200">
              <a:buFont typeface="+mj-lt"/>
              <a:buAutoNum type="arabicPeriod"/>
            </a:pPr>
            <a:r>
              <a:rPr lang="en-US" sz="2400" dirty="0">
                <a:solidFill>
                  <a:srgbClr val="000000"/>
                </a:solidFill>
              </a:rPr>
              <a:t>Conflicts &amp; party spirit rested upon human wisdom (3:3-4)</a:t>
            </a:r>
          </a:p>
          <a:p>
            <a:pPr marL="914400" lvl="1" indent="-457200">
              <a:buFont typeface="+mj-lt"/>
              <a:buAutoNum type="arabicPeriod"/>
            </a:pPr>
            <a:r>
              <a:rPr lang="en-US" sz="2400" dirty="0"/>
              <a:t>“Self-deception is the common fate of those who mistakenly fancy themselves wise” </a:t>
            </a:r>
            <a:r>
              <a:rPr lang="en-US" dirty="0"/>
              <a:t>(C. K. Barrett, The First Epistle to the Corinthians, 93)</a:t>
            </a:r>
            <a:endParaRPr lang="en-US" sz="2400" dirty="0"/>
          </a:p>
          <a:p>
            <a:pPr marL="914400" lvl="1" indent="-457200">
              <a:buFont typeface="+mj-lt"/>
              <a:buAutoNum type="arabicPeriod"/>
            </a:pPr>
            <a:r>
              <a:rPr lang="en-US" sz="2400" dirty="0">
                <a:solidFill>
                  <a:srgbClr val="000000"/>
                </a:solidFill>
              </a:rPr>
              <a:t>It was a problem of pride (4:6)</a:t>
            </a:r>
          </a:p>
          <a:p>
            <a:pPr marL="914400" lvl="1" indent="-457200">
              <a:buFont typeface="+mj-lt"/>
              <a:buAutoNum type="arabicPeriod"/>
            </a:pPr>
            <a:r>
              <a:rPr lang="en-US" sz="2400" dirty="0">
                <a:solidFill>
                  <a:srgbClr val="000000"/>
                </a:solidFill>
              </a:rPr>
              <a:t>Answer: to become fools (v. 18) – let him view all his human wisdom as valueless</a:t>
            </a:r>
          </a:p>
        </p:txBody>
      </p:sp>
    </p:spTree>
    <p:extLst>
      <p:ext uri="{BB962C8B-B14F-4D97-AF65-F5344CB8AC3E}">
        <p14:creationId xmlns:p14="http://schemas.microsoft.com/office/powerpoint/2010/main" val="3416333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DEB619-0025-4CCC-B4C0-2623363BA571}"/>
              </a:ext>
            </a:extLst>
          </p:cNvPr>
          <p:cNvSpPr txBox="1"/>
          <p:nvPr/>
        </p:nvSpPr>
        <p:spPr>
          <a:xfrm>
            <a:off x="608810" y="391632"/>
            <a:ext cx="6930678" cy="954107"/>
          </a:xfrm>
          <a:prstGeom prst="rect">
            <a:avLst/>
          </a:prstGeom>
          <a:noFill/>
        </p:spPr>
        <p:txBody>
          <a:bodyPr wrap="square" rtlCol="0">
            <a:spAutoFit/>
          </a:bodyPr>
          <a:lstStyle/>
          <a:p>
            <a:pPr marL="400050" indent="-400050" algn="ctr">
              <a:buFont typeface="+mj-lt"/>
              <a:buAutoNum type="romanUcPeriod"/>
            </a:pPr>
            <a:r>
              <a:rPr lang="en-US" sz="3200" u="sng" dirty="0">
                <a:solidFill>
                  <a:srgbClr val="002060"/>
                </a:solidFill>
                <a:latin typeface="Maiandra GD" panose="020E0502030308020204" pitchFamily="34" charset="0"/>
              </a:rPr>
              <a:t>Own Thinking</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(1 Cor. 3:18-23)</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DF706D60-97AB-476D-A914-A885DCF86B9A}"/>
              </a:ext>
            </a:extLst>
          </p:cNvPr>
          <p:cNvSpPr txBox="1"/>
          <p:nvPr/>
        </p:nvSpPr>
        <p:spPr>
          <a:xfrm>
            <a:off x="719254" y="1633654"/>
            <a:ext cx="7694341" cy="4678204"/>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Situation at Corinth</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Today</a:t>
            </a:r>
          </a:p>
          <a:p>
            <a:pPr marL="914400" lvl="1" indent="-457200">
              <a:buFont typeface="+mj-lt"/>
              <a:buAutoNum type="arabicPeriod"/>
            </a:pPr>
            <a:r>
              <a:rPr lang="en-US" sz="2400" dirty="0">
                <a:solidFill>
                  <a:srgbClr val="000000"/>
                </a:solidFill>
              </a:rPr>
              <a:t>Attribute too much to our own knowledge or education. Think we </a:t>
            </a:r>
            <a:r>
              <a:rPr lang="en-US" sz="2400" i="1" dirty="0">
                <a:solidFill>
                  <a:srgbClr val="000000"/>
                </a:solidFill>
              </a:rPr>
              <a:t>really know it</a:t>
            </a:r>
            <a:r>
              <a:rPr lang="en-US" sz="2400" dirty="0">
                <a:solidFill>
                  <a:srgbClr val="000000"/>
                </a:solidFill>
              </a:rPr>
              <a:t>…</a:t>
            </a:r>
          </a:p>
          <a:p>
            <a:pPr marL="914400" lvl="1" indent="-457200">
              <a:buFont typeface="+mj-lt"/>
              <a:buAutoNum type="arabicPeriod"/>
            </a:pPr>
            <a:r>
              <a:rPr lang="en-US" sz="2400" dirty="0">
                <a:solidFill>
                  <a:srgbClr val="000000"/>
                </a:solidFill>
              </a:rPr>
              <a:t>Think we know more than we really know (overconfident)</a:t>
            </a:r>
          </a:p>
          <a:p>
            <a:pPr marL="914400" lvl="1" indent="-457200">
              <a:buFont typeface="+mj-lt"/>
              <a:buAutoNum type="arabicPeriod"/>
            </a:pPr>
            <a:r>
              <a:rPr lang="en-US" sz="2400" dirty="0">
                <a:solidFill>
                  <a:srgbClr val="000000"/>
                </a:solidFill>
              </a:rPr>
              <a:t>Think our own reasoning and thinking is just as good – we don’t seek the revelation of God</a:t>
            </a:r>
          </a:p>
          <a:p>
            <a:pPr marL="1371600" lvl="2" indent="-457200">
              <a:buFont typeface="+mj-lt"/>
              <a:buAutoNum type="alphaLcPeriod"/>
            </a:pPr>
            <a:r>
              <a:rPr lang="en-US" sz="2400" dirty="0">
                <a:solidFill>
                  <a:srgbClr val="000000"/>
                </a:solidFill>
              </a:rPr>
              <a:t>Prov. 3:5-7</a:t>
            </a:r>
          </a:p>
          <a:p>
            <a:pPr marL="1371600" lvl="2" indent="-457200">
              <a:buFont typeface="+mj-lt"/>
              <a:buAutoNum type="alphaLcPeriod"/>
            </a:pPr>
            <a:r>
              <a:rPr lang="en-US" sz="2400" dirty="0">
                <a:solidFill>
                  <a:srgbClr val="000000"/>
                </a:solidFill>
              </a:rPr>
              <a:t>1 Chron. 15:13</a:t>
            </a:r>
          </a:p>
          <a:p>
            <a:pPr marL="1371600" lvl="2" indent="-457200">
              <a:buFont typeface="+mj-lt"/>
              <a:buAutoNum type="alphaLcPeriod"/>
            </a:pPr>
            <a:r>
              <a:rPr lang="en-US" sz="2400" dirty="0">
                <a:solidFill>
                  <a:srgbClr val="000000"/>
                </a:solidFill>
              </a:rPr>
              <a:t>Jer. 37:9-10</a:t>
            </a:r>
          </a:p>
          <a:p>
            <a:pPr marL="914400" lvl="1" indent="-457200">
              <a:buFont typeface="+mj-lt"/>
              <a:buAutoNum type="arabicPeriod"/>
            </a:pPr>
            <a:r>
              <a:rPr lang="en-US" sz="2400" dirty="0">
                <a:solidFill>
                  <a:srgbClr val="000000"/>
                </a:solidFill>
              </a:rPr>
              <a:t>So we reason: “I don’t see anything wrong with…”</a:t>
            </a:r>
          </a:p>
        </p:txBody>
      </p:sp>
    </p:spTree>
    <p:extLst>
      <p:ext uri="{BB962C8B-B14F-4D97-AF65-F5344CB8AC3E}">
        <p14:creationId xmlns:p14="http://schemas.microsoft.com/office/powerpoint/2010/main" val="549277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427655" y="224131"/>
            <a:ext cx="819876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 </a:t>
            </a: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
        <p:nvSpPr>
          <p:cNvPr id="2" name="TextBox 1">
            <a:extLst>
              <a:ext uri="{FF2B5EF4-FFF2-40B4-BE49-F238E27FC236}">
                <a16:creationId xmlns:a16="http://schemas.microsoft.com/office/drawing/2014/main" id="{DBDD6674-05DD-4D08-A876-F05B2153E16B}"/>
              </a:ext>
            </a:extLst>
          </p:cNvPr>
          <p:cNvSpPr txBox="1"/>
          <p:nvPr/>
        </p:nvSpPr>
        <p:spPr>
          <a:xfrm>
            <a:off x="1074636" y="1547570"/>
            <a:ext cx="7137711" cy="1969770"/>
          </a:xfrm>
          <a:prstGeom prst="rect">
            <a:avLst/>
          </a:prstGeom>
          <a:noFill/>
        </p:spPr>
        <p:txBody>
          <a:bodyPr wrap="square" rtlCol="0">
            <a:spAutoFit/>
          </a:bodyPr>
          <a:lstStyle/>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Thinking</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(1 Cor. 3:18-23)</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u="sng" dirty="0">
                <a:solidFill>
                  <a:srgbClr val="002060"/>
                </a:solidFill>
                <a:latin typeface="Maiandra GD" panose="020E0502030308020204" pitchFamily="34" charset="0"/>
              </a:rPr>
              <a:t>Own Strength</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(Gal. 6:3)</a:t>
            </a:r>
            <a:endParaRPr lang="en-US" sz="3200" dirty="0">
              <a:solidFill>
                <a:srgbClr val="002060"/>
              </a:solidFill>
              <a:latin typeface="Maiandra GD" panose="020E0502030308020204" pitchFamily="34" charset="0"/>
            </a:endParaRPr>
          </a:p>
        </p:txBody>
      </p:sp>
    </p:spTree>
    <p:extLst>
      <p:ext uri="{BB962C8B-B14F-4D97-AF65-F5344CB8AC3E}">
        <p14:creationId xmlns:p14="http://schemas.microsoft.com/office/powerpoint/2010/main" val="2595528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19BACF-963F-40A7-A2BC-FDD4BA048ACD}"/>
              </a:ext>
            </a:extLst>
          </p:cNvPr>
          <p:cNvSpPr txBox="1"/>
          <p:nvPr/>
        </p:nvSpPr>
        <p:spPr>
          <a:xfrm>
            <a:off x="621103" y="408883"/>
            <a:ext cx="6935637" cy="954107"/>
          </a:xfrm>
          <a:prstGeom prst="rect">
            <a:avLst/>
          </a:prstGeom>
          <a:noFill/>
        </p:spPr>
        <p:txBody>
          <a:bodyPr wrap="square" rtlCol="0">
            <a:spAutoFit/>
          </a:bodyPr>
          <a:lstStyle/>
          <a:p>
            <a:pPr marL="571500" indent="-571500" algn="ctr">
              <a:buFont typeface="+mj-lt"/>
              <a:buAutoNum type="romanUcPeriod" startAt="2"/>
            </a:pPr>
            <a:r>
              <a:rPr lang="en-US" sz="3200" u="sng" dirty="0">
                <a:solidFill>
                  <a:srgbClr val="002060"/>
                </a:solidFill>
                <a:latin typeface="Maiandra GD" panose="020E0502030308020204" pitchFamily="34" charset="0"/>
              </a:rPr>
              <a:t>Own Strength</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(Gal. 6:3)</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B2FB258E-F28B-4959-A25E-166EFC4E9244}"/>
              </a:ext>
            </a:extLst>
          </p:cNvPr>
          <p:cNvSpPr txBox="1"/>
          <p:nvPr/>
        </p:nvSpPr>
        <p:spPr>
          <a:xfrm>
            <a:off x="719254" y="1633654"/>
            <a:ext cx="7694341" cy="3046988"/>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Context</a:t>
            </a:r>
          </a:p>
          <a:p>
            <a:pPr marL="914400" lvl="1" indent="-457200">
              <a:buFont typeface="+mj-lt"/>
              <a:buAutoNum type="arabicPeriod"/>
            </a:pPr>
            <a:r>
              <a:rPr lang="en-US" sz="2400" dirty="0">
                <a:solidFill>
                  <a:srgbClr val="000000"/>
                </a:solidFill>
              </a:rPr>
              <a:t>Restoring the erring (vv. 1-5)</a:t>
            </a:r>
          </a:p>
          <a:p>
            <a:pPr marL="914400" lvl="1" indent="-457200">
              <a:buFont typeface="+mj-lt"/>
              <a:buAutoNum type="arabicPeriod"/>
            </a:pPr>
            <a:r>
              <a:rPr lang="en-US" sz="2400" dirty="0">
                <a:solidFill>
                  <a:srgbClr val="000000"/>
                </a:solidFill>
              </a:rPr>
              <a:t>The “spiritual” are to help (v. 1)</a:t>
            </a:r>
          </a:p>
          <a:p>
            <a:pPr marL="914400" lvl="1" indent="-457200">
              <a:buFont typeface="+mj-lt"/>
              <a:buAutoNum type="arabicPeriod"/>
            </a:pPr>
            <a:r>
              <a:rPr lang="en-US" sz="2400" dirty="0">
                <a:solidFill>
                  <a:srgbClr val="000000"/>
                </a:solidFill>
              </a:rPr>
              <a:t>Humility is needed (cf. 5:26)</a:t>
            </a:r>
          </a:p>
          <a:p>
            <a:pPr marL="914400" lvl="1" indent="-457200">
              <a:buFont typeface="+mj-lt"/>
              <a:buAutoNum type="arabicPeriod"/>
            </a:pPr>
            <a:r>
              <a:rPr lang="en-US" sz="2400" dirty="0">
                <a:solidFill>
                  <a:srgbClr val="000000"/>
                </a:solidFill>
              </a:rPr>
              <a:t>Point: Little help if he thinks himself to be more </a:t>
            </a:r>
            <a:r>
              <a:rPr lang="en-US" sz="2400" i="1" dirty="0">
                <a:solidFill>
                  <a:srgbClr val="000000"/>
                </a:solidFill>
              </a:rPr>
              <a:t>spiritual</a:t>
            </a:r>
            <a:r>
              <a:rPr lang="en-US" sz="2400" dirty="0">
                <a:solidFill>
                  <a:srgbClr val="000000"/>
                </a:solidFill>
              </a:rPr>
              <a:t> than he is</a:t>
            </a:r>
          </a:p>
          <a:p>
            <a:pPr marL="1371600" lvl="2" indent="-457200">
              <a:buFont typeface="Arial" panose="020B0604020202020204" pitchFamily="34" charset="0"/>
              <a:buChar char="•"/>
            </a:pPr>
            <a:r>
              <a:rPr lang="en-US" sz="2400" dirty="0">
                <a:solidFill>
                  <a:srgbClr val="000000"/>
                </a:solidFill>
              </a:rPr>
              <a:t>Thinks he is </a:t>
            </a:r>
            <a:r>
              <a:rPr lang="en-US" sz="2400" i="1" dirty="0">
                <a:solidFill>
                  <a:srgbClr val="000000"/>
                </a:solidFill>
              </a:rPr>
              <a:t>more mature</a:t>
            </a:r>
            <a:r>
              <a:rPr lang="en-US" sz="2400" dirty="0">
                <a:solidFill>
                  <a:srgbClr val="000000"/>
                </a:solidFill>
              </a:rPr>
              <a:t> – than he really is</a:t>
            </a:r>
          </a:p>
          <a:p>
            <a:pPr marL="1371600" lvl="2" indent="-457200">
              <a:buFont typeface="Arial" panose="020B0604020202020204" pitchFamily="34" charset="0"/>
              <a:buChar char="•"/>
            </a:pPr>
            <a:r>
              <a:rPr lang="en-US" sz="2400" dirty="0">
                <a:solidFill>
                  <a:srgbClr val="000000"/>
                </a:solidFill>
              </a:rPr>
              <a:t>Thinks he is </a:t>
            </a:r>
            <a:r>
              <a:rPr lang="en-US" sz="2400" i="1" dirty="0">
                <a:solidFill>
                  <a:srgbClr val="000000"/>
                </a:solidFill>
              </a:rPr>
              <a:t>stronger</a:t>
            </a:r>
            <a:r>
              <a:rPr lang="en-US" sz="2400" dirty="0">
                <a:solidFill>
                  <a:srgbClr val="000000"/>
                </a:solidFill>
              </a:rPr>
              <a:t> – than he really is</a:t>
            </a:r>
          </a:p>
        </p:txBody>
      </p:sp>
    </p:spTree>
    <p:extLst>
      <p:ext uri="{BB962C8B-B14F-4D97-AF65-F5344CB8AC3E}">
        <p14:creationId xmlns:p14="http://schemas.microsoft.com/office/powerpoint/2010/main" val="1803599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19BACF-963F-40A7-A2BC-FDD4BA048ACD}"/>
              </a:ext>
            </a:extLst>
          </p:cNvPr>
          <p:cNvSpPr txBox="1"/>
          <p:nvPr/>
        </p:nvSpPr>
        <p:spPr>
          <a:xfrm>
            <a:off x="621103" y="408883"/>
            <a:ext cx="6935637" cy="954107"/>
          </a:xfrm>
          <a:prstGeom prst="rect">
            <a:avLst/>
          </a:prstGeom>
          <a:noFill/>
        </p:spPr>
        <p:txBody>
          <a:bodyPr wrap="square" rtlCol="0">
            <a:spAutoFit/>
          </a:bodyPr>
          <a:lstStyle/>
          <a:p>
            <a:pPr marL="571500" indent="-571500" algn="ctr">
              <a:buFont typeface="+mj-lt"/>
              <a:buAutoNum type="romanUcPeriod" startAt="2"/>
            </a:pPr>
            <a:r>
              <a:rPr lang="en-US" sz="3200" u="sng" dirty="0">
                <a:solidFill>
                  <a:srgbClr val="002060"/>
                </a:solidFill>
                <a:latin typeface="Maiandra GD" panose="020E0502030308020204" pitchFamily="34" charset="0"/>
              </a:rPr>
              <a:t>Own Strength</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(Gal. 6:3)</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B2FB258E-F28B-4959-A25E-166EFC4E9244}"/>
              </a:ext>
            </a:extLst>
          </p:cNvPr>
          <p:cNvSpPr txBox="1"/>
          <p:nvPr/>
        </p:nvSpPr>
        <p:spPr>
          <a:xfrm>
            <a:off x="719254" y="1633654"/>
            <a:ext cx="7694341" cy="2092881"/>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Context</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Warning about Overconfidence</a:t>
            </a:r>
          </a:p>
          <a:p>
            <a:pPr marL="914400" lvl="1" indent="-457200">
              <a:buFont typeface="+mj-lt"/>
              <a:buAutoNum type="arabicPeriod"/>
            </a:pPr>
            <a:r>
              <a:rPr lang="en-US" sz="2400" dirty="0">
                <a:solidFill>
                  <a:srgbClr val="000000"/>
                </a:solidFill>
              </a:rPr>
              <a:t>1 Cor. 10:12</a:t>
            </a:r>
          </a:p>
          <a:p>
            <a:pPr marL="914400" lvl="1" indent="-457200">
              <a:buFont typeface="+mj-lt"/>
              <a:buAutoNum type="arabicPeriod"/>
            </a:pPr>
            <a:r>
              <a:rPr lang="en-US" sz="2400" dirty="0">
                <a:solidFill>
                  <a:srgbClr val="000000"/>
                </a:solidFill>
              </a:rPr>
              <a:t>2 Cor. 10:12 – false basis for security</a:t>
            </a:r>
          </a:p>
          <a:p>
            <a:pPr marL="914400" lvl="1" indent="-457200">
              <a:buFont typeface="+mj-lt"/>
              <a:buAutoNum type="arabicPeriod"/>
            </a:pPr>
            <a:r>
              <a:rPr lang="en-US" sz="2400" dirty="0">
                <a:solidFill>
                  <a:srgbClr val="000000"/>
                </a:solidFill>
              </a:rPr>
              <a:t>Mark 14:27-31</a:t>
            </a:r>
          </a:p>
        </p:txBody>
      </p:sp>
    </p:spTree>
    <p:extLst>
      <p:ext uri="{BB962C8B-B14F-4D97-AF65-F5344CB8AC3E}">
        <p14:creationId xmlns:p14="http://schemas.microsoft.com/office/powerpoint/2010/main" val="1544631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19BACF-963F-40A7-A2BC-FDD4BA048ACD}"/>
              </a:ext>
            </a:extLst>
          </p:cNvPr>
          <p:cNvSpPr txBox="1"/>
          <p:nvPr/>
        </p:nvSpPr>
        <p:spPr>
          <a:xfrm>
            <a:off x="621103" y="408883"/>
            <a:ext cx="6935637" cy="954107"/>
          </a:xfrm>
          <a:prstGeom prst="rect">
            <a:avLst/>
          </a:prstGeom>
          <a:noFill/>
        </p:spPr>
        <p:txBody>
          <a:bodyPr wrap="square" rtlCol="0">
            <a:spAutoFit/>
          </a:bodyPr>
          <a:lstStyle/>
          <a:p>
            <a:pPr marL="571500" indent="-571500" algn="ctr">
              <a:buFont typeface="+mj-lt"/>
              <a:buAutoNum type="romanUcPeriod" startAt="2"/>
            </a:pPr>
            <a:r>
              <a:rPr lang="en-US" sz="3200" u="sng" dirty="0">
                <a:solidFill>
                  <a:srgbClr val="002060"/>
                </a:solidFill>
                <a:latin typeface="Maiandra GD" panose="020E0502030308020204" pitchFamily="34" charset="0"/>
              </a:rPr>
              <a:t>Own Strength</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(Gal. 6:3)</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B2FB258E-F28B-4959-A25E-166EFC4E9244}"/>
              </a:ext>
            </a:extLst>
          </p:cNvPr>
          <p:cNvSpPr txBox="1"/>
          <p:nvPr/>
        </p:nvSpPr>
        <p:spPr>
          <a:xfrm>
            <a:off x="719254" y="1633654"/>
            <a:ext cx="7694341" cy="3354765"/>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Context</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Warning about Overconfidence</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Can overestimate our Strength &amp; Ability to Resist</a:t>
            </a:r>
          </a:p>
          <a:p>
            <a:pPr marL="914400" lvl="1" indent="-457200">
              <a:buFont typeface="+mj-lt"/>
              <a:buAutoNum type="arabicPeriod"/>
            </a:pPr>
            <a:r>
              <a:rPr lang="en-US" sz="2400" dirty="0">
                <a:solidFill>
                  <a:srgbClr val="000000"/>
                </a:solidFill>
              </a:rPr>
              <a:t>Attitude: “I would never do what you did.”</a:t>
            </a:r>
          </a:p>
          <a:p>
            <a:pPr marL="914400" lvl="1" indent="-457200">
              <a:buFont typeface="+mj-lt"/>
              <a:buAutoNum type="arabicPeriod"/>
            </a:pPr>
            <a:r>
              <a:rPr lang="en-US" sz="2400" dirty="0">
                <a:solidFill>
                  <a:srgbClr val="000000"/>
                </a:solidFill>
              </a:rPr>
              <a:t>Think of self as a strong faithful member – yet miss half of services</a:t>
            </a:r>
          </a:p>
          <a:p>
            <a:pPr marL="914400" lvl="1" indent="-457200">
              <a:buFont typeface="+mj-lt"/>
              <a:buAutoNum type="arabicPeriod"/>
            </a:pPr>
            <a:r>
              <a:rPr lang="en-US" sz="2400" dirty="0">
                <a:solidFill>
                  <a:srgbClr val="000000"/>
                </a:solidFill>
              </a:rPr>
              <a:t>Think that exposure to sin will not affect me (cf. 1 Cor. 15:33)</a:t>
            </a:r>
          </a:p>
        </p:txBody>
      </p:sp>
    </p:spTree>
    <p:extLst>
      <p:ext uri="{BB962C8B-B14F-4D97-AF65-F5344CB8AC3E}">
        <p14:creationId xmlns:p14="http://schemas.microsoft.com/office/powerpoint/2010/main" val="567099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427655" y="224131"/>
            <a:ext cx="819876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 </a:t>
            </a: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
        <p:nvSpPr>
          <p:cNvPr id="2" name="TextBox 1">
            <a:extLst>
              <a:ext uri="{FF2B5EF4-FFF2-40B4-BE49-F238E27FC236}">
                <a16:creationId xmlns:a16="http://schemas.microsoft.com/office/drawing/2014/main" id="{DBDD6674-05DD-4D08-A876-F05B2153E16B}"/>
              </a:ext>
            </a:extLst>
          </p:cNvPr>
          <p:cNvSpPr txBox="1"/>
          <p:nvPr/>
        </p:nvSpPr>
        <p:spPr>
          <a:xfrm>
            <a:off x="1074636" y="1547570"/>
            <a:ext cx="7137711" cy="2985433"/>
          </a:xfrm>
          <a:prstGeom prst="rect">
            <a:avLst/>
          </a:prstGeom>
          <a:noFill/>
        </p:spPr>
        <p:txBody>
          <a:bodyPr wrap="square" rtlCol="0">
            <a:spAutoFit/>
          </a:bodyPr>
          <a:lstStyle/>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Thinking</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(1 Cor. 3:18-23)</a:t>
            </a:r>
          </a:p>
          <a:p>
            <a:pPr lvl="1"/>
            <a:endParaRPr lang="en-US" sz="1000" dirty="0">
              <a:solidFill>
                <a:schemeClr val="bg1">
                  <a:lumMod val="75000"/>
                </a:schemeClr>
              </a:solidFill>
              <a:latin typeface="Maiandra GD" panose="020E0502030308020204" pitchFamily="34" charset="0"/>
            </a:endParaRPr>
          </a:p>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Strength</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(Gal. 6:3)</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dirty="0">
                <a:solidFill>
                  <a:srgbClr val="002060"/>
                </a:solidFill>
                <a:latin typeface="Maiandra GD" panose="020E0502030308020204" pitchFamily="34" charset="0"/>
              </a:rPr>
              <a:t> </a:t>
            </a:r>
            <a:r>
              <a:rPr lang="en-US" sz="3200" u="sng" dirty="0">
                <a:solidFill>
                  <a:srgbClr val="002060"/>
                </a:solidFill>
                <a:latin typeface="Maiandra GD" panose="020E0502030308020204" pitchFamily="34" charset="0"/>
              </a:rPr>
              <a:t>Own Conformity</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(Jas. 1:22)</a:t>
            </a:r>
            <a:endParaRPr lang="en-US" sz="3200" dirty="0">
              <a:solidFill>
                <a:srgbClr val="002060"/>
              </a:solidFill>
              <a:latin typeface="Maiandra GD" panose="020E0502030308020204" pitchFamily="34" charset="0"/>
            </a:endParaRPr>
          </a:p>
        </p:txBody>
      </p:sp>
    </p:spTree>
    <p:extLst>
      <p:ext uri="{BB962C8B-B14F-4D97-AF65-F5344CB8AC3E}">
        <p14:creationId xmlns:p14="http://schemas.microsoft.com/office/powerpoint/2010/main" val="1019024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861D31-2A42-4B38-8407-477EC17538B7}"/>
              </a:ext>
            </a:extLst>
          </p:cNvPr>
          <p:cNvSpPr txBox="1"/>
          <p:nvPr/>
        </p:nvSpPr>
        <p:spPr>
          <a:xfrm>
            <a:off x="634689" y="391629"/>
            <a:ext cx="6878919" cy="954107"/>
          </a:xfrm>
          <a:prstGeom prst="rect">
            <a:avLst/>
          </a:prstGeom>
          <a:noFill/>
        </p:spPr>
        <p:txBody>
          <a:bodyPr wrap="square" rtlCol="0">
            <a:spAutoFit/>
          </a:bodyPr>
          <a:lstStyle/>
          <a:p>
            <a:pPr marL="571500" indent="-571500" algn="ctr">
              <a:buFont typeface="+mj-lt"/>
              <a:buAutoNum type="romanUcPeriod" startAt="3"/>
            </a:pPr>
            <a:r>
              <a:rPr lang="en-US" sz="3200" u="sng" dirty="0">
                <a:solidFill>
                  <a:srgbClr val="002060"/>
                </a:solidFill>
                <a:latin typeface="Maiandra GD" panose="020E0502030308020204" pitchFamily="34" charset="0"/>
              </a:rPr>
              <a:t>Own Conformity</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(Jas. 1:22)</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69BE7AB1-E40C-4A80-B7C2-EC4EFCF10E27}"/>
              </a:ext>
            </a:extLst>
          </p:cNvPr>
          <p:cNvSpPr txBox="1"/>
          <p:nvPr/>
        </p:nvSpPr>
        <p:spPr>
          <a:xfrm>
            <a:off x="719254" y="1633654"/>
            <a:ext cx="7694341" cy="2308324"/>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God Requires Conformity – by Obedience</a:t>
            </a:r>
          </a:p>
          <a:p>
            <a:pPr marL="914400" lvl="1" indent="-457200">
              <a:buFont typeface="+mj-lt"/>
              <a:buAutoNum type="arabicPeriod"/>
            </a:pPr>
            <a:r>
              <a:rPr lang="en-US" sz="2400" dirty="0">
                <a:solidFill>
                  <a:srgbClr val="000000"/>
                </a:solidFill>
              </a:rPr>
              <a:t>Doers of word (Jas. 1:22)</a:t>
            </a:r>
          </a:p>
          <a:p>
            <a:pPr marL="914400" lvl="1" indent="-457200">
              <a:buFont typeface="+mj-lt"/>
              <a:buAutoNum type="arabicPeriod"/>
            </a:pPr>
            <a:r>
              <a:rPr lang="en-US" sz="2400" dirty="0">
                <a:solidFill>
                  <a:srgbClr val="000000"/>
                </a:solidFill>
              </a:rPr>
              <a:t>Obey to enter kingdom (Matt. 7:21)</a:t>
            </a:r>
          </a:p>
          <a:p>
            <a:pPr marL="914400" lvl="1" indent="-457200">
              <a:buFont typeface="+mj-lt"/>
              <a:buAutoNum type="arabicPeriod"/>
            </a:pPr>
            <a:r>
              <a:rPr lang="en-US" sz="2400" dirty="0">
                <a:solidFill>
                  <a:srgbClr val="000000"/>
                </a:solidFill>
              </a:rPr>
              <a:t>Obey to have eternal life (Heb. 5:8-9)</a:t>
            </a:r>
          </a:p>
          <a:p>
            <a:pPr marL="914400" lvl="1" indent="-457200">
              <a:buFont typeface="+mj-lt"/>
              <a:buAutoNum type="arabicPeriod"/>
            </a:pPr>
            <a:r>
              <a:rPr lang="en-US" sz="2400" dirty="0">
                <a:solidFill>
                  <a:srgbClr val="000000"/>
                </a:solidFill>
              </a:rPr>
              <a:t>If Jesus is our “Lord” – do what says (Luke 6:46)</a:t>
            </a:r>
          </a:p>
          <a:p>
            <a:pPr marL="914400" lvl="1" indent="-457200">
              <a:buFont typeface="+mj-lt"/>
              <a:buAutoNum type="arabicPeriod"/>
            </a:pPr>
            <a:r>
              <a:rPr lang="en-US" sz="2400" dirty="0">
                <a:solidFill>
                  <a:srgbClr val="000000"/>
                </a:solidFill>
              </a:rPr>
              <a:t>Faith alone will not save (Jas. 2:24)</a:t>
            </a:r>
          </a:p>
        </p:txBody>
      </p:sp>
    </p:spTree>
    <p:extLst>
      <p:ext uri="{BB962C8B-B14F-4D97-AF65-F5344CB8AC3E}">
        <p14:creationId xmlns:p14="http://schemas.microsoft.com/office/powerpoint/2010/main" val="2511416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861D31-2A42-4B38-8407-477EC17538B7}"/>
              </a:ext>
            </a:extLst>
          </p:cNvPr>
          <p:cNvSpPr txBox="1"/>
          <p:nvPr/>
        </p:nvSpPr>
        <p:spPr>
          <a:xfrm>
            <a:off x="634689" y="391629"/>
            <a:ext cx="6878919" cy="954107"/>
          </a:xfrm>
          <a:prstGeom prst="rect">
            <a:avLst/>
          </a:prstGeom>
          <a:noFill/>
        </p:spPr>
        <p:txBody>
          <a:bodyPr wrap="square" rtlCol="0">
            <a:spAutoFit/>
          </a:bodyPr>
          <a:lstStyle/>
          <a:p>
            <a:pPr marL="571500" indent="-571500" algn="ctr">
              <a:buFont typeface="+mj-lt"/>
              <a:buAutoNum type="romanUcPeriod" startAt="3"/>
            </a:pPr>
            <a:r>
              <a:rPr lang="en-US" sz="3200" u="sng" dirty="0">
                <a:solidFill>
                  <a:srgbClr val="002060"/>
                </a:solidFill>
                <a:latin typeface="Maiandra GD" panose="020E0502030308020204" pitchFamily="34" charset="0"/>
              </a:rPr>
              <a:t>Own Conformity</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(Jas. 1:22)</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69BE7AB1-E40C-4A80-B7C2-EC4EFCF10E27}"/>
              </a:ext>
            </a:extLst>
          </p:cNvPr>
          <p:cNvSpPr txBox="1"/>
          <p:nvPr/>
        </p:nvSpPr>
        <p:spPr>
          <a:xfrm>
            <a:off x="719254" y="1633654"/>
            <a:ext cx="7694341" cy="3570208"/>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God Requires Conformity – by Obedience</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Think we Conform – by Hearing</a:t>
            </a:r>
          </a:p>
          <a:p>
            <a:pPr marL="914400" lvl="1" indent="-457200">
              <a:buFont typeface="+mj-lt"/>
              <a:buAutoNum type="arabicPeriod"/>
            </a:pPr>
            <a:r>
              <a:rPr lang="en-US" sz="2400" dirty="0">
                <a:solidFill>
                  <a:srgbClr val="000000"/>
                </a:solidFill>
              </a:rPr>
              <a:t>Think if we </a:t>
            </a:r>
            <a:r>
              <a:rPr lang="en-US" sz="2400" i="1" dirty="0">
                <a:solidFill>
                  <a:srgbClr val="000000"/>
                </a:solidFill>
              </a:rPr>
              <a:t>hear</a:t>
            </a:r>
            <a:r>
              <a:rPr lang="en-US" sz="2400" dirty="0">
                <a:solidFill>
                  <a:srgbClr val="000000"/>
                </a:solidFill>
              </a:rPr>
              <a:t> sound teaching – have conformed</a:t>
            </a:r>
          </a:p>
          <a:p>
            <a:pPr marL="914400" lvl="1" indent="-457200">
              <a:buFont typeface="+mj-lt"/>
              <a:buAutoNum type="arabicPeriod"/>
            </a:pPr>
            <a:r>
              <a:rPr lang="en-US" sz="2400" dirty="0">
                <a:solidFill>
                  <a:srgbClr val="000000"/>
                </a:solidFill>
              </a:rPr>
              <a:t>Think if we </a:t>
            </a:r>
            <a:r>
              <a:rPr lang="en-US" sz="2400" i="1" dirty="0">
                <a:solidFill>
                  <a:srgbClr val="000000"/>
                </a:solidFill>
              </a:rPr>
              <a:t>agree &amp; commend </a:t>
            </a:r>
            <a:r>
              <a:rPr lang="en-US" sz="2400" dirty="0">
                <a:solidFill>
                  <a:srgbClr val="000000"/>
                </a:solidFill>
              </a:rPr>
              <a:t>sound teaching – have conformed</a:t>
            </a:r>
          </a:p>
          <a:p>
            <a:pPr marL="914400" lvl="1" indent="-457200">
              <a:buFont typeface="+mj-lt"/>
              <a:buAutoNum type="arabicPeriod"/>
            </a:pPr>
            <a:r>
              <a:rPr lang="en-US" sz="2400" dirty="0">
                <a:solidFill>
                  <a:srgbClr val="000000"/>
                </a:solidFill>
              </a:rPr>
              <a:t>Think if we </a:t>
            </a:r>
            <a:r>
              <a:rPr lang="en-US" sz="2400" i="1" dirty="0">
                <a:solidFill>
                  <a:srgbClr val="000000"/>
                </a:solidFill>
              </a:rPr>
              <a:t>acknowledge that we were rebuked </a:t>
            </a:r>
            <a:r>
              <a:rPr lang="en-US" sz="2400" dirty="0">
                <a:solidFill>
                  <a:srgbClr val="000000"/>
                </a:solidFill>
              </a:rPr>
              <a:t>by sound teaching – have conformed</a:t>
            </a:r>
          </a:p>
          <a:p>
            <a:pPr marL="914400" lvl="1" indent="-457200">
              <a:buFont typeface="+mj-lt"/>
              <a:buAutoNum type="arabicPeriod"/>
            </a:pPr>
            <a:r>
              <a:rPr lang="en-US" sz="2400" dirty="0">
                <a:solidFill>
                  <a:srgbClr val="000000"/>
                </a:solidFill>
              </a:rPr>
              <a:t>Think if we </a:t>
            </a:r>
            <a:r>
              <a:rPr lang="en-US" sz="2400" i="1" dirty="0">
                <a:solidFill>
                  <a:srgbClr val="000000"/>
                </a:solidFill>
              </a:rPr>
              <a:t>attend where sound doctrine is demanded</a:t>
            </a:r>
            <a:r>
              <a:rPr lang="en-US" sz="2400" dirty="0">
                <a:solidFill>
                  <a:srgbClr val="000000"/>
                </a:solidFill>
              </a:rPr>
              <a:t> – have conformed</a:t>
            </a:r>
          </a:p>
        </p:txBody>
      </p:sp>
    </p:spTree>
    <p:extLst>
      <p:ext uri="{BB962C8B-B14F-4D97-AF65-F5344CB8AC3E}">
        <p14:creationId xmlns:p14="http://schemas.microsoft.com/office/powerpoint/2010/main" val="427524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427655" y="224131"/>
            <a:ext cx="819876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 </a:t>
            </a: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
        <p:nvSpPr>
          <p:cNvPr id="2" name="TextBox 1">
            <a:extLst>
              <a:ext uri="{FF2B5EF4-FFF2-40B4-BE49-F238E27FC236}">
                <a16:creationId xmlns:a16="http://schemas.microsoft.com/office/drawing/2014/main" id="{DBDD6674-05DD-4D08-A876-F05B2153E16B}"/>
              </a:ext>
            </a:extLst>
          </p:cNvPr>
          <p:cNvSpPr txBox="1"/>
          <p:nvPr/>
        </p:nvSpPr>
        <p:spPr>
          <a:xfrm>
            <a:off x="1074636" y="1547570"/>
            <a:ext cx="7137711" cy="4001095"/>
          </a:xfrm>
          <a:prstGeom prst="rect">
            <a:avLst/>
          </a:prstGeom>
          <a:noFill/>
        </p:spPr>
        <p:txBody>
          <a:bodyPr wrap="square" rtlCol="0">
            <a:spAutoFit/>
          </a:bodyPr>
          <a:lstStyle/>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Thinking</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(1 Cor. 3:18-23)</a:t>
            </a:r>
          </a:p>
          <a:p>
            <a:pPr lvl="1"/>
            <a:endParaRPr lang="en-US" sz="1000" dirty="0">
              <a:solidFill>
                <a:schemeClr val="bg1">
                  <a:lumMod val="75000"/>
                </a:schemeClr>
              </a:solidFill>
              <a:latin typeface="Maiandra GD" panose="020E0502030308020204" pitchFamily="34" charset="0"/>
            </a:endParaRPr>
          </a:p>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Strength</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(Gal. 6:3)</a:t>
            </a:r>
          </a:p>
          <a:p>
            <a:pPr lvl="1"/>
            <a:endParaRPr lang="en-US" sz="1000" dirty="0">
              <a:solidFill>
                <a:schemeClr val="bg1">
                  <a:lumMod val="75000"/>
                </a:schemeClr>
              </a:solidFill>
              <a:latin typeface="Maiandra GD" panose="020E0502030308020204" pitchFamily="34" charset="0"/>
            </a:endParaRPr>
          </a:p>
          <a:p>
            <a:pPr marL="400050" indent="-400050">
              <a:buFont typeface="+mj-lt"/>
              <a:buAutoNum type="romanUcPeriod"/>
            </a:pPr>
            <a:r>
              <a:rPr lang="en-US" sz="3200" dirty="0">
                <a:solidFill>
                  <a:schemeClr val="bg1">
                    <a:lumMod val="75000"/>
                  </a:schemeClr>
                </a:solidFill>
                <a:latin typeface="Maiandra GD" panose="020E0502030308020204" pitchFamily="34" charset="0"/>
              </a:rPr>
              <a:t> </a:t>
            </a:r>
            <a:r>
              <a:rPr lang="en-US" sz="3200" u="sng" dirty="0">
                <a:solidFill>
                  <a:schemeClr val="bg1">
                    <a:lumMod val="75000"/>
                  </a:schemeClr>
                </a:solidFill>
                <a:latin typeface="Maiandra GD" panose="020E0502030308020204" pitchFamily="34" charset="0"/>
              </a:rPr>
              <a:t>Own Conformity</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(Jas. 1:22)</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dirty="0">
                <a:solidFill>
                  <a:srgbClr val="002060"/>
                </a:solidFill>
                <a:latin typeface="Maiandra GD" panose="020E0502030308020204" pitchFamily="34" charset="0"/>
              </a:rPr>
              <a:t> </a:t>
            </a:r>
            <a:r>
              <a:rPr lang="en-US" sz="3200" u="sng" dirty="0">
                <a:solidFill>
                  <a:srgbClr val="002060"/>
                </a:solidFill>
                <a:latin typeface="Maiandra GD" panose="020E0502030308020204" pitchFamily="34" charset="0"/>
              </a:rPr>
              <a:t>Own Words</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(Jas. 1:26)</a:t>
            </a:r>
            <a:endParaRPr lang="en-US" sz="3200" dirty="0">
              <a:solidFill>
                <a:srgbClr val="002060"/>
              </a:solidFill>
              <a:latin typeface="Maiandra GD" panose="020E0502030308020204" pitchFamily="34" charset="0"/>
            </a:endParaRPr>
          </a:p>
        </p:txBody>
      </p:sp>
    </p:spTree>
    <p:extLst>
      <p:ext uri="{BB962C8B-B14F-4D97-AF65-F5344CB8AC3E}">
        <p14:creationId xmlns:p14="http://schemas.microsoft.com/office/powerpoint/2010/main" val="2949103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88E61-CA41-41FB-BC4D-680999916F10}"/>
              </a:ext>
            </a:extLst>
          </p:cNvPr>
          <p:cNvSpPr txBox="1"/>
          <p:nvPr/>
        </p:nvSpPr>
        <p:spPr>
          <a:xfrm>
            <a:off x="621102" y="408884"/>
            <a:ext cx="6892506" cy="954107"/>
          </a:xfrm>
          <a:prstGeom prst="rect">
            <a:avLst/>
          </a:prstGeom>
          <a:noFill/>
        </p:spPr>
        <p:txBody>
          <a:bodyPr wrap="square" rtlCol="0">
            <a:spAutoFit/>
          </a:bodyPr>
          <a:lstStyle/>
          <a:p>
            <a:pPr marL="571500" indent="-571500" algn="ctr">
              <a:buFont typeface="+mj-lt"/>
              <a:buAutoNum type="romanUcPeriod" startAt="4"/>
            </a:pPr>
            <a:r>
              <a:rPr lang="en-US" sz="3200" u="sng" dirty="0">
                <a:solidFill>
                  <a:srgbClr val="002060"/>
                </a:solidFill>
                <a:latin typeface="Maiandra GD" panose="020E0502030308020204" pitchFamily="34" charset="0"/>
              </a:rPr>
              <a:t>Own Words</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(Jas. 1:26)</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F07D37CF-2718-4943-BA56-2A9378FC1658}"/>
              </a:ext>
            </a:extLst>
          </p:cNvPr>
          <p:cNvSpPr txBox="1"/>
          <p:nvPr/>
        </p:nvSpPr>
        <p:spPr>
          <a:xfrm>
            <a:off x="719254" y="1633654"/>
            <a:ext cx="7694341" cy="3046988"/>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Thinks he is Religious</a:t>
            </a:r>
          </a:p>
          <a:p>
            <a:pPr marL="914400" lvl="1" indent="-457200">
              <a:buFont typeface="+mj-lt"/>
              <a:buAutoNum type="arabicPeriod"/>
            </a:pPr>
            <a:r>
              <a:rPr lang="en-US" sz="2400" dirty="0">
                <a:solidFill>
                  <a:srgbClr val="000000"/>
                </a:solidFill>
              </a:rPr>
              <a:t>Word “religious” (used only here) – “careful of the externals of divine service” (Vines)</a:t>
            </a:r>
          </a:p>
          <a:p>
            <a:pPr marL="914400" lvl="1" indent="-457200">
              <a:buFont typeface="+mj-lt"/>
              <a:buAutoNum type="arabicPeriod"/>
            </a:pPr>
            <a:r>
              <a:rPr lang="en-US" sz="2400" dirty="0" err="1">
                <a:solidFill>
                  <a:srgbClr val="000000"/>
                </a:solidFill>
              </a:rPr>
              <a:t>Lenski</a:t>
            </a:r>
            <a:r>
              <a:rPr lang="en-US" sz="2400" dirty="0">
                <a:solidFill>
                  <a:srgbClr val="000000"/>
                </a:solidFill>
              </a:rPr>
              <a:t>: “…</a:t>
            </a:r>
            <a:r>
              <a:rPr lang="en-US" sz="2400" dirty="0"/>
              <a:t>one who observes the </a:t>
            </a:r>
            <a:r>
              <a:rPr lang="en-US" sz="2400" i="1" dirty="0" err="1"/>
              <a:t>cultus</a:t>
            </a:r>
            <a:r>
              <a:rPr lang="en-US" sz="2400" i="1" dirty="0"/>
              <a:t> exterior. There is no doubt that the man does this, he is religious in this sense, James does not deny it.”</a:t>
            </a:r>
            <a:endParaRPr lang="en-US" sz="2400" dirty="0">
              <a:solidFill>
                <a:srgbClr val="000000"/>
              </a:solidFill>
            </a:endParaRPr>
          </a:p>
          <a:p>
            <a:pPr marL="914400" lvl="1" indent="-457200">
              <a:buFont typeface="+mj-lt"/>
              <a:buAutoNum type="arabicPeriod"/>
            </a:pPr>
            <a:r>
              <a:rPr lang="en-US" sz="2400" dirty="0">
                <a:solidFill>
                  <a:srgbClr val="000000"/>
                </a:solidFill>
              </a:rPr>
              <a:t>He thinks of himself as pious, devout &amp; in a good relationship with God</a:t>
            </a:r>
          </a:p>
        </p:txBody>
      </p:sp>
    </p:spTree>
    <p:extLst>
      <p:ext uri="{BB962C8B-B14F-4D97-AF65-F5344CB8AC3E}">
        <p14:creationId xmlns:p14="http://schemas.microsoft.com/office/powerpoint/2010/main" val="2801025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88E61-CA41-41FB-BC4D-680999916F10}"/>
              </a:ext>
            </a:extLst>
          </p:cNvPr>
          <p:cNvSpPr txBox="1"/>
          <p:nvPr/>
        </p:nvSpPr>
        <p:spPr>
          <a:xfrm>
            <a:off x="621102" y="408884"/>
            <a:ext cx="6892506" cy="954107"/>
          </a:xfrm>
          <a:prstGeom prst="rect">
            <a:avLst/>
          </a:prstGeom>
          <a:noFill/>
        </p:spPr>
        <p:txBody>
          <a:bodyPr wrap="square" rtlCol="0">
            <a:spAutoFit/>
          </a:bodyPr>
          <a:lstStyle/>
          <a:p>
            <a:pPr marL="571500" indent="-571500" algn="ctr">
              <a:buFont typeface="+mj-lt"/>
              <a:buAutoNum type="romanUcPeriod" startAt="4"/>
            </a:pPr>
            <a:r>
              <a:rPr lang="en-US" sz="3200" u="sng" dirty="0">
                <a:solidFill>
                  <a:srgbClr val="002060"/>
                </a:solidFill>
                <a:latin typeface="Maiandra GD" panose="020E0502030308020204" pitchFamily="34" charset="0"/>
              </a:rPr>
              <a:t>Own Words</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(Jas. 1:26)</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F07D37CF-2718-4943-BA56-2A9378FC1658}"/>
              </a:ext>
            </a:extLst>
          </p:cNvPr>
          <p:cNvSpPr txBox="1"/>
          <p:nvPr/>
        </p:nvSpPr>
        <p:spPr>
          <a:xfrm>
            <a:off x="719254" y="1633654"/>
            <a:ext cx="7694341" cy="3939540"/>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Thinks he is Religious</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Not Control is Tongue</a:t>
            </a:r>
          </a:p>
          <a:p>
            <a:pPr marL="914400" lvl="1" indent="-457200">
              <a:buFont typeface="+mj-lt"/>
              <a:buAutoNum type="arabicPeriod"/>
            </a:pPr>
            <a:r>
              <a:rPr lang="en-US" sz="2400" dirty="0">
                <a:solidFill>
                  <a:srgbClr val="000000"/>
                </a:solidFill>
              </a:rPr>
              <a:t>May not view that is part of his “religion”</a:t>
            </a:r>
          </a:p>
          <a:p>
            <a:pPr marL="914400" lvl="1" indent="-457200">
              <a:buFont typeface="+mj-lt"/>
              <a:buAutoNum type="arabicPeriod"/>
            </a:pPr>
            <a:r>
              <a:rPr lang="en-US" sz="2400" dirty="0">
                <a:solidFill>
                  <a:srgbClr val="000000"/>
                </a:solidFill>
              </a:rPr>
              <a:t>May think what he is doing is “control” – at least as compared to others</a:t>
            </a:r>
          </a:p>
          <a:p>
            <a:pPr marL="914400" lvl="1" indent="-457200">
              <a:buFont typeface="+mj-lt"/>
              <a:buAutoNum type="arabicPeriod"/>
            </a:pPr>
            <a:r>
              <a:rPr lang="en-US" sz="2400" dirty="0">
                <a:solidFill>
                  <a:srgbClr val="000000"/>
                </a:solidFill>
              </a:rPr>
              <a:t>So feels no guilt when:</a:t>
            </a:r>
          </a:p>
          <a:p>
            <a:pPr marL="1371600" lvl="2" indent="-457200">
              <a:buFont typeface="Arial" panose="020B0604020202020204" pitchFamily="34" charset="0"/>
              <a:buChar char="•"/>
            </a:pPr>
            <a:r>
              <a:rPr lang="en-US" sz="2400" i="1" dirty="0">
                <a:solidFill>
                  <a:srgbClr val="000000"/>
                </a:solidFill>
              </a:rPr>
              <a:t>Uses profane or obscene words (Eph. 5:29)</a:t>
            </a:r>
          </a:p>
          <a:p>
            <a:pPr marL="1371600" lvl="2" indent="-457200">
              <a:buFont typeface="Arial" panose="020B0604020202020204" pitchFamily="34" charset="0"/>
              <a:buChar char="•"/>
            </a:pPr>
            <a:r>
              <a:rPr lang="en-US" sz="2400" i="1" dirty="0">
                <a:solidFill>
                  <a:srgbClr val="000000"/>
                </a:solidFill>
              </a:rPr>
              <a:t>Tells crude / off-color jokes </a:t>
            </a:r>
          </a:p>
          <a:p>
            <a:pPr marL="1371600" lvl="2" indent="-457200">
              <a:buFont typeface="Arial" panose="020B0604020202020204" pitchFamily="34" charset="0"/>
              <a:buChar char="•"/>
            </a:pPr>
            <a:r>
              <a:rPr lang="en-US" sz="2400" i="1" dirty="0">
                <a:solidFill>
                  <a:srgbClr val="000000"/>
                </a:solidFill>
              </a:rPr>
              <a:t>Slanders another</a:t>
            </a:r>
          </a:p>
          <a:p>
            <a:pPr marL="1371600" lvl="2" indent="-457200">
              <a:buFont typeface="Arial" panose="020B0604020202020204" pitchFamily="34" charset="0"/>
              <a:buChar char="•"/>
            </a:pPr>
            <a:r>
              <a:rPr lang="en-US" sz="2400" i="1" dirty="0">
                <a:solidFill>
                  <a:srgbClr val="000000"/>
                </a:solidFill>
              </a:rPr>
              <a:t>Ugly or harsh with others</a:t>
            </a:r>
          </a:p>
        </p:txBody>
      </p:sp>
    </p:spTree>
    <p:extLst>
      <p:ext uri="{BB962C8B-B14F-4D97-AF65-F5344CB8AC3E}">
        <p14:creationId xmlns:p14="http://schemas.microsoft.com/office/powerpoint/2010/main" val="2227713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88E61-CA41-41FB-BC4D-680999916F10}"/>
              </a:ext>
            </a:extLst>
          </p:cNvPr>
          <p:cNvSpPr txBox="1"/>
          <p:nvPr/>
        </p:nvSpPr>
        <p:spPr>
          <a:xfrm>
            <a:off x="621102" y="408884"/>
            <a:ext cx="6892506" cy="954107"/>
          </a:xfrm>
          <a:prstGeom prst="rect">
            <a:avLst/>
          </a:prstGeom>
          <a:noFill/>
        </p:spPr>
        <p:txBody>
          <a:bodyPr wrap="square" rtlCol="0">
            <a:spAutoFit/>
          </a:bodyPr>
          <a:lstStyle/>
          <a:p>
            <a:pPr marL="571500" indent="-571500" algn="ctr">
              <a:buFont typeface="+mj-lt"/>
              <a:buAutoNum type="romanUcPeriod" startAt="4"/>
            </a:pPr>
            <a:r>
              <a:rPr lang="en-US" sz="3200" u="sng" dirty="0">
                <a:solidFill>
                  <a:srgbClr val="002060"/>
                </a:solidFill>
                <a:latin typeface="Maiandra GD" panose="020E0502030308020204" pitchFamily="34" charset="0"/>
              </a:rPr>
              <a:t>Own Words</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(Jas. 1:26)</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F07D37CF-2718-4943-BA56-2A9378FC1658}"/>
              </a:ext>
            </a:extLst>
          </p:cNvPr>
          <p:cNvSpPr txBox="1"/>
          <p:nvPr/>
        </p:nvSpPr>
        <p:spPr>
          <a:xfrm>
            <a:off x="719254" y="1633654"/>
            <a:ext cx="7694341" cy="3724096"/>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Thinks he is Religious</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Not Control is Tongue</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Learn: Can think I’m Religiously Right &amp; Not Live the Lifestyle</a:t>
            </a:r>
          </a:p>
          <a:p>
            <a:pPr marL="914400" lvl="1" indent="-457200">
              <a:buFont typeface="+mj-lt"/>
              <a:buAutoNum type="arabicPeriod"/>
            </a:pPr>
            <a:r>
              <a:rPr lang="en-US" sz="2400" dirty="0">
                <a:solidFill>
                  <a:srgbClr val="000000"/>
                </a:solidFill>
              </a:rPr>
              <a:t>Deceived self about what is self control</a:t>
            </a:r>
            <a:r>
              <a:rPr lang="en-US" sz="2400" i="1" dirty="0">
                <a:solidFill>
                  <a:srgbClr val="000000"/>
                </a:solidFill>
              </a:rPr>
              <a:t> – </a:t>
            </a:r>
            <a:r>
              <a:rPr lang="en-US" sz="2400" dirty="0">
                <a:solidFill>
                  <a:srgbClr val="000000"/>
                </a:solidFill>
              </a:rPr>
              <a:t>think we </a:t>
            </a:r>
            <a:r>
              <a:rPr lang="en-US" sz="2400" i="1" dirty="0">
                <a:solidFill>
                  <a:srgbClr val="000000"/>
                </a:solidFill>
              </a:rPr>
              <a:t>are</a:t>
            </a:r>
            <a:r>
              <a:rPr lang="en-US" sz="2400" dirty="0">
                <a:solidFill>
                  <a:srgbClr val="000000"/>
                </a:solidFill>
              </a:rPr>
              <a:t> exercising self control</a:t>
            </a:r>
          </a:p>
          <a:p>
            <a:pPr marL="914400" lvl="1" indent="-457200">
              <a:buFont typeface="+mj-lt"/>
              <a:buAutoNum type="arabicPeriod"/>
            </a:pPr>
            <a:r>
              <a:rPr lang="en-US" sz="2400" dirty="0">
                <a:solidFill>
                  <a:srgbClr val="000000"/>
                </a:solidFill>
              </a:rPr>
              <a:t>Reason in own mind that __________ is not a part of being religious (right with God)</a:t>
            </a:r>
          </a:p>
          <a:p>
            <a:pPr marL="914400" lvl="1" indent="-457200">
              <a:buFont typeface="+mj-lt"/>
              <a:buAutoNum type="arabicPeriod"/>
            </a:pPr>
            <a:r>
              <a:rPr lang="en-US" sz="2400" dirty="0">
                <a:solidFill>
                  <a:srgbClr val="000000"/>
                </a:solidFill>
              </a:rPr>
              <a:t>If Jesus is your Lord – you do what he says (Lk. 6:46)!</a:t>
            </a:r>
          </a:p>
        </p:txBody>
      </p:sp>
      <p:sp>
        <p:nvSpPr>
          <p:cNvPr id="4" name="Rectangle: Rounded Corners 3">
            <a:extLst>
              <a:ext uri="{FF2B5EF4-FFF2-40B4-BE49-F238E27FC236}">
                <a16:creationId xmlns:a16="http://schemas.microsoft.com/office/drawing/2014/main" id="{3D326E0C-6FB7-4325-B464-A646B4517BDC}"/>
              </a:ext>
            </a:extLst>
          </p:cNvPr>
          <p:cNvSpPr/>
          <p:nvPr/>
        </p:nvSpPr>
        <p:spPr>
          <a:xfrm>
            <a:off x="4870450" y="4034816"/>
            <a:ext cx="1427356" cy="451625"/>
          </a:xfrm>
          <a:prstGeom prst="round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Language</a:t>
            </a:r>
          </a:p>
        </p:txBody>
      </p:sp>
      <p:sp>
        <p:nvSpPr>
          <p:cNvPr id="5" name="Rectangle: Rounded Corners 4">
            <a:extLst>
              <a:ext uri="{FF2B5EF4-FFF2-40B4-BE49-F238E27FC236}">
                <a16:creationId xmlns:a16="http://schemas.microsoft.com/office/drawing/2014/main" id="{E2E6EFD3-A519-42C0-9B5F-BFBB9F0F00E6}"/>
              </a:ext>
            </a:extLst>
          </p:cNvPr>
          <p:cNvSpPr/>
          <p:nvPr/>
        </p:nvSpPr>
        <p:spPr>
          <a:xfrm>
            <a:off x="4870450" y="4034815"/>
            <a:ext cx="1427356" cy="451625"/>
          </a:xfrm>
          <a:prstGeom prst="round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How I Dress</a:t>
            </a:r>
          </a:p>
        </p:txBody>
      </p:sp>
      <p:sp>
        <p:nvSpPr>
          <p:cNvPr id="6" name="Rectangle: Rounded Corners 5">
            <a:extLst>
              <a:ext uri="{FF2B5EF4-FFF2-40B4-BE49-F238E27FC236}">
                <a16:creationId xmlns:a16="http://schemas.microsoft.com/office/drawing/2014/main" id="{A02E2968-32C9-43C6-A41A-11FB8E3AA394}"/>
              </a:ext>
            </a:extLst>
          </p:cNvPr>
          <p:cNvSpPr/>
          <p:nvPr/>
        </p:nvSpPr>
        <p:spPr>
          <a:xfrm>
            <a:off x="4870450" y="4031673"/>
            <a:ext cx="1427356" cy="451625"/>
          </a:xfrm>
          <a:prstGeom prst="round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What I Drink</a:t>
            </a:r>
          </a:p>
        </p:txBody>
      </p:sp>
      <p:sp>
        <p:nvSpPr>
          <p:cNvPr id="7" name="Rectangle: Rounded Corners 6">
            <a:extLst>
              <a:ext uri="{FF2B5EF4-FFF2-40B4-BE49-F238E27FC236}">
                <a16:creationId xmlns:a16="http://schemas.microsoft.com/office/drawing/2014/main" id="{87EE4DD3-845F-4A94-ADE4-5CE07201E09A}"/>
              </a:ext>
            </a:extLst>
          </p:cNvPr>
          <p:cNvSpPr/>
          <p:nvPr/>
        </p:nvSpPr>
        <p:spPr>
          <a:xfrm>
            <a:off x="4870450" y="4031673"/>
            <a:ext cx="1561171" cy="451625"/>
          </a:xfrm>
          <a:prstGeom prst="round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What I watch</a:t>
            </a:r>
          </a:p>
        </p:txBody>
      </p:sp>
    </p:spTree>
    <p:extLst>
      <p:ext uri="{BB962C8B-B14F-4D97-AF65-F5344CB8AC3E}">
        <p14:creationId xmlns:p14="http://schemas.microsoft.com/office/powerpoint/2010/main" val="4066414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outVertic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out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6CFD82-217A-43F2-A67C-1BF1F26AE063}"/>
              </a:ext>
            </a:extLst>
          </p:cNvPr>
          <p:cNvPicPr>
            <a:picLocks noChangeAspect="1"/>
          </p:cNvPicPr>
          <p:nvPr/>
        </p:nvPicPr>
        <p:blipFill rotWithShape="1">
          <a:blip r:embed="rId2"/>
          <a:srcRect t="883"/>
          <a:stretch/>
        </p:blipFill>
        <p:spPr>
          <a:xfrm>
            <a:off x="7529106" y="278781"/>
            <a:ext cx="1222568" cy="1721210"/>
          </a:xfrm>
          <a:prstGeom prst="rect">
            <a:avLst/>
          </a:prstGeom>
          <a:ln>
            <a:noFill/>
          </a:ln>
          <a:effectLst>
            <a:softEdge rad="112500"/>
          </a:effectLst>
        </p:spPr>
      </p:pic>
      <p:sp>
        <p:nvSpPr>
          <p:cNvPr id="2" name="TextBox 1">
            <a:extLst>
              <a:ext uri="{FF2B5EF4-FFF2-40B4-BE49-F238E27FC236}">
                <a16:creationId xmlns:a16="http://schemas.microsoft.com/office/drawing/2014/main" id="{60890CFA-CEE5-4E84-8065-9822342A3241}"/>
              </a:ext>
            </a:extLst>
          </p:cNvPr>
          <p:cNvSpPr txBox="1"/>
          <p:nvPr/>
        </p:nvSpPr>
        <p:spPr>
          <a:xfrm>
            <a:off x="563136" y="713678"/>
            <a:ext cx="7142357" cy="5016758"/>
          </a:xfrm>
          <a:prstGeom prst="rect">
            <a:avLst/>
          </a:prstGeom>
          <a:noFill/>
        </p:spPr>
        <p:txBody>
          <a:bodyPr wrap="square" rtlCol="0">
            <a:spAutoFit/>
          </a:bodyPr>
          <a:lstStyle/>
          <a:p>
            <a:r>
              <a:rPr lang="en-US" sz="2800" dirty="0"/>
              <a:t>“A man may undoubtedly have many things in his character which </a:t>
            </a:r>
            <a:r>
              <a:rPr lang="en-US" sz="2800" i="1" dirty="0"/>
              <a:t>seem to be evidences of the existence of religion in his heart, and yet there may be some one thing that shall show that all those evidences are false. Religion is designed to produce an effect on our whole conduct; and if there is any one thing in reference to which it does not bring us under its control, that one thing may show that all other appearances of piety are worthless.”</a:t>
            </a:r>
          </a:p>
          <a:p>
            <a:endParaRPr lang="en-US" sz="2000" i="1" dirty="0"/>
          </a:p>
          <a:p>
            <a:r>
              <a:rPr lang="en-US" sz="2000" dirty="0"/>
              <a:t>Albert Barnes, </a:t>
            </a:r>
            <a:r>
              <a:rPr lang="en-US" sz="2000" i="1" dirty="0"/>
              <a:t>Notes on the New Testament: James to Jude,</a:t>
            </a:r>
            <a:r>
              <a:rPr lang="en-US" sz="2000" dirty="0"/>
              <a:t> 32</a:t>
            </a:r>
          </a:p>
        </p:txBody>
      </p:sp>
    </p:spTree>
    <p:extLst>
      <p:ext uri="{BB962C8B-B14F-4D97-AF65-F5344CB8AC3E}">
        <p14:creationId xmlns:p14="http://schemas.microsoft.com/office/powerpoint/2010/main" val="58492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427655" y="224131"/>
            <a:ext cx="819876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 </a:t>
            </a: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
        <p:nvSpPr>
          <p:cNvPr id="2" name="TextBox 1">
            <a:extLst>
              <a:ext uri="{FF2B5EF4-FFF2-40B4-BE49-F238E27FC236}">
                <a16:creationId xmlns:a16="http://schemas.microsoft.com/office/drawing/2014/main" id="{DBDD6674-05DD-4D08-A876-F05B2153E16B}"/>
              </a:ext>
            </a:extLst>
          </p:cNvPr>
          <p:cNvSpPr txBox="1"/>
          <p:nvPr/>
        </p:nvSpPr>
        <p:spPr>
          <a:xfrm>
            <a:off x="1074636" y="1547570"/>
            <a:ext cx="7137711" cy="5016758"/>
          </a:xfrm>
          <a:prstGeom prst="rect">
            <a:avLst/>
          </a:prstGeom>
          <a:noFill/>
        </p:spPr>
        <p:txBody>
          <a:bodyPr wrap="square" rtlCol="0">
            <a:spAutoFit/>
          </a:bodyPr>
          <a:lstStyle/>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Thinking</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(1 Cor. 3:18-23)</a:t>
            </a:r>
          </a:p>
          <a:p>
            <a:pPr lvl="1"/>
            <a:endParaRPr lang="en-US" sz="1000" dirty="0">
              <a:solidFill>
                <a:schemeClr val="bg1">
                  <a:lumMod val="75000"/>
                </a:schemeClr>
              </a:solidFill>
              <a:latin typeface="Maiandra GD" panose="020E0502030308020204" pitchFamily="34" charset="0"/>
            </a:endParaRPr>
          </a:p>
          <a:p>
            <a:pPr marL="400050" indent="-400050">
              <a:buFont typeface="+mj-lt"/>
              <a:buAutoNum type="romanUcPeriod"/>
            </a:pPr>
            <a:r>
              <a:rPr lang="en-US" sz="3200" u="sng" dirty="0">
                <a:solidFill>
                  <a:schemeClr val="bg1">
                    <a:lumMod val="75000"/>
                  </a:schemeClr>
                </a:solidFill>
                <a:latin typeface="Maiandra GD" panose="020E0502030308020204" pitchFamily="34" charset="0"/>
              </a:rPr>
              <a:t>Own Strength</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(Gal. 6:3)</a:t>
            </a:r>
          </a:p>
          <a:p>
            <a:pPr lvl="1"/>
            <a:endParaRPr lang="en-US" sz="1000" dirty="0">
              <a:solidFill>
                <a:schemeClr val="bg1">
                  <a:lumMod val="75000"/>
                </a:schemeClr>
              </a:solidFill>
              <a:latin typeface="Maiandra GD" panose="020E0502030308020204" pitchFamily="34" charset="0"/>
            </a:endParaRPr>
          </a:p>
          <a:p>
            <a:pPr marL="400050" indent="-400050">
              <a:buFont typeface="+mj-lt"/>
              <a:buAutoNum type="romanUcPeriod"/>
            </a:pPr>
            <a:r>
              <a:rPr lang="en-US" sz="3200" dirty="0">
                <a:solidFill>
                  <a:schemeClr val="bg1">
                    <a:lumMod val="75000"/>
                  </a:schemeClr>
                </a:solidFill>
                <a:latin typeface="Maiandra GD" panose="020E0502030308020204" pitchFamily="34" charset="0"/>
              </a:rPr>
              <a:t> </a:t>
            </a:r>
            <a:r>
              <a:rPr lang="en-US" sz="3200" u="sng" dirty="0">
                <a:solidFill>
                  <a:schemeClr val="bg1">
                    <a:lumMod val="75000"/>
                  </a:schemeClr>
                </a:solidFill>
                <a:latin typeface="Maiandra GD" panose="020E0502030308020204" pitchFamily="34" charset="0"/>
              </a:rPr>
              <a:t>Own Conformity</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(Jas. 1:22)</a:t>
            </a:r>
          </a:p>
          <a:p>
            <a:pPr lvl="1"/>
            <a:endParaRPr lang="en-US" sz="1000" dirty="0">
              <a:solidFill>
                <a:schemeClr val="bg1">
                  <a:lumMod val="75000"/>
                </a:schemeClr>
              </a:solidFill>
              <a:latin typeface="Maiandra GD" panose="020E0502030308020204" pitchFamily="34" charset="0"/>
            </a:endParaRPr>
          </a:p>
          <a:p>
            <a:pPr marL="400050" indent="-400050">
              <a:buFont typeface="+mj-lt"/>
              <a:buAutoNum type="romanUcPeriod"/>
            </a:pPr>
            <a:r>
              <a:rPr lang="en-US" sz="3200" dirty="0">
                <a:solidFill>
                  <a:schemeClr val="bg1">
                    <a:lumMod val="75000"/>
                  </a:schemeClr>
                </a:solidFill>
                <a:latin typeface="Maiandra GD" panose="020E0502030308020204" pitchFamily="34" charset="0"/>
              </a:rPr>
              <a:t> </a:t>
            </a:r>
            <a:r>
              <a:rPr lang="en-US" sz="3200" u="sng" dirty="0">
                <a:solidFill>
                  <a:schemeClr val="bg1">
                    <a:lumMod val="75000"/>
                  </a:schemeClr>
                </a:solidFill>
                <a:latin typeface="Maiandra GD" panose="020E0502030308020204" pitchFamily="34" charset="0"/>
              </a:rPr>
              <a:t>Own Words</a:t>
            </a:r>
            <a:r>
              <a:rPr lang="en-US" sz="3200" dirty="0">
                <a:solidFill>
                  <a:schemeClr val="bg1">
                    <a:lumMod val="75000"/>
                  </a:schemeClr>
                </a:solidFill>
                <a:latin typeface="Maiandra GD" panose="020E0502030308020204" pitchFamily="34" charset="0"/>
              </a:rPr>
              <a:t> </a:t>
            </a:r>
          </a:p>
          <a:p>
            <a:pPr lvl="1"/>
            <a:r>
              <a:rPr lang="en-US" sz="2400" dirty="0">
                <a:solidFill>
                  <a:schemeClr val="bg1">
                    <a:lumMod val="75000"/>
                  </a:schemeClr>
                </a:solidFill>
                <a:latin typeface="Maiandra GD" panose="020E0502030308020204" pitchFamily="34" charset="0"/>
              </a:rPr>
              <a:t>(Jas. 1:26)</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dirty="0">
                <a:solidFill>
                  <a:srgbClr val="002060"/>
                </a:solidFill>
                <a:latin typeface="Maiandra GD" panose="020E0502030308020204" pitchFamily="34" charset="0"/>
              </a:rPr>
              <a:t> </a:t>
            </a:r>
            <a:r>
              <a:rPr lang="en-US" sz="3200" u="sng" dirty="0">
                <a:solidFill>
                  <a:srgbClr val="002060"/>
                </a:solidFill>
                <a:latin typeface="Maiandra GD" panose="020E0502030308020204" pitchFamily="34" charset="0"/>
              </a:rPr>
              <a:t>Own Sin</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(1 John 1:8)</a:t>
            </a:r>
            <a:endParaRPr lang="en-US" sz="3200" dirty="0">
              <a:solidFill>
                <a:srgbClr val="002060"/>
              </a:solidFill>
              <a:latin typeface="Maiandra GD" panose="020E0502030308020204" pitchFamily="34" charset="0"/>
            </a:endParaRPr>
          </a:p>
        </p:txBody>
      </p:sp>
    </p:spTree>
    <p:extLst>
      <p:ext uri="{BB962C8B-B14F-4D97-AF65-F5344CB8AC3E}">
        <p14:creationId xmlns:p14="http://schemas.microsoft.com/office/powerpoint/2010/main" val="95790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B9F1D2-5C03-4AC4-AE36-E8D4BEB3CB35}"/>
              </a:ext>
            </a:extLst>
          </p:cNvPr>
          <p:cNvSpPr txBox="1"/>
          <p:nvPr/>
        </p:nvSpPr>
        <p:spPr>
          <a:xfrm>
            <a:off x="621103" y="391629"/>
            <a:ext cx="6901132" cy="954107"/>
          </a:xfrm>
          <a:prstGeom prst="rect">
            <a:avLst/>
          </a:prstGeom>
          <a:noFill/>
        </p:spPr>
        <p:txBody>
          <a:bodyPr wrap="square" rtlCol="0">
            <a:spAutoFit/>
          </a:bodyPr>
          <a:lstStyle/>
          <a:p>
            <a:pPr marL="571500" indent="-571500" algn="ctr">
              <a:buFont typeface="+mj-lt"/>
              <a:buAutoNum type="romanUcPeriod" startAt="5"/>
            </a:pPr>
            <a:r>
              <a:rPr lang="en-US" sz="3200" u="sng" dirty="0">
                <a:solidFill>
                  <a:srgbClr val="002060"/>
                </a:solidFill>
                <a:latin typeface="Maiandra GD" panose="020E0502030308020204" pitchFamily="34" charset="0"/>
              </a:rPr>
              <a:t>Own Sin</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(1 John 1:8)</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3CA69CF1-E519-4ED2-9641-F152536B7CB7}"/>
              </a:ext>
            </a:extLst>
          </p:cNvPr>
          <p:cNvSpPr txBox="1"/>
          <p:nvPr/>
        </p:nvSpPr>
        <p:spPr>
          <a:xfrm>
            <a:off x="719254" y="1633654"/>
            <a:ext cx="7694341" cy="3939540"/>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By Thinking We Don’t Sin</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By Thinking that What I’m Doing is Not Sin</a:t>
            </a:r>
          </a:p>
          <a:p>
            <a:pPr marL="914400" lvl="1" indent="-457200">
              <a:buFont typeface="+mj-lt"/>
              <a:buAutoNum type="arabicPeriod"/>
            </a:pPr>
            <a:r>
              <a:rPr lang="en-US" sz="2400" dirty="0">
                <a:solidFill>
                  <a:srgbClr val="000000"/>
                </a:solidFill>
              </a:rPr>
              <a:t>Justify our actions to self – saying I’m just….</a:t>
            </a:r>
          </a:p>
          <a:p>
            <a:pPr marL="914400" lvl="1" indent="-457200">
              <a:buFont typeface="+mj-lt"/>
              <a:buAutoNum type="arabicPeriod"/>
            </a:pPr>
            <a:r>
              <a:rPr lang="en-US" sz="2400" dirty="0">
                <a:solidFill>
                  <a:srgbClr val="000000"/>
                </a:solidFill>
              </a:rPr>
              <a:t>“I’m not gossiping / slandering… I’m just telling you…”</a:t>
            </a:r>
          </a:p>
          <a:p>
            <a:pPr marL="914400" lvl="1" indent="-457200">
              <a:buFont typeface="+mj-lt"/>
              <a:buAutoNum type="arabicPeriod"/>
            </a:pPr>
            <a:r>
              <a:rPr lang="en-US" sz="2400" dirty="0">
                <a:solidFill>
                  <a:srgbClr val="000000"/>
                </a:solidFill>
              </a:rPr>
              <a:t>“I’m not stealing, I’m just using this money and will pay it back…”</a:t>
            </a:r>
          </a:p>
          <a:p>
            <a:pPr marL="914400" lvl="1" indent="-457200">
              <a:buFont typeface="+mj-lt"/>
              <a:buAutoNum type="arabicPeriod"/>
            </a:pPr>
            <a:r>
              <a:rPr lang="en-US" sz="2400" dirty="0">
                <a:solidFill>
                  <a:srgbClr val="000000"/>
                </a:solidFill>
              </a:rPr>
              <a:t>“I’m not forsaking … I just had something….”</a:t>
            </a:r>
          </a:p>
          <a:p>
            <a:pPr marL="914400" lvl="1" indent="-457200">
              <a:buFont typeface="+mj-lt"/>
              <a:buAutoNum type="arabicPeriod"/>
            </a:pPr>
            <a:r>
              <a:rPr lang="en-US" sz="2400" dirty="0">
                <a:solidFill>
                  <a:srgbClr val="000000"/>
                </a:solidFill>
              </a:rPr>
              <a:t>“I’m not really lusting, I’m just looking because…”</a:t>
            </a:r>
          </a:p>
          <a:p>
            <a:pPr marL="914400" lvl="1" indent="-457200">
              <a:buFont typeface="+mj-lt"/>
              <a:buAutoNum type="arabicPeriod"/>
            </a:pPr>
            <a:r>
              <a:rPr lang="en-US" sz="2400" dirty="0">
                <a:solidFill>
                  <a:srgbClr val="000000"/>
                </a:solidFill>
              </a:rPr>
              <a:t>“I’m not being unkind, I’m just telling it like it is…”</a:t>
            </a:r>
          </a:p>
        </p:txBody>
      </p:sp>
    </p:spTree>
    <p:extLst>
      <p:ext uri="{BB962C8B-B14F-4D97-AF65-F5344CB8AC3E}">
        <p14:creationId xmlns:p14="http://schemas.microsoft.com/office/powerpoint/2010/main" val="1302133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B9F1D2-5C03-4AC4-AE36-E8D4BEB3CB35}"/>
              </a:ext>
            </a:extLst>
          </p:cNvPr>
          <p:cNvSpPr txBox="1"/>
          <p:nvPr/>
        </p:nvSpPr>
        <p:spPr>
          <a:xfrm>
            <a:off x="621103" y="391629"/>
            <a:ext cx="6901132" cy="954107"/>
          </a:xfrm>
          <a:prstGeom prst="rect">
            <a:avLst/>
          </a:prstGeom>
          <a:noFill/>
        </p:spPr>
        <p:txBody>
          <a:bodyPr wrap="square" rtlCol="0">
            <a:spAutoFit/>
          </a:bodyPr>
          <a:lstStyle/>
          <a:p>
            <a:pPr marL="571500" indent="-571500" algn="ctr">
              <a:buFont typeface="+mj-lt"/>
              <a:buAutoNum type="romanUcPeriod" startAt="5"/>
            </a:pPr>
            <a:r>
              <a:rPr lang="en-US" sz="3200" u="sng" dirty="0">
                <a:solidFill>
                  <a:srgbClr val="002060"/>
                </a:solidFill>
                <a:latin typeface="Maiandra GD" panose="020E0502030308020204" pitchFamily="34" charset="0"/>
              </a:rPr>
              <a:t>Own Sin</a:t>
            </a:r>
            <a:r>
              <a:rPr lang="en-US" sz="3200" dirty="0">
                <a:solidFill>
                  <a:srgbClr val="002060"/>
                </a:solidFill>
                <a:latin typeface="Maiandra GD" panose="020E0502030308020204" pitchFamily="34" charset="0"/>
              </a:rPr>
              <a:t> </a:t>
            </a:r>
          </a:p>
          <a:p>
            <a:pPr lvl="1" algn="ctr"/>
            <a:r>
              <a:rPr lang="en-US" sz="2400" dirty="0">
                <a:solidFill>
                  <a:srgbClr val="002060"/>
                </a:solidFill>
                <a:latin typeface="Maiandra GD" panose="020E0502030308020204" pitchFamily="34" charset="0"/>
              </a:rPr>
              <a:t>(1 John 1:8)</a:t>
            </a:r>
            <a:endParaRPr lang="en-US" sz="3200" dirty="0">
              <a:solidFill>
                <a:srgbClr val="002060"/>
              </a:solidFill>
              <a:latin typeface="Maiandra GD" panose="020E0502030308020204" pitchFamily="34" charset="0"/>
            </a:endParaRPr>
          </a:p>
        </p:txBody>
      </p:sp>
      <p:sp>
        <p:nvSpPr>
          <p:cNvPr id="3" name="TextBox 2">
            <a:extLst>
              <a:ext uri="{FF2B5EF4-FFF2-40B4-BE49-F238E27FC236}">
                <a16:creationId xmlns:a16="http://schemas.microsoft.com/office/drawing/2014/main" id="{3CA69CF1-E519-4ED2-9641-F152536B7CB7}"/>
              </a:ext>
            </a:extLst>
          </p:cNvPr>
          <p:cNvSpPr txBox="1"/>
          <p:nvPr/>
        </p:nvSpPr>
        <p:spPr>
          <a:xfrm>
            <a:off x="719254" y="1633654"/>
            <a:ext cx="7694341" cy="2616101"/>
          </a:xfrm>
          <a:prstGeom prst="rect">
            <a:avLst/>
          </a:prstGeom>
          <a:noFill/>
        </p:spPr>
        <p:txBody>
          <a:bodyPr wrap="square" rtlCol="0">
            <a:spAutoFit/>
          </a:bodyPr>
          <a:lstStyle/>
          <a:p>
            <a:pPr marL="457200" indent="-457200">
              <a:buFont typeface="+mj-lt"/>
              <a:buAutoNum type="alphaUcPeriod"/>
            </a:pPr>
            <a:r>
              <a:rPr lang="en-US" sz="2400" u="sng" dirty="0">
                <a:solidFill>
                  <a:srgbClr val="000000"/>
                </a:solidFill>
              </a:rPr>
              <a:t>By Thinking We Don’t Sin</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By Thinking that What I’m Doing is Not Sin</a:t>
            </a:r>
          </a:p>
          <a:p>
            <a:pPr marL="457200" indent="-457200">
              <a:buFont typeface="+mj-lt"/>
              <a:buAutoNum type="alphaUcPeriod"/>
            </a:pPr>
            <a:endParaRPr lang="en-US" sz="1000" u="sng" dirty="0">
              <a:solidFill>
                <a:srgbClr val="000000"/>
              </a:solidFill>
            </a:endParaRPr>
          </a:p>
          <a:p>
            <a:pPr marL="457200" indent="-457200">
              <a:buFont typeface="+mj-lt"/>
              <a:buAutoNum type="alphaUcPeriod"/>
            </a:pPr>
            <a:r>
              <a:rPr lang="en-US" sz="2400" u="sng" dirty="0">
                <a:solidFill>
                  <a:srgbClr val="000000"/>
                </a:solidFill>
              </a:rPr>
              <a:t>By Thinking we Can Get Away With it</a:t>
            </a:r>
          </a:p>
          <a:p>
            <a:pPr marL="914400" lvl="1" indent="-457200">
              <a:buFont typeface="+mj-lt"/>
              <a:buAutoNum type="arabicPeriod"/>
            </a:pPr>
            <a:r>
              <a:rPr lang="en-US" sz="2400" dirty="0">
                <a:solidFill>
                  <a:srgbClr val="000000"/>
                </a:solidFill>
              </a:rPr>
              <a:t>Harlot thinks she can hide (Prov. 30:20)</a:t>
            </a:r>
          </a:p>
          <a:p>
            <a:pPr marL="914400" lvl="1" indent="-457200">
              <a:buFont typeface="+mj-lt"/>
              <a:buAutoNum type="arabicPeriod"/>
            </a:pPr>
            <a:r>
              <a:rPr lang="en-US" sz="2400" dirty="0">
                <a:solidFill>
                  <a:srgbClr val="000000"/>
                </a:solidFill>
              </a:rPr>
              <a:t>God is not mocked (Gal. 6:7-9)</a:t>
            </a:r>
          </a:p>
          <a:p>
            <a:pPr marL="914400" lvl="1" indent="-457200">
              <a:buFont typeface="+mj-lt"/>
              <a:buAutoNum type="arabicPeriod"/>
            </a:pPr>
            <a:r>
              <a:rPr lang="en-US" sz="2400" dirty="0">
                <a:solidFill>
                  <a:srgbClr val="000000"/>
                </a:solidFill>
              </a:rPr>
              <a:t>Sins will find you out (Num. 32:23)</a:t>
            </a:r>
          </a:p>
        </p:txBody>
      </p:sp>
    </p:spTree>
    <p:extLst>
      <p:ext uri="{BB962C8B-B14F-4D97-AF65-F5344CB8AC3E}">
        <p14:creationId xmlns:p14="http://schemas.microsoft.com/office/powerpoint/2010/main" val="798318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E546C2-1B6E-4458-9D1A-B9349F7321B9}"/>
              </a:ext>
            </a:extLst>
          </p:cNvPr>
          <p:cNvSpPr/>
          <p:nvPr/>
        </p:nvSpPr>
        <p:spPr>
          <a:xfrm>
            <a:off x="427655" y="224131"/>
            <a:ext cx="819876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rgbClr val="0070C0"/>
                </a:solidFill>
                <a:effectLst/>
                <a:latin typeface="Maiandra GD" panose="020E0502030308020204" pitchFamily="34" charset="0"/>
              </a:rPr>
              <a:t>Deceiving </a:t>
            </a:r>
            <a:r>
              <a:rPr lang="en-US" sz="8000" b="1" dirty="0">
                <a:ln/>
                <a:solidFill>
                  <a:srgbClr val="0070C0"/>
                </a:solidFill>
                <a:latin typeface="Maiandra GD" panose="020E0502030308020204" pitchFamily="34" charset="0"/>
              </a:rPr>
              <a:t>Self</a:t>
            </a:r>
            <a:endParaRPr lang="en-US" sz="8000" b="1" cap="none" spc="0" dirty="0">
              <a:ln/>
              <a:solidFill>
                <a:srgbClr val="0070C0"/>
              </a:solidFill>
              <a:effectLst/>
              <a:latin typeface="Maiandra GD" panose="020E0502030308020204" pitchFamily="34" charset="0"/>
            </a:endParaRPr>
          </a:p>
        </p:txBody>
      </p:sp>
      <p:sp>
        <p:nvSpPr>
          <p:cNvPr id="2" name="TextBox 1">
            <a:extLst>
              <a:ext uri="{FF2B5EF4-FFF2-40B4-BE49-F238E27FC236}">
                <a16:creationId xmlns:a16="http://schemas.microsoft.com/office/drawing/2014/main" id="{DBDD6674-05DD-4D08-A876-F05B2153E16B}"/>
              </a:ext>
            </a:extLst>
          </p:cNvPr>
          <p:cNvSpPr txBox="1"/>
          <p:nvPr/>
        </p:nvSpPr>
        <p:spPr>
          <a:xfrm>
            <a:off x="1074636" y="1547570"/>
            <a:ext cx="7137711" cy="5016758"/>
          </a:xfrm>
          <a:prstGeom prst="rect">
            <a:avLst/>
          </a:prstGeom>
          <a:noFill/>
        </p:spPr>
        <p:txBody>
          <a:bodyPr wrap="square" rtlCol="0">
            <a:spAutoFit/>
          </a:bodyPr>
          <a:lstStyle/>
          <a:p>
            <a:pPr marL="400050" indent="-400050">
              <a:buFont typeface="+mj-lt"/>
              <a:buAutoNum type="romanUcPeriod"/>
            </a:pPr>
            <a:r>
              <a:rPr lang="en-US" sz="3200" u="sng" dirty="0">
                <a:solidFill>
                  <a:srgbClr val="002060"/>
                </a:solidFill>
                <a:latin typeface="Maiandra GD" panose="020E0502030308020204" pitchFamily="34" charset="0"/>
              </a:rPr>
              <a:t>Own Thinking</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(1 Cor. 3:18-23)</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u="sng" dirty="0">
                <a:solidFill>
                  <a:srgbClr val="002060"/>
                </a:solidFill>
                <a:latin typeface="Maiandra GD" panose="020E0502030308020204" pitchFamily="34" charset="0"/>
              </a:rPr>
              <a:t>Own Strength</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(Gal. 6:3)</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dirty="0">
                <a:solidFill>
                  <a:srgbClr val="002060"/>
                </a:solidFill>
                <a:latin typeface="Maiandra GD" panose="020E0502030308020204" pitchFamily="34" charset="0"/>
              </a:rPr>
              <a:t> </a:t>
            </a:r>
            <a:r>
              <a:rPr lang="en-US" sz="3200" u="sng" dirty="0">
                <a:solidFill>
                  <a:srgbClr val="002060"/>
                </a:solidFill>
                <a:latin typeface="Maiandra GD" panose="020E0502030308020204" pitchFamily="34" charset="0"/>
              </a:rPr>
              <a:t>Own Conformity</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(Jas. 1:22)</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dirty="0">
                <a:solidFill>
                  <a:srgbClr val="002060"/>
                </a:solidFill>
                <a:latin typeface="Maiandra GD" panose="020E0502030308020204" pitchFamily="34" charset="0"/>
              </a:rPr>
              <a:t> </a:t>
            </a:r>
            <a:r>
              <a:rPr lang="en-US" sz="3200" u="sng" dirty="0">
                <a:solidFill>
                  <a:srgbClr val="002060"/>
                </a:solidFill>
                <a:latin typeface="Maiandra GD" panose="020E0502030308020204" pitchFamily="34" charset="0"/>
              </a:rPr>
              <a:t>Own Words</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(Jas. 1:26)</a:t>
            </a:r>
          </a:p>
          <a:p>
            <a:pPr lvl="1"/>
            <a:endParaRPr lang="en-US" sz="1000" dirty="0">
              <a:solidFill>
                <a:srgbClr val="002060"/>
              </a:solidFill>
              <a:latin typeface="Maiandra GD" panose="020E0502030308020204" pitchFamily="34" charset="0"/>
            </a:endParaRPr>
          </a:p>
          <a:p>
            <a:pPr marL="400050" indent="-400050">
              <a:buFont typeface="+mj-lt"/>
              <a:buAutoNum type="romanUcPeriod"/>
            </a:pPr>
            <a:r>
              <a:rPr lang="en-US" sz="3200" dirty="0">
                <a:solidFill>
                  <a:srgbClr val="002060"/>
                </a:solidFill>
                <a:latin typeface="Maiandra GD" panose="020E0502030308020204" pitchFamily="34" charset="0"/>
              </a:rPr>
              <a:t> </a:t>
            </a:r>
            <a:r>
              <a:rPr lang="en-US" sz="3200" u="sng" dirty="0">
                <a:solidFill>
                  <a:srgbClr val="002060"/>
                </a:solidFill>
                <a:latin typeface="Maiandra GD" panose="020E0502030308020204" pitchFamily="34" charset="0"/>
              </a:rPr>
              <a:t>Own Sin</a:t>
            </a:r>
            <a:r>
              <a:rPr lang="en-US" sz="3200" dirty="0">
                <a:solidFill>
                  <a:srgbClr val="002060"/>
                </a:solidFill>
                <a:latin typeface="Maiandra GD" panose="020E0502030308020204" pitchFamily="34" charset="0"/>
              </a:rPr>
              <a:t> </a:t>
            </a:r>
          </a:p>
          <a:p>
            <a:pPr lvl="1"/>
            <a:r>
              <a:rPr lang="en-US" sz="2400" dirty="0">
                <a:solidFill>
                  <a:srgbClr val="002060"/>
                </a:solidFill>
                <a:latin typeface="Maiandra GD" panose="020E0502030308020204" pitchFamily="34" charset="0"/>
              </a:rPr>
              <a:t>(1 John 1:8)</a:t>
            </a:r>
            <a:endParaRPr lang="en-US" sz="3200" dirty="0">
              <a:solidFill>
                <a:srgbClr val="002060"/>
              </a:solidFill>
              <a:latin typeface="Maiandra GD" panose="020E0502030308020204" pitchFamily="34" charset="0"/>
            </a:endParaRPr>
          </a:p>
        </p:txBody>
      </p:sp>
    </p:spTree>
    <p:extLst>
      <p:ext uri="{BB962C8B-B14F-4D97-AF65-F5344CB8AC3E}">
        <p14:creationId xmlns:p14="http://schemas.microsoft.com/office/powerpoint/2010/main" val="2538036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4165</TotalTime>
  <Words>1130</Words>
  <Application>Microsoft Office PowerPoint</Application>
  <PresentationFormat>On-screen Show (4:3)</PresentationFormat>
  <Paragraphs>188</Paragraphs>
  <Slides>24</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24</vt:i4>
      </vt:variant>
    </vt:vector>
  </HeadingPairs>
  <TitlesOfParts>
    <vt:vector size="31" baseType="lpstr">
      <vt:lpstr>Calibri</vt:lpstr>
      <vt:lpstr>Calibri Light</vt:lpstr>
      <vt:lpstr>Maiandra GD</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35</cp:revision>
  <cp:lastPrinted>2022-12-31T20:47:17Z</cp:lastPrinted>
  <dcterms:created xsi:type="dcterms:W3CDTF">2017-07-13T12:41:57Z</dcterms:created>
  <dcterms:modified xsi:type="dcterms:W3CDTF">2022-12-31T20:51:40Z</dcterms:modified>
</cp:coreProperties>
</file>