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72" r:id="rId3"/>
  </p:sldMasterIdLst>
  <p:notesMasterIdLst>
    <p:notesMasterId r:id="rId25"/>
  </p:notesMasterIdLst>
  <p:sldIdLst>
    <p:sldId id="268" r:id="rId4"/>
    <p:sldId id="256" r:id="rId5"/>
    <p:sldId id="257" r:id="rId6"/>
    <p:sldId id="266" r:id="rId7"/>
    <p:sldId id="269" r:id="rId8"/>
    <p:sldId id="270" r:id="rId9"/>
    <p:sldId id="271" r:id="rId10"/>
    <p:sldId id="259" r:id="rId11"/>
    <p:sldId id="263" r:id="rId12"/>
    <p:sldId id="272" r:id="rId13"/>
    <p:sldId id="273" r:id="rId14"/>
    <p:sldId id="260" r:id="rId15"/>
    <p:sldId id="264" r:id="rId16"/>
    <p:sldId id="274" r:id="rId17"/>
    <p:sldId id="275" r:id="rId18"/>
    <p:sldId id="261" r:id="rId19"/>
    <p:sldId id="265" r:id="rId20"/>
    <p:sldId id="276" r:id="rId21"/>
    <p:sldId id="277" r:id="rId22"/>
    <p:sldId id="278" r:id="rId23"/>
    <p:sldId id="267" r:id="rId24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915" autoAdjust="0"/>
  </p:normalViewPr>
  <p:slideViewPr>
    <p:cSldViewPr snapToGrid="0">
      <p:cViewPr varScale="1">
        <p:scale>
          <a:sx n="75" d="100"/>
          <a:sy n="75" d="100"/>
        </p:scale>
        <p:origin x="907" y="3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BC832-5939-43EA-B797-EE68497D52A9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E57C12-1BC2-4E75-B627-64929C471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342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basic outline has been adapted from Warren </a:t>
            </a:r>
            <a:r>
              <a:rPr lang="en-US" dirty="0" err="1"/>
              <a:t>Wiersbe’s</a:t>
            </a:r>
            <a:r>
              <a:rPr lang="en-US" dirty="0"/>
              <a:t> Be Series book on </a:t>
            </a:r>
            <a:r>
              <a:rPr lang="en-US" dirty="0" err="1"/>
              <a:t>Deutermony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E57C12-1BC2-4E75-B627-64929C47102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000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995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6804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8616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036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9104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086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736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3596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2931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852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25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3487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7668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6085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707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7325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152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6242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7033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0364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8459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5141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246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394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5892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3765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9199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9895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0289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4650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1467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378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558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Colorful patterns on the sky">
            <a:extLst>
              <a:ext uri="{FF2B5EF4-FFF2-40B4-BE49-F238E27FC236}">
                <a16:creationId xmlns:a16="http://schemas.microsoft.com/office/drawing/2014/main" id="{E7FEA390-2201-0C14-F5DE-36F49E99AC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alphaModFix amt="50000"/>
          </a:blip>
          <a:srcRect t="5538" b="10193"/>
          <a:stretch/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3B54551-8E9D-127B-5933-D029DDD00D0A}"/>
              </a:ext>
            </a:extLst>
          </p:cNvPr>
          <p:cNvSpPr/>
          <p:nvPr userDrawn="1"/>
        </p:nvSpPr>
        <p:spPr>
          <a:xfrm>
            <a:off x="422644" y="294315"/>
            <a:ext cx="8381114" cy="6285539"/>
          </a:xfrm>
          <a:custGeom>
            <a:avLst/>
            <a:gdLst>
              <a:gd name="connsiteX0" fmla="*/ 0 w 8381114"/>
              <a:gd name="connsiteY0" fmla="*/ 266130 h 6285539"/>
              <a:gd name="connsiteX1" fmla="*/ 266130 w 8381114"/>
              <a:gd name="connsiteY1" fmla="*/ 0 h 6285539"/>
              <a:gd name="connsiteX2" fmla="*/ 8114984 w 8381114"/>
              <a:gd name="connsiteY2" fmla="*/ 0 h 6285539"/>
              <a:gd name="connsiteX3" fmla="*/ 8381114 w 8381114"/>
              <a:gd name="connsiteY3" fmla="*/ 266130 h 6285539"/>
              <a:gd name="connsiteX4" fmla="*/ 8381114 w 8381114"/>
              <a:gd name="connsiteY4" fmla="*/ 6019409 h 6285539"/>
              <a:gd name="connsiteX5" fmla="*/ 8114984 w 8381114"/>
              <a:gd name="connsiteY5" fmla="*/ 6285539 h 6285539"/>
              <a:gd name="connsiteX6" fmla="*/ 266130 w 8381114"/>
              <a:gd name="connsiteY6" fmla="*/ 6285539 h 6285539"/>
              <a:gd name="connsiteX7" fmla="*/ 0 w 8381114"/>
              <a:gd name="connsiteY7" fmla="*/ 6019409 h 6285539"/>
              <a:gd name="connsiteX8" fmla="*/ 0 w 8381114"/>
              <a:gd name="connsiteY8" fmla="*/ 266130 h 6285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1114" h="6285539" extrusionOk="0">
                <a:moveTo>
                  <a:pt x="0" y="266130"/>
                </a:moveTo>
                <a:cubicBezTo>
                  <a:pt x="-7960" y="132698"/>
                  <a:pt x="140477" y="-1490"/>
                  <a:pt x="266130" y="0"/>
                </a:cubicBezTo>
                <a:cubicBezTo>
                  <a:pt x="1969699" y="-168085"/>
                  <a:pt x="6876613" y="-33540"/>
                  <a:pt x="8114984" y="0"/>
                </a:cubicBezTo>
                <a:cubicBezTo>
                  <a:pt x="8282869" y="20421"/>
                  <a:pt x="8385493" y="137539"/>
                  <a:pt x="8381114" y="266130"/>
                </a:cubicBezTo>
                <a:cubicBezTo>
                  <a:pt x="8423427" y="2858211"/>
                  <a:pt x="8541511" y="4136856"/>
                  <a:pt x="8381114" y="6019409"/>
                </a:cubicBezTo>
                <a:cubicBezTo>
                  <a:pt x="8401300" y="6169683"/>
                  <a:pt x="8263120" y="6307681"/>
                  <a:pt x="8114984" y="6285539"/>
                </a:cubicBezTo>
                <a:cubicBezTo>
                  <a:pt x="4740458" y="6263642"/>
                  <a:pt x="4091063" y="6158068"/>
                  <a:pt x="266130" y="6285539"/>
                </a:cubicBezTo>
                <a:cubicBezTo>
                  <a:pt x="116900" y="6277506"/>
                  <a:pt x="-6043" y="6169017"/>
                  <a:pt x="0" y="6019409"/>
                </a:cubicBezTo>
                <a:cubicBezTo>
                  <a:pt x="36229" y="3481284"/>
                  <a:pt x="84634" y="933205"/>
                  <a:pt x="0" y="266130"/>
                </a:cubicBezTo>
                <a:close/>
              </a:path>
            </a:pathLst>
          </a:custGeom>
          <a:noFill/>
          <a:ln w="3810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965792652">
                  <a:prstGeom prst="roundRect">
                    <a:avLst>
                      <a:gd name="adj" fmla="val 4234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53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Colorful patterns on the sky">
            <a:extLst>
              <a:ext uri="{FF2B5EF4-FFF2-40B4-BE49-F238E27FC236}">
                <a16:creationId xmlns:a16="http://schemas.microsoft.com/office/drawing/2014/main" id="{E7FEA390-2201-0C14-F5DE-36F49E99AC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alphaModFix amt="50000"/>
          </a:blip>
          <a:srcRect t="5538" b="10193"/>
          <a:stretch/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3B54551-8E9D-127B-5933-D029DDD00D0A}"/>
              </a:ext>
            </a:extLst>
          </p:cNvPr>
          <p:cNvSpPr/>
          <p:nvPr userDrawn="1"/>
        </p:nvSpPr>
        <p:spPr>
          <a:xfrm>
            <a:off x="422644" y="294316"/>
            <a:ext cx="8381114" cy="1476006"/>
          </a:xfrm>
          <a:custGeom>
            <a:avLst/>
            <a:gdLst>
              <a:gd name="connsiteX0" fmla="*/ 0 w 8381114"/>
              <a:gd name="connsiteY0" fmla="*/ 62494 h 1476006"/>
              <a:gd name="connsiteX1" fmla="*/ 62494 w 8381114"/>
              <a:gd name="connsiteY1" fmla="*/ 0 h 1476006"/>
              <a:gd name="connsiteX2" fmla="*/ 8318620 w 8381114"/>
              <a:gd name="connsiteY2" fmla="*/ 0 h 1476006"/>
              <a:gd name="connsiteX3" fmla="*/ 8381114 w 8381114"/>
              <a:gd name="connsiteY3" fmla="*/ 62494 h 1476006"/>
              <a:gd name="connsiteX4" fmla="*/ 8381114 w 8381114"/>
              <a:gd name="connsiteY4" fmla="*/ 1413512 h 1476006"/>
              <a:gd name="connsiteX5" fmla="*/ 8318620 w 8381114"/>
              <a:gd name="connsiteY5" fmla="*/ 1476006 h 1476006"/>
              <a:gd name="connsiteX6" fmla="*/ 62494 w 8381114"/>
              <a:gd name="connsiteY6" fmla="*/ 1476006 h 1476006"/>
              <a:gd name="connsiteX7" fmla="*/ 0 w 8381114"/>
              <a:gd name="connsiteY7" fmla="*/ 1413512 h 1476006"/>
              <a:gd name="connsiteX8" fmla="*/ 0 w 8381114"/>
              <a:gd name="connsiteY8" fmla="*/ 62494 h 1476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1114" h="1476006" fill="none" extrusionOk="0">
                <a:moveTo>
                  <a:pt x="0" y="62494"/>
                </a:moveTo>
                <a:cubicBezTo>
                  <a:pt x="2816" y="26582"/>
                  <a:pt x="30109" y="-1263"/>
                  <a:pt x="62494" y="0"/>
                </a:cubicBezTo>
                <a:cubicBezTo>
                  <a:pt x="2934073" y="8042"/>
                  <a:pt x="6078836" y="-155268"/>
                  <a:pt x="8318620" y="0"/>
                </a:cubicBezTo>
                <a:cubicBezTo>
                  <a:pt x="8353652" y="-2666"/>
                  <a:pt x="8381750" y="29942"/>
                  <a:pt x="8381114" y="62494"/>
                </a:cubicBezTo>
                <a:cubicBezTo>
                  <a:pt x="8395781" y="555881"/>
                  <a:pt x="8279638" y="1156981"/>
                  <a:pt x="8381114" y="1413512"/>
                </a:cubicBezTo>
                <a:cubicBezTo>
                  <a:pt x="8382749" y="1447319"/>
                  <a:pt x="8350434" y="1478160"/>
                  <a:pt x="8318620" y="1476006"/>
                </a:cubicBezTo>
                <a:cubicBezTo>
                  <a:pt x="5725413" y="1386153"/>
                  <a:pt x="2291029" y="1474572"/>
                  <a:pt x="62494" y="1476006"/>
                </a:cubicBezTo>
                <a:cubicBezTo>
                  <a:pt x="30396" y="1473096"/>
                  <a:pt x="1373" y="1452101"/>
                  <a:pt x="0" y="1413512"/>
                </a:cubicBezTo>
                <a:cubicBezTo>
                  <a:pt x="9866" y="1077366"/>
                  <a:pt x="-121311" y="275244"/>
                  <a:pt x="0" y="62494"/>
                </a:cubicBezTo>
                <a:close/>
              </a:path>
              <a:path w="8381114" h="1476006" stroke="0" extrusionOk="0">
                <a:moveTo>
                  <a:pt x="0" y="62494"/>
                </a:moveTo>
                <a:cubicBezTo>
                  <a:pt x="-2888" y="32896"/>
                  <a:pt x="28510" y="-37"/>
                  <a:pt x="62494" y="0"/>
                </a:cubicBezTo>
                <a:cubicBezTo>
                  <a:pt x="3618687" y="-168085"/>
                  <a:pt x="7142265" y="-33540"/>
                  <a:pt x="8318620" y="0"/>
                </a:cubicBezTo>
                <a:cubicBezTo>
                  <a:pt x="8354368" y="1205"/>
                  <a:pt x="8381347" y="28959"/>
                  <a:pt x="8381114" y="62494"/>
                </a:cubicBezTo>
                <a:cubicBezTo>
                  <a:pt x="8275068" y="670372"/>
                  <a:pt x="8344023" y="1136281"/>
                  <a:pt x="8381114" y="1413512"/>
                </a:cubicBezTo>
                <a:cubicBezTo>
                  <a:pt x="8387296" y="1449035"/>
                  <a:pt x="8353446" y="1481983"/>
                  <a:pt x="8318620" y="1476006"/>
                </a:cubicBezTo>
                <a:cubicBezTo>
                  <a:pt x="7038768" y="1454109"/>
                  <a:pt x="2112863" y="1348535"/>
                  <a:pt x="62494" y="1476006"/>
                </a:cubicBezTo>
                <a:cubicBezTo>
                  <a:pt x="26190" y="1469616"/>
                  <a:pt x="-3972" y="1449753"/>
                  <a:pt x="0" y="1413512"/>
                </a:cubicBezTo>
                <a:cubicBezTo>
                  <a:pt x="-82916" y="1067819"/>
                  <a:pt x="99508" y="669403"/>
                  <a:pt x="0" y="62494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965792652">
                  <a:prstGeom prst="roundRect">
                    <a:avLst>
                      <a:gd name="adj" fmla="val 4234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239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0421F-4DED-4239-8A2F-7FA463ECCB57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65709-F18D-45E8-819F-1F35094ADE5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Colorful patterns on the sky">
            <a:extLst>
              <a:ext uri="{FF2B5EF4-FFF2-40B4-BE49-F238E27FC236}">
                <a16:creationId xmlns:a16="http://schemas.microsoft.com/office/drawing/2014/main" id="{E7FEA390-2201-0C14-F5DE-36F49E99AC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alphaModFix amt="50000"/>
          </a:blip>
          <a:srcRect t="5538" b="10193"/>
          <a:stretch/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3B54551-8E9D-127B-5933-D029DDD00D0A}"/>
              </a:ext>
            </a:extLst>
          </p:cNvPr>
          <p:cNvSpPr/>
          <p:nvPr userDrawn="1"/>
        </p:nvSpPr>
        <p:spPr>
          <a:xfrm>
            <a:off x="422644" y="1870077"/>
            <a:ext cx="8381114" cy="4709777"/>
          </a:xfrm>
          <a:custGeom>
            <a:avLst/>
            <a:gdLst>
              <a:gd name="connsiteX0" fmla="*/ 0 w 8381114"/>
              <a:gd name="connsiteY0" fmla="*/ 199412 h 4709777"/>
              <a:gd name="connsiteX1" fmla="*/ 199412 w 8381114"/>
              <a:gd name="connsiteY1" fmla="*/ 0 h 4709777"/>
              <a:gd name="connsiteX2" fmla="*/ 8181702 w 8381114"/>
              <a:gd name="connsiteY2" fmla="*/ 0 h 4709777"/>
              <a:gd name="connsiteX3" fmla="*/ 8381114 w 8381114"/>
              <a:gd name="connsiteY3" fmla="*/ 199412 h 4709777"/>
              <a:gd name="connsiteX4" fmla="*/ 8381114 w 8381114"/>
              <a:gd name="connsiteY4" fmla="*/ 4510365 h 4709777"/>
              <a:gd name="connsiteX5" fmla="*/ 8181702 w 8381114"/>
              <a:gd name="connsiteY5" fmla="*/ 4709777 h 4709777"/>
              <a:gd name="connsiteX6" fmla="*/ 199412 w 8381114"/>
              <a:gd name="connsiteY6" fmla="*/ 4709777 h 4709777"/>
              <a:gd name="connsiteX7" fmla="*/ 0 w 8381114"/>
              <a:gd name="connsiteY7" fmla="*/ 4510365 h 4709777"/>
              <a:gd name="connsiteX8" fmla="*/ 0 w 8381114"/>
              <a:gd name="connsiteY8" fmla="*/ 199412 h 4709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1114" h="4709777" fill="none" extrusionOk="0">
                <a:moveTo>
                  <a:pt x="0" y="199412"/>
                </a:moveTo>
                <a:cubicBezTo>
                  <a:pt x="9802" y="84414"/>
                  <a:pt x="106945" y="-10476"/>
                  <a:pt x="199412" y="0"/>
                </a:cubicBezTo>
                <a:cubicBezTo>
                  <a:pt x="2633122" y="8042"/>
                  <a:pt x="5213579" y="-155268"/>
                  <a:pt x="8181702" y="0"/>
                </a:cubicBezTo>
                <a:cubicBezTo>
                  <a:pt x="8292942" y="-5702"/>
                  <a:pt x="8386478" y="105817"/>
                  <a:pt x="8381114" y="199412"/>
                </a:cubicBezTo>
                <a:cubicBezTo>
                  <a:pt x="8289460" y="654535"/>
                  <a:pt x="8535568" y="3596759"/>
                  <a:pt x="8381114" y="4510365"/>
                </a:cubicBezTo>
                <a:cubicBezTo>
                  <a:pt x="8399674" y="4612470"/>
                  <a:pt x="8276599" y="4721930"/>
                  <a:pt x="8181702" y="4709777"/>
                </a:cubicBezTo>
                <a:cubicBezTo>
                  <a:pt x="4487481" y="4619924"/>
                  <a:pt x="2668460" y="4708343"/>
                  <a:pt x="199412" y="4709777"/>
                </a:cubicBezTo>
                <a:cubicBezTo>
                  <a:pt x="91914" y="4706605"/>
                  <a:pt x="4877" y="4634969"/>
                  <a:pt x="0" y="4510365"/>
                </a:cubicBezTo>
                <a:cubicBezTo>
                  <a:pt x="-105840" y="4043582"/>
                  <a:pt x="41076" y="1350381"/>
                  <a:pt x="0" y="199412"/>
                </a:cubicBezTo>
                <a:close/>
              </a:path>
              <a:path w="8381114" h="4709777" stroke="0" extrusionOk="0">
                <a:moveTo>
                  <a:pt x="0" y="199412"/>
                </a:moveTo>
                <a:cubicBezTo>
                  <a:pt x="-1765" y="92283"/>
                  <a:pt x="109306" y="-1399"/>
                  <a:pt x="199412" y="0"/>
                </a:cubicBezTo>
                <a:cubicBezTo>
                  <a:pt x="1395591" y="-168085"/>
                  <a:pt x="6857519" y="-33540"/>
                  <a:pt x="8181702" y="0"/>
                </a:cubicBezTo>
                <a:cubicBezTo>
                  <a:pt x="8304959" y="12821"/>
                  <a:pt x="8383135" y="97766"/>
                  <a:pt x="8381114" y="199412"/>
                </a:cubicBezTo>
                <a:cubicBezTo>
                  <a:pt x="8423427" y="1749158"/>
                  <a:pt x="8541511" y="3252720"/>
                  <a:pt x="8381114" y="4510365"/>
                </a:cubicBezTo>
                <a:cubicBezTo>
                  <a:pt x="8387059" y="4621467"/>
                  <a:pt x="8292074" y="4714366"/>
                  <a:pt x="8181702" y="4709777"/>
                </a:cubicBezTo>
                <a:cubicBezTo>
                  <a:pt x="5811854" y="4687880"/>
                  <a:pt x="3103859" y="4582306"/>
                  <a:pt x="199412" y="4709777"/>
                </a:cubicBezTo>
                <a:cubicBezTo>
                  <a:pt x="86729" y="4700671"/>
                  <a:pt x="-3992" y="4622233"/>
                  <a:pt x="0" y="4510365"/>
                </a:cubicBezTo>
                <a:cubicBezTo>
                  <a:pt x="36229" y="3174800"/>
                  <a:pt x="84634" y="2338165"/>
                  <a:pt x="0" y="19941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965792652">
                  <a:prstGeom prst="roundRect">
                    <a:avLst>
                      <a:gd name="adj" fmla="val 4234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76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2B14A4-559A-1DD8-F0A0-653D3AA3B35B}"/>
              </a:ext>
            </a:extLst>
          </p:cNvPr>
          <p:cNvSpPr txBox="1"/>
          <p:nvPr/>
        </p:nvSpPr>
        <p:spPr>
          <a:xfrm>
            <a:off x="2544183" y="322730"/>
            <a:ext cx="4055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Deuteronomy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DCC031-97F2-5F07-C2D3-2F551559C48C}"/>
              </a:ext>
            </a:extLst>
          </p:cNvPr>
          <p:cNvSpPr txBox="1"/>
          <p:nvPr/>
        </p:nvSpPr>
        <p:spPr>
          <a:xfrm>
            <a:off x="597049" y="1274781"/>
            <a:ext cx="8003689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Deuteronomy is a record of Moses’ message in the last month before the conquest</a:t>
            </a:r>
          </a:p>
          <a:p>
            <a:pPr marL="342900" indent="-342900">
              <a:buFont typeface="+mj-lt"/>
              <a:buAutoNum type="arabicPeriod"/>
            </a:pPr>
            <a:endParaRPr lang="en-US" sz="1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consist of a series of 4 sermons (1-4; 5-26; 27-30; 31-34)</a:t>
            </a:r>
          </a:p>
          <a:p>
            <a:pPr marL="342900" indent="-342900">
              <a:buFont typeface="+mj-lt"/>
              <a:buAutoNum type="arabicPeriod"/>
            </a:pPr>
            <a:endParaRPr lang="en-US" sz="1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Focus is on obedience / faithfulness as they embark on the conquest of Canaan</a:t>
            </a:r>
          </a:p>
          <a:p>
            <a:pPr marL="342900" indent="-342900">
              <a:buFont typeface="+mj-lt"/>
              <a:buAutoNum type="arabicPeriod"/>
            </a:pPr>
            <a:endParaRPr lang="en-US" sz="1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Chapters 8-11 (part of second sermon) helps Israel look at the present</a:t>
            </a:r>
          </a:p>
          <a:p>
            <a:pPr marL="342900" indent="-342900">
              <a:buFont typeface="+mj-lt"/>
              <a:buAutoNum type="arabicPeriod"/>
            </a:pPr>
            <a:endParaRPr lang="en-US" sz="1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Moses helps them see what they really are</a:t>
            </a:r>
          </a:p>
        </p:txBody>
      </p:sp>
    </p:spTree>
    <p:extLst>
      <p:ext uri="{BB962C8B-B14F-4D97-AF65-F5344CB8AC3E}">
        <p14:creationId xmlns:p14="http://schemas.microsoft.com/office/powerpoint/2010/main" val="41875754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AC655B4-3328-2073-F9CF-A61BF398CB10}"/>
              </a:ext>
            </a:extLst>
          </p:cNvPr>
          <p:cNvSpPr txBox="1"/>
          <p:nvPr/>
        </p:nvSpPr>
        <p:spPr>
          <a:xfrm>
            <a:off x="23304" y="5315186"/>
            <a:ext cx="9143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accent2"/>
                </a:solidFill>
                <a:latin typeface="Jumble" panose="020B0604020202020204" pitchFamily="2" charset="0"/>
              </a:rPr>
              <a:t>Deut. 8-11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B2DEAC-0EE8-7177-4065-F171FDCDDC0F}"/>
              </a:ext>
            </a:extLst>
          </p:cNvPr>
          <p:cNvSpPr txBox="1"/>
          <p:nvPr/>
        </p:nvSpPr>
        <p:spPr>
          <a:xfrm>
            <a:off x="1298088" y="1077557"/>
            <a:ext cx="662671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accent2"/>
                </a:solidFill>
                <a:latin typeface="Jumble" panose="020B0604020202020204" pitchFamily="2" charset="0"/>
              </a:rPr>
              <a:t>See What You Are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163E41-29DF-50C4-55AF-8A45233C3BC9}"/>
              </a:ext>
            </a:extLst>
          </p:cNvPr>
          <p:cNvSpPr txBox="1"/>
          <p:nvPr/>
        </p:nvSpPr>
        <p:spPr>
          <a:xfrm>
            <a:off x="1258644" y="1077558"/>
            <a:ext cx="662671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latin typeface="Jumble" panose="020B0604020202020204" pitchFamily="2" charset="0"/>
              </a:rPr>
              <a:t>See What You Are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924FAF-CD8B-C6C5-F12C-DB4C38AD07E5}"/>
              </a:ext>
            </a:extLst>
          </p:cNvPr>
          <p:cNvSpPr txBox="1"/>
          <p:nvPr/>
        </p:nvSpPr>
        <p:spPr>
          <a:xfrm>
            <a:off x="0" y="5318777"/>
            <a:ext cx="9143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Jumble" panose="020B0604020202020204" pitchFamily="2" charset="0"/>
              </a:rPr>
              <a:t>Deut. 8-11</a:t>
            </a:r>
          </a:p>
        </p:txBody>
      </p:sp>
    </p:spTree>
    <p:extLst>
      <p:ext uri="{BB962C8B-B14F-4D97-AF65-F5344CB8AC3E}">
        <p14:creationId xmlns:p14="http://schemas.microsoft.com/office/powerpoint/2010/main" val="14319655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191566-2C9E-F47E-3FAE-C0D7516ED182}"/>
              </a:ext>
            </a:extLst>
          </p:cNvPr>
          <p:cNvSpPr txBox="1"/>
          <p:nvPr/>
        </p:nvSpPr>
        <p:spPr>
          <a:xfrm>
            <a:off x="451821" y="528918"/>
            <a:ext cx="82403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Jumble" panose="020B0604020202020204" pitchFamily="2" charset="0"/>
              </a:rPr>
              <a:t>See What You 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1D9A10-2183-D286-8F7E-E3F64DE09CF5}"/>
              </a:ext>
            </a:extLst>
          </p:cNvPr>
          <p:cNvSpPr txBox="1"/>
          <p:nvPr/>
        </p:nvSpPr>
        <p:spPr>
          <a:xfrm>
            <a:off x="742276" y="2361304"/>
            <a:ext cx="81596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ble" panose="02000503000000020004" pitchFamily="2" charset="0"/>
              </a:rPr>
              <a:t>Children in the Wilderness (8:1-5)</a:t>
            </a:r>
          </a:p>
        </p:txBody>
      </p:sp>
    </p:spTree>
    <p:extLst>
      <p:ext uri="{BB962C8B-B14F-4D97-AF65-F5344CB8AC3E}">
        <p14:creationId xmlns:p14="http://schemas.microsoft.com/office/powerpoint/2010/main" val="15839317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322A72-C4D1-C356-DDE7-DB8EFCCC4119}"/>
              </a:ext>
            </a:extLst>
          </p:cNvPr>
          <p:cNvSpPr txBox="1"/>
          <p:nvPr/>
        </p:nvSpPr>
        <p:spPr>
          <a:xfrm>
            <a:off x="1" y="502024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lnSpc>
                <a:spcPct val="150000"/>
              </a:lnSpc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ble" panose="02000503000000020004" pitchFamily="2" charset="0"/>
              </a:rPr>
              <a:t>Children in the Wilderness (8:1-5)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C8C365-A9CC-957D-3A4B-3E107619A77A}"/>
              </a:ext>
            </a:extLst>
          </p:cNvPr>
          <p:cNvSpPr txBox="1"/>
          <p:nvPr/>
        </p:nvSpPr>
        <p:spPr>
          <a:xfrm>
            <a:off x="688489" y="2033193"/>
            <a:ext cx="800369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God Tests Us (vv. 1-2)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Wilderness wonderings served as a test to know if they would be obedient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so God would know (Rev. 2:23), but to reveal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How we respond to test reveals what is really in our hearts: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May involve everyday experience (Israel was tested when they were hungry and thirsty).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God will allow different circumstances as a test of whether we will trust him to see things through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Perhaps your struggles now are a testing</a:t>
            </a:r>
          </a:p>
        </p:txBody>
      </p:sp>
    </p:spTree>
    <p:extLst>
      <p:ext uri="{BB962C8B-B14F-4D97-AF65-F5344CB8AC3E}">
        <p14:creationId xmlns:p14="http://schemas.microsoft.com/office/powerpoint/2010/main" val="16634229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322A72-C4D1-C356-DDE7-DB8EFCCC4119}"/>
              </a:ext>
            </a:extLst>
          </p:cNvPr>
          <p:cNvSpPr txBox="1"/>
          <p:nvPr/>
        </p:nvSpPr>
        <p:spPr>
          <a:xfrm>
            <a:off x="1" y="502024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lnSpc>
                <a:spcPct val="150000"/>
              </a:lnSpc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ble" panose="02000503000000020004" pitchFamily="2" charset="0"/>
              </a:rPr>
              <a:t>Children in the Wilderness (8:1-5)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C8C365-A9CC-957D-3A4B-3E107619A77A}"/>
              </a:ext>
            </a:extLst>
          </p:cNvPr>
          <p:cNvSpPr txBox="1"/>
          <p:nvPr/>
        </p:nvSpPr>
        <p:spPr>
          <a:xfrm>
            <a:off x="688488" y="2033193"/>
            <a:ext cx="796065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God Tests Us (vv. 1-2)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God Teaches Us (v.3)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By given them manna (daily) it taught them to depend on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Taught them to live by the word of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God teaches us through various problem of life to depend on him &amp; turn to the word for direction!</a:t>
            </a:r>
          </a:p>
        </p:txBody>
      </p:sp>
    </p:spTree>
    <p:extLst>
      <p:ext uri="{BB962C8B-B14F-4D97-AF65-F5344CB8AC3E}">
        <p14:creationId xmlns:p14="http://schemas.microsoft.com/office/powerpoint/2010/main" val="38323080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322A72-C4D1-C356-DDE7-DB8EFCCC4119}"/>
              </a:ext>
            </a:extLst>
          </p:cNvPr>
          <p:cNvSpPr txBox="1"/>
          <p:nvPr/>
        </p:nvSpPr>
        <p:spPr>
          <a:xfrm>
            <a:off x="1" y="502024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lnSpc>
                <a:spcPct val="150000"/>
              </a:lnSpc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ble" panose="02000503000000020004" pitchFamily="2" charset="0"/>
              </a:rPr>
              <a:t>Children in the Wilderness (8:1-5)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C8C365-A9CC-957D-3A4B-3E107619A77A}"/>
              </a:ext>
            </a:extLst>
          </p:cNvPr>
          <p:cNvSpPr txBox="1"/>
          <p:nvPr/>
        </p:nvSpPr>
        <p:spPr>
          <a:xfrm>
            <a:off x="688489" y="2033193"/>
            <a:ext cx="791225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God Tests Us (vv. 1-2)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God Teaches Us (v.3)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God Cares of Us (vv. 4, 29:5)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God took care of his people – saw that their needs were provided – they had no reason for complaint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Our God cares for us too (1 Pet. 5:7)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Provides our daily necessities (Matt. 6)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May simply give us power to get what we need (Deut. 8:18)</a:t>
            </a:r>
          </a:p>
        </p:txBody>
      </p:sp>
    </p:spTree>
    <p:extLst>
      <p:ext uri="{BB962C8B-B14F-4D97-AF65-F5344CB8AC3E}">
        <p14:creationId xmlns:p14="http://schemas.microsoft.com/office/powerpoint/2010/main" val="25601764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322A72-C4D1-C356-DDE7-DB8EFCCC4119}"/>
              </a:ext>
            </a:extLst>
          </p:cNvPr>
          <p:cNvSpPr txBox="1"/>
          <p:nvPr/>
        </p:nvSpPr>
        <p:spPr>
          <a:xfrm>
            <a:off x="1" y="502024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lnSpc>
                <a:spcPct val="150000"/>
              </a:lnSpc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ble" panose="02000503000000020004" pitchFamily="2" charset="0"/>
              </a:rPr>
              <a:t>Children in the Wilderness (8:1-5)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C8C365-A9CC-957D-3A4B-3E107619A77A}"/>
              </a:ext>
            </a:extLst>
          </p:cNvPr>
          <p:cNvSpPr txBox="1"/>
          <p:nvPr/>
        </p:nvSpPr>
        <p:spPr>
          <a:xfrm>
            <a:off x="688488" y="2033193"/>
            <a:ext cx="786921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God Tests Us (vv. 1-2)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God Teaches Us (v.3)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God Cares of Us (vv. 4, 29:5)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God Disciplines Us (v. 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As children of God, God chastens his own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Chastening is not always punishment – can involve training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God chastens us (Heb. 12:5-8; Prov. 3:11-12)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By allowing us to suffer for the cause (Heb. 12)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By teaching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By encouragement / correction</a:t>
            </a:r>
          </a:p>
        </p:txBody>
      </p:sp>
    </p:spTree>
    <p:extLst>
      <p:ext uri="{BB962C8B-B14F-4D97-AF65-F5344CB8AC3E}">
        <p14:creationId xmlns:p14="http://schemas.microsoft.com/office/powerpoint/2010/main" val="2844498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191566-2C9E-F47E-3FAE-C0D7516ED182}"/>
              </a:ext>
            </a:extLst>
          </p:cNvPr>
          <p:cNvSpPr txBox="1"/>
          <p:nvPr/>
        </p:nvSpPr>
        <p:spPr>
          <a:xfrm>
            <a:off x="451821" y="528918"/>
            <a:ext cx="82403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Jumble" panose="020B0604020202020204" pitchFamily="2" charset="0"/>
              </a:rPr>
              <a:t>See What You 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1D9A10-2183-D286-8F7E-E3F64DE09CF5}"/>
              </a:ext>
            </a:extLst>
          </p:cNvPr>
          <p:cNvSpPr txBox="1"/>
          <p:nvPr/>
        </p:nvSpPr>
        <p:spPr>
          <a:xfrm>
            <a:off x="742276" y="2361304"/>
            <a:ext cx="815967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ble" panose="02000503000000020004" pitchFamily="2" charset="0"/>
              </a:rPr>
              <a:t>Children in the Wilderness (8:1-5)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ble" panose="02000503000000020004" pitchFamily="2" charset="0"/>
              </a:rPr>
              <a:t>Conquerors in the Land (8:6-20)</a:t>
            </a:r>
          </a:p>
        </p:txBody>
      </p:sp>
    </p:spTree>
    <p:extLst>
      <p:ext uri="{BB962C8B-B14F-4D97-AF65-F5344CB8AC3E}">
        <p14:creationId xmlns:p14="http://schemas.microsoft.com/office/powerpoint/2010/main" val="2499336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74CCF4-1615-D9F5-9667-1799E8B569B7}"/>
              </a:ext>
            </a:extLst>
          </p:cNvPr>
          <p:cNvSpPr txBox="1"/>
          <p:nvPr/>
        </p:nvSpPr>
        <p:spPr>
          <a:xfrm>
            <a:off x="0" y="507402"/>
            <a:ext cx="9143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2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ble" panose="02000503000000020004" pitchFamily="2" charset="0"/>
              </a:rPr>
              <a:t>Conquerors in the Land (8:6-20)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101D31-2DD2-BC3D-0E57-7B9863788202}"/>
              </a:ext>
            </a:extLst>
          </p:cNvPr>
          <p:cNvSpPr txBox="1"/>
          <p:nvPr/>
        </p:nvSpPr>
        <p:spPr>
          <a:xfrm>
            <a:off x="688489" y="2033193"/>
            <a:ext cx="796603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Enjoying God’s Blessings (vv. 6-9)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When they would come into the Land – abundantly blessed (water, which was precious, would produce abundant crops – v. 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Conditioned upon obedience (v. 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We are richly blessed 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All we need (Matt. 6:33)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Riches of his grace (Eph. 1:7; 2:7)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Riches of his glory (Eph. 1:18; 3:16)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Riches of his mercy (Eph. 2:4)</a:t>
            </a:r>
          </a:p>
        </p:txBody>
      </p:sp>
    </p:spTree>
    <p:extLst>
      <p:ext uri="{BB962C8B-B14F-4D97-AF65-F5344CB8AC3E}">
        <p14:creationId xmlns:p14="http://schemas.microsoft.com/office/powerpoint/2010/main" val="36837609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74CCF4-1615-D9F5-9667-1799E8B569B7}"/>
              </a:ext>
            </a:extLst>
          </p:cNvPr>
          <p:cNvSpPr txBox="1"/>
          <p:nvPr/>
        </p:nvSpPr>
        <p:spPr>
          <a:xfrm>
            <a:off x="0" y="507402"/>
            <a:ext cx="9143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2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ble" panose="02000503000000020004" pitchFamily="2" charset="0"/>
              </a:rPr>
              <a:t>Conquerors in the Land (8:6-20)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101D31-2DD2-BC3D-0E57-7B9863788202}"/>
              </a:ext>
            </a:extLst>
          </p:cNvPr>
          <p:cNvSpPr txBox="1"/>
          <p:nvPr/>
        </p:nvSpPr>
        <p:spPr>
          <a:xfrm>
            <a:off x="688489" y="2033193"/>
            <a:ext cx="797679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Enjoying God’s Blessings (vv. 6-9)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Forgetting God’s Goodness (vv. 10-18)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prosperity could lead to forgetting God 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By not obeying (v. 11)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By thinking gained all by their own power – fail to credit God as the source (vv. 12-18)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All too often we forget God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Through disobedience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Through wrong priorities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By neglecting prayer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Failing to recognize how much we need him</a:t>
            </a:r>
          </a:p>
        </p:txBody>
      </p:sp>
    </p:spTree>
    <p:extLst>
      <p:ext uri="{BB962C8B-B14F-4D97-AF65-F5344CB8AC3E}">
        <p14:creationId xmlns:p14="http://schemas.microsoft.com/office/powerpoint/2010/main" val="34355550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74CCF4-1615-D9F5-9667-1799E8B569B7}"/>
              </a:ext>
            </a:extLst>
          </p:cNvPr>
          <p:cNvSpPr txBox="1"/>
          <p:nvPr/>
        </p:nvSpPr>
        <p:spPr>
          <a:xfrm>
            <a:off x="0" y="507402"/>
            <a:ext cx="9143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2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ble" panose="02000503000000020004" pitchFamily="2" charset="0"/>
              </a:rPr>
              <a:t>Conquerors in the Land (8:6-20)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101D31-2DD2-BC3D-0E57-7B9863788202}"/>
              </a:ext>
            </a:extLst>
          </p:cNvPr>
          <p:cNvSpPr txBox="1"/>
          <p:nvPr/>
        </p:nvSpPr>
        <p:spPr>
          <a:xfrm>
            <a:off x="688488" y="2033193"/>
            <a:ext cx="794452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Enjoying God’s Blessings (vv. 6-9)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Forgetting God’s Goodness (vv. 10-18)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Rejecting God’s Authority (vv. 19-20)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Forgetting God led to rejecting God and turning to another form of authority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To reject God’s authority – perish (v. 20)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When we follow our own wishes, we reject God’s authority (Prov. 3:5-6)</a:t>
            </a:r>
          </a:p>
        </p:txBody>
      </p:sp>
    </p:spTree>
    <p:extLst>
      <p:ext uri="{BB962C8B-B14F-4D97-AF65-F5344CB8AC3E}">
        <p14:creationId xmlns:p14="http://schemas.microsoft.com/office/powerpoint/2010/main" val="5394174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191566-2C9E-F47E-3FAE-C0D7516ED182}"/>
              </a:ext>
            </a:extLst>
          </p:cNvPr>
          <p:cNvSpPr txBox="1"/>
          <p:nvPr/>
        </p:nvSpPr>
        <p:spPr>
          <a:xfrm>
            <a:off x="451821" y="528918"/>
            <a:ext cx="82403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Jumble" panose="020B0604020202020204" pitchFamily="2" charset="0"/>
              </a:rPr>
              <a:t>See What You 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1D9A10-2183-D286-8F7E-E3F64DE09CF5}"/>
              </a:ext>
            </a:extLst>
          </p:cNvPr>
          <p:cNvSpPr txBox="1"/>
          <p:nvPr/>
        </p:nvSpPr>
        <p:spPr>
          <a:xfrm>
            <a:off x="742276" y="2361304"/>
            <a:ext cx="815967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ble" panose="02000503000000020004" pitchFamily="2" charset="0"/>
              </a:rPr>
              <a:t>Children in the Wilderness (8:1-5)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ble" panose="02000503000000020004" pitchFamily="2" charset="0"/>
              </a:rPr>
              <a:t>Conquerors in the Land (8:6-20)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ble" panose="02000503000000020004" pitchFamily="2" charset="0"/>
              </a:rPr>
              <a:t>Rebels Against the Lord (9:1 – 10:11)</a:t>
            </a:r>
          </a:p>
        </p:txBody>
      </p:sp>
    </p:spTree>
    <p:extLst>
      <p:ext uri="{BB962C8B-B14F-4D97-AF65-F5344CB8AC3E}">
        <p14:creationId xmlns:p14="http://schemas.microsoft.com/office/powerpoint/2010/main" val="250606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C797B79-3E76-5116-AB97-CA02572DAEB3}"/>
              </a:ext>
            </a:extLst>
          </p:cNvPr>
          <p:cNvSpPr txBox="1"/>
          <p:nvPr/>
        </p:nvSpPr>
        <p:spPr>
          <a:xfrm>
            <a:off x="0" y="469752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3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ble" panose="02000503000000020004" pitchFamily="2" charset="0"/>
              </a:rPr>
              <a:t>Rebels Against the Lord (9:1 – 10:11)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099DCF-317B-E03E-8BD8-F79AAA7AA1A9}"/>
              </a:ext>
            </a:extLst>
          </p:cNvPr>
          <p:cNvSpPr txBox="1"/>
          <p:nvPr/>
        </p:nvSpPr>
        <p:spPr>
          <a:xfrm>
            <a:off x="688488" y="2033193"/>
            <a:ext cx="796065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Grace of God (9:1-6)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Lord was going before them – thus there is no need to fear (v. 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Bringing them into the land fulfilled God’s promise (v. 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Emphasis is on the grace of God – not the goodness of God’s people (v. 5a)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We must learn that God’s grace is given – not because we deserve it (Titus 3:1-5)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F8044B-5038-EE74-F205-CB3A4256D73B}"/>
              </a:ext>
            </a:extLst>
          </p:cNvPr>
          <p:cNvSpPr txBox="1"/>
          <p:nvPr/>
        </p:nvSpPr>
        <p:spPr>
          <a:xfrm>
            <a:off x="1621715" y="1239193"/>
            <a:ext cx="5900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rgbClr val="FFFF00"/>
                </a:solidFill>
              </a:rPr>
              <a:t>In Spite-of God’s Goodness</a:t>
            </a:r>
          </a:p>
        </p:txBody>
      </p:sp>
    </p:spTree>
    <p:extLst>
      <p:ext uri="{BB962C8B-B14F-4D97-AF65-F5344CB8AC3E}">
        <p14:creationId xmlns:p14="http://schemas.microsoft.com/office/powerpoint/2010/main" val="37400261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C797B79-3E76-5116-AB97-CA02572DAEB3}"/>
              </a:ext>
            </a:extLst>
          </p:cNvPr>
          <p:cNvSpPr txBox="1"/>
          <p:nvPr/>
        </p:nvSpPr>
        <p:spPr>
          <a:xfrm>
            <a:off x="0" y="469752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3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ble" panose="02000503000000020004" pitchFamily="2" charset="0"/>
              </a:rPr>
              <a:t>Rebels Against the Lord (9:1 – 10:11)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099DCF-317B-E03E-8BD8-F79AAA7AA1A9}"/>
              </a:ext>
            </a:extLst>
          </p:cNvPr>
          <p:cNvSpPr txBox="1"/>
          <p:nvPr/>
        </p:nvSpPr>
        <p:spPr>
          <a:xfrm>
            <a:off x="688488" y="2033193"/>
            <a:ext cx="7998311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Grace of God (9:1-6)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 History of Rebellion (9:7 – 10:11)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Rebelled from the day Moses knew them (v. 24)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At Horeb (vv. 8-21)</a:t>
            </a:r>
          </a:p>
          <a:p>
            <a:pPr marL="1828800" lvl="3" indent="-457200">
              <a:buFont typeface="Wingdings" panose="05000000000000000000" pitchFamily="2" charset="2"/>
              <a:buChar char="ü"/>
            </a:pPr>
            <a:r>
              <a:rPr lang="en-US" sz="2200" dirty="0"/>
              <a:t>While Moses was on the mount (vv. 8-12)</a:t>
            </a:r>
          </a:p>
          <a:p>
            <a:pPr marL="1828800" lvl="3" indent="-457200">
              <a:buFont typeface="Wingdings" panose="05000000000000000000" pitchFamily="2" charset="2"/>
              <a:buChar char="ü"/>
            </a:pPr>
            <a:r>
              <a:rPr lang="en-US" sz="2200" dirty="0"/>
              <a:t>Lord would have destroyed you (vv. 13-14)</a:t>
            </a:r>
          </a:p>
          <a:p>
            <a:pPr marL="1828800" lvl="3" indent="-457200">
              <a:buFont typeface="Wingdings" panose="05000000000000000000" pitchFamily="2" charset="2"/>
              <a:buChar char="ü"/>
            </a:pPr>
            <a:r>
              <a:rPr lang="en-US" sz="2200" dirty="0"/>
              <a:t>Moses pled to God (vv. 15-21)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At </a:t>
            </a:r>
            <a:r>
              <a:rPr lang="en-US" sz="2400" dirty="0" err="1"/>
              <a:t>Taberah</a:t>
            </a:r>
            <a:r>
              <a:rPr lang="en-US" sz="2400" dirty="0"/>
              <a:t> (v. 22)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At </a:t>
            </a:r>
            <a:r>
              <a:rPr lang="en-US" sz="2400" dirty="0" err="1"/>
              <a:t>Massah</a:t>
            </a:r>
            <a:r>
              <a:rPr lang="en-US" sz="2400" dirty="0"/>
              <a:t> (v. 22)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At </a:t>
            </a:r>
            <a:r>
              <a:rPr lang="en-US" sz="2400" dirty="0" err="1"/>
              <a:t>Kibroth</a:t>
            </a:r>
            <a:r>
              <a:rPr lang="en-US" sz="2400" dirty="0"/>
              <a:t> (v. 22)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At Kadesh Barnea (vv. 23-24)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33C80F-6A4A-98B3-D5C7-AE78667DA3B6}"/>
              </a:ext>
            </a:extLst>
          </p:cNvPr>
          <p:cNvSpPr txBox="1"/>
          <p:nvPr/>
        </p:nvSpPr>
        <p:spPr>
          <a:xfrm>
            <a:off x="1621715" y="1239193"/>
            <a:ext cx="5900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rgbClr val="FFFF00"/>
                </a:solidFill>
              </a:rPr>
              <a:t>In Spite-of God’s Goodness</a:t>
            </a:r>
          </a:p>
        </p:txBody>
      </p:sp>
    </p:spTree>
    <p:extLst>
      <p:ext uri="{BB962C8B-B14F-4D97-AF65-F5344CB8AC3E}">
        <p14:creationId xmlns:p14="http://schemas.microsoft.com/office/powerpoint/2010/main" val="1204838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C797B79-3E76-5116-AB97-CA02572DAEB3}"/>
              </a:ext>
            </a:extLst>
          </p:cNvPr>
          <p:cNvSpPr txBox="1"/>
          <p:nvPr/>
        </p:nvSpPr>
        <p:spPr>
          <a:xfrm>
            <a:off x="0" y="469752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3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ble" panose="02000503000000020004" pitchFamily="2" charset="0"/>
              </a:rPr>
              <a:t>Rebels Against the Lord (9:1 – 10:11)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099DCF-317B-E03E-8BD8-F79AAA7AA1A9}"/>
              </a:ext>
            </a:extLst>
          </p:cNvPr>
          <p:cNvSpPr txBox="1"/>
          <p:nvPr/>
        </p:nvSpPr>
        <p:spPr>
          <a:xfrm>
            <a:off x="688488" y="2033193"/>
            <a:ext cx="799831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Grace of God (9:1-6)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 History of Rebellion (9:7 – 10:11)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Rebelled from the day God knew them (v. 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God’s reaction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Spared By God’s mercy (9:25-29)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Evidenced of forgiveness and acceptance (10:1-11)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We rebel, yet God is gracious to give us time to repent (Rom. 2:4)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26CF1E-C750-815A-4C76-92395B021060}"/>
              </a:ext>
            </a:extLst>
          </p:cNvPr>
          <p:cNvSpPr txBox="1"/>
          <p:nvPr/>
        </p:nvSpPr>
        <p:spPr>
          <a:xfrm>
            <a:off x="1621715" y="1239193"/>
            <a:ext cx="5900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rgbClr val="FFFF00"/>
                </a:solidFill>
              </a:rPr>
              <a:t>In Spite-of God’s Goodness</a:t>
            </a:r>
          </a:p>
        </p:txBody>
      </p:sp>
    </p:spTree>
    <p:extLst>
      <p:ext uri="{BB962C8B-B14F-4D97-AF65-F5344CB8AC3E}">
        <p14:creationId xmlns:p14="http://schemas.microsoft.com/office/powerpoint/2010/main" val="379297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191566-2C9E-F47E-3FAE-C0D7516ED182}"/>
              </a:ext>
            </a:extLst>
          </p:cNvPr>
          <p:cNvSpPr txBox="1"/>
          <p:nvPr/>
        </p:nvSpPr>
        <p:spPr>
          <a:xfrm>
            <a:off x="451821" y="528918"/>
            <a:ext cx="82403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Jumble" panose="020B0604020202020204" pitchFamily="2" charset="0"/>
              </a:rPr>
              <a:t>See What You 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1D9A10-2183-D286-8F7E-E3F64DE09CF5}"/>
              </a:ext>
            </a:extLst>
          </p:cNvPr>
          <p:cNvSpPr txBox="1"/>
          <p:nvPr/>
        </p:nvSpPr>
        <p:spPr>
          <a:xfrm>
            <a:off x="742276" y="2361304"/>
            <a:ext cx="8159677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ble" panose="02000503000000020004" pitchFamily="2" charset="0"/>
              </a:rPr>
              <a:t>Children in the Wilderness (8:1-5)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ble" panose="02000503000000020004" pitchFamily="2" charset="0"/>
              </a:rPr>
              <a:t>Conquerors in the Land (8:6-20)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ble" panose="02000503000000020004" pitchFamily="2" charset="0"/>
              </a:rPr>
              <a:t>Rebels Against the Lord (9:1 – 10:11)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ble" panose="02000503000000020004" pitchFamily="2" charset="0"/>
              </a:rPr>
              <a:t>Servants of the Lord (10:12 – 11:32)</a:t>
            </a:r>
          </a:p>
        </p:txBody>
      </p:sp>
    </p:spTree>
    <p:extLst>
      <p:ext uri="{BB962C8B-B14F-4D97-AF65-F5344CB8AC3E}">
        <p14:creationId xmlns:p14="http://schemas.microsoft.com/office/powerpoint/2010/main" val="12289010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32E15A-DA06-D557-C213-9825564463A7}"/>
              </a:ext>
            </a:extLst>
          </p:cNvPr>
          <p:cNvSpPr txBox="1"/>
          <p:nvPr/>
        </p:nvSpPr>
        <p:spPr>
          <a:xfrm>
            <a:off x="3" y="464373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4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ble" panose="02000503000000020004" pitchFamily="2" charset="0"/>
              </a:rPr>
              <a:t>Servants of the Lord (10:12 – 11:32)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EA7D3E-9720-85B1-FFEB-BD87C349EDD2}"/>
              </a:ext>
            </a:extLst>
          </p:cNvPr>
          <p:cNvSpPr txBox="1"/>
          <p:nvPr/>
        </p:nvSpPr>
        <p:spPr>
          <a:xfrm>
            <a:off x="688489" y="2033193"/>
            <a:ext cx="74066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Obey Because of Fear (10:12, 20)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Obey Because of Love (10:12)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Obey for our Good (10:13)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Obey Because of God’s Character (10:14-20)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i="1" dirty="0"/>
              <a:t>Loves you (vv. 14-16)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i="1" dirty="0"/>
              <a:t>Mighty and awesome (v. 17a)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i="1" dirty="0"/>
              <a:t>Impartial (v. 17b)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i="1" dirty="0"/>
              <a:t>Helps the helpless (vv. 18-20)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D8BC36-3224-8BD9-66FD-903A8A68E187}"/>
              </a:ext>
            </a:extLst>
          </p:cNvPr>
          <p:cNvSpPr txBox="1"/>
          <p:nvPr/>
        </p:nvSpPr>
        <p:spPr>
          <a:xfrm>
            <a:off x="623943" y="1233814"/>
            <a:ext cx="7810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rgbClr val="FFFF00"/>
                </a:solidFill>
              </a:rPr>
              <a:t>Servants of the Lord: serve, submit to and obey the Lord</a:t>
            </a:r>
          </a:p>
        </p:txBody>
      </p:sp>
    </p:spTree>
    <p:extLst>
      <p:ext uri="{BB962C8B-B14F-4D97-AF65-F5344CB8AC3E}">
        <p14:creationId xmlns:p14="http://schemas.microsoft.com/office/powerpoint/2010/main" val="20865705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32E15A-DA06-D557-C213-9825564463A7}"/>
              </a:ext>
            </a:extLst>
          </p:cNvPr>
          <p:cNvSpPr txBox="1"/>
          <p:nvPr/>
        </p:nvSpPr>
        <p:spPr>
          <a:xfrm>
            <a:off x="3" y="464373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4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ble" panose="02000503000000020004" pitchFamily="2" charset="0"/>
              </a:rPr>
              <a:t>Servants of the Lord (10:12 – 11:32)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EA7D3E-9720-85B1-FFEB-BD87C349EDD2}"/>
              </a:ext>
            </a:extLst>
          </p:cNvPr>
          <p:cNvSpPr txBox="1"/>
          <p:nvPr/>
        </p:nvSpPr>
        <p:spPr>
          <a:xfrm>
            <a:off x="688489" y="2033193"/>
            <a:ext cx="74066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Obey Because of Fear (10:12, 20)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Obey Because of Love (10:12)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Obey for our Good (10:13)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Obey Because of God’s Character (10:14-20)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Obey Because of God’s Care (10:21 – 11:7)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i="1" dirty="0"/>
              <a:t>Made a nation out of 70 people (10:21-22)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i="1" dirty="0"/>
              <a:t>Delivered a nation (11:2-4)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i="1" dirty="0"/>
              <a:t>Cared for you in the wilderness (11:5-6)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i="1" dirty="0"/>
              <a:t>Many great acts (11:7)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D8BC36-3224-8BD9-66FD-903A8A68E187}"/>
              </a:ext>
            </a:extLst>
          </p:cNvPr>
          <p:cNvSpPr txBox="1"/>
          <p:nvPr/>
        </p:nvSpPr>
        <p:spPr>
          <a:xfrm>
            <a:off x="623943" y="1233814"/>
            <a:ext cx="7810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rgbClr val="FFFF00"/>
                </a:solidFill>
              </a:rPr>
              <a:t>Servants of the Lord: serve, submit to and obey the Lord</a:t>
            </a:r>
          </a:p>
        </p:txBody>
      </p:sp>
    </p:spTree>
    <p:extLst>
      <p:ext uri="{BB962C8B-B14F-4D97-AF65-F5344CB8AC3E}">
        <p14:creationId xmlns:p14="http://schemas.microsoft.com/office/powerpoint/2010/main" val="1736074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32E15A-DA06-D557-C213-9825564463A7}"/>
              </a:ext>
            </a:extLst>
          </p:cNvPr>
          <p:cNvSpPr txBox="1"/>
          <p:nvPr/>
        </p:nvSpPr>
        <p:spPr>
          <a:xfrm>
            <a:off x="3" y="464373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4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ble" panose="02000503000000020004" pitchFamily="2" charset="0"/>
              </a:rPr>
              <a:t>Servants of the Lord (10:12 – 11:32)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EA7D3E-9720-85B1-FFEB-BD87C349EDD2}"/>
              </a:ext>
            </a:extLst>
          </p:cNvPr>
          <p:cNvSpPr txBox="1"/>
          <p:nvPr/>
        </p:nvSpPr>
        <p:spPr>
          <a:xfrm>
            <a:off x="688489" y="2033193"/>
            <a:ext cx="740664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Obey Because of Fear (10:12, 20)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Obey Because of Love (10:12)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Obey for our Good (10:13)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Obey Because of God’s Character (10:14-20)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Obey Because of God’s Care (10:21 – 11:7)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Obey Because of God’s Promises (11:8-25)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i="1" dirty="0"/>
              <a:t>Promised you land (vv. 8-12)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i="1" dirty="0"/>
              <a:t>Bless you in the land (vv. 13-17)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i="1" dirty="0"/>
              <a:t>Days multiplied in the land (vv. 18-21)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i="1" dirty="0"/>
              <a:t>Drive out your enemy (vv. 22-25)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i="1" dirty="0"/>
              <a:t>God has made many promise to us (1 </a:t>
            </a:r>
            <a:r>
              <a:rPr lang="en-US" sz="2400" i="1" dirty="0" err="1"/>
              <a:t>Jno</a:t>
            </a:r>
            <a:r>
              <a:rPr lang="en-US" sz="2400" i="1" dirty="0"/>
              <a:t>. 2:25)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D8BC36-3224-8BD9-66FD-903A8A68E187}"/>
              </a:ext>
            </a:extLst>
          </p:cNvPr>
          <p:cNvSpPr txBox="1"/>
          <p:nvPr/>
        </p:nvSpPr>
        <p:spPr>
          <a:xfrm>
            <a:off x="623943" y="1233814"/>
            <a:ext cx="7810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rgbClr val="FFFF00"/>
                </a:solidFill>
              </a:rPr>
              <a:t>Servants of the Lord: serve, submit to and obey the Lord</a:t>
            </a:r>
          </a:p>
        </p:txBody>
      </p:sp>
    </p:spTree>
    <p:extLst>
      <p:ext uri="{BB962C8B-B14F-4D97-AF65-F5344CB8AC3E}">
        <p14:creationId xmlns:p14="http://schemas.microsoft.com/office/powerpoint/2010/main" val="192389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32E15A-DA06-D557-C213-9825564463A7}"/>
              </a:ext>
            </a:extLst>
          </p:cNvPr>
          <p:cNvSpPr txBox="1"/>
          <p:nvPr/>
        </p:nvSpPr>
        <p:spPr>
          <a:xfrm>
            <a:off x="3" y="464373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4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ble" panose="02000503000000020004" pitchFamily="2" charset="0"/>
              </a:rPr>
              <a:t>Servants of the Lord (10:12 – 11:32)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EA7D3E-9720-85B1-FFEB-BD87C349EDD2}"/>
              </a:ext>
            </a:extLst>
          </p:cNvPr>
          <p:cNvSpPr txBox="1"/>
          <p:nvPr/>
        </p:nvSpPr>
        <p:spPr>
          <a:xfrm>
            <a:off x="688489" y="2033193"/>
            <a:ext cx="74066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Obey Because of Fear (10:12, 20)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Obey Because of Love (10:12)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Obey for our Good (10:13)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Obey Because of God’s Character (10:14-20)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Obey Because of God’s Care (10:21 – 11:7)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Obey Because of God’s Promises (11:8-25)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Obey Because of the Consequences (11:26-32)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i="1" dirty="0"/>
              <a:t>Blessed if you obey (vv. 26-27)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i="1" dirty="0"/>
              <a:t>Cursed if don’t (v. 28)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i="1" dirty="0"/>
              <a:t>Thus, be careful (v. 32)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D8BC36-3224-8BD9-66FD-903A8A68E187}"/>
              </a:ext>
            </a:extLst>
          </p:cNvPr>
          <p:cNvSpPr txBox="1"/>
          <p:nvPr/>
        </p:nvSpPr>
        <p:spPr>
          <a:xfrm>
            <a:off x="623943" y="1233814"/>
            <a:ext cx="7810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rgbClr val="FFFF00"/>
                </a:solidFill>
              </a:rPr>
              <a:t>Servants of the Lord: serve, submit to and obey the Lord</a:t>
            </a:r>
          </a:p>
        </p:txBody>
      </p:sp>
    </p:spTree>
    <p:extLst>
      <p:ext uri="{BB962C8B-B14F-4D97-AF65-F5344CB8AC3E}">
        <p14:creationId xmlns:p14="http://schemas.microsoft.com/office/powerpoint/2010/main" val="1360980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191566-2C9E-F47E-3FAE-C0D7516ED182}"/>
              </a:ext>
            </a:extLst>
          </p:cNvPr>
          <p:cNvSpPr txBox="1"/>
          <p:nvPr/>
        </p:nvSpPr>
        <p:spPr>
          <a:xfrm>
            <a:off x="451821" y="528918"/>
            <a:ext cx="82403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Jumble" panose="020B0604020202020204" pitchFamily="2" charset="0"/>
              </a:rPr>
              <a:t>See What You 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1D9A10-2183-D286-8F7E-E3F64DE09CF5}"/>
              </a:ext>
            </a:extLst>
          </p:cNvPr>
          <p:cNvSpPr txBox="1"/>
          <p:nvPr/>
        </p:nvSpPr>
        <p:spPr>
          <a:xfrm>
            <a:off x="742276" y="2361304"/>
            <a:ext cx="8159677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ble" panose="02000503000000020004" pitchFamily="2" charset="0"/>
              </a:rPr>
              <a:t>Children in the Wilderness (8:1-5)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ble" panose="02000503000000020004" pitchFamily="2" charset="0"/>
              </a:rPr>
              <a:t>Conquerors in the Land (8:6-20)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ble" panose="02000503000000020004" pitchFamily="2" charset="0"/>
              </a:rPr>
              <a:t>Rebels Against the Lord (9:1 – 10:11)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ble" panose="02000503000000020004" pitchFamily="2" charset="0"/>
              </a:rPr>
              <a:t>Servants of the Lord (10:12 – 11:32)</a:t>
            </a:r>
          </a:p>
        </p:txBody>
      </p:sp>
    </p:spTree>
    <p:extLst>
      <p:ext uri="{BB962C8B-B14F-4D97-AF65-F5344CB8AC3E}">
        <p14:creationId xmlns:p14="http://schemas.microsoft.com/office/powerpoint/2010/main" val="22701820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2978</TotalTime>
  <Words>1485</Words>
  <Application>Microsoft Office PowerPoint</Application>
  <PresentationFormat>On-screen Show (4:3)</PresentationFormat>
  <Paragraphs>181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Jumble</vt:lpstr>
      <vt:lpstr>Wingdings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6</cp:revision>
  <cp:lastPrinted>2023-01-15T04:06:37Z</cp:lastPrinted>
  <dcterms:created xsi:type="dcterms:W3CDTF">2023-01-13T03:31:07Z</dcterms:created>
  <dcterms:modified xsi:type="dcterms:W3CDTF">2023-01-15T13:55:53Z</dcterms:modified>
</cp:coreProperties>
</file>