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60" r:id="rId4"/>
    <p:sldId id="259" r:id="rId5"/>
    <p:sldId id="272" r:id="rId6"/>
    <p:sldId id="273" r:id="rId7"/>
    <p:sldId id="274" r:id="rId8"/>
    <p:sldId id="270" r:id="rId9"/>
    <p:sldId id="275" r:id="rId10"/>
    <p:sldId id="257" r:id="rId11"/>
    <p:sldId id="265" r:id="rId12"/>
    <p:sldId id="266" r:id="rId13"/>
    <p:sldId id="276" r:id="rId14"/>
    <p:sldId id="277" r:id="rId15"/>
    <p:sldId id="278" r:id="rId16"/>
    <p:sldId id="280" r:id="rId17"/>
    <p:sldId id="281" r:id="rId18"/>
    <p:sldId id="305" r:id="rId19"/>
    <p:sldId id="262" r:id="rId20"/>
    <p:sldId id="283" r:id="rId21"/>
    <p:sldId id="267" r:id="rId22"/>
    <p:sldId id="284" r:id="rId23"/>
    <p:sldId id="285" r:id="rId24"/>
    <p:sldId id="286" r:id="rId25"/>
    <p:sldId id="287" r:id="rId26"/>
    <p:sldId id="288" r:id="rId27"/>
    <p:sldId id="289" r:id="rId28"/>
    <p:sldId id="290" r:id="rId29"/>
    <p:sldId id="263" r:id="rId30"/>
    <p:sldId id="258" r:id="rId31"/>
    <p:sldId id="291" r:id="rId32"/>
    <p:sldId id="292" r:id="rId33"/>
    <p:sldId id="293" r:id="rId34"/>
    <p:sldId id="294" r:id="rId35"/>
    <p:sldId id="295" r:id="rId36"/>
    <p:sldId id="296" r:id="rId37"/>
    <p:sldId id="299" r:id="rId38"/>
    <p:sldId id="300" r:id="rId39"/>
    <p:sldId id="297" r:id="rId40"/>
    <p:sldId id="298" r:id="rId41"/>
    <p:sldId id="264" r:id="rId42"/>
    <p:sldId id="261" r:id="rId43"/>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35B8A2-D5A6-4BBB-8005-46DBF70290C1}" v="3" dt="2022-09-02T12:46:02.0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9" d="100"/>
          <a:sy n="79" d="100"/>
        </p:scale>
        <p:origin x="31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microsoft.com/office/2015/10/relationships/revisionInfo" Target="revisionInfo.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417243616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96105267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33094586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24866010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5240E5-868C-43FD-9726-A4AC38B09286}" type="datetimeFigureOut">
              <a:rPr lang="en-US" smtClean="0"/>
              <a:t>9/2/2022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67803645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5240E5-868C-43FD-9726-A4AC38B09286}" type="datetimeFigureOut">
              <a:rPr lang="en-US" smtClean="0"/>
              <a:t>9/2/2022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47968419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240E5-868C-43FD-9726-A4AC38B09286}" type="datetimeFigureOut">
              <a:rPr lang="en-US" smtClean="0"/>
              <a:t>9/2/2022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35959874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90814698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284476625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33793734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40790259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94639866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202906840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16780732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14000799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5240E5-868C-43FD-9726-A4AC38B09286}" type="datetimeFigureOut">
              <a:rPr lang="en-US" smtClean="0"/>
              <a:t>9/2/2022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410620983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5240E5-868C-43FD-9726-A4AC38B09286}" type="datetimeFigureOut">
              <a:rPr lang="en-US" smtClean="0"/>
              <a:t>9/2/2022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10104072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240E5-868C-43FD-9726-A4AC38B09286}" type="datetimeFigureOut">
              <a:rPr lang="en-US" smtClean="0"/>
              <a:t>9/2/2022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293094888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75715617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13895916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82811455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410360980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50625197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424313237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28286400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72015188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5240E5-868C-43FD-9726-A4AC38B09286}" type="datetimeFigureOut">
              <a:rPr lang="en-US" smtClean="0"/>
              <a:t>9/2/2022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29781465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5240E5-868C-43FD-9726-A4AC38B09286}" type="datetimeFigureOut">
              <a:rPr lang="en-US" smtClean="0"/>
              <a:t>9/2/2022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167493118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240E5-868C-43FD-9726-A4AC38B09286}" type="datetimeFigureOut">
              <a:rPr lang="en-US" smtClean="0"/>
              <a:t>9/2/2022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94418428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612646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5240E5-868C-43FD-9726-A4AC38B09286}" type="datetimeFigureOut">
              <a:rPr lang="en-US" smtClean="0"/>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316250371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91117977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5240E5-868C-43FD-9726-A4AC38B09286}" type="datetimeFigureOut">
              <a:rPr lang="en-US" smtClean="0"/>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1562B-8EFD-4EC2-A71F-C8E3E0B4B608}" type="slidenum">
              <a:rPr lang="en-US" smtClean="0"/>
              <a:t>‹#›</a:t>
            </a:fld>
            <a:endParaRPr lang="en-US"/>
          </a:p>
        </p:txBody>
      </p:sp>
    </p:spTree>
    <p:extLst>
      <p:ext uri="{BB962C8B-B14F-4D97-AF65-F5344CB8AC3E}">
        <p14:creationId xmlns:p14="http://schemas.microsoft.com/office/powerpoint/2010/main" val="428553714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240E5-868C-43FD-9726-A4AC38B09286}" type="datetimeFigureOut">
              <a:rPr lang="en-US" smtClean="0"/>
              <a:t>9/2/2022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1562B-8EFD-4EC2-A71F-C8E3E0B4B608}" type="slidenum">
              <a:rPr lang="en-US" smtClean="0"/>
              <a:t>‹#›</a:t>
            </a:fld>
            <a:endParaRPr lang="en-US"/>
          </a:p>
        </p:txBody>
      </p:sp>
      <p:sp>
        <p:nvSpPr>
          <p:cNvPr id="7" name="Round Diagonal Corner Rectangle 6"/>
          <p:cNvSpPr/>
          <p:nvPr userDrawn="1"/>
        </p:nvSpPr>
        <p:spPr>
          <a:xfrm flipV="1">
            <a:off x="438150" y="365127"/>
            <a:ext cx="8324850" cy="6283324"/>
          </a:xfrm>
          <a:prstGeom prst="round2DiagRect">
            <a:avLst/>
          </a:prstGeom>
          <a:noFill/>
          <a:ln w="57150">
            <a:solidFill>
              <a:schemeClr val="accent4">
                <a:lumMod val="60000"/>
                <a:lumOff val="40000"/>
              </a:schemeClr>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8294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240E5-868C-43FD-9726-A4AC38B09286}" type="datetimeFigureOut">
              <a:rPr lang="en-US" smtClean="0"/>
              <a:t>9/2/2022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1562B-8EFD-4EC2-A71F-C8E3E0B4B608}" type="slidenum">
              <a:rPr lang="en-US" smtClean="0"/>
              <a:t>‹#›</a:t>
            </a:fld>
            <a:endParaRPr lang="en-US"/>
          </a:p>
        </p:txBody>
      </p:sp>
      <p:sp>
        <p:nvSpPr>
          <p:cNvPr id="7" name="Round Diagonal Corner Rectangle 6"/>
          <p:cNvSpPr/>
          <p:nvPr userDrawn="1"/>
        </p:nvSpPr>
        <p:spPr>
          <a:xfrm flipV="1">
            <a:off x="438150" y="365127"/>
            <a:ext cx="8324850" cy="6283324"/>
          </a:xfrm>
          <a:prstGeom prst="round2DiagRect">
            <a:avLst/>
          </a:prstGeom>
          <a:solidFill>
            <a:schemeClr val="accent4">
              <a:lumMod val="40000"/>
              <a:lumOff val="60000"/>
            </a:schemeClr>
          </a:solidFill>
          <a:ln w="57150">
            <a:solidFill>
              <a:schemeClr val="accent4">
                <a:lumMod val="60000"/>
                <a:lumOff val="40000"/>
              </a:schemeClr>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00077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240E5-868C-43FD-9726-A4AC38B09286}" type="datetimeFigureOut">
              <a:rPr lang="en-US" smtClean="0"/>
              <a:t>9/2/2022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1562B-8EFD-4EC2-A71F-C8E3E0B4B608}" type="slidenum">
              <a:rPr lang="en-US" smtClean="0"/>
              <a:t>‹#›</a:t>
            </a:fld>
            <a:endParaRPr lang="en-US"/>
          </a:p>
        </p:txBody>
      </p:sp>
      <p:sp>
        <p:nvSpPr>
          <p:cNvPr id="7" name="Round Diagonal Corner Rectangle 6"/>
          <p:cNvSpPr/>
          <p:nvPr userDrawn="1"/>
        </p:nvSpPr>
        <p:spPr>
          <a:xfrm flipV="1">
            <a:off x="6457951" y="365125"/>
            <a:ext cx="2266950" cy="1460499"/>
          </a:xfrm>
          <a:prstGeom prst="round2DiagRect">
            <a:avLst/>
          </a:prstGeom>
          <a:solidFill>
            <a:schemeClr val="accent4">
              <a:lumMod val="40000"/>
              <a:lumOff val="60000"/>
            </a:schemeClr>
          </a:solidFill>
          <a:ln w="57150">
            <a:solidFill>
              <a:schemeClr val="accent4">
                <a:lumMod val="60000"/>
                <a:lumOff val="40000"/>
              </a:schemeClr>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39923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67006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p-Down Arrow 6"/>
          <p:cNvSpPr/>
          <p:nvPr/>
        </p:nvSpPr>
        <p:spPr>
          <a:xfrm>
            <a:off x="7049015" y="2098845"/>
            <a:ext cx="1075038" cy="3212757"/>
          </a:xfrm>
          <a:prstGeom prst="upDownArrow">
            <a:avLst/>
          </a:prstGeom>
          <a:solidFill>
            <a:schemeClr val="bg1"/>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1495425" y="3705225"/>
            <a:ext cx="2857500" cy="371475"/>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3" name="TextBox 2"/>
          <p:cNvSpPr txBox="1"/>
          <p:nvPr/>
        </p:nvSpPr>
        <p:spPr>
          <a:xfrm>
            <a:off x="495300" y="314325"/>
            <a:ext cx="5495925" cy="5139869"/>
          </a:xfrm>
          <a:prstGeom prst="rect">
            <a:avLst/>
          </a:prstGeom>
          <a:no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10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a:t>
            </a:r>
            <a:r>
              <a:rPr lang="en-US" sz="2800" dirty="0">
                <a:latin typeface="Times New Roman" pitchFamily="18" charset="0"/>
                <a:cs typeface="Times New Roman" pitchFamily="18" charset="0"/>
              </a:rPr>
              <a:t>you present your bodies a living sacrifice, holy, acceptable </a:t>
            </a:r>
            <a:r>
              <a:rPr lang="en-US" sz="2800" dirty="0">
                <a:solidFill>
                  <a:prstClr val="black"/>
                </a:solidFill>
                <a:latin typeface="Times New Roman" pitchFamily="18" charset="0"/>
                <a:cs typeface="Times New Roman" pitchFamily="18" charset="0"/>
              </a:rPr>
              <a:t>to God, which is your reasonable service. </a:t>
            </a:r>
          </a:p>
          <a:p>
            <a:endParaRPr lang="en-US" sz="10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
        <p:nvSpPr>
          <p:cNvPr id="6" name="TextBox 5"/>
          <p:cNvSpPr txBox="1"/>
          <p:nvPr/>
        </p:nvSpPr>
        <p:spPr>
          <a:xfrm>
            <a:off x="6462584" y="3012727"/>
            <a:ext cx="2247900" cy="1384995"/>
          </a:xfrm>
          <a:prstGeom prst="rect">
            <a:avLst/>
          </a:prstGeom>
          <a:solidFill>
            <a:schemeClr val="bg1"/>
          </a:solidFill>
          <a:ln>
            <a:noFill/>
          </a:ln>
          <a:effectLst>
            <a:softEdge rad="317500"/>
          </a:effectLst>
        </p:spPr>
        <p:txBody>
          <a:bodyPr wrap="square" rtlCol="0">
            <a:spAutoFit/>
          </a:bodyPr>
          <a:lstStyle/>
          <a:p>
            <a:pPr algn="ctr"/>
            <a:r>
              <a:rPr lang="en-US" sz="2800" dirty="0">
                <a:latin typeface="Arial" panose="020B0604020202020204" pitchFamily="34" charset="0"/>
                <a:cs typeface="Arial" panose="020B0604020202020204" pitchFamily="34" charset="0"/>
              </a:rPr>
              <a:t>Sets in a context of relationships</a:t>
            </a:r>
          </a:p>
        </p:txBody>
      </p:sp>
    </p:spTree>
    <p:extLst>
      <p:ext uri="{BB962C8B-B14F-4D97-AF65-F5344CB8AC3E}">
        <p14:creationId xmlns:p14="http://schemas.microsoft.com/office/powerpoint/2010/main" val="138922302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17" presetClass="entr" presetSubtype="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ppt_h/2"/>
                                          </p:val>
                                        </p:tav>
                                        <p:tav tm="100000">
                                          <p:val>
                                            <p:strVal val="#ppt_y"/>
                                          </p:val>
                                        </p:tav>
                                      </p:tavLst>
                                    </p:anim>
                                    <p:anim calcmode="lin" valueType="num">
                                      <p:cBhvr>
                                        <p:cTn id="19" dur="500" fill="hold"/>
                                        <p:tgtEl>
                                          <p:spTgt spid="7"/>
                                        </p:tgtEl>
                                        <p:attrNameLst>
                                          <p:attrName>ppt_w</p:attrName>
                                        </p:attrNameLst>
                                      </p:cBhvr>
                                      <p:tavLst>
                                        <p:tav tm="0">
                                          <p:val>
                                            <p:strVal val="#ppt_w"/>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797050" y="30163"/>
            <a:ext cx="3384550" cy="1189038"/>
          </a:xfrm>
          <a:prstGeom prst="rect">
            <a:avLst/>
          </a:prstGeom>
          <a:noFill/>
          <a:ln w="9525">
            <a:noFill/>
            <a:miter lim="800000"/>
            <a:headEnd/>
            <a:tailEnd/>
          </a:ln>
          <a:effectLst/>
        </p:spPr>
        <p:txBody>
          <a:bodyPr wrap="none">
            <a:spAutoFit/>
          </a:bodyPr>
          <a:lstStyle/>
          <a:p>
            <a:pPr>
              <a:defRPr/>
            </a:pPr>
            <a:r>
              <a:rPr lang="en-US" sz="7200" b="1" dirty="0">
                <a:solidFill>
                  <a:schemeClr val="accent2"/>
                </a:solidFill>
                <a:effectLst>
                  <a:outerShdw blurRad="38100" dist="38100" dir="2700000" algn="tl">
                    <a:srgbClr val="000000"/>
                  </a:outerShdw>
                </a:effectLst>
              </a:rPr>
              <a:t>Romans</a:t>
            </a:r>
          </a:p>
        </p:txBody>
      </p:sp>
      <p:sp>
        <p:nvSpPr>
          <p:cNvPr id="13315" name="Text Box 3"/>
          <p:cNvSpPr txBox="1">
            <a:spLocks noChangeArrowheads="1"/>
          </p:cNvSpPr>
          <p:nvPr/>
        </p:nvSpPr>
        <p:spPr bwMode="auto">
          <a:xfrm>
            <a:off x="1465263" y="1035845"/>
            <a:ext cx="38496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a:spcBef>
                <a:spcPct val="20000"/>
              </a:spcBef>
              <a:buClr>
                <a:schemeClr val="tx2"/>
              </a:buClr>
              <a:buChar char="•"/>
              <a:defRPr kumimoji="1" sz="2000">
                <a:solidFill>
                  <a:schemeClr val="tx1"/>
                </a:solidFill>
                <a:latin typeface="Arial Black" panose="020B0A04020102020204" pitchFamily="34" charset="0"/>
              </a:defRPr>
            </a:lvl4pPr>
            <a:lvl5pPr marL="2057400" indent="-228600">
              <a:spcBef>
                <a:spcPct val="20000"/>
              </a:spcBef>
              <a:buClr>
                <a:schemeClr val="accent2"/>
              </a:buClr>
              <a:buChar char="•"/>
              <a:defRPr kumimoji="1" sz="2000">
                <a:solidFill>
                  <a:schemeClr val="tx1"/>
                </a:solidFill>
                <a:latin typeface="Arial Black" panose="020B0A0402010202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spcBef>
                <a:spcPct val="0"/>
              </a:spcBef>
              <a:buClrTx/>
              <a:buSzTx/>
              <a:buFontTx/>
              <a:buNone/>
            </a:pPr>
            <a:r>
              <a:rPr kumimoji="0" lang="en-US" altLang="en-US" b="1" dirty="0">
                <a:latin typeface="Times New Roman" panose="02020603050405020304" pitchFamily="18" charset="0"/>
              </a:rPr>
              <a:t>(Outline of the Book)</a:t>
            </a:r>
          </a:p>
        </p:txBody>
      </p:sp>
      <p:sp>
        <p:nvSpPr>
          <p:cNvPr id="13316" name="Text Box 4"/>
          <p:cNvSpPr txBox="1">
            <a:spLocks noChangeArrowheads="1"/>
          </p:cNvSpPr>
          <p:nvPr/>
        </p:nvSpPr>
        <p:spPr bwMode="auto">
          <a:xfrm>
            <a:off x="600075" y="2362200"/>
            <a:ext cx="94488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85750">
              <a:spcBef>
                <a:spcPct val="20000"/>
              </a:spcBef>
              <a:buClr>
                <a:schemeClr val="accent1"/>
              </a:buClr>
              <a:buSzPct val="70000"/>
              <a:buFont typeface="Monotype Sorts" pitchFamily="2" charset="2"/>
              <a:buChar char="l"/>
              <a:defRPr kumimoji="1" sz="3200">
                <a:solidFill>
                  <a:schemeClr val="tx1"/>
                </a:solidFill>
                <a:latin typeface="Arial Black" panose="020B0A04020102020204" pitchFamily="34" charset="0"/>
              </a:defRPr>
            </a:lvl1pPr>
            <a:lvl2pPr marL="742950" indent="-285750" defTabSz="285750">
              <a:spcBef>
                <a:spcPct val="20000"/>
              </a:spcBef>
              <a:buClr>
                <a:schemeClr val="hlink"/>
              </a:buClr>
              <a:buChar char="•"/>
              <a:defRPr kumimoji="1" sz="2800">
                <a:solidFill>
                  <a:schemeClr val="tx1"/>
                </a:solidFill>
                <a:latin typeface="Arial Black" panose="020B0A04020102020204" pitchFamily="34" charset="0"/>
              </a:defRPr>
            </a:lvl2pPr>
            <a:lvl3pPr marL="1143000" indent="-228600" defTabSz="285750">
              <a:spcBef>
                <a:spcPct val="20000"/>
              </a:spcBef>
              <a:buClr>
                <a:schemeClr val="accent2"/>
              </a:buClr>
              <a:buSzPct val="100000"/>
              <a:buChar char="•"/>
              <a:defRPr kumimoji="1" sz="2400">
                <a:solidFill>
                  <a:schemeClr val="tx1"/>
                </a:solidFill>
                <a:latin typeface="Arial Black" panose="020B0A04020102020204" pitchFamily="34" charset="0"/>
              </a:defRPr>
            </a:lvl3pPr>
            <a:lvl4pPr marL="1600200" indent="-228600" defTabSz="285750">
              <a:spcBef>
                <a:spcPct val="20000"/>
              </a:spcBef>
              <a:buClr>
                <a:schemeClr val="tx2"/>
              </a:buClr>
              <a:buChar char="•"/>
              <a:defRPr kumimoji="1" sz="2000">
                <a:solidFill>
                  <a:schemeClr val="tx1"/>
                </a:solidFill>
                <a:latin typeface="Arial Black" panose="020B0A04020102020204" pitchFamily="34" charset="0"/>
              </a:defRPr>
            </a:lvl4pPr>
            <a:lvl5pPr marL="2057400" indent="-228600" defTabSz="285750">
              <a:spcBef>
                <a:spcPct val="20000"/>
              </a:spcBef>
              <a:buClr>
                <a:schemeClr val="accent2"/>
              </a:buClr>
              <a:buChar char="•"/>
              <a:defRPr kumimoji="1" sz="2000">
                <a:solidFill>
                  <a:schemeClr val="tx1"/>
                </a:solidFill>
                <a:latin typeface="Arial Black" panose="020B0A04020102020204" pitchFamily="34" charset="0"/>
              </a:defRPr>
            </a:lvl5pPr>
            <a:lvl6pPr marL="2514600" indent="-228600" defTabSz="28575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6pPr>
            <a:lvl7pPr marL="2971800" indent="-228600" defTabSz="28575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7pPr>
            <a:lvl8pPr marL="3429000" indent="-228600" defTabSz="28575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8pPr>
            <a:lvl9pPr marL="3886200" indent="-228600" defTabSz="285750" eaLnBrk="0" fontAlgn="base" hangingPunct="0">
              <a:spcBef>
                <a:spcPct val="20000"/>
              </a:spcBef>
              <a:spcAft>
                <a:spcPct val="0"/>
              </a:spcAft>
              <a:buClr>
                <a:schemeClr val="accent2"/>
              </a:buClr>
              <a:buChar char="•"/>
              <a:defRPr kumimoji="1" sz="2000">
                <a:solidFill>
                  <a:schemeClr val="tx1"/>
                </a:solidFill>
                <a:latin typeface="Arial Black" panose="020B0A04020102020204" pitchFamily="34" charset="0"/>
              </a:defRPr>
            </a:lvl9pPr>
          </a:lstStyle>
          <a:p>
            <a:pPr>
              <a:lnSpc>
                <a:spcPct val="150000"/>
              </a:lnSpc>
              <a:spcBef>
                <a:spcPct val="50000"/>
              </a:spcBef>
              <a:buClrTx/>
              <a:buSzTx/>
              <a:buFontTx/>
              <a:buNone/>
            </a:pPr>
            <a:r>
              <a:rPr kumimoji="0" lang="en-US" altLang="en-US" sz="2800" b="1" dirty="0">
                <a:latin typeface="Times New Roman" panose="02020603050405020304" pitchFamily="18" charset="0"/>
              </a:rPr>
              <a:t>I. </a:t>
            </a:r>
            <a:r>
              <a:rPr kumimoji="0" lang="en-US" altLang="en-US" sz="2800" b="1" u="sng" dirty="0">
                <a:latin typeface="Times New Roman" panose="02020603050405020304" pitchFamily="18" charset="0"/>
              </a:rPr>
              <a:t>Justification By Faith Apart From Law</a:t>
            </a:r>
            <a:r>
              <a:rPr kumimoji="0" lang="en-US" altLang="en-US" sz="2800" b="1" dirty="0">
                <a:latin typeface="Times New Roman" panose="02020603050405020304" pitchFamily="18" charset="0"/>
              </a:rPr>
              <a:t> (1-8)</a:t>
            </a:r>
          </a:p>
          <a:p>
            <a:pPr>
              <a:lnSpc>
                <a:spcPct val="150000"/>
              </a:lnSpc>
              <a:spcBef>
                <a:spcPct val="50000"/>
              </a:spcBef>
              <a:buClrTx/>
              <a:buSzTx/>
              <a:buFontTx/>
              <a:buNone/>
            </a:pPr>
            <a:r>
              <a:rPr kumimoji="0" lang="en-US" altLang="en-US" sz="2800" b="1" dirty="0">
                <a:latin typeface="Times New Roman" panose="02020603050405020304" pitchFamily="18" charset="0"/>
              </a:rPr>
              <a:t>II. </a:t>
            </a:r>
            <a:r>
              <a:rPr kumimoji="0" lang="en-US" altLang="en-US" sz="2800" b="1" u="sng" dirty="0">
                <a:latin typeface="Times New Roman" panose="02020603050405020304" pitchFamily="18" charset="0"/>
              </a:rPr>
              <a:t>Rejection of the Jews &amp; Accepting Gentiles</a:t>
            </a:r>
            <a:r>
              <a:rPr kumimoji="0" lang="en-US" altLang="en-US" sz="2800" b="1" dirty="0">
                <a:latin typeface="Times New Roman" panose="02020603050405020304" pitchFamily="18" charset="0"/>
              </a:rPr>
              <a:t> (9-11)</a:t>
            </a:r>
          </a:p>
          <a:p>
            <a:pPr>
              <a:lnSpc>
                <a:spcPct val="150000"/>
              </a:lnSpc>
              <a:spcBef>
                <a:spcPct val="50000"/>
              </a:spcBef>
              <a:buClrTx/>
              <a:buSzTx/>
              <a:buFontTx/>
              <a:buNone/>
            </a:pPr>
            <a:r>
              <a:rPr kumimoji="0" lang="en-US" altLang="en-US" sz="2800" b="1" dirty="0">
                <a:latin typeface="Times New Roman" panose="02020603050405020304" pitchFamily="18" charset="0"/>
              </a:rPr>
              <a:t>III. </a:t>
            </a:r>
            <a:r>
              <a:rPr kumimoji="0" lang="en-US" altLang="en-US" sz="2800" b="1" u="sng" dirty="0">
                <a:latin typeface="Times New Roman" panose="02020603050405020304" pitchFamily="18" charset="0"/>
              </a:rPr>
              <a:t>The Christian’s Relationships</a:t>
            </a:r>
            <a:r>
              <a:rPr kumimoji="0" lang="en-US" altLang="en-US" sz="2800" b="1" dirty="0">
                <a:latin typeface="Times New Roman" panose="02020603050405020304" pitchFamily="18" charset="0"/>
              </a:rPr>
              <a:t> (12-16)</a:t>
            </a:r>
          </a:p>
        </p:txBody>
      </p:sp>
      <p:sp>
        <p:nvSpPr>
          <p:cNvPr id="7" name="TextBox 6"/>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3" name="Oval 2"/>
          <p:cNvSpPr/>
          <p:nvPr/>
        </p:nvSpPr>
        <p:spPr>
          <a:xfrm>
            <a:off x="296562" y="3880021"/>
            <a:ext cx="7821827" cy="1309817"/>
          </a:xfrm>
          <a:prstGeom prst="ellipse">
            <a:avLst/>
          </a:prstGeom>
          <a:noFill/>
          <a:ln w="38100">
            <a:solidFill>
              <a:srgbClr val="FF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17086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571625" y="487362"/>
            <a:ext cx="3838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b="1" dirty="0"/>
              <a:t>Practical Section</a:t>
            </a:r>
          </a:p>
        </p:txBody>
      </p:sp>
      <p:sp>
        <p:nvSpPr>
          <p:cNvPr id="111619" name="Rectangle 3"/>
          <p:cNvSpPr>
            <a:spLocks noChangeArrowheads="1"/>
          </p:cNvSpPr>
          <p:nvPr/>
        </p:nvSpPr>
        <p:spPr bwMode="auto">
          <a:xfrm>
            <a:off x="457200" y="2362200"/>
            <a:ext cx="3657600" cy="3810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sz="2800" b="1">
                <a:solidFill>
                  <a:srgbClr val="FFFF00"/>
                </a:solidFill>
                <a:effectLst>
                  <a:outerShdw blurRad="38100" dist="38100" dir="2700000" algn="tl">
                    <a:srgbClr val="000000"/>
                  </a:outerShdw>
                </a:effectLst>
                <a:latin typeface="Arial Rounded MT Bold" panose="020F0704030504030204" pitchFamily="34" charset="0"/>
              </a:rPr>
              <a:t>Argumentation</a:t>
            </a:r>
          </a:p>
          <a:p>
            <a:pPr algn="ctr">
              <a:defRPr/>
            </a:pPr>
            <a:r>
              <a:rPr lang="en-US" sz="2800" b="1">
                <a:solidFill>
                  <a:srgbClr val="FFFF00"/>
                </a:solidFill>
                <a:effectLst>
                  <a:outerShdw blurRad="38100" dist="38100" dir="2700000" algn="tl">
                    <a:srgbClr val="000000"/>
                  </a:outerShdw>
                </a:effectLst>
                <a:latin typeface="Arial Rounded MT Bold" panose="020F0704030504030204" pitchFamily="34" charset="0"/>
              </a:rPr>
              <a:t>of</a:t>
            </a:r>
          </a:p>
          <a:p>
            <a:pPr algn="ctr">
              <a:defRPr/>
            </a:pPr>
            <a:r>
              <a:rPr lang="en-US" sz="2800" b="1">
                <a:solidFill>
                  <a:srgbClr val="FFFF00"/>
                </a:solidFill>
                <a:effectLst>
                  <a:outerShdw blurRad="38100" dist="38100" dir="2700000" algn="tl">
                    <a:srgbClr val="000000"/>
                  </a:outerShdw>
                </a:effectLst>
                <a:latin typeface="Arial Rounded MT Bold" panose="020F0704030504030204" pitchFamily="34" charset="0"/>
              </a:rPr>
              <a:t>1-11</a:t>
            </a:r>
          </a:p>
          <a:p>
            <a:pPr algn="ctr">
              <a:defRPr/>
            </a:pPr>
            <a:endParaRPr lang="en-US" sz="2800" b="1">
              <a:solidFill>
                <a:srgbClr val="FFFF00"/>
              </a:solidFill>
              <a:effectLst>
                <a:outerShdw blurRad="38100" dist="38100" dir="2700000" algn="tl">
                  <a:srgbClr val="000000"/>
                </a:outerShdw>
              </a:effectLst>
              <a:latin typeface="Arial Rounded MT Bold" panose="020F0704030504030204" pitchFamily="34" charset="0"/>
            </a:endParaRPr>
          </a:p>
          <a:p>
            <a:pPr algn="ctr">
              <a:defRPr/>
            </a:pPr>
            <a:r>
              <a:rPr lang="en-US" sz="2800" b="1">
                <a:solidFill>
                  <a:srgbClr val="FFFF00"/>
                </a:solidFill>
                <a:effectLst>
                  <a:outerShdw blurRad="38100" dist="38100" dir="2700000" algn="tl">
                    <a:srgbClr val="000000"/>
                  </a:outerShdw>
                </a:effectLst>
                <a:latin typeface="Arial Rounded MT Bold" panose="020F0704030504030204" pitchFamily="34" charset="0"/>
              </a:rPr>
              <a:t>Justification</a:t>
            </a:r>
          </a:p>
          <a:p>
            <a:pPr algn="ctr">
              <a:defRPr/>
            </a:pPr>
            <a:r>
              <a:rPr lang="en-US" sz="2800" b="1">
                <a:solidFill>
                  <a:srgbClr val="FFFF00"/>
                </a:solidFill>
                <a:effectLst>
                  <a:outerShdw blurRad="38100" dist="38100" dir="2700000" algn="tl">
                    <a:srgbClr val="000000"/>
                  </a:outerShdw>
                </a:effectLst>
                <a:latin typeface="Arial Rounded MT Bold" panose="020F0704030504030204" pitchFamily="34" charset="0"/>
              </a:rPr>
              <a:t>by Faith</a:t>
            </a:r>
          </a:p>
          <a:p>
            <a:pPr algn="ctr">
              <a:defRPr/>
            </a:pPr>
            <a:r>
              <a:rPr lang="en-US" sz="2800" b="1">
                <a:solidFill>
                  <a:srgbClr val="FFFF00"/>
                </a:solidFill>
                <a:effectLst>
                  <a:outerShdw blurRad="38100" dist="38100" dir="2700000" algn="tl">
                    <a:srgbClr val="000000"/>
                  </a:outerShdw>
                </a:effectLst>
                <a:latin typeface="Arial Rounded MT Bold" panose="020F0704030504030204" pitchFamily="34" charset="0"/>
              </a:rPr>
              <a:t>Apart from the Law</a:t>
            </a:r>
          </a:p>
        </p:txBody>
      </p:sp>
      <p:sp>
        <p:nvSpPr>
          <p:cNvPr id="111620" name="Rectangle 4"/>
          <p:cNvSpPr>
            <a:spLocks noChangeArrowheads="1"/>
          </p:cNvSpPr>
          <p:nvPr/>
        </p:nvSpPr>
        <p:spPr bwMode="auto">
          <a:xfrm>
            <a:off x="4876800" y="2362200"/>
            <a:ext cx="3657600" cy="3810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sz="2800" b="1" dirty="0">
                <a:solidFill>
                  <a:srgbClr val="FFFF00"/>
                </a:solidFill>
                <a:effectLst>
                  <a:outerShdw blurRad="38100" dist="38100" dir="2700000" algn="tl">
                    <a:srgbClr val="000000"/>
                  </a:outerShdw>
                </a:effectLst>
                <a:latin typeface="Arial Rounded MT Bold" panose="020F0704030504030204" pitchFamily="34" charset="0"/>
              </a:rPr>
              <a:t>Practical </a:t>
            </a:r>
          </a:p>
          <a:p>
            <a:pPr algn="ctr">
              <a:defRPr/>
            </a:pPr>
            <a:r>
              <a:rPr lang="en-US" sz="2800" b="1" dirty="0">
                <a:solidFill>
                  <a:srgbClr val="FFFF00"/>
                </a:solidFill>
                <a:effectLst>
                  <a:outerShdw blurRad="38100" dist="38100" dir="2700000" algn="tl">
                    <a:srgbClr val="000000"/>
                  </a:outerShdw>
                </a:effectLst>
                <a:latin typeface="Arial Rounded MT Bold" panose="020F0704030504030204" pitchFamily="34" charset="0"/>
              </a:rPr>
              <a:t>Section</a:t>
            </a:r>
          </a:p>
          <a:p>
            <a:pPr algn="ctr">
              <a:defRPr/>
            </a:pPr>
            <a:r>
              <a:rPr lang="en-US" sz="2800" b="1" dirty="0">
                <a:solidFill>
                  <a:srgbClr val="FFFF00"/>
                </a:solidFill>
                <a:effectLst>
                  <a:outerShdw blurRad="38100" dist="38100" dir="2700000" algn="tl">
                    <a:srgbClr val="000000"/>
                  </a:outerShdw>
                </a:effectLst>
                <a:latin typeface="Arial Rounded MT Bold" panose="020F0704030504030204" pitchFamily="34" charset="0"/>
              </a:rPr>
              <a:t>12-16</a:t>
            </a:r>
          </a:p>
          <a:p>
            <a:pPr algn="ctr">
              <a:defRPr/>
            </a:pPr>
            <a:endParaRPr lang="en-US" sz="2800" b="1" dirty="0">
              <a:solidFill>
                <a:srgbClr val="FFFF00"/>
              </a:solidFill>
              <a:effectLst>
                <a:outerShdw blurRad="38100" dist="38100" dir="2700000" algn="tl">
                  <a:srgbClr val="000000"/>
                </a:outerShdw>
              </a:effectLst>
              <a:latin typeface="Arial Rounded MT Bold" panose="020F0704030504030204" pitchFamily="34" charset="0"/>
            </a:endParaRPr>
          </a:p>
          <a:p>
            <a:pPr algn="ctr">
              <a:defRPr/>
            </a:pPr>
            <a:endParaRPr lang="en-US" sz="2800" b="1" dirty="0">
              <a:solidFill>
                <a:srgbClr val="FFFF00"/>
              </a:solidFill>
              <a:effectLst>
                <a:outerShdw blurRad="38100" dist="38100" dir="2700000" algn="tl">
                  <a:srgbClr val="000000"/>
                </a:outerShdw>
              </a:effectLst>
              <a:latin typeface="Arial Rounded MT Bold" panose="020F0704030504030204" pitchFamily="34" charset="0"/>
            </a:endParaRPr>
          </a:p>
          <a:p>
            <a:pPr algn="ctr">
              <a:defRPr/>
            </a:pPr>
            <a:r>
              <a:rPr lang="en-US" sz="2800" b="1" dirty="0">
                <a:solidFill>
                  <a:srgbClr val="FFFF00"/>
                </a:solidFill>
                <a:effectLst>
                  <a:outerShdw blurRad="38100" dist="38100" dir="2700000" algn="tl">
                    <a:srgbClr val="000000"/>
                  </a:outerShdw>
                </a:effectLst>
                <a:latin typeface="Arial Rounded MT Bold" panose="020F0704030504030204" pitchFamily="34" charset="0"/>
              </a:rPr>
              <a:t>The Christian’s</a:t>
            </a:r>
          </a:p>
          <a:p>
            <a:pPr algn="ctr">
              <a:defRPr/>
            </a:pPr>
            <a:r>
              <a:rPr lang="en-US" sz="2800" b="1" dirty="0">
                <a:solidFill>
                  <a:srgbClr val="FFFF00"/>
                </a:solidFill>
                <a:effectLst>
                  <a:outerShdw blurRad="38100" dist="38100" dir="2700000" algn="tl">
                    <a:srgbClr val="000000"/>
                  </a:outerShdw>
                </a:effectLst>
                <a:latin typeface="Arial Rounded MT Bold" panose="020F0704030504030204" pitchFamily="34" charset="0"/>
              </a:rPr>
              <a:t>Relationships</a:t>
            </a:r>
          </a:p>
        </p:txBody>
      </p:sp>
      <p:sp>
        <p:nvSpPr>
          <p:cNvPr id="111621" name="AutoShape 5"/>
          <p:cNvSpPr>
            <a:spLocks noChangeArrowheads="1"/>
          </p:cNvSpPr>
          <p:nvPr/>
        </p:nvSpPr>
        <p:spPr bwMode="auto">
          <a:xfrm>
            <a:off x="3505200" y="2895600"/>
            <a:ext cx="1905000" cy="1219200"/>
          </a:xfrm>
          <a:prstGeom prst="leftArrow">
            <a:avLst>
              <a:gd name="adj1" fmla="val 50000"/>
              <a:gd name="adj2" fmla="val 39063"/>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b="1"/>
              <a:t>Based Upon</a:t>
            </a:r>
          </a:p>
        </p:txBody>
      </p:sp>
      <p:sp>
        <p:nvSpPr>
          <p:cNvPr id="111622" name="Rectangle 6"/>
          <p:cNvSpPr>
            <a:spLocks noChangeArrowheads="1"/>
          </p:cNvSpPr>
          <p:nvPr/>
        </p:nvSpPr>
        <p:spPr bwMode="auto">
          <a:xfrm>
            <a:off x="457200" y="4419600"/>
            <a:ext cx="3657600" cy="17526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a:solidFill>
                  <a:schemeClr val="bg1"/>
                </a:solidFill>
                <a:latin typeface="Arial Rounded MT Bold" panose="020F0704030504030204" pitchFamily="34" charset="0"/>
              </a:rPr>
              <a:t>Becoming</a:t>
            </a:r>
          </a:p>
          <a:p>
            <a:pPr algn="ctr"/>
            <a:r>
              <a:rPr lang="en-US" altLang="en-US" sz="3200">
                <a:solidFill>
                  <a:schemeClr val="bg1"/>
                </a:solidFill>
                <a:latin typeface="Arial Rounded MT Bold" panose="020F0704030504030204" pitchFamily="34" charset="0"/>
              </a:rPr>
              <a:t>a</a:t>
            </a:r>
          </a:p>
          <a:p>
            <a:pPr algn="ctr"/>
            <a:r>
              <a:rPr lang="en-US" altLang="en-US" sz="3200">
                <a:solidFill>
                  <a:schemeClr val="bg1"/>
                </a:solidFill>
                <a:latin typeface="Arial Rounded MT Bold" panose="020F0704030504030204" pitchFamily="34" charset="0"/>
              </a:rPr>
              <a:t>Christian</a:t>
            </a:r>
          </a:p>
        </p:txBody>
      </p:sp>
      <p:sp>
        <p:nvSpPr>
          <p:cNvPr id="111623" name="Rectangle 7"/>
          <p:cNvSpPr>
            <a:spLocks noChangeArrowheads="1"/>
          </p:cNvSpPr>
          <p:nvPr/>
        </p:nvSpPr>
        <p:spPr bwMode="auto">
          <a:xfrm>
            <a:off x="4876800" y="4419600"/>
            <a:ext cx="3657600" cy="175260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chemeClr val="bg1"/>
                </a:solidFill>
                <a:latin typeface="Arial Rounded MT Bold" panose="020F0704030504030204" pitchFamily="34" charset="0"/>
              </a:rPr>
              <a:t>Behaving Like</a:t>
            </a:r>
          </a:p>
          <a:p>
            <a:pPr algn="ctr"/>
            <a:r>
              <a:rPr lang="en-US" altLang="en-US" sz="3200" dirty="0">
                <a:solidFill>
                  <a:schemeClr val="bg1"/>
                </a:solidFill>
                <a:latin typeface="Arial Rounded MT Bold" panose="020F0704030504030204" pitchFamily="34" charset="0"/>
              </a:rPr>
              <a:t>a</a:t>
            </a:r>
          </a:p>
          <a:p>
            <a:pPr algn="ctr"/>
            <a:r>
              <a:rPr lang="en-US" altLang="en-US" sz="3200" dirty="0">
                <a:solidFill>
                  <a:schemeClr val="bg1"/>
                </a:solidFill>
                <a:latin typeface="Arial Rounded MT Bold" panose="020F0704030504030204" pitchFamily="34" charset="0"/>
              </a:rPr>
              <a:t>Christian</a:t>
            </a:r>
          </a:p>
        </p:txBody>
      </p:sp>
      <p:sp>
        <p:nvSpPr>
          <p:cNvPr id="8" name="TextBox 7"/>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Tree>
    <p:extLst>
      <p:ext uri="{BB962C8B-B14F-4D97-AF65-F5344CB8AC3E}">
        <p14:creationId xmlns:p14="http://schemas.microsoft.com/office/powerpoint/2010/main" val="104066966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animEffect transition="in" filter="wipe(right)">
                                      <p:cBhvr>
                                        <p:cTn id="7" dur="500"/>
                                        <p:tgtEl>
                                          <p:spTgt spid="1116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1622"/>
                                        </p:tgtEl>
                                        <p:attrNameLst>
                                          <p:attrName>style.visibility</p:attrName>
                                        </p:attrNameLst>
                                      </p:cBhvr>
                                      <p:to>
                                        <p:strVal val="visible"/>
                                      </p:to>
                                    </p:set>
                                    <p:animEffect transition="in" filter="fade">
                                      <p:cBhvr>
                                        <p:cTn id="12" dur="2000"/>
                                        <p:tgtEl>
                                          <p:spTgt spid="1116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1623"/>
                                        </p:tgtEl>
                                        <p:attrNameLst>
                                          <p:attrName>style.visibility</p:attrName>
                                        </p:attrNameLst>
                                      </p:cBhvr>
                                      <p:to>
                                        <p:strVal val="visible"/>
                                      </p:to>
                                    </p:set>
                                    <p:animEffect transition="in" filter="fade">
                                      <p:cBhvr>
                                        <p:cTn id="17" dur="2000"/>
                                        <p:tgtEl>
                                          <p:spTgt spid="111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nimBg="1"/>
      <p:bldP spid="111622" grpId="0" animBg="1"/>
      <p:bldP spid="1116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834082" y="2065638"/>
            <a:ext cx="76962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463550" algn="l"/>
              </a:tabLst>
              <a:defRPr sz="2400">
                <a:solidFill>
                  <a:schemeClr val="tx1"/>
                </a:solidFill>
                <a:latin typeface="Times New Roman" panose="02020603050405020304" pitchFamily="18" charset="0"/>
              </a:defRPr>
            </a:lvl1pPr>
            <a:lvl2pPr marL="742950" indent="-285750">
              <a:tabLst>
                <a:tab pos="463550" algn="l"/>
              </a:tabLst>
              <a:defRPr sz="2400">
                <a:solidFill>
                  <a:schemeClr val="tx1"/>
                </a:solidFill>
                <a:latin typeface="Times New Roman" panose="02020603050405020304" pitchFamily="18" charset="0"/>
              </a:defRPr>
            </a:lvl2pPr>
            <a:lvl3pPr marL="1143000" indent="-228600">
              <a:tabLst>
                <a:tab pos="463550" algn="l"/>
              </a:tabLst>
              <a:defRPr sz="2400">
                <a:solidFill>
                  <a:schemeClr val="tx1"/>
                </a:solidFill>
                <a:latin typeface="Times New Roman" panose="02020603050405020304" pitchFamily="18" charset="0"/>
              </a:defRPr>
            </a:lvl3pPr>
            <a:lvl4pPr marL="1600200" indent="-228600">
              <a:tabLst>
                <a:tab pos="463550" algn="l"/>
              </a:tabLst>
              <a:defRPr sz="2400">
                <a:solidFill>
                  <a:schemeClr val="tx1"/>
                </a:solidFill>
                <a:latin typeface="Times New Roman" panose="02020603050405020304" pitchFamily="18" charset="0"/>
              </a:defRPr>
            </a:lvl4pPr>
            <a:lvl5pPr marL="2057400" indent="-228600">
              <a:tabLst>
                <a:tab pos="46355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463550" algn="l"/>
              </a:tabLst>
              <a:defRPr sz="2400">
                <a:solidFill>
                  <a:schemeClr val="tx1"/>
                </a:solidFill>
                <a:latin typeface="Times New Roman" panose="02020603050405020304" pitchFamily="18" charset="0"/>
              </a:defRPr>
            </a:lvl9pPr>
          </a:lstStyle>
          <a:p>
            <a:r>
              <a:rPr lang="en-US" altLang="en-US" b="1" dirty="0"/>
              <a:t>A. </a:t>
            </a:r>
            <a:r>
              <a:rPr lang="en-US" altLang="en-US" b="1" i="1" dirty="0"/>
              <a:t>Relationship to God, Christians, all men and our 	enemies</a:t>
            </a:r>
            <a:r>
              <a:rPr lang="en-US" altLang="en-US" b="1" dirty="0"/>
              <a:t> (12)</a:t>
            </a:r>
          </a:p>
          <a:p>
            <a:endParaRPr lang="en-US" altLang="en-US" b="1" dirty="0"/>
          </a:p>
          <a:p>
            <a:r>
              <a:rPr lang="en-US" altLang="en-US" b="1" dirty="0"/>
              <a:t>B. </a:t>
            </a:r>
            <a:r>
              <a:rPr lang="en-US" altLang="en-US" b="1" i="1" dirty="0"/>
              <a:t>Relationship to civil government</a:t>
            </a:r>
            <a:r>
              <a:rPr lang="en-US" altLang="en-US" b="1" dirty="0"/>
              <a:t> (13)</a:t>
            </a:r>
          </a:p>
          <a:p>
            <a:endParaRPr lang="en-US" altLang="en-US" b="1" dirty="0"/>
          </a:p>
          <a:p>
            <a:r>
              <a:rPr lang="en-US" altLang="en-US" b="1" dirty="0"/>
              <a:t>C. </a:t>
            </a:r>
            <a:r>
              <a:rPr lang="en-US" altLang="en-US" b="1" i="1" dirty="0"/>
              <a:t>Relationship to the weak brother</a:t>
            </a:r>
            <a:r>
              <a:rPr lang="en-US" altLang="en-US" b="1" dirty="0"/>
              <a:t> (14-15)</a:t>
            </a:r>
          </a:p>
          <a:p>
            <a:endParaRPr lang="en-US" altLang="en-US" b="1" dirty="0"/>
          </a:p>
          <a:p>
            <a:r>
              <a:rPr lang="en-US" altLang="en-US" dirty="0"/>
              <a:t> </a:t>
            </a:r>
            <a:r>
              <a:rPr lang="en-US" altLang="en-US" i="1" dirty="0"/>
              <a:t>* Salutations (16)</a:t>
            </a:r>
          </a:p>
          <a:p>
            <a:endParaRPr lang="en-US" altLang="en-US" b="1" i="1" dirty="0"/>
          </a:p>
          <a:p>
            <a:pPr eaLnBrk="1" hangingPunct="1"/>
            <a:r>
              <a:rPr lang="en-US" altLang="en-US" b="1" dirty="0"/>
              <a:t>	</a:t>
            </a:r>
          </a:p>
        </p:txBody>
      </p:sp>
      <p:sp>
        <p:nvSpPr>
          <p:cNvPr id="15364" name="Rectangle 4"/>
          <p:cNvSpPr>
            <a:spLocks noChangeArrowheads="1"/>
          </p:cNvSpPr>
          <p:nvPr/>
        </p:nvSpPr>
        <p:spPr bwMode="auto">
          <a:xfrm>
            <a:off x="477793" y="352167"/>
            <a:ext cx="549052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b="1" dirty="0"/>
              <a:t>III. </a:t>
            </a:r>
            <a:r>
              <a:rPr lang="en-US" altLang="en-US" sz="2800" b="1" u="sng" dirty="0"/>
              <a:t>The Christian’s Relationships</a:t>
            </a:r>
            <a:r>
              <a:rPr lang="en-US" altLang="en-US" sz="2800" b="1" dirty="0"/>
              <a:t> (12-16)</a:t>
            </a:r>
          </a:p>
        </p:txBody>
      </p:sp>
      <p:sp>
        <p:nvSpPr>
          <p:cNvPr id="5" name="TextBox 4"/>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Oval 5"/>
          <p:cNvSpPr/>
          <p:nvPr/>
        </p:nvSpPr>
        <p:spPr>
          <a:xfrm>
            <a:off x="333632" y="1767016"/>
            <a:ext cx="7821827" cy="1309817"/>
          </a:xfrm>
          <a:prstGeom prst="ellipse">
            <a:avLst/>
          </a:prstGeom>
          <a:noFill/>
          <a:ln w="38100">
            <a:solidFill>
              <a:srgbClr val="FF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145459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Oval 4"/>
          <p:cNvSpPr>
            <a:spLocks noChangeArrowheads="1"/>
          </p:cNvSpPr>
          <p:nvPr/>
        </p:nvSpPr>
        <p:spPr bwMode="auto">
          <a:xfrm>
            <a:off x="2667000" y="2438400"/>
            <a:ext cx="3962400" cy="1676400"/>
          </a:xfrm>
          <a:prstGeom prst="ellipse">
            <a:avLst/>
          </a:prstGeom>
          <a:solidFill>
            <a:schemeClr val="accent1"/>
          </a:solidFill>
          <a:ln w="9525">
            <a:solidFill>
              <a:schemeClr val="tx1"/>
            </a:solidFill>
            <a:round/>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solidFill>
                  <a:schemeClr val="bg1"/>
                </a:solidFill>
                <a:effectLst>
                  <a:outerShdw blurRad="38100" dist="38100" dir="2700000" algn="tl">
                    <a:srgbClr val="000000"/>
                  </a:outerShdw>
                </a:effectLst>
                <a:latin typeface="Arial Rounded MT Bold" panose="020F0704030504030204" pitchFamily="34" charset="0"/>
              </a:rPr>
              <a:t>The</a:t>
            </a:r>
          </a:p>
          <a:p>
            <a:pPr algn="ctr"/>
            <a:r>
              <a:rPr lang="en-US" altLang="en-US" sz="4000" b="1" dirty="0">
                <a:solidFill>
                  <a:schemeClr val="bg1"/>
                </a:solidFill>
                <a:effectLst>
                  <a:outerShdw blurRad="38100" dist="38100" dir="2700000" algn="tl">
                    <a:srgbClr val="000000"/>
                  </a:outerShdw>
                </a:effectLst>
                <a:latin typeface="Arial Rounded MT Bold" panose="020F0704030504030204" pitchFamily="34" charset="0"/>
              </a:rPr>
              <a:t>Christian</a:t>
            </a:r>
          </a:p>
        </p:txBody>
      </p:sp>
      <p:grpSp>
        <p:nvGrpSpPr>
          <p:cNvPr id="2064" name="Group 16"/>
          <p:cNvGrpSpPr>
            <a:grpSpLocks/>
          </p:cNvGrpSpPr>
          <p:nvPr/>
        </p:nvGrpSpPr>
        <p:grpSpPr bwMode="auto">
          <a:xfrm>
            <a:off x="3429000" y="-38100"/>
            <a:ext cx="2362200" cy="2362200"/>
            <a:chOff x="2160" y="0"/>
            <a:chExt cx="1488" cy="1488"/>
          </a:xfrm>
        </p:grpSpPr>
        <p:sp>
          <p:nvSpPr>
            <p:cNvPr id="2053" name="Rectangle 5"/>
            <p:cNvSpPr>
              <a:spLocks noChangeArrowheads="1"/>
            </p:cNvSpPr>
            <p:nvPr/>
          </p:nvSpPr>
          <p:spPr bwMode="auto">
            <a:xfrm>
              <a:off x="2160" y="0"/>
              <a:ext cx="1488" cy="720"/>
            </a:xfrm>
            <a:prstGeom prst="rect">
              <a:avLst/>
            </a:prstGeom>
            <a:solidFill>
              <a:srgbClr val="FFFF00"/>
            </a:solidFill>
            <a:ln w="9525">
              <a:solidFill>
                <a:schemeClr val="tx1"/>
              </a:solidFill>
              <a:miter lim="800000"/>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latin typeface="Arial Rounded MT Bold" panose="020F0704030504030204" pitchFamily="34" charset="0"/>
                </a:rPr>
                <a:t>God</a:t>
              </a:r>
            </a:p>
          </p:txBody>
        </p:sp>
        <p:sp>
          <p:nvSpPr>
            <p:cNvPr id="2054" name="AutoShape 6"/>
            <p:cNvSpPr>
              <a:spLocks noChangeArrowheads="1"/>
            </p:cNvSpPr>
            <p:nvPr/>
          </p:nvSpPr>
          <p:spPr bwMode="auto">
            <a:xfrm>
              <a:off x="2688" y="720"/>
              <a:ext cx="432" cy="768"/>
            </a:xfrm>
            <a:prstGeom prst="upArrow">
              <a:avLst>
                <a:gd name="adj1" fmla="val 50000"/>
                <a:gd name="adj2" fmla="val 44444"/>
              </a:avLst>
            </a:prstGeom>
            <a:solidFill>
              <a:srgbClr val="3333CC"/>
            </a:solidFill>
            <a:ln w="9525">
              <a:solidFill>
                <a:schemeClr val="tx1"/>
              </a:solidFill>
              <a:miter lim="800000"/>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Rounded MT Bold" panose="020F0704030504030204" pitchFamily="34" charset="0"/>
              </a:endParaRPr>
            </a:p>
          </p:txBody>
        </p:sp>
      </p:grpSp>
      <p:grpSp>
        <p:nvGrpSpPr>
          <p:cNvPr id="2061" name="Group 13"/>
          <p:cNvGrpSpPr>
            <a:grpSpLocks/>
          </p:cNvGrpSpPr>
          <p:nvPr/>
        </p:nvGrpSpPr>
        <p:grpSpPr bwMode="auto">
          <a:xfrm>
            <a:off x="0" y="3810000"/>
            <a:ext cx="2971800" cy="2514600"/>
            <a:chOff x="0" y="2400"/>
            <a:chExt cx="1872" cy="1584"/>
          </a:xfrm>
        </p:grpSpPr>
        <p:sp>
          <p:nvSpPr>
            <p:cNvPr id="2055" name="Oval 7"/>
            <p:cNvSpPr>
              <a:spLocks noChangeArrowheads="1"/>
            </p:cNvSpPr>
            <p:nvPr/>
          </p:nvSpPr>
          <p:spPr bwMode="auto">
            <a:xfrm>
              <a:off x="0" y="2928"/>
              <a:ext cx="1872" cy="1056"/>
            </a:xfrm>
            <a:prstGeom prst="ellipse">
              <a:avLst/>
            </a:prstGeom>
            <a:solidFill>
              <a:schemeClr val="accent2"/>
            </a:solidFill>
            <a:ln w="9525">
              <a:solidFill>
                <a:schemeClr val="tx1"/>
              </a:solidFill>
              <a:round/>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00"/>
                  </a:solidFill>
                  <a:effectLst>
                    <a:outerShdw blurRad="38100" dist="38100" dir="2700000" algn="tl">
                      <a:srgbClr val="000000"/>
                    </a:outerShdw>
                  </a:effectLst>
                  <a:latin typeface="Arial Rounded MT Bold" panose="020F0704030504030204" pitchFamily="34" charset="0"/>
                </a:rPr>
                <a:t>Fellow</a:t>
              </a:r>
            </a:p>
            <a:p>
              <a:pPr algn="ctr"/>
              <a:r>
                <a:rPr lang="en-US" altLang="en-US" sz="2800" b="1">
                  <a:solidFill>
                    <a:srgbClr val="FFFF00"/>
                  </a:solidFill>
                  <a:effectLst>
                    <a:outerShdw blurRad="38100" dist="38100" dir="2700000" algn="tl">
                      <a:srgbClr val="000000"/>
                    </a:outerShdw>
                  </a:effectLst>
                  <a:latin typeface="Arial Rounded MT Bold" panose="020F0704030504030204" pitchFamily="34" charset="0"/>
                </a:rPr>
                <a:t>Christians</a:t>
              </a:r>
            </a:p>
          </p:txBody>
        </p:sp>
        <p:sp>
          <p:nvSpPr>
            <p:cNvPr id="2058" name="AutoShape 10"/>
            <p:cNvSpPr>
              <a:spLocks noChangeArrowheads="1"/>
            </p:cNvSpPr>
            <p:nvPr/>
          </p:nvSpPr>
          <p:spPr bwMode="auto">
            <a:xfrm rot="2143801">
              <a:off x="1392" y="2400"/>
              <a:ext cx="432" cy="624"/>
            </a:xfrm>
            <a:prstGeom prst="downArrow">
              <a:avLst>
                <a:gd name="adj1" fmla="val 50000"/>
                <a:gd name="adj2" fmla="val 36111"/>
              </a:avLst>
            </a:prstGeom>
            <a:solidFill>
              <a:srgbClr val="FFFF00"/>
            </a:solidFill>
            <a:ln w="9525">
              <a:solidFill>
                <a:schemeClr val="tx1"/>
              </a:solidFill>
              <a:miter lim="800000"/>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Rounded MT Bold" panose="020F0704030504030204" pitchFamily="34" charset="0"/>
              </a:endParaRPr>
            </a:p>
          </p:txBody>
        </p:sp>
      </p:grpSp>
      <p:grpSp>
        <p:nvGrpSpPr>
          <p:cNvPr id="2062" name="Group 14"/>
          <p:cNvGrpSpPr>
            <a:grpSpLocks/>
          </p:cNvGrpSpPr>
          <p:nvPr/>
        </p:nvGrpSpPr>
        <p:grpSpPr bwMode="auto">
          <a:xfrm>
            <a:off x="3124200" y="4038600"/>
            <a:ext cx="2971800" cy="2286000"/>
            <a:chOff x="1968" y="2544"/>
            <a:chExt cx="1872" cy="1440"/>
          </a:xfrm>
        </p:grpSpPr>
        <p:sp>
          <p:nvSpPr>
            <p:cNvPr id="2056" name="Oval 8"/>
            <p:cNvSpPr>
              <a:spLocks noChangeArrowheads="1"/>
            </p:cNvSpPr>
            <p:nvPr/>
          </p:nvSpPr>
          <p:spPr bwMode="auto">
            <a:xfrm>
              <a:off x="1968" y="2928"/>
              <a:ext cx="1872" cy="1056"/>
            </a:xfrm>
            <a:prstGeom prst="ellipse">
              <a:avLst/>
            </a:prstGeom>
            <a:solidFill>
              <a:schemeClr val="accent2"/>
            </a:solidFill>
            <a:ln w="9525">
              <a:solidFill>
                <a:schemeClr val="tx1"/>
              </a:solidFill>
              <a:round/>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00"/>
                  </a:solidFill>
                  <a:effectLst>
                    <a:outerShdw blurRad="38100" dist="38100" dir="2700000" algn="tl">
                      <a:srgbClr val="000000"/>
                    </a:outerShdw>
                  </a:effectLst>
                  <a:latin typeface="Arial Rounded MT Bold" panose="020F0704030504030204" pitchFamily="34" charset="0"/>
                </a:rPr>
                <a:t>All Men</a:t>
              </a:r>
            </a:p>
          </p:txBody>
        </p:sp>
        <p:sp>
          <p:nvSpPr>
            <p:cNvPr id="2059" name="AutoShape 11"/>
            <p:cNvSpPr>
              <a:spLocks noChangeArrowheads="1"/>
            </p:cNvSpPr>
            <p:nvPr/>
          </p:nvSpPr>
          <p:spPr bwMode="auto">
            <a:xfrm>
              <a:off x="2688" y="2544"/>
              <a:ext cx="432" cy="624"/>
            </a:xfrm>
            <a:prstGeom prst="downArrow">
              <a:avLst>
                <a:gd name="adj1" fmla="val 50000"/>
                <a:gd name="adj2" fmla="val 36111"/>
              </a:avLst>
            </a:prstGeom>
            <a:solidFill>
              <a:srgbClr val="FFFF00"/>
            </a:solidFill>
            <a:ln w="9525">
              <a:solidFill>
                <a:schemeClr val="tx1"/>
              </a:solidFill>
              <a:miter lim="800000"/>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Rounded MT Bold" panose="020F0704030504030204" pitchFamily="34" charset="0"/>
              </a:endParaRPr>
            </a:p>
          </p:txBody>
        </p:sp>
      </p:grpSp>
      <p:grpSp>
        <p:nvGrpSpPr>
          <p:cNvPr id="2063" name="Group 15"/>
          <p:cNvGrpSpPr>
            <a:grpSpLocks/>
          </p:cNvGrpSpPr>
          <p:nvPr/>
        </p:nvGrpSpPr>
        <p:grpSpPr bwMode="auto">
          <a:xfrm>
            <a:off x="6172200" y="3733800"/>
            <a:ext cx="2971800" cy="2590800"/>
            <a:chOff x="3936" y="2352"/>
            <a:chExt cx="1872" cy="1632"/>
          </a:xfrm>
        </p:grpSpPr>
        <p:sp>
          <p:nvSpPr>
            <p:cNvPr id="2057" name="Oval 9"/>
            <p:cNvSpPr>
              <a:spLocks noChangeArrowheads="1"/>
            </p:cNvSpPr>
            <p:nvPr/>
          </p:nvSpPr>
          <p:spPr bwMode="auto">
            <a:xfrm>
              <a:off x="3936" y="2928"/>
              <a:ext cx="1872" cy="1056"/>
            </a:xfrm>
            <a:prstGeom prst="ellipse">
              <a:avLst/>
            </a:prstGeom>
            <a:solidFill>
              <a:schemeClr val="accent2"/>
            </a:solidFill>
            <a:ln w="9525">
              <a:solidFill>
                <a:schemeClr val="tx1"/>
              </a:solidFill>
              <a:round/>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00"/>
                  </a:solidFill>
                  <a:effectLst>
                    <a:outerShdw blurRad="38100" dist="38100" dir="2700000" algn="tl">
                      <a:srgbClr val="000000"/>
                    </a:outerShdw>
                  </a:effectLst>
                  <a:latin typeface="Arial Rounded MT Bold" panose="020F0704030504030204" pitchFamily="34" charset="0"/>
                </a:rPr>
                <a:t>Enemies</a:t>
              </a:r>
            </a:p>
          </p:txBody>
        </p:sp>
        <p:sp>
          <p:nvSpPr>
            <p:cNvPr id="2060" name="AutoShape 12"/>
            <p:cNvSpPr>
              <a:spLocks noChangeArrowheads="1"/>
            </p:cNvSpPr>
            <p:nvPr/>
          </p:nvSpPr>
          <p:spPr bwMode="auto">
            <a:xfrm rot="-23827700">
              <a:off x="4032" y="2352"/>
              <a:ext cx="432" cy="624"/>
            </a:xfrm>
            <a:prstGeom prst="downArrow">
              <a:avLst>
                <a:gd name="adj1" fmla="val 50000"/>
                <a:gd name="adj2" fmla="val 36111"/>
              </a:avLst>
            </a:prstGeom>
            <a:solidFill>
              <a:srgbClr val="FFFF00"/>
            </a:solidFill>
            <a:ln w="9525">
              <a:solidFill>
                <a:schemeClr val="tx1"/>
              </a:solidFill>
              <a:miter lim="800000"/>
              <a:headEnd/>
              <a:tailEnd/>
            </a:ln>
            <a:effectLst/>
            <a:scene3d>
              <a:camera prst="orthographicFront"/>
              <a:lightRig rig="threePt" dir="t"/>
            </a:scene3d>
            <a:sp3d>
              <a:bevelT w="165100" prst="coolSlan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Rounded MT Bold" panose="020F0704030504030204" pitchFamily="34" charset="0"/>
              </a:endParaRPr>
            </a:p>
          </p:txBody>
        </p:sp>
      </p:grpSp>
      <p:sp>
        <p:nvSpPr>
          <p:cNvPr id="15" name="TextBox 14"/>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Tree>
    <p:extLst>
      <p:ext uri="{BB962C8B-B14F-4D97-AF65-F5344CB8AC3E}">
        <p14:creationId xmlns:p14="http://schemas.microsoft.com/office/powerpoint/2010/main" val="305013606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64"/>
                                        </p:tgtEl>
                                        <p:attrNameLst>
                                          <p:attrName>style.visibility</p:attrName>
                                        </p:attrNameLst>
                                      </p:cBhvr>
                                      <p:to>
                                        <p:strVal val="visible"/>
                                      </p:to>
                                    </p:set>
                                    <p:animEffect transition="in" filter="wipe(down)">
                                      <p:cBhvr>
                                        <p:cTn id="7" dur="500"/>
                                        <p:tgtEl>
                                          <p:spTgt spid="20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2061"/>
                                        </p:tgtEl>
                                        <p:attrNameLst>
                                          <p:attrName>style.visibility</p:attrName>
                                        </p:attrNameLst>
                                      </p:cBhvr>
                                      <p:to>
                                        <p:strVal val="visible"/>
                                      </p:to>
                                    </p:set>
                                    <p:animEffect transition="in" filter="wipe(right)">
                                      <p:cBhvr>
                                        <p:cTn id="12" dur="500"/>
                                        <p:tgtEl>
                                          <p:spTgt spid="20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062"/>
                                        </p:tgtEl>
                                        <p:attrNameLst>
                                          <p:attrName>style.visibility</p:attrName>
                                        </p:attrNameLst>
                                      </p:cBhvr>
                                      <p:to>
                                        <p:strVal val="visible"/>
                                      </p:to>
                                    </p:set>
                                    <p:animEffect transition="in" filter="wipe(up)">
                                      <p:cBhvr>
                                        <p:cTn id="17" dur="500"/>
                                        <p:tgtEl>
                                          <p:spTgt spid="206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063"/>
                                        </p:tgtEl>
                                        <p:attrNameLst>
                                          <p:attrName>style.visibility</p:attrName>
                                        </p:attrNameLst>
                                      </p:cBhvr>
                                      <p:to>
                                        <p:strVal val="visible"/>
                                      </p:to>
                                    </p:set>
                                    <p:animEffect transition="in" filter="wipe(left)">
                                      <p:cBhvr>
                                        <p:cTn id="22" dur="500"/>
                                        <p:tgtEl>
                                          <p:spTgt spid="2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95425" y="3705225"/>
            <a:ext cx="2857500" cy="371475"/>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3" name="TextBox 2"/>
          <p:cNvSpPr txBox="1"/>
          <p:nvPr/>
        </p:nvSpPr>
        <p:spPr>
          <a:xfrm>
            <a:off x="495300" y="314325"/>
            <a:ext cx="5495925" cy="5139869"/>
          </a:xfrm>
          <a:prstGeom prst="rect">
            <a:avLst/>
          </a:prstGeom>
          <a:no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10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you present your bodies a living sacrifice, holy, acceptable to God, which is your reasonable service. </a:t>
            </a:r>
          </a:p>
          <a:p>
            <a:endParaRPr lang="en-US" sz="10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Tree>
    <p:extLst>
      <p:ext uri="{BB962C8B-B14F-4D97-AF65-F5344CB8AC3E}">
        <p14:creationId xmlns:p14="http://schemas.microsoft.com/office/powerpoint/2010/main" val="418780945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extBox 1"/>
          <p:cNvSpPr txBox="1"/>
          <p:nvPr/>
        </p:nvSpPr>
        <p:spPr>
          <a:xfrm>
            <a:off x="323850" y="1504950"/>
            <a:ext cx="11029950" cy="2215991"/>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13800" dirty="0">
                <a:latin typeface="AR JULIAN" panose="02000000000000000000" pitchFamily="2" charset="0"/>
              </a:rPr>
              <a:t>T</a:t>
            </a:r>
            <a:r>
              <a:rPr lang="en-US" sz="13800" dirty="0">
                <a:solidFill>
                  <a:schemeClr val="tx1">
                    <a:lumMod val="95000"/>
                    <a:lumOff val="5000"/>
                  </a:schemeClr>
                </a:solidFill>
                <a:latin typeface="AR JULIAN" panose="02000000000000000000" pitchFamily="2" charset="0"/>
              </a:rPr>
              <a:t>r</a:t>
            </a:r>
            <a:r>
              <a:rPr lang="en-US" sz="13800" dirty="0">
                <a:solidFill>
                  <a:schemeClr val="tx1">
                    <a:lumMod val="85000"/>
                    <a:lumOff val="15000"/>
                  </a:schemeClr>
                </a:solidFill>
                <a:latin typeface="AR JULIAN" panose="02000000000000000000" pitchFamily="2" charset="0"/>
              </a:rPr>
              <a:t>a</a:t>
            </a:r>
            <a:r>
              <a:rPr lang="en-US" sz="13800" dirty="0">
                <a:solidFill>
                  <a:schemeClr val="tx1">
                    <a:lumMod val="75000"/>
                    <a:lumOff val="25000"/>
                  </a:schemeClr>
                </a:solidFill>
                <a:latin typeface="AR JULIAN" panose="02000000000000000000" pitchFamily="2" charset="0"/>
              </a:rPr>
              <a:t>n</a:t>
            </a:r>
            <a:r>
              <a:rPr lang="en-US" sz="13800" dirty="0">
                <a:solidFill>
                  <a:schemeClr val="tx1">
                    <a:lumMod val="65000"/>
                    <a:lumOff val="35000"/>
                  </a:schemeClr>
                </a:solidFill>
                <a:latin typeface="AR JULIAN" panose="02000000000000000000" pitchFamily="2" charset="0"/>
              </a:rPr>
              <a:t>s</a:t>
            </a:r>
            <a:r>
              <a:rPr lang="en-US" sz="13800" dirty="0">
                <a:solidFill>
                  <a:schemeClr val="tx1">
                    <a:lumMod val="50000"/>
                    <a:lumOff val="50000"/>
                  </a:schemeClr>
                </a:solidFill>
                <a:latin typeface="AR JULIAN" panose="02000000000000000000" pitchFamily="2" charset="0"/>
              </a:rPr>
              <a:t>f</a:t>
            </a:r>
            <a:r>
              <a:rPr lang="en-US" sz="13800" dirty="0">
                <a:solidFill>
                  <a:schemeClr val="bg1">
                    <a:lumMod val="50000"/>
                  </a:schemeClr>
                </a:solidFill>
                <a:latin typeface="AR JULIAN" panose="02000000000000000000" pitchFamily="2" charset="0"/>
              </a:rPr>
              <a:t>o</a:t>
            </a:r>
            <a:r>
              <a:rPr lang="en-US" sz="13800" dirty="0">
                <a:solidFill>
                  <a:schemeClr val="bg1">
                    <a:lumMod val="65000"/>
                  </a:schemeClr>
                </a:solidFill>
                <a:latin typeface="AR JULIAN" panose="02000000000000000000" pitchFamily="2" charset="0"/>
              </a:rPr>
              <a:t>r</a:t>
            </a:r>
            <a:r>
              <a:rPr lang="en-US" sz="13800" dirty="0">
                <a:solidFill>
                  <a:schemeClr val="bg1">
                    <a:lumMod val="75000"/>
                  </a:schemeClr>
                </a:solidFill>
                <a:latin typeface="AR JULIAN" panose="02000000000000000000" pitchFamily="2" charset="0"/>
              </a:rPr>
              <a:t>m</a:t>
            </a:r>
            <a:r>
              <a:rPr lang="en-US" sz="13800" dirty="0">
                <a:solidFill>
                  <a:schemeClr val="bg1">
                    <a:lumMod val="85000"/>
                  </a:schemeClr>
                </a:solidFill>
                <a:latin typeface="AR JULIAN" panose="02000000000000000000" pitchFamily="2" charset="0"/>
              </a:rPr>
              <a:t>e</a:t>
            </a:r>
            <a:r>
              <a:rPr lang="en-US" sz="13800" dirty="0">
                <a:solidFill>
                  <a:schemeClr val="bg1">
                    <a:lumMod val="95000"/>
                  </a:schemeClr>
                </a:solidFill>
                <a:latin typeface="AR JULIAN" panose="02000000000000000000" pitchFamily="2" charset="0"/>
              </a:rPr>
              <a:t>d</a:t>
            </a:r>
          </a:p>
        </p:txBody>
      </p:sp>
      <p:sp>
        <p:nvSpPr>
          <p:cNvPr id="3" name="TextBox 2"/>
          <p:cNvSpPr txBox="1"/>
          <p:nvPr/>
        </p:nvSpPr>
        <p:spPr>
          <a:xfrm>
            <a:off x="5886450" y="6086475"/>
            <a:ext cx="2790825" cy="461665"/>
          </a:xfrm>
          <a:prstGeom prst="rect">
            <a:avLst/>
          </a:prstGeom>
          <a:noFill/>
        </p:spPr>
        <p:txBody>
          <a:bodyPr wrap="square" rtlCol="0">
            <a:spAutoFit/>
          </a:bodyPr>
          <a:lstStyle/>
          <a:p>
            <a:pPr algn="ctr"/>
            <a:r>
              <a:rPr lang="en-US" sz="2400" dirty="0">
                <a:latin typeface="AR JULIAN" panose="02000000000000000000" pitchFamily="2" charset="0"/>
              </a:rPr>
              <a:t>Romans 12:1-2</a:t>
            </a:r>
          </a:p>
        </p:txBody>
      </p:sp>
      <p:sp>
        <p:nvSpPr>
          <p:cNvPr id="4" name="TextBox 3"/>
          <p:cNvSpPr txBox="1"/>
          <p:nvPr/>
        </p:nvSpPr>
        <p:spPr>
          <a:xfrm>
            <a:off x="504825" y="466725"/>
            <a:ext cx="4362450" cy="523220"/>
          </a:xfrm>
          <a:prstGeom prst="rect">
            <a:avLst/>
          </a:prstGeom>
          <a:noFill/>
        </p:spPr>
        <p:txBody>
          <a:bodyPr wrap="square" rtlCol="0">
            <a:spAutoFit/>
          </a:bodyPr>
          <a:lstStyle/>
          <a:p>
            <a:r>
              <a:rPr lang="en-US" sz="2800" dirty="0">
                <a:latin typeface="AR JULIAN" panose="02000000000000000000" pitchFamily="2" charset="0"/>
              </a:rPr>
              <a:t>The Christian is to be</a:t>
            </a:r>
          </a:p>
        </p:txBody>
      </p:sp>
    </p:spTree>
    <p:extLst>
      <p:ext uri="{BB962C8B-B14F-4D97-AF65-F5344CB8AC3E}">
        <p14:creationId xmlns:p14="http://schemas.microsoft.com/office/powerpoint/2010/main" val="193763692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 y="0"/>
            <a:ext cx="9048750" cy="1446550"/>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8800" dirty="0">
                <a:latin typeface="AR JULIAN" panose="02000000000000000000" pitchFamily="2" charset="0"/>
              </a:rPr>
              <a:t>T</a:t>
            </a:r>
            <a:r>
              <a:rPr lang="en-US" sz="8800" dirty="0">
                <a:solidFill>
                  <a:schemeClr val="tx1">
                    <a:lumMod val="95000"/>
                    <a:lumOff val="5000"/>
                  </a:schemeClr>
                </a:solidFill>
                <a:latin typeface="AR JULIAN" panose="02000000000000000000" pitchFamily="2" charset="0"/>
              </a:rPr>
              <a:t>r</a:t>
            </a:r>
            <a:r>
              <a:rPr lang="en-US" sz="8800" dirty="0">
                <a:solidFill>
                  <a:schemeClr val="tx1">
                    <a:lumMod val="85000"/>
                    <a:lumOff val="15000"/>
                  </a:schemeClr>
                </a:solidFill>
                <a:latin typeface="AR JULIAN" panose="02000000000000000000" pitchFamily="2" charset="0"/>
              </a:rPr>
              <a:t>a</a:t>
            </a:r>
            <a:r>
              <a:rPr lang="en-US" sz="8800" dirty="0">
                <a:solidFill>
                  <a:schemeClr val="tx1">
                    <a:lumMod val="75000"/>
                    <a:lumOff val="25000"/>
                  </a:schemeClr>
                </a:solidFill>
                <a:latin typeface="AR JULIAN" panose="02000000000000000000" pitchFamily="2" charset="0"/>
              </a:rPr>
              <a:t>n</a:t>
            </a:r>
            <a:r>
              <a:rPr lang="en-US" sz="8800" dirty="0">
                <a:solidFill>
                  <a:schemeClr val="tx1">
                    <a:lumMod val="65000"/>
                    <a:lumOff val="35000"/>
                  </a:schemeClr>
                </a:solidFill>
                <a:latin typeface="AR JULIAN" panose="02000000000000000000" pitchFamily="2" charset="0"/>
              </a:rPr>
              <a:t>s</a:t>
            </a:r>
            <a:r>
              <a:rPr lang="en-US" sz="8800" dirty="0">
                <a:solidFill>
                  <a:schemeClr val="tx1">
                    <a:lumMod val="50000"/>
                    <a:lumOff val="50000"/>
                  </a:schemeClr>
                </a:solidFill>
                <a:latin typeface="AR JULIAN" panose="02000000000000000000" pitchFamily="2" charset="0"/>
              </a:rPr>
              <a:t>f</a:t>
            </a:r>
            <a:r>
              <a:rPr lang="en-US" sz="8800" dirty="0">
                <a:solidFill>
                  <a:schemeClr val="bg1">
                    <a:lumMod val="50000"/>
                  </a:schemeClr>
                </a:solidFill>
                <a:latin typeface="AR JULIAN" panose="02000000000000000000" pitchFamily="2" charset="0"/>
              </a:rPr>
              <a:t>o</a:t>
            </a:r>
            <a:r>
              <a:rPr lang="en-US" sz="8800" dirty="0">
                <a:solidFill>
                  <a:schemeClr val="bg1">
                    <a:lumMod val="65000"/>
                  </a:schemeClr>
                </a:solidFill>
                <a:latin typeface="AR JULIAN" panose="02000000000000000000" pitchFamily="2" charset="0"/>
              </a:rPr>
              <a:t>r</a:t>
            </a:r>
            <a:r>
              <a:rPr lang="en-US" sz="8800" dirty="0">
                <a:solidFill>
                  <a:schemeClr val="bg1">
                    <a:lumMod val="75000"/>
                  </a:schemeClr>
                </a:solidFill>
                <a:latin typeface="AR JULIAN" panose="02000000000000000000" pitchFamily="2" charset="0"/>
              </a:rPr>
              <a:t>m</a:t>
            </a:r>
            <a:r>
              <a:rPr lang="en-US" sz="8800" dirty="0">
                <a:solidFill>
                  <a:schemeClr val="bg1">
                    <a:lumMod val="85000"/>
                  </a:schemeClr>
                </a:solidFill>
                <a:latin typeface="AR JULIAN" panose="02000000000000000000" pitchFamily="2" charset="0"/>
              </a:rPr>
              <a:t>e</a:t>
            </a:r>
            <a:r>
              <a:rPr lang="en-US" sz="8800" dirty="0">
                <a:solidFill>
                  <a:schemeClr val="bg1">
                    <a:lumMod val="95000"/>
                  </a:schemeClr>
                </a:solidFill>
                <a:latin typeface="AR JULIAN" panose="02000000000000000000" pitchFamily="2" charset="0"/>
              </a:rPr>
              <a:t>d</a:t>
            </a:r>
          </a:p>
        </p:txBody>
      </p:sp>
      <p:sp>
        <p:nvSpPr>
          <p:cNvPr id="4" name="Round Diagonal Corner Rectangle 3"/>
          <p:cNvSpPr/>
          <p:nvPr/>
        </p:nvSpPr>
        <p:spPr>
          <a:xfrm flipH="1">
            <a:off x="1057273" y="2466975"/>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Meaning</a:t>
            </a:r>
          </a:p>
        </p:txBody>
      </p:sp>
      <p:sp>
        <p:nvSpPr>
          <p:cNvPr id="5" name="TextBox 4"/>
          <p:cNvSpPr txBox="1"/>
          <p:nvPr/>
        </p:nvSpPr>
        <p:spPr>
          <a:xfrm>
            <a:off x="0" y="390525"/>
            <a:ext cx="2790825" cy="400110"/>
          </a:xfrm>
          <a:prstGeom prst="rect">
            <a:avLst/>
          </a:prstGeom>
          <a:noFill/>
        </p:spPr>
        <p:txBody>
          <a:bodyPr wrap="square" rtlCol="0">
            <a:spAutoFit/>
          </a:bodyPr>
          <a:lstStyle/>
          <a:p>
            <a:pPr algn="ctr"/>
            <a:r>
              <a:rPr lang="en-US" sz="2000" dirty="0">
                <a:latin typeface="AR JULIAN" panose="02000000000000000000" pitchFamily="2" charset="0"/>
              </a:rPr>
              <a:t>Romans 12:1-2</a:t>
            </a:r>
          </a:p>
        </p:txBody>
      </p:sp>
      <p:sp>
        <p:nvSpPr>
          <p:cNvPr id="3" name="TextBox 2"/>
          <p:cNvSpPr txBox="1"/>
          <p:nvPr/>
        </p:nvSpPr>
        <p:spPr>
          <a:xfrm rot="20797197">
            <a:off x="1098517" y="4337222"/>
            <a:ext cx="7006281" cy="1077218"/>
          </a:xfrm>
          <a:prstGeom prst="rect">
            <a:avLst/>
          </a:prstGeom>
          <a:noFill/>
        </p:spPr>
        <p:txBody>
          <a:bodyPr wrap="square" rtlCol="0">
            <a:spAutoFit/>
          </a:bodyPr>
          <a:lstStyle/>
          <a:p>
            <a:pPr algn="ctr"/>
            <a:r>
              <a:rPr lang="en-US" sz="3200" i="1" dirty="0">
                <a:latin typeface="AR JULIAN" panose="02000000000000000000" pitchFamily="2" charset="0"/>
              </a:rPr>
              <a:t>Have you been transformed?</a:t>
            </a:r>
          </a:p>
          <a:p>
            <a:pPr algn="ctr"/>
            <a:r>
              <a:rPr lang="en-US" sz="3200" i="1" dirty="0">
                <a:latin typeface="AR JULIAN" panose="02000000000000000000" pitchFamily="2" charset="0"/>
              </a:rPr>
              <a:t>Are you being transformed?</a:t>
            </a:r>
          </a:p>
        </p:txBody>
      </p:sp>
    </p:spTree>
    <p:extLst>
      <p:ext uri="{BB962C8B-B14F-4D97-AF65-F5344CB8AC3E}">
        <p14:creationId xmlns:p14="http://schemas.microsoft.com/office/powerpoint/2010/main" val="51532242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Meaning</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2" name="TextBox 1"/>
          <p:cNvSpPr txBox="1"/>
          <p:nvPr/>
        </p:nvSpPr>
        <p:spPr>
          <a:xfrm>
            <a:off x="704848" y="1771650"/>
            <a:ext cx="7639052" cy="2308324"/>
          </a:xfrm>
          <a:prstGeom prst="rect">
            <a:avLst/>
          </a:prstGeom>
          <a:noFill/>
        </p:spPr>
        <p:txBody>
          <a:bodyPr wrap="square" rtlCol="0">
            <a:spAutoFit/>
          </a:bodyPr>
          <a:lstStyle/>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The Word Transformed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Same word as “transfigured” (Matt. 17:2)</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Same word as “changed” (2 Cor. 3:18 KJV)</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Word is </a:t>
            </a:r>
            <a:r>
              <a:rPr lang="en-US" sz="2400" i="1" dirty="0" err="1">
                <a:latin typeface="Times New Roman" panose="02020603050405020304" pitchFamily="18" charset="0"/>
                <a:cs typeface="Times New Roman" panose="02020603050405020304" pitchFamily="18" charset="0"/>
              </a:rPr>
              <a:t>metamorphoō</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from which we get metamorphose </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Point: a radical change!</a:t>
            </a:r>
          </a:p>
        </p:txBody>
      </p:sp>
    </p:spTree>
    <p:extLst>
      <p:ext uri="{BB962C8B-B14F-4D97-AF65-F5344CB8AC3E}">
        <p14:creationId xmlns:p14="http://schemas.microsoft.com/office/powerpoint/2010/main" val="219942254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Meaning</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2" name="TextBox 1"/>
          <p:cNvSpPr txBox="1"/>
          <p:nvPr/>
        </p:nvSpPr>
        <p:spPr>
          <a:xfrm>
            <a:off x="704848" y="1771650"/>
            <a:ext cx="7639052" cy="3570208"/>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The Word Transformed</a:t>
            </a:r>
          </a:p>
          <a:p>
            <a:pPr marL="457200" indent="-457200">
              <a:buFont typeface="+mj-lt"/>
              <a:buAutoNum type="alphaUcPeriod"/>
            </a:pPr>
            <a:endParaRPr lang="en-US" sz="1000" b="1" u="sng" dirty="0">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Contrasted to Conformed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Conformed = “to fashion or shape one thing like another” (Vines)</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One must not conform to the wisdom of this age</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Phillips: “Don’t let the world around you squeeze you into its mold.”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ASV: “be not fashioned according to this world”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Resist the pressures of the world</a:t>
            </a:r>
          </a:p>
        </p:txBody>
      </p:sp>
    </p:spTree>
    <p:extLst>
      <p:ext uri="{BB962C8B-B14F-4D97-AF65-F5344CB8AC3E}">
        <p14:creationId xmlns:p14="http://schemas.microsoft.com/office/powerpoint/2010/main" val="426419484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66775" y="1143000"/>
            <a:ext cx="2838450" cy="4552950"/>
          </a:xfrm>
          <a:prstGeom prst="roundRect">
            <a:avLst>
              <a:gd name="adj" fmla="val 10962"/>
            </a:avLst>
          </a:prstGeom>
          <a:solidFill>
            <a:schemeClr val="bg2"/>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latin typeface="Times New Roman" panose="02020603050405020304" pitchFamily="18" charset="0"/>
                <a:cs typeface="Times New Roman" panose="02020603050405020304" pitchFamily="18" charset="0"/>
              </a:rPr>
              <a:t>Conformed</a:t>
            </a: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r>
              <a:rPr lang="en-US" sz="3200" dirty="0">
                <a:solidFill>
                  <a:schemeClr val="tx1"/>
                </a:solidFill>
                <a:latin typeface="Times New Roman" panose="02020603050405020304" pitchFamily="18" charset="0"/>
                <a:cs typeface="Times New Roman" panose="02020603050405020304" pitchFamily="18" charset="0"/>
              </a:rPr>
              <a:t>Shaped or molded by the wisdom of this age</a:t>
            </a: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Rounded Rectangle 2"/>
          <p:cNvSpPr/>
          <p:nvPr/>
        </p:nvSpPr>
        <p:spPr>
          <a:xfrm>
            <a:off x="5391150" y="1143000"/>
            <a:ext cx="2838450" cy="4552950"/>
          </a:xfrm>
          <a:prstGeom prst="roundRect">
            <a:avLst>
              <a:gd name="adj" fmla="val 10962"/>
            </a:avLst>
          </a:prstGeom>
          <a:solidFill>
            <a:schemeClr val="bg2"/>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latin typeface="Times New Roman" panose="02020603050405020304" pitchFamily="18" charset="0"/>
                <a:cs typeface="Times New Roman" panose="02020603050405020304" pitchFamily="18" charset="0"/>
              </a:rPr>
              <a:t>Transformed</a:t>
            </a: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r>
              <a:rPr lang="en-US" sz="3200" dirty="0">
                <a:solidFill>
                  <a:schemeClr val="tx1"/>
                </a:solidFill>
                <a:latin typeface="Times New Roman" panose="02020603050405020304" pitchFamily="18" charset="0"/>
                <a:cs typeface="Times New Roman" panose="02020603050405020304" pitchFamily="18" charset="0"/>
              </a:rPr>
              <a:t>Changed</a:t>
            </a:r>
          </a:p>
          <a:p>
            <a:pPr algn="ctr"/>
            <a:r>
              <a:rPr lang="en-US" sz="3200" dirty="0">
                <a:solidFill>
                  <a:schemeClr val="tx1"/>
                </a:solidFill>
                <a:latin typeface="Times New Roman" panose="02020603050405020304" pitchFamily="18" charset="0"/>
                <a:cs typeface="Times New Roman" panose="02020603050405020304" pitchFamily="18" charset="0"/>
              </a:rPr>
              <a:t>Different</a:t>
            </a: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Left-Right Arrow 3"/>
          <p:cNvSpPr/>
          <p:nvPr/>
        </p:nvSpPr>
        <p:spPr>
          <a:xfrm>
            <a:off x="3448050" y="2743200"/>
            <a:ext cx="2247900" cy="1066800"/>
          </a:xfrm>
          <a:prstGeom prst="leftRightArrow">
            <a:avLst>
              <a:gd name="adj1" fmla="val 64286"/>
              <a:gd name="adj2" fmla="val 40179"/>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effectLst>
                  <a:outerShdw blurRad="38100" dist="38100" dir="2700000" algn="tl">
                    <a:srgbClr val="000000">
                      <a:alpha val="43137"/>
                    </a:srgbClr>
                  </a:outerShdw>
                </a:effectLst>
              </a:rPr>
              <a:t>Opposite</a:t>
            </a:r>
          </a:p>
        </p:txBody>
      </p:sp>
    </p:spTree>
    <p:extLst>
      <p:ext uri="{BB962C8B-B14F-4D97-AF65-F5344CB8AC3E}">
        <p14:creationId xmlns:p14="http://schemas.microsoft.com/office/powerpoint/2010/main" val="425190353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Meaning</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2" name="TextBox 1"/>
          <p:cNvSpPr txBox="1"/>
          <p:nvPr/>
        </p:nvSpPr>
        <p:spPr>
          <a:xfrm>
            <a:off x="704848" y="1771650"/>
            <a:ext cx="7639052" cy="3724096"/>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The Word Transformed</a:t>
            </a:r>
          </a:p>
          <a:p>
            <a:pPr marL="457200" indent="-457200">
              <a:buFont typeface="+mj-lt"/>
              <a:buAutoNum type="alphaUcPeriod"/>
            </a:pPr>
            <a:endParaRPr lang="en-US" sz="1000" b="1" u="sng" dirty="0">
              <a:solidFill>
                <a:schemeClr val="bg1">
                  <a:lumMod val="65000"/>
                </a:schemeClr>
              </a:solidFill>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Contrasted to Conformed</a:t>
            </a:r>
          </a:p>
          <a:p>
            <a:pPr marL="457200" indent="-457200">
              <a:buFont typeface="+mj-lt"/>
              <a:buAutoNum type="alphaUcPeriod"/>
            </a:pPr>
            <a:endParaRPr lang="en-US" sz="1000" b="1" u="sng" dirty="0">
              <a:solidFill>
                <a:prstClr val="black"/>
              </a:solidFill>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Can change and not be transformed</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Possible quit sin (drinking, adultery, lying) at yet not be transformed</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There must be a radical change in the inner man for one to live rightly in this evil age” (A. T. Robertson)</a:t>
            </a:r>
          </a:p>
          <a:p>
            <a:pPr marL="914400" lvl="1" indent="-457200">
              <a:buFont typeface="+mj-lt"/>
              <a:buAutoNum type="arabicPeriod"/>
            </a:pPr>
            <a:r>
              <a:rPr lang="en-US" sz="2400" dirty="0" err="1">
                <a:latin typeface="Times New Roman" panose="02020603050405020304" pitchFamily="18" charset="0"/>
                <a:cs typeface="Times New Roman" panose="02020603050405020304" pitchFamily="18" charset="0"/>
              </a:rPr>
              <a:t>Lenski</a:t>
            </a:r>
            <a:r>
              <a:rPr lang="en-US" sz="2400" dirty="0">
                <a:latin typeface="Times New Roman" panose="02020603050405020304" pitchFamily="18" charset="0"/>
                <a:cs typeface="Times New Roman" panose="02020603050405020304" pitchFamily="18" charset="0"/>
              </a:rPr>
              <a:t> quotes Field: “be not outwardly conformed but be inwardly transformed”</a:t>
            </a:r>
          </a:p>
        </p:txBody>
      </p:sp>
    </p:spTree>
    <p:extLst>
      <p:ext uri="{BB962C8B-B14F-4D97-AF65-F5344CB8AC3E}">
        <p14:creationId xmlns:p14="http://schemas.microsoft.com/office/powerpoint/2010/main" val="394201730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362" y="2085320"/>
            <a:ext cx="7905749" cy="267765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“Thus here it may mean that Christians should not conform to the maxims, habits, feelings, &amp;c., of a wicked, luxurious, and idolatrous age, but should be conformed solely to the precepts and laws of the gospel; …They are to be governed by the laws of the Bible; to fashion their lives after the example of Christ; and to form themselves by principles different from those which prevail in the world.”</a:t>
            </a:r>
          </a:p>
        </p:txBody>
      </p:sp>
      <p:sp>
        <p:nvSpPr>
          <p:cNvPr id="3" name="TextBox 2"/>
          <p:cNvSpPr txBox="1"/>
          <p:nvPr/>
        </p:nvSpPr>
        <p:spPr>
          <a:xfrm>
            <a:off x="2057400" y="428625"/>
            <a:ext cx="5019675"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Albert Barnes:</a:t>
            </a:r>
          </a:p>
        </p:txBody>
      </p:sp>
      <p:pic>
        <p:nvPicPr>
          <p:cNvPr id="5" name="Picture 2" descr="http://image2.findagrave.com/photos250/photos/2013/68/50998915_1362946725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1425" y="261125"/>
            <a:ext cx="1171575" cy="1612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03862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362" y="1873214"/>
            <a:ext cx="7905749" cy="378565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 the application of this rule there is much difficulty. Many may think that they are not conformed to the world, while they can easily perceive that their neighbor is. They indulge in many things which others may think to be conformity to the world, and are opposed to many things which others think innocent. The design of this passage is doubtless to produce a spirit that should not find pleasure in the pomp and vanity of the world; and which will regard all vain amusements and gayeties with disgust, and lead the mind to find pleasure in better things.”</a:t>
            </a:r>
          </a:p>
        </p:txBody>
      </p:sp>
      <p:sp>
        <p:nvSpPr>
          <p:cNvPr id="3" name="TextBox 2"/>
          <p:cNvSpPr txBox="1"/>
          <p:nvPr/>
        </p:nvSpPr>
        <p:spPr>
          <a:xfrm>
            <a:off x="2057400" y="428625"/>
            <a:ext cx="5019675"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Albert Barnes:</a:t>
            </a:r>
          </a:p>
        </p:txBody>
      </p:sp>
      <p:pic>
        <p:nvPicPr>
          <p:cNvPr id="6" name="Picture 2" descr="http://image2.findagrave.com/photos250/photos/2013/68/50998915_1362946725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1425" y="261125"/>
            <a:ext cx="1171575" cy="1612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88549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95425" y="3705225"/>
            <a:ext cx="2857500" cy="371475"/>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5" name="TextBox 4"/>
          <p:cNvSpPr txBox="1"/>
          <p:nvPr/>
        </p:nvSpPr>
        <p:spPr>
          <a:xfrm>
            <a:off x="5991225" y="2100649"/>
            <a:ext cx="2932928" cy="2400657"/>
          </a:xfrm>
          <a:prstGeom prst="rect">
            <a:avLst/>
          </a:prstGeom>
          <a:solidFill>
            <a:schemeClr val="bg1"/>
          </a:solidFill>
          <a:ln w="12700">
            <a:solidFill>
              <a:srgbClr val="002060"/>
            </a:solidFill>
            <a:prstDash val="solid"/>
          </a:ln>
          <a:effectLst/>
        </p:spPr>
        <p:txBody>
          <a:bodyPr wrap="square" rtlCol="0">
            <a:spAutoFit/>
          </a:bodyPr>
          <a:lstStyle/>
          <a:p>
            <a:r>
              <a:rPr lang="en-US" sz="2800" b="1" i="1" u="sng" dirty="0">
                <a:solidFill>
                  <a:srgbClr val="002060"/>
                </a:solidFill>
                <a:latin typeface="Arial Narrow" panose="020B0606020202030204" pitchFamily="34" charset="0"/>
              </a:rPr>
              <a:t>Point</a:t>
            </a:r>
            <a:r>
              <a:rPr lang="en-US" sz="2800" b="1" dirty="0">
                <a:solidFill>
                  <a:srgbClr val="002060"/>
                </a:solidFill>
                <a:latin typeface="Arial Narrow" panose="020B0606020202030204" pitchFamily="34" charset="0"/>
              </a:rPr>
              <a:t>:</a:t>
            </a:r>
          </a:p>
          <a:p>
            <a:endParaRPr lang="en-US" sz="1000" b="1" dirty="0">
              <a:solidFill>
                <a:srgbClr val="002060"/>
              </a:solidFill>
              <a:latin typeface="Arial Narrow" panose="020B0606020202030204" pitchFamily="34" charset="0"/>
            </a:endParaRPr>
          </a:p>
          <a:p>
            <a:r>
              <a:rPr lang="en-US" sz="2800" b="1" dirty="0">
                <a:solidFill>
                  <a:srgbClr val="002060"/>
                </a:solidFill>
                <a:latin typeface="Arial Narrow" panose="020B0606020202030204" pitchFamily="34" charset="0"/>
              </a:rPr>
              <a:t>As Christians – we may be </a:t>
            </a:r>
            <a:r>
              <a:rPr lang="en-US" sz="2800" i="1" dirty="0">
                <a:solidFill>
                  <a:srgbClr val="002060"/>
                </a:solidFill>
                <a:latin typeface="Arial Narrow" panose="020B0606020202030204" pitchFamily="34" charset="0"/>
              </a:rPr>
              <a:t>conforming</a:t>
            </a:r>
            <a:r>
              <a:rPr lang="en-US" sz="2800" b="1" dirty="0">
                <a:solidFill>
                  <a:srgbClr val="002060"/>
                </a:solidFill>
                <a:latin typeface="Arial Narrow" panose="020B0606020202030204" pitchFamily="34" charset="0"/>
              </a:rPr>
              <a:t> to the world – not hardly realize it!</a:t>
            </a:r>
          </a:p>
        </p:txBody>
      </p:sp>
      <p:sp>
        <p:nvSpPr>
          <p:cNvPr id="3" name="TextBox 2"/>
          <p:cNvSpPr txBox="1"/>
          <p:nvPr/>
        </p:nvSpPr>
        <p:spPr>
          <a:xfrm>
            <a:off x="495300" y="314325"/>
            <a:ext cx="5495925" cy="5139869"/>
          </a:xfrm>
          <a:prstGeom prst="rect">
            <a:avLst/>
          </a:prstGeom>
          <a:no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10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you present your bodies a living sacrifice, holy, acceptable to God, which is your reasonable service. </a:t>
            </a:r>
          </a:p>
          <a:p>
            <a:endParaRPr lang="en-US" sz="10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by the renewing of your mind, that you may prove what is that good and acceptable and perfect will of God. </a:t>
            </a:r>
          </a:p>
        </p:txBody>
      </p:sp>
    </p:spTree>
    <p:extLst>
      <p:ext uri="{BB962C8B-B14F-4D97-AF65-F5344CB8AC3E}">
        <p14:creationId xmlns:p14="http://schemas.microsoft.com/office/powerpoint/2010/main" val="424119845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 y="0"/>
            <a:ext cx="9048750" cy="1446550"/>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8800" dirty="0">
                <a:latin typeface="AR JULIAN" panose="02000000000000000000" pitchFamily="2" charset="0"/>
              </a:rPr>
              <a:t>T</a:t>
            </a:r>
            <a:r>
              <a:rPr lang="en-US" sz="8800" dirty="0">
                <a:solidFill>
                  <a:schemeClr val="tx1">
                    <a:lumMod val="95000"/>
                    <a:lumOff val="5000"/>
                  </a:schemeClr>
                </a:solidFill>
                <a:latin typeface="AR JULIAN" panose="02000000000000000000" pitchFamily="2" charset="0"/>
              </a:rPr>
              <a:t>r</a:t>
            </a:r>
            <a:r>
              <a:rPr lang="en-US" sz="8800" dirty="0">
                <a:solidFill>
                  <a:schemeClr val="tx1">
                    <a:lumMod val="85000"/>
                    <a:lumOff val="15000"/>
                  </a:schemeClr>
                </a:solidFill>
                <a:latin typeface="AR JULIAN" panose="02000000000000000000" pitchFamily="2" charset="0"/>
              </a:rPr>
              <a:t>a</a:t>
            </a:r>
            <a:r>
              <a:rPr lang="en-US" sz="8800" dirty="0">
                <a:solidFill>
                  <a:schemeClr val="tx1">
                    <a:lumMod val="75000"/>
                    <a:lumOff val="25000"/>
                  </a:schemeClr>
                </a:solidFill>
                <a:latin typeface="AR JULIAN" panose="02000000000000000000" pitchFamily="2" charset="0"/>
              </a:rPr>
              <a:t>n</a:t>
            </a:r>
            <a:r>
              <a:rPr lang="en-US" sz="8800" dirty="0">
                <a:solidFill>
                  <a:schemeClr val="tx1">
                    <a:lumMod val="65000"/>
                    <a:lumOff val="35000"/>
                  </a:schemeClr>
                </a:solidFill>
                <a:latin typeface="AR JULIAN" panose="02000000000000000000" pitchFamily="2" charset="0"/>
              </a:rPr>
              <a:t>s</a:t>
            </a:r>
            <a:r>
              <a:rPr lang="en-US" sz="8800" dirty="0">
                <a:solidFill>
                  <a:schemeClr val="tx1">
                    <a:lumMod val="50000"/>
                    <a:lumOff val="50000"/>
                  </a:schemeClr>
                </a:solidFill>
                <a:latin typeface="AR JULIAN" panose="02000000000000000000" pitchFamily="2" charset="0"/>
              </a:rPr>
              <a:t>f</a:t>
            </a:r>
            <a:r>
              <a:rPr lang="en-US" sz="8800" dirty="0">
                <a:solidFill>
                  <a:schemeClr val="bg1">
                    <a:lumMod val="50000"/>
                  </a:schemeClr>
                </a:solidFill>
                <a:latin typeface="AR JULIAN" panose="02000000000000000000" pitchFamily="2" charset="0"/>
              </a:rPr>
              <a:t>o</a:t>
            </a:r>
            <a:r>
              <a:rPr lang="en-US" sz="8800" dirty="0">
                <a:solidFill>
                  <a:schemeClr val="bg1">
                    <a:lumMod val="65000"/>
                  </a:schemeClr>
                </a:solidFill>
                <a:latin typeface="AR JULIAN" panose="02000000000000000000" pitchFamily="2" charset="0"/>
              </a:rPr>
              <a:t>r</a:t>
            </a:r>
            <a:r>
              <a:rPr lang="en-US" sz="8800" dirty="0">
                <a:solidFill>
                  <a:schemeClr val="bg1">
                    <a:lumMod val="75000"/>
                  </a:schemeClr>
                </a:solidFill>
                <a:latin typeface="AR JULIAN" panose="02000000000000000000" pitchFamily="2" charset="0"/>
              </a:rPr>
              <a:t>m</a:t>
            </a:r>
            <a:r>
              <a:rPr lang="en-US" sz="8800" dirty="0">
                <a:solidFill>
                  <a:schemeClr val="bg1">
                    <a:lumMod val="85000"/>
                  </a:schemeClr>
                </a:solidFill>
                <a:latin typeface="AR JULIAN" panose="02000000000000000000" pitchFamily="2" charset="0"/>
              </a:rPr>
              <a:t>e</a:t>
            </a:r>
            <a:r>
              <a:rPr lang="en-US" sz="8800" dirty="0">
                <a:solidFill>
                  <a:schemeClr val="bg1">
                    <a:lumMod val="95000"/>
                  </a:schemeClr>
                </a:solidFill>
                <a:latin typeface="AR JULIAN" panose="02000000000000000000" pitchFamily="2" charset="0"/>
              </a:rPr>
              <a:t>d</a:t>
            </a:r>
          </a:p>
        </p:txBody>
      </p:sp>
      <p:sp>
        <p:nvSpPr>
          <p:cNvPr id="4" name="Round Diagonal Corner Rectangle 3"/>
          <p:cNvSpPr/>
          <p:nvPr/>
        </p:nvSpPr>
        <p:spPr>
          <a:xfrm flipH="1">
            <a:off x="1057273" y="2466975"/>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accent4"/>
                </a:solidFill>
                <a:effectLst>
                  <a:outerShdw blurRad="38100" dist="38100" dir="2700000" algn="tl">
                    <a:srgbClr val="000000">
                      <a:alpha val="43137"/>
                    </a:srgbClr>
                  </a:outerShdw>
                </a:effectLst>
                <a:latin typeface="AR JULIAN" panose="02000000000000000000" pitchFamily="2" charset="0"/>
              </a:rPr>
              <a:t>The Meaning</a:t>
            </a:r>
          </a:p>
        </p:txBody>
      </p:sp>
      <p:sp>
        <p:nvSpPr>
          <p:cNvPr id="5" name="Round Diagonal Corner Rectangle 4"/>
          <p:cNvSpPr/>
          <p:nvPr/>
        </p:nvSpPr>
        <p:spPr>
          <a:xfrm flipH="1">
            <a:off x="1057273" y="3576638"/>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6" name="TextBox 5"/>
          <p:cNvSpPr txBox="1"/>
          <p:nvPr/>
        </p:nvSpPr>
        <p:spPr>
          <a:xfrm>
            <a:off x="0" y="390525"/>
            <a:ext cx="2790825" cy="400110"/>
          </a:xfrm>
          <a:prstGeom prst="rect">
            <a:avLst/>
          </a:prstGeom>
          <a:noFill/>
        </p:spPr>
        <p:txBody>
          <a:bodyPr wrap="square" rtlCol="0">
            <a:spAutoFit/>
          </a:bodyPr>
          <a:lstStyle/>
          <a:p>
            <a:pPr algn="ctr"/>
            <a:r>
              <a:rPr lang="en-US" sz="2000" dirty="0">
                <a:latin typeface="AR JULIAN" panose="02000000000000000000" pitchFamily="2" charset="0"/>
              </a:rPr>
              <a:t>Romans 12:1-2</a:t>
            </a:r>
          </a:p>
        </p:txBody>
      </p:sp>
    </p:spTree>
    <p:extLst>
      <p:ext uri="{BB962C8B-B14F-4D97-AF65-F5344CB8AC3E}">
        <p14:creationId xmlns:p14="http://schemas.microsoft.com/office/powerpoint/2010/main" val="225964446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95425" y="3705225"/>
            <a:ext cx="2857500" cy="371475"/>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495300" y="314325"/>
            <a:ext cx="5495925" cy="5139869"/>
          </a:xfrm>
          <a:prstGeom prst="rect">
            <a:avLst/>
          </a:prstGeom>
          <a:noFill/>
        </p:spPr>
        <p:txBody>
          <a:bodyPr wrap="square" rtlCol="0">
            <a:spAutoFit/>
          </a:bodyPr>
          <a:lstStyle/>
          <a:p>
            <a:pPr algn="ctr"/>
            <a:r>
              <a:rPr lang="en-US" sz="2800" b="1" u="sng" dirty="0">
                <a:solidFill>
                  <a:prstClr val="black"/>
                </a:solidFill>
                <a:latin typeface="Times New Roman" pitchFamily="18" charset="0"/>
                <a:cs typeface="Times New Roman" pitchFamily="18" charset="0"/>
              </a:rPr>
              <a:t>Rom 12:1-2</a:t>
            </a:r>
          </a:p>
          <a:p>
            <a:pPr algn="ctr"/>
            <a:endParaRPr lang="en-US" sz="1000" b="1" u="sng"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 I beseech you therefore, brethren, by the mercies of God, that </a:t>
            </a:r>
            <a:r>
              <a:rPr lang="en-US" sz="2800" dirty="0">
                <a:latin typeface="Times New Roman" pitchFamily="18" charset="0"/>
                <a:cs typeface="Times New Roman" pitchFamily="18" charset="0"/>
              </a:rPr>
              <a:t>you present your bodies a living sacrifice, holy, acceptable </a:t>
            </a:r>
            <a:r>
              <a:rPr lang="en-US" sz="2800" dirty="0">
                <a:solidFill>
                  <a:prstClr val="black"/>
                </a:solidFill>
                <a:latin typeface="Times New Roman" pitchFamily="18" charset="0"/>
                <a:cs typeface="Times New Roman" pitchFamily="18" charset="0"/>
              </a:rPr>
              <a:t>to God, which is your reasonable service. </a:t>
            </a:r>
          </a:p>
          <a:p>
            <a:endParaRPr lang="en-US" sz="10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2 And do not be conformed to this world, but be transformed </a:t>
            </a:r>
            <a:r>
              <a:rPr lang="en-US" sz="2800" b="1" u="sng" dirty="0">
                <a:solidFill>
                  <a:srgbClr val="0070C0"/>
                </a:solidFill>
                <a:latin typeface="Times New Roman" pitchFamily="18" charset="0"/>
                <a:cs typeface="Times New Roman" pitchFamily="18" charset="0"/>
              </a:rPr>
              <a:t>by the renewing of your mind</a:t>
            </a:r>
            <a:r>
              <a:rPr lang="en-US" sz="2800" dirty="0">
                <a:solidFill>
                  <a:prstClr val="black"/>
                </a:solidFill>
                <a:latin typeface="Times New Roman" pitchFamily="18" charset="0"/>
                <a:cs typeface="Times New Roman" pitchFamily="18" charset="0"/>
              </a:rPr>
              <a:t>, that you may prove what is that good and acceptable and perfect will of God. </a:t>
            </a:r>
          </a:p>
        </p:txBody>
      </p:sp>
      <p:sp>
        <p:nvSpPr>
          <p:cNvPr id="3" name="TextBox 2"/>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Tree>
    <p:extLst>
      <p:ext uri="{BB962C8B-B14F-4D97-AF65-F5344CB8AC3E}">
        <p14:creationId xmlns:p14="http://schemas.microsoft.com/office/powerpoint/2010/main" val="281508480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8" y="1771650"/>
            <a:ext cx="7639052" cy="1569660"/>
          </a:xfrm>
          <a:prstGeom prst="rect">
            <a:avLst/>
          </a:prstGeom>
          <a:noFill/>
        </p:spPr>
        <p:txBody>
          <a:bodyPr wrap="square" rtlCol="0">
            <a:spAutoFit/>
          </a:bodyPr>
          <a:lstStyle/>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Renewing</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Not recent, but different (cf. Vines)</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New in quality – not in time</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A “complete change for the better” (Thayer, 38)</a:t>
            </a:r>
          </a:p>
        </p:txBody>
      </p:sp>
    </p:spTree>
    <p:extLst>
      <p:ext uri="{BB962C8B-B14F-4D97-AF65-F5344CB8AC3E}">
        <p14:creationId xmlns:p14="http://schemas.microsoft.com/office/powerpoint/2010/main" val="145271308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8" y="1771650"/>
            <a:ext cx="7639052" cy="2462213"/>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Renewing</a:t>
            </a:r>
          </a:p>
          <a:p>
            <a:pPr marL="457200" indent="-457200">
              <a:buFont typeface="+mj-lt"/>
              <a:buAutoNum type="alphaUcPeriod"/>
            </a:pPr>
            <a:endParaRPr lang="en-US" sz="1000" b="1" u="sng" dirty="0">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Mind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The </a:t>
            </a:r>
            <a:r>
              <a:rPr lang="en-US" sz="2400" i="1" dirty="0">
                <a:latin typeface="Times New Roman" panose="02020603050405020304" pitchFamily="18" charset="0"/>
                <a:cs typeface="Times New Roman" panose="02020603050405020304" pitchFamily="18" charset="0"/>
              </a:rPr>
              <a:t>mind</a:t>
            </a:r>
            <a:r>
              <a:rPr lang="en-US" sz="2400" dirty="0">
                <a:latin typeface="Times New Roman" panose="02020603050405020304" pitchFamily="18" charset="0"/>
                <a:cs typeface="Times New Roman" panose="02020603050405020304" pitchFamily="18" charset="0"/>
              </a:rPr>
              <a:t> is the </a:t>
            </a:r>
            <a:r>
              <a:rPr lang="en-US" sz="2400" i="1" dirty="0">
                <a:latin typeface="Times New Roman" panose="02020603050405020304" pitchFamily="18" charset="0"/>
                <a:cs typeface="Times New Roman" panose="02020603050405020304" pitchFamily="18" charset="0"/>
              </a:rPr>
              <a:t>source</a:t>
            </a:r>
            <a:r>
              <a:rPr lang="en-US" sz="2400" dirty="0">
                <a:latin typeface="Times New Roman" panose="02020603050405020304" pitchFamily="18" charset="0"/>
                <a:cs typeface="Times New Roman" panose="02020603050405020304" pitchFamily="18" charset="0"/>
              </a:rPr>
              <a:t> of the believer’s </a:t>
            </a:r>
            <a:r>
              <a:rPr lang="en-US" sz="2400" i="1" dirty="0">
                <a:latin typeface="Times New Roman" panose="02020603050405020304" pitchFamily="18" charset="0"/>
                <a:cs typeface="Times New Roman" panose="02020603050405020304" pitchFamily="18" charset="0"/>
              </a:rPr>
              <a:t>behavior</a:t>
            </a:r>
          </a:p>
          <a:p>
            <a:pPr marL="1371600" lvl="2" indent="-457200">
              <a:buFont typeface="+mj-lt"/>
              <a:buAutoNum type="alphaLcPeriod"/>
            </a:pPr>
            <a:r>
              <a:rPr lang="en-US" sz="2400" dirty="0">
                <a:latin typeface="Times New Roman" panose="02020603050405020304" pitchFamily="18" charset="0"/>
                <a:cs typeface="Times New Roman" panose="02020603050405020304" pitchFamily="18" charset="0"/>
              </a:rPr>
              <a:t>Prov. 4:23</a:t>
            </a:r>
          </a:p>
          <a:p>
            <a:pPr marL="1371600" lvl="2" indent="-457200">
              <a:buFont typeface="+mj-lt"/>
              <a:buAutoNum type="alphaLcPeriod"/>
            </a:pPr>
            <a:r>
              <a:rPr lang="en-US" sz="2400" dirty="0">
                <a:latin typeface="Times New Roman" panose="02020603050405020304" pitchFamily="18" charset="0"/>
                <a:cs typeface="Times New Roman" panose="02020603050405020304" pitchFamily="18" charset="0"/>
              </a:rPr>
              <a:t>Matt. 12:34-37</a:t>
            </a:r>
          </a:p>
          <a:p>
            <a:pPr marL="1371600" lvl="2" indent="-457200">
              <a:buFont typeface="+mj-lt"/>
              <a:buAutoNum type="alphaLcPeriod"/>
            </a:pPr>
            <a:r>
              <a:rPr lang="en-US" sz="2400" dirty="0">
                <a:latin typeface="Times New Roman" panose="02020603050405020304" pitchFamily="18" charset="0"/>
                <a:cs typeface="Times New Roman" panose="02020603050405020304" pitchFamily="18" charset="0"/>
              </a:rPr>
              <a:t>Matt. 15:16-20</a:t>
            </a:r>
          </a:p>
        </p:txBody>
      </p:sp>
      <p:sp>
        <p:nvSpPr>
          <p:cNvPr id="2" name="TextBox 1"/>
          <p:cNvSpPr txBox="1"/>
          <p:nvPr/>
        </p:nvSpPr>
        <p:spPr>
          <a:xfrm>
            <a:off x="1285875" y="4533900"/>
            <a:ext cx="6877050" cy="1200329"/>
          </a:xfrm>
          <a:prstGeom prst="rect">
            <a:avLst/>
          </a:prstGeom>
          <a:noFill/>
        </p:spPr>
        <p:txBody>
          <a:bodyPr wrap="square" rtlCol="0">
            <a:spAutoFit/>
          </a:bodyPr>
          <a:lstStyle/>
          <a:p>
            <a:pPr algn="ctr"/>
            <a:r>
              <a:rPr lang="en-US" sz="3600" b="1" i="1" dirty="0">
                <a:solidFill>
                  <a:srgbClr val="C00000"/>
                </a:solidFill>
                <a:latin typeface="Times New Roman" panose="02020603050405020304" pitchFamily="18" charset="0"/>
                <a:cs typeface="Times New Roman" panose="02020603050405020304" pitchFamily="18" charset="0"/>
              </a:rPr>
              <a:t>We act the way we do because of the way we think!</a:t>
            </a:r>
          </a:p>
        </p:txBody>
      </p:sp>
    </p:spTree>
    <p:extLst>
      <p:ext uri="{BB962C8B-B14F-4D97-AF65-F5344CB8AC3E}">
        <p14:creationId xmlns:p14="http://schemas.microsoft.com/office/powerpoint/2010/main" val="133179064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8" y="1771650"/>
            <a:ext cx="7639052" cy="2831544"/>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Renewing</a:t>
            </a:r>
          </a:p>
          <a:p>
            <a:pPr marL="457200" indent="-457200">
              <a:buFont typeface="+mj-lt"/>
              <a:buAutoNum type="alphaUcPeriod"/>
            </a:pPr>
            <a:endParaRPr lang="en-US" sz="1000" b="1" u="sng" dirty="0">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Mind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The </a:t>
            </a:r>
            <a:r>
              <a:rPr lang="en-US" sz="2400" i="1" dirty="0">
                <a:latin typeface="Times New Roman" panose="02020603050405020304" pitchFamily="18" charset="0"/>
                <a:cs typeface="Times New Roman" panose="02020603050405020304" pitchFamily="18" charset="0"/>
              </a:rPr>
              <a:t>mind</a:t>
            </a:r>
            <a:r>
              <a:rPr lang="en-US" sz="2400" dirty="0">
                <a:latin typeface="Times New Roman" panose="02020603050405020304" pitchFamily="18" charset="0"/>
                <a:cs typeface="Times New Roman" panose="02020603050405020304" pitchFamily="18" charset="0"/>
              </a:rPr>
              <a:t> is the </a:t>
            </a:r>
            <a:r>
              <a:rPr lang="en-US" sz="2400" i="1" dirty="0">
                <a:latin typeface="Times New Roman" panose="02020603050405020304" pitchFamily="18" charset="0"/>
                <a:cs typeface="Times New Roman" panose="02020603050405020304" pitchFamily="18" charset="0"/>
              </a:rPr>
              <a:t>source</a:t>
            </a:r>
            <a:r>
              <a:rPr lang="en-US" sz="2400" dirty="0">
                <a:latin typeface="Times New Roman" panose="02020603050405020304" pitchFamily="18" charset="0"/>
                <a:cs typeface="Times New Roman" panose="02020603050405020304" pitchFamily="18" charset="0"/>
              </a:rPr>
              <a:t> of the believer’s </a:t>
            </a:r>
            <a:r>
              <a:rPr lang="en-US" sz="2400" i="1" dirty="0">
                <a:latin typeface="Times New Roman" panose="02020603050405020304" pitchFamily="18" charset="0"/>
                <a:cs typeface="Times New Roman" panose="02020603050405020304" pitchFamily="18" charset="0"/>
              </a:rPr>
              <a:t>behavior</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Change the way we think</a:t>
            </a:r>
          </a:p>
          <a:p>
            <a:pPr marL="1371600" lvl="2" indent="-457200">
              <a:buFont typeface="+mj-lt"/>
              <a:buAutoNum type="alphaLcPeriod"/>
            </a:pPr>
            <a:r>
              <a:rPr lang="en-US" sz="2400" dirty="0">
                <a:latin typeface="Times New Roman" panose="02020603050405020304" pitchFamily="18" charset="0"/>
                <a:cs typeface="Times New Roman" panose="02020603050405020304" pitchFamily="18" charset="0"/>
              </a:rPr>
              <a:t>Translations:</a:t>
            </a:r>
          </a:p>
          <a:p>
            <a:pPr marL="1828800" lvl="3"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NCV: “a new way of thinking”</a:t>
            </a:r>
          </a:p>
          <a:p>
            <a:pPr marL="1828800" lvl="3"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NLT: “by changing the way you think”</a:t>
            </a:r>
          </a:p>
        </p:txBody>
      </p:sp>
    </p:spTree>
    <p:extLst>
      <p:ext uri="{BB962C8B-B14F-4D97-AF65-F5344CB8AC3E}">
        <p14:creationId xmlns:p14="http://schemas.microsoft.com/office/powerpoint/2010/main" val="248690096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8" y="1771650"/>
            <a:ext cx="7639052" cy="3939540"/>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Renewing</a:t>
            </a:r>
          </a:p>
          <a:p>
            <a:pPr marL="457200" indent="-457200">
              <a:buFont typeface="+mj-lt"/>
              <a:buAutoNum type="alphaUcPeriod"/>
            </a:pPr>
            <a:endParaRPr lang="en-US" sz="1000" b="1" u="sng" dirty="0">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Mind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The </a:t>
            </a:r>
            <a:r>
              <a:rPr lang="en-US" sz="2400" i="1" dirty="0">
                <a:latin typeface="Times New Roman" panose="02020603050405020304" pitchFamily="18" charset="0"/>
                <a:cs typeface="Times New Roman" panose="02020603050405020304" pitchFamily="18" charset="0"/>
              </a:rPr>
              <a:t>mind</a:t>
            </a:r>
            <a:r>
              <a:rPr lang="en-US" sz="2400" dirty="0">
                <a:latin typeface="Times New Roman" panose="02020603050405020304" pitchFamily="18" charset="0"/>
                <a:cs typeface="Times New Roman" panose="02020603050405020304" pitchFamily="18" charset="0"/>
              </a:rPr>
              <a:t> is the </a:t>
            </a:r>
            <a:r>
              <a:rPr lang="en-US" sz="2400" i="1" dirty="0">
                <a:latin typeface="Times New Roman" panose="02020603050405020304" pitchFamily="18" charset="0"/>
                <a:cs typeface="Times New Roman" panose="02020603050405020304" pitchFamily="18" charset="0"/>
              </a:rPr>
              <a:t>source</a:t>
            </a:r>
            <a:r>
              <a:rPr lang="en-US" sz="2400" dirty="0">
                <a:latin typeface="Times New Roman" panose="02020603050405020304" pitchFamily="18" charset="0"/>
                <a:cs typeface="Times New Roman" panose="02020603050405020304" pitchFamily="18" charset="0"/>
              </a:rPr>
              <a:t> of the believer’s </a:t>
            </a:r>
            <a:r>
              <a:rPr lang="en-US" sz="2400" i="1" dirty="0">
                <a:latin typeface="Times New Roman" panose="02020603050405020304" pitchFamily="18" charset="0"/>
                <a:cs typeface="Times New Roman" panose="02020603050405020304" pitchFamily="18" charset="0"/>
              </a:rPr>
              <a:t>behavior</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Change the way we think</a:t>
            </a:r>
          </a:p>
          <a:p>
            <a:pPr marL="1371600" lvl="2" indent="-457200">
              <a:buFont typeface="+mj-lt"/>
              <a:buAutoNum type="alphaLcPeriod"/>
            </a:pPr>
            <a:r>
              <a:rPr lang="en-US" sz="2400" dirty="0">
                <a:latin typeface="Times New Roman" panose="02020603050405020304" pitchFamily="18" charset="0"/>
                <a:cs typeface="Times New Roman" panose="02020603050405020304" pitchFamily="18" charset="0"/>
              </a:rPr>
              <a:t>Translations:</a:t>
            </a:r>
          </a:p>
          <a:p>
            <a:pPr marL="1371600" lvl="2" indent="-457200">
              <a:buFont typeface="+mj-lt"/>
              <a:buAutoNum type="alphaLcPeriod"/>
            </a:pPr>
            <a:r>
              <a:rPr lang="en-US" sz="2400" dirty="0">
                <a:latin typeface="Times New Roman" panose="02020603050405020304" pitchFamily="18" charset="0"/>
                <a:cs typeface="Times New Roman" panose="02020603050405020304" pitchFamily="18" charset="0"/>
              </a:rPr>
              <a:t>Inward change:</a:t>
            </a:r>
          </a:p>
          <a:p>
            <a:pPr marL="1828800" lvl="3" indent="-457200">
              <a:buFont typeface="+mj-lt"/>
              <a:buAutoNum type="arabicPeriod"/>
            </a:pPr>
            <a:r>
              <a:rPr lang="en-US" sz="2400" dirty="0">
                <a:latin typeface="Times New Roman" panose="02020603050405020304" pitchFamily="18" charset="0"/>
                <a:cs typeface="Times New Roman" panose="02020603050405020304" pitchFamily="18" charset="0"/>
              </a:rPr>
              <a:t>Before an outward change (body / actions) must first be inward change (mind)</a:t>
            </a:r>
          </a:p>
          <a:p>
            <a:pPr marL="1828800" lvl="3" indent="-457200">
              <a:buFont typeface="+mj-lt"/>
              <a:buAutoNum type="arabicPeriod"/>
            </a:pPr>
            <a:r>
              <a:rPr lang="en-US" sz="2400" dirty="0">
                <a:latin typeface="Times New Roman" panose="02020603050405020304" pitchFamily="18" charset="0"/>
                <a:cs typeface="Times New Roman" panose="02020603050405020304" pitchFamily="18" charset="0"/>
              </a:rPr>
              <a:t>Can’t transform our character – while holding to same old ideas that led to conforming!</a:t>
            </a:r>
          </a:p>
        </p:txBody>
      </p:sp>
    </p:spTree>
    <p:extLst>
      <p:ext uri="{BB962C8B-B14F-4D97-AF65-F5344CB8AC3E}">
        <p14:creationId xmlns:p14="http://schemas.microsoft.com/office/powerpoint/2010/main" val="211486574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3" name="TextBox 2"/>
          <p:cNvSpPr txBox="1"/>
          <p:nvPr/>
        </p:nvSpPr>
        <p:spPr>
          <a:xfrm>
            <a:off x="1057436" y="2667000"/>
            <a:ext cx="7229475" cy="2431435"/>
          </a:xfrm>
          <a:prstGeom prst="rect">
            <a:avLst/>
          </a:prstGeom>
          <a:solidFill>
            <a:schemeClr val="bg1">
              <a:lumMod val="95000"/>
            </a:schemeClr>
          </a:solidFill>
          <a:ln>
            <a:solidFill>
              <a:schemeClr val="accent4">
                <a:lumMod val="50000"/>
              </a:schemeClr>
            </a:solidFill>
          </a:ln>
        </p:spPr>
        <p:txBody>
          <a:bodyPr wrap="square" rtlCol="0">
            <a:spAutoFit/>
          </a:bodyPr>
          <a:lstStyle/>
          <a:p>
            <a:pPr marL="0" lvl="3"/>
            <a:r>
              <a:rPr lang="en-US" sz="3200" dirty="0">
                <a:latin typeface="Times New Roman" panose="02020603050405020304" pitchFamily="18" charset="0"/>
                <a:cs typeface="Times New Roman" panose="02020603050405020304" pitchFamily="18" charset="0"/>
              </a:rPr>
              <a:t>“That is, a change of outward expression is dependent upon the renovation, the complete change for the better of the believer’s mental process.”</a:t>
            </a:r>
          </a:p>
          <a:p>
            <a:pPr algn="r"/>
            <a:r>
              <a:rPr lang="en-US" sz="2400" dirty="0">
                <a:latin typeface="Times New Roman" panose="02020603050405020304" pitchFamily="18" charset="0"/>
                <a:cs typeface="Times New Roman" panose="02020603050405020304" pitchFamily="18" charset="0"/>
              </a:rPr>
              <a:t>- Kenneth S. </a:t>
            </a:r>
            <a:r>
              <a:rPr lang="en-US" sz="2400" dirty="0" err="1">
                <a:latin typeface="Times New Roman" panose="02020603050405020304" pitchFamily="18" charset="0"/>
                <a:cs typeface="Times New Roman" panose="02020603050405020304" pitchFamily="18" charset="0"/>
              </a:rPr>
              <a:t>Wuest</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Romans</a:t>
            </a:r>
            <a:r>
              <a:rPr lang="en-US" sz="2400" dirty="0">
                <a:latin typeface="Times New Roman" panose="02020603050405020304" pitchFamily="18" charset="0"/>
                <a:cs typeface="Times New Roman" panose="02020603050405020304" pitchFamily="18" charset="0"/>
              </a:rPr>
              <a:t>, 208</a:t>
            </a:r>
          </a:p>
        </p:txBody>
      </p:sp>
      <p:pic>
        <p:nvPicPr>
          <p:cNvPr id="1026" name="Picture 2" descr="http://img0044.popscreencdn.com/103242913_-wuests-word-studies-romans-9780802812315-kenneth-s-.jpg"/>
          <p:cNvPicPr>
            <a:picLocks noChangeAspect="1" noChangeArrowheads="1"/>
          </p:cNvPicPr>
          <p:nvPr/>
        </p:nvPicPr>
        <p:blipFill rotWithShape="1">
          <a:blip r:embed="rId2">
            <a:extLst>
              <a:ext uri="{28A0092B-C50C-407E-A947-70E740481C1C}">
                <a14:useLocalDpi xmlns:a14="http://schemas.microsoft.com/office/drawing/2010/main" val="0"/>
              </a:ext>
            </a:extLst>
          </a:blip>
          <a:srcRect l="15808" t="1000" r="16372" b="-1000"/>
          <a:stretch/>
        </p:blipFill>
        <p:spPr bwMode="auto">
          <a:xfrm rot="20592571">
            <a:off x="1133316" y="262602"/>
            <a:ext cx="1446710" cy="2123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99638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7" y="1771650"/>
            <a:ext cx="8162927" cy="2246769"/>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Renewing</a:t>
            </a:r>
          </a:p>
          <a:p>
            <a:pPr marL="457200" indent="-457200">
              <a:buFont typeface="+mj-lt"/>
              <a:buAutoNum type="alphaUcPeriod"/>
            </a:pPr>
            <a:endParaRPr lang="en-US" sz="1000" b="1" u="sng" dirty="0">
              <a:solidFill>
                <a:schemeClr val="bg1">
                  <a:lumMod val="65000"/>
                </a:schemeClr>
              </a:solidFill>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Mind</a:t>
            </a:r>
          </a:p>
          <a:p>
            <a:pPr marL="457200" indent="-457200">
              <a:buFont typeface="+mj-lt"/>
              <a:buAutoNum type="alphaUcPeriod"/>
            </a:pPr>
            <a:endParaRPr lang="en-US" sz="1000" b="1" u="sng" dirty="0">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How does one renew his mind?</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Turn your mind to things of God, not men (Matt. 16:23)</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Learn, study and apply the word of God (1 Thess. 2:13)</a:t>
            </a:r>
          </a:p>
        </p:txBody>
      </p:sp>
    </p:spTree>
    <p:extLst>
      <p:ext uri="{BB962C8B-B14F-4D97-AF65-F5344CB8AC3E}">
        <p14:creationId xmlns:p14="http://schemas.microsoft.com/office/powerpoint/2010/main" val="92800433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24575" y="533400"/>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3" name="TextBox 2"/>
          <p:cNvSpPr txBox="1"/>
          <p:nvPr/>
        </p:nvSpPr>
        <p:spPr>
          <a:xfrm>
            <a:off x="476250" y="2219325"/>
            <a:ext cx="8115300" cy="2677656"/>
          </a:xfrm>
          <a:prstGeom prst="rect">
            <a:avLst/>
          </a:prstGeom>
          <a:solidFill>
            <a:schemeClr val="bg1">
              <a:lumMod val="95000"/>
            </a:schemeClr>
          </a:solidFill>
          <a:ln>
            <a:solidFill>
              <a:schemeClr val="accent4">
                <a:lumMod val="50000"/>
              </a:schemeClr>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“What one does in the body evidences a metamorphosis that occurs by the renewing of the mind as one studies, learns, and applies the word of God in life.”</a:t>
            </a:r>
          </a:p>
          <a:p>
            <a:endParaRPr lang="en-US" sz="2800" dirty="0">
              <a:latin typeface="Times New Roman" panose="02020603050405020304" pitchFamily="18" charset="0"/>
              <a:cs typeface="Times New Roman" panose="02020603050405020304" pitchFamily="18" charset="0"/>
            </a:endParaRPr>
          </a:p>
          <a:p>
            <a:pPr algn="r"/>
            <a:r>
              <a:rPr lang="en-US" sz="2400" dirty="0">
                <a:latin typeface="Times New Roman" panose="02020603050405020304" pitchFamily="18" charset="0"/>
                <a:cs typeface="Times New Roman" panose="02020603050405020304" pitchFamily="18" charset="0"/>
              </a:rPr>
              <a:t>Clinton D. Hamilton, </a:t>
            </a:r>
            <a:r>
              <a:rPr lang="en-US" sz="2400" i="1" dirty="0">
                <a:latin typeface="Times New Roman" panose="02020603050405020304" pitchFamily="18" charset="0"/>
                <a:cs typeface="Times New Roman" panose="02020603050405020304" pitchFamily="18" charset="0"/>
              </a:rPr>
              <a:t>Romans</a:t>
            </a:r>
            <a:r>
              <a:rPr lang="en-US" sz="2400" dirty="0">
                <a:latin typeface="Times New Roman" panose="02020603050405020304" pitchFamily="18" charset="0"/>
                <a:cs typeface="Times New Roman" panose="02020603050405020304" pitchFamily="18" charset="0"/>
              </a:rPr>
              <a:t>, 682</a:t>
            </a:r>
          </a:p>
        </p:txBody>
      </p:sp>
    </p:spTree>
    <p:extLst>
      <p:ext uri="{BB962C8B-B14F-4D97-AF65-F5344CB8AC3E}">
        <p14:creationId xmlns:p14="http://schemas.microsoft.com/office/powerpoint/2010/main" val="245578622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828673" y="674756"/>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7" y="1771650"/>
            <a:ext cx="8001003" cy="4247317"/>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Renewing</a:t>
            </a:r>
          </a:p>
          <a:p>
            <a:pPr marL="457200" indent="-457200">
              <a:buFont typeface="+mj-lt"/>
              <a:buAutoNum type="alphaUcPeriod"/>
            </a:pPr>
            <a:endParaRPr lang="en-US" sz="1000" b="1" u="sng" dirty="0">
              <a:solidFill>
                <a:schemeClr val="bg1">
                  <a:lumMod val="65000"/>
                </a:schemeClr>
              </a:solidFill>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Mind</a:t>
            </a:r>
          </a:p>
          <a:p>
            <a:pPr marL="457200" indent="-457200">
              <a:buFont typeface="+mj-lt"/>
              <a:buAutoNum type="alphaUcPeriod"/>
            </a:pPr>
            <a:endParaRPr lang="en-US" sz="1000" b="1" u="sng" dirty="0">
              <a:solidFill>
                <a:schemeClr val="bg1">
                  <a:lumMod val="65000"/>
                </a:schemeClr>
              </a:solidFill>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How does one renew his mind?</a:t>
            </a:r>
          </a:p>
          <a:p>
            <a:pPr marL="457200" indent="-457200">
              <a:buFont typeface="+mj-lt"/>
              <a:buAutoNum type="alphaUcPeriod"/>
            </a:pPr>
            <a:endParaRPr lang="en-US" sz="1000" b="1" u="sng" dirty="0">
              <a:latin typeface="Times New Roman" panose="02020603050405020304" pitchFamily="18" charset="0"/>
              <a:cs typeface="Times New Roman" panose="02020603050405020304" pitchFamily="18" charset="0"/>
            </a:endParaRPr>
          </a:p>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An on-going process</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“The present imperative asks us to shun this conformity during the entire course of our lives.” (</a:t>
            </a:r>
            <a:r>
              <a:rPr lang="en-US" sz="2400" dirty="0" err="1">
                <a:latin typeface="Times New Roman" panose="02020603050405020304" pitchFamily="18" charset="0"/>
                <a:cs typeface="Times New Roman" panose="02020603050405020304" pitchFamily="18" charset="0"/>
              </a:rPr>
              <a:t>Lenski</a:t>
            </a:r>
            <a:r>
              <a:rPr lang="en-US" sz="2400" dirty="0">
                <a:latin typeface="Times New Roman" panose="02020603050405020304" pitchFamily="18" charset="0"/>
                <a:cs typeface="Times New Roman" panose="02020603050405020304" pitchFamily="18" charset="0"/>
              </a:rPr>
              <a:t>)</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“This is a gradual conforming of the man more and more to that new spiritual world into which he has been introduced…” (R.C.H. Trench, 65)</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Constantly renewing our minds!</a:t>
            </a:r>
          </a:p>
        </p:txBody>
      </p:sp>
    </p:spTree>
    <p:extLst>
      <p:ext uri="{BB962C8B-B14F-4D97-AF65-F5344CB8AC3E}">
        <p14:creationId xmlns:p14="http://schemas.microsoft.com/office/powerpoint/2010/main" val="131429311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Effect transition="in" filter="fade">
                                      <p:cBhvr>
                                        <p:cTn id="21" dur="1000"/>
                                        <p:tgtEl>
                                          <p:spTgt spid="6">
                                            <p:txEl>
                                              <p:pRg st="9" end="9"/>
                                            </p:txEl>
                                          </p:spTgt>
                                        </p:tgtEl>
                                      </p:cBhvr>
                                    </p:animEffect>
                                    <p:anim calcmode="lin" valueType="num">
                                      <p:cBhvr>
                                        <p:cTn id="22"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 y="0"/>
            <a:ext cx="9048750" cy="1446550"/>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8800" dirty="0">
                <a:latin typeface="AR JULIAN" panose="02000000000000000000" pitchFamily="2" charset="0"/>
              </a:rPr>
              <a:t>T</a:t>
            </a:r>
            <a:r>
              <a:rPr lang="en-US" sz="8800" dirty="0">
                <a:solidFill>
                  <a:schemeClr val="tx1">
                    <a:lumMod val="95000"/>
                    <a:lumOff val="5000"/>
                  </a:schemeClr>
                </a:solidFill>
                <a:latin typeface="AR JULIAN" panose="02000000000000000000" pitchFamily="2" charset="0"/>
              </a:rPr>
              <a:t>r</a:t>
            </a:r>
            <a:r>
              <a:rPr lang="en-US" sz="8800" dirty="0">
                <a:solidFill>
                  <a:schemeClr val="tx1">
                    <a:lumMod val="85000"/>
                    <a:lumOff val="15000"/>
                  </a:schemeClr>
                </a:solidFill>
                <a:latin typeface="AR JULIAN" panose="02000000000000000000" pitchFamily="2" charset="0"/>
              </a:rPr>
              <a:t>a</a:t>
            </a:r>
            <a:r>
              <a:rPr lang="en-US" sz="8800" dirty="0">
                <a:solidFill>
                  <a:schemeClr val="tx1">
                    <a:lumMod val="75000"/>
                    <a:lumOff val="25000"/>
                  </a:schemeClr>
                </a:solidFill>
                <a:latin typeface="AR JULIAN" panose="02000000000000000000" pitchFamily="2" charset="0"/>
              </a:rPr>
              <a:t>n</a:t>
            </a:r>
            <a:r>
              <a:rPr lang="en-US" sz="8800" dirty="0">
                <a:solidFill>
                  <a:schemeClr val="tx1">
                    <a:lumMod val="65000"/>
                    <a:lumOff val="35000"/>
                  </a:schemeClr>
                </a:solidFill>
                <a:latin typeface="AR JULIAN" panose="02000000000000000000" pitchFamily="2" charset="0"/>
              </a:rPr>
              <a:t>s</a:t>
            </a:r>
            <a:r>
              <a:rPr lang="en-US" sz="8800" dirty="0">
                <a:solidFill>
                  <a:schemeClr val="tx1">
                    <a:lumMod val="50000"/>
                    <a:lumOff val="50000"/>
                  </a:schemeClr>
                </a:solidFill>
                <a:latin typeface="AR JULIAN" panose="02000000000000000000" pitchFamily="2" charset="0"/>
              </a:rPr>
              <a:t>f</a:t>
            </a:r>
            <a:r>
              <a:rPr lang="en-US" sz="8800" dirty="0">
                <a:solidFill>
                  <a:schemeClr val="bg1">
                    <a:lumMod val="50000"/>
                  </a:schemeClr>
                </a:solidFill>
                <a:latin typeface="AR JULIAN" panose="02000000000000000000" pitchFamily="2" charset="0"/>
              </a:rPr>
              <a:t>o</a:t>
            </a:r>
            <a:r>
              <a:rPr lang="en-US" sz="8800" dirty="0">
                <a:solidFill>
                  <a:schemeClr val="bg1">
                    <a:lumMod val="65000"/>
                  </a:schemeClr>
                </a:solidFill>
                <a:latin typeface="AR JULIAN" panose="02000000000000000000" pitchFamily="2" charset="0"/>
              </a:rPr>
              <a:t>r</a:t>
            </a:r>
            <a:r>
              <a:rPr lang="en-US" sz="8800" dirty="0">
                <a:solidFill>
                  <a:schemeClr val="bg1">
                    <a:lumMod val="75000"/>
                  </a:schemeClr>
                </a:solidFill>
                <a:latin typeface="AR JULIAN" panose="02000000000000000000" pitchFamily="2" charset="0"/>
              </a:rPr>
              <a:t>m</a:t>
            </a:r>
            <a:r>
              <a:rPr lang="en-US" sz="8800" dirty="0">
                <a:solidFill>
                  <a:schemeClr val="bg1">
                    <a:lumMod val="85000"/>
                  </a:schemeClr>
                </a:solidFill>
                <a:latin typeface="AR JULIAN" panose="02000000000000000000" pitchFamily="2" charset="0"/>
              </a:rPr>
              <a:t>e</a:t>
            </a:r>
            <a:r>
              <a:rPr lang="en-US" sz="8800" dirty="0">
                <a:solidFill>
                  <a:schemeClr val="bg1">
                    <a:lumMod val="95000"/>
                  </a:schemeClr>
                </a:solidFill>
                <a:latin typeface="AR JULIAN" panose="02000000000000000000" pitchFamily="2" charset="0"/>
              </a:rPr>
              <a:t>d</a:t>
            </a:r>
          </a:p>
        </p:txBody>
      </p:sp>
      <p:sp>
        <p:nvSpPr>
          <p:cNvPr id="4" name="Round Diagonal Corner Rectangle 3"/>
          <p:cNvSpPr/>
          <p:nvPr/>
        </p:nvSpPr>
        <p:spPr>
          <a:xfrm flipH="1">
            <a:off x="1057273" y="2466975"/>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accent4"/>
                </a:solidFill>
                <a:effectLst>
                  <a:outerShdw blurRad="38100" dist="38100" dir="2700000" algn="tl">
                    <a:srgbClr val="000000">
                      <a:alpha val="43137"/>
                    </a:srgbClr>
                  </a:outerShdw>
                </a:effectLst>
                <a:latin typeface="AR JULIAN" panose="02000000000000000000" pitchFamily="2" charset="0"/>
              </a:rPr>
              <a:t>The Meaning</a:t>
            </a:r>
          </a:p>
        </p:txBody>
      </p:sp>
      <p:sp>
        <p:nvSpPr>
          <p:cNvPr id="5" name="Round Diagonal Corner Rectangle 4"/>
          <p:cNvSpPr/>
          <p:nvPr/>
        </p:nvSpPr>
        <p:spPr>
          <a:xfrm flipH="1">
            <a:off x="1057273" y="3576638"/>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accent4"/>
                </a:solidFill>
                <a:effectLst>
                  <a:outerShdw blurRad="38100" dist="38100" dir="2700000" algn="tl">
                    <a:srgbClr val="000000">
                      <a:alpha val="43137"/>
                    </a:srgbClr>
                  </a:outerShdw>
                </a:effectLst>
                <a:latin typeface="AR JULIAN" panose="02000000000000000000" pitchFamily="2" charset="0"/>
              </a:rPr>
              <a:t>The Way</a:t>
            </a:r>
          </a:p>
        </p:txBody>
      </p:sp>
      <p:sp>
        <p:nvSpPr>
          <p:cNvPr id="6" name="Round Diagonal Corner Rectangle 5"/>
          <p:cNvSpPr/>
          <p:nvPr/>
        </p:nvSpPr>
        <p:spPr>
          <a:xfrm flipH="1">
            <a:off x="1057273" y="468630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Life</a:t>
            </a:r>
          </a:p>
        </p:txBody>
      </p:sp>
      <p:sp>
        <p:nvSpPr>
          <p:cNvPr id="7" name="TextBox 6"/>
          <p:cNvSpPr txBox="1"/>
          <p:nvPr/>
        </p:nvSpPr>
        <p:spPr>
          <a:xfrm>
            <a:off x="0" y="390525"/>
            <a:ext cx="2790825" cy="400110"/>
          </a:xfrm>
          <a:prstGeom prst="rect">
            <a:avLst/>
          </a:prstGeom>
          <a:noFill/>
        </p:spPr>
        <p:txBody>
          <a:bodyPr wrap="square" rtlCol="0">
            <a:spAutoFit/>
          </a:bodyPr>
          <a:lstStyle/>
          <a:p>
            <a:pPr algn="ctr"/>
            <a:r>
              <a:rPr lang="en-US" sz="2000" dirty="0">
                <a:latin typeface="AR JULIAN" panose="02000000000000000000" pitchFamily="2" charset="0"/>
              </a:rPr>
              <a:t>Romans 12:1-2</a:t>
            </a:r>
          </a:p>
        </p:txBody>
      </p:sp>
    </p:spTree>
    <p:extLst>
      <p:ext uri="{BB962C8B-B14F-4D97-AF65-F5344CB8AC3E}">
        <p14:creationId xmlns:p14="http://schemas.microsoft.com/office/powerpoint/2010/main" val="12600160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8" y="1771650"/>
            <a:ext cx="7639052" cy="2677656"/>
          </a:xfrm>
          <a:prstGeom prst="rect">
            <a:avLst/>
          </a:prstGeom>
          <a:noFill/>
        </p:spPr>
        <p:txBody>
          <a:bodyPr wrap="square" rtlCol="0">
            <a:spAutoFit/>
          </a:bodyPr>
          <a:lstStyle/>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New attitude toward God</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v.</a:t>
            </a:r>
            <a:r>
              <a:rPr lang="en-US" sz="2400" dirty="0">
                <a:latin typeface="Times New Roman" panose="02020603050405020304" pitchFamily="18" charset="0"/>
                <a:cs typeface="Times New Roman" panose="02020603050405020304" pitchFamily="18" charset="0"/>
              </a:rPr>
              <a:t> 1)</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Present our bodies a living sacrifice</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“Present”:</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Word means to “place beside, put at someone’s disposal”</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Thus, offering ourselves to the disposal of God</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Same word as “yield” (cf. 6:13)</a:t>
            </a:r>
          </a:p>
        </p:txBody>
      </p:sp>
    </p:spTree>
    <p:extLst>
      <p:ext uri="{BB962C8B-B14F-4D97-AF65-F5344CB8AC3E}">
        <p14:creationId xmlns:p14="http://schemas.microsoft.com/office/powerpoint/2010/main" val="238388181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latin typeface="AR JULIAN" panose="02000000000000000000" pitchFamily="2" charset="0"/>
              </a:rPr>
              <a:t>T</a:t>
            </a:r>
            <a:r>
              <a:rPr lang="en-US" sz="4000" dirty="0">
                <a:solidFill>
                  <a:schemeClr val="tx1">
                    <a:lumMod val="95000"/>
                    <a:lumOff val="5000"/>
                  </a:schemeClr>
                </a:solidFill>
                <a:latin typeface="AR JULIAN" panose="02000000000000000000" pitchFamily="2" charset="0"/>
              </a:rPr>
              <a:t>r</a:t>
            </a:r>
            <a:r>
              <a:rPr lang="en-US" sz="4000" dirty="0">
                <a:solidFill>
                  <a:schemeClr val="tx1">
                    <a:lumMod val="85000"/>
                    <a:lumOff val="15000"/>
                  </a:schemeClr>
                </a:solidFill>
                <a:latin typeface="AR JULIAN" panose="02000000000000000000" pitchFamily="2" charset="0"/>
              </a:rPr>
              <a:t>a</a:t>
            </a:r>
            <a:r>
              <a:rPr lang="en-US" sz="4000" dirty="0">
                <a:solidFill>
                  <a:schemeClr val="tx1">
                    <a:lumMod val="75000"/>
                    <a:lumOff val="25000"/>
                  </a:schemeClr>
                </a:solidFill>
                <a:latin typeface="AR JULIAN" panose="02000000000000000000" pitchFamily="2" charset="0"/>
              </a:rPr>
              <a:t>n</a:t>
            </a:r>
            <a:r>
              <a:rPr lang="en-US" sz="4000" dirty="0">
                <a:solidFill>
                  <a:schemeClr val="tx1">
                    <a:lumMod val="65000"/>
                    <a:lumOff val="35000"/>
                  </a:schemeClr>
                </a:solidFill>
                <a:latin typeface="AR JULIAN" panose="02000000000000000000" pitchFamily="2" charset="0"/>
              </a:rPr>
              <a:t>s</a:t>
            </a:r>
            <a:r>
              <a:rPr lang="en-US" sz="4000" dirty="0">
                <a:solidFill>
                  <a:schemeClr val="tx1">
                    <a:lumMod val="50000"/>
                    <a:lumOff val="50000"/>
                  </a:schemeClr>
                </a:solidFill>
                <a:latin typeface="AR JULIAN" panose="02000000000000000000" pitchFamily="2" charset="0"/>
              </a:rPr>
              <a:t>f</a:t>
            </a:r>
            <a:r>
              <a:rPr lang="en-US" sz="4000" dirty="0">
                <a:solidFill>
                  <a:schemeClr val="bg1">
                    <a:lumMod val="50000"/>
                  </a:schemeClr>
                </a:solidFill>
                <a:latin typeface="AR JULIAN" panose="02000000000000000000" pitchFamily="2" charset="0"/>
              </a:rPr>
              <a:t>o</a:t>
            </a:r>
            <a:r>
              <a:rPr lang="en-US" sz="4000" dirty="0">
                <a:solidFill>
                  <a:schemeClr val="bg1">
                    <a:lumMod val="65000"/>
                  </a:schemeClr>
                </a:solidFill>
                <a:latin typeface="AR JULIAN" panose="02000000000000000000" pitchFamily="2" charset="0"/>
              </a:rPr>
              <a:t>r</a:t>
            </a:r>
            <a:r>
              <a:rPr lang="en-US" sz="4000" dirty="0">
                <a:solidFill>
                  <a:schemeClr val="bg1">
                    <a:lumMod val="75000"/>
                  </a:schemeClr>
                </a:solidFill>
                <a:latin typeface="AR JULIAN" panose="02000000000000000000" pitchFamily="2" charset="0"/>
              </a:rPr>
              <a:t>m</a:t>
            </a:r>
            <a:r>
              <a:rPr lang="en-US" sz="4000" dirty="0">
                <a:solidFill>
                  <a:schemeClr val="bg1">
                    <a:lumMod val="85000"/>
                  </a:schemeClr>
                </a:solidFill>
                <a:latin typeface="AR JULIAN" panose="02000000000000000000" pitchFamily="2" charset="0"/>
              </a:rPr>
              <a:t>e</a:t>
            </a:r>
            <a:r>
              <a:rPr lang="en-US" sz="4000" dirty="0">
                <a:solidFill>
                  <a:schemeClr val="bg1">
                    <a:lumMod val="95000"/>
                  </a:schemeClr>
                </a:solidFill>
                <a:latin typeface="AR JULIAN" panose="02000000000000000000" pitchFamily="2" charset="0"/>
              </a:rPr>
              <a:t>d</a:t>
            </a:r>
          </a:p>
        </p:txBody>
      </p:sp>
      <p:sp>
        <p:nvSpPr>
          <p:cNvPr id="6" name="TextBox 5"/>
          <p:cNvSpPr txBox="1"/>
          <p:nvPr/>
        </p:nvSpPr>
        <p:spPr>
          <a:xfrm>
            <a:off x="704848" y="1771650"/>
            <a:ext cx="7639052" cy="4524315"/>
          </a:xfrm>
          <a:prstGeom prst="rect">
            <a:avLst/>
          </a:prstGeom>
          <a:noFill/>
        </p:spPr>
        <p:txBody>
          <a:bodyPr wrap="square" rtlCol="0">
            <a:spAutoFit/>
          </a:bodyPr>
          <a:lstStyle/>
          <a:p>
            <a:pPr marL="457200" indent="-457200">
              <a:buFont typeface="+mj-lt"/>
              <a:buAutoNum type="alphaUcPeriod"/>
            </a:pPr>
            <a:r>
              <a:rPr lang="en-US" sz="2400" b="1" u="sng" dirty="0">
                <a:latin typeface="Times New Roman" panose="02020603050405020304" pitchFamily="18" charset="0"/>
                <a:cs typeface="Times New Roman" panose="02020603050405020304" pitchFamily="18" charset="0"/>
              </a:rPr>
              <a:t>New attitude toward God</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v.</a:t>
            </a:r>
            <a:r>
              <a:rPr lang="en-US" sz="2400" dirty="0">
                <a:latin typeface="Times New Roman" panose="02020603050405020304" pitchFamily="18" charset="0"/>
                <a:cs typeface="Times New Roman" panose="02020603050405020304" pitchFamily="18" charset="0"/>
              </a:rPr>
              <a:t> 1)</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Present our bodies a living sacrifice</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“Present”:</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“Living”:</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Not so much a contrast to dead animals</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Perpetual sacrifice – continually offered</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Alive unto God (Rom. 6:11, 13)</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Use our bodies as living, active instruments of service</a:t>
            </a:r>
          </a:p>
          <a:p>
            <a:pPr marL="1371600" lvl="2" indent="-457200">
              <a:buFont typeface="+mj-lt"/>
              <a:buAutoNum type="alphaLcPeriod"/>
            </a:pPr>
            <a:r>
              <a:rPr lang="en-US" sz="2400" i="1" dirty="0">
                <a:latin typeface="Times New Roman" panose="02020603050405020304" pitchFamily="18" charset="0"/>
                <a:cs typeface="Times New Roman" panose="02020603050405020304" pitchFamily="18" charset="0"/>
              </a:rPr>
              <a:t>He offers himself entirely to God – to do the bidding of God – without reservation – regardless of consequence</a:t>
            </a:r>
          </a:p>
        </p:txBody>
      </p:sp>
    </p:spTree>
    <p:extLst>
      <p:ext uri="{BB962C8B-B14F-4D97-AF65-F5344CB8AC3E}">
        <p14:creationId xmlns:p14="http://schemas.microsoft.com/office/powerpoint/2010/main" val="307517916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1000"/>
                                        <p:tgtEl>
                                          <p:spTgt spid="6">
                                            <p:txEl>
                                              <p:pRg st="7" end="7"/>
                                            </p:txEl>
                                          </p:spTgt>
                                        </p:tgtEl>
                                      </p:cBhvr>
                                    </p:animEffect>
                                    <p:anim calcmode="lin" valueType="num">
                                      <p:cBhvr>
                                        <p:cTn id="2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anim calcmode="lin" valueType="num">
                                      <p:cBhvr>
                                        <p:cTn id="3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3046988"/>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others</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Humble (12:3, 16)</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Genuine love (12:9-10; 13:8-10)</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Care &amp; concerned (12:15)</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Hospitable (12:13)</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Respect the oddities of others (14)</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Cordial (16:16)</a:t>
            </a:r>
          </a:p>
        </p:txBody>
      </p:sp>
    </p:spTree>
    <p:extLst>
      <p:ext uri="{BB962C8B-B14F-4D97-AF65-F5344CB8AC3E}">
        <p14:creationId xmlns:p14="http://schemas.microsoft.com/office/powerpoint/2010/main" val="375639328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1000"/>
                                        <p:tgtEl>
                                          <p:spTgt spid="6">
                                            <p:txEl>
                                              <p:pRg st="7" end="7"/>
                                            </p:txEl>
                                          </p:spTgt>
                                        </p:tgtEl>
                                      </p:cBhvr>
                                    </p:animEffect>
                                    <p:anim calcmode="lin" valueType="num">
                                      <p:cBhvr>
                                        <p:cTn id="4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2308324"/>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abilities</a:t>
            </a:r>
            <a:r>
              <a:rPr lang="en-US" sz="2400" dirty="0">
                <a:solidFill>
                  <a:prstClr val="black"/>
                </a:solidFill>
                <a:latin typeface="Times New Roman" panose="02020603050405020304" pitchFamily="18" charset="0"/>
                <a:cs typeface="Times New Roman" panose="02020603050405020304" pitchFamily="18" charset="0"/>
              </a:rPr>
              <a:t> (vv. 3, 6)</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Not arrogant – thinking “I am it”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3)</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But acknowledge abilities have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3)</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Use the abilities have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6)</a:t>
            </a:r>
          </a:p>
        </p:txBody>
      </p:sp>
    </p:spTree>
    <p:extLst>
      <p:ext uri="{BB962C8B-B14F-4D97-AF65-F5344CB8AC3E}">
        <p14:creationId xmlns:p14="http://schemas.microsoft.com/office/powerpoint/2010/main" val="1101459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2677656"/>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abilities</a:t>
            </a:r>
            <a:r>
              <a:rPr lang="en-US" sz="2400" dirty="0">
                <a:solidFill>
                  <a:schemeClr val="bg1">
                    <a:lumMod val="65000"/>
                  </a:schemeClr>
                </a:solidFill>
                <a:latin typeface="Times New Roman" panose="02020603050405020304" pitchFamily="18" charset="0"/>
                <a:cs typeface="Times New Roman" panose="02020603050405020304" pitchFamily="18" charset="0"/>
              </a:rPr>
              <a:t> (vv. 3, 6)</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service</a:t>
            </a:r>
            <a:r>
              <a:rPr lang="en-US" sz="2400" dirty="0">
                <a:solidFill>
                  <a:prstClr val="black"/>
                </a:solidFill>
                <a:latin typeface="Times New Roman" panose="02020603050405020304" pitchFamily="18" charset="0"/>
                <a:cs typeface="Times New Roman" panose="02020603050405020304" pitchFamily="18" charset="0"/>
              </a:rPr>
              <a:t>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11)</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Not lagging in diligence – earnest, giving all…</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Fervent in spirit – “boiling in applying himself…” (Hamilton)</a:t>
            </a:r>
          </a:p>
        </p:txBody>
      </p:sp>
    </p:spTree>
    <p:extLst>
      <p:ext uri="{BB962C8B-B14F-4D97-AF65-F5344CB8AC3E}">
        <p14:creationId xmlns:p14="http://schemas.microsoft.com/office/powerpoint/2010/main" val="48555960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4524315"/>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abilities</a:t>
            </a:r>
            <a:r>
              <a:rPr lang="en-US" sz="2400" dirty="0">
                <a:solidFill>
                  <a:schemeClr val="bg1">
                    <a:lumMod val="65000"/>
                  </a:schemeClr>
                </a:solidFill>
                <a:latin typeface="Times New Roman" panose="02020603050405020304" pitchFamily="18" charset="0"/>
                <a:cs typeface="Times New Roman" panose="02020603050405020304" pitchFamily="18" charset="0"/>
              </a:rPr>
              <a:t> (vv. 3, 6)</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service</a:t>
            </a:r>
            <a:r>
              <a:rPr lang="en-US" sz="2400"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11)</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obstacles</a:t>
            </a:r>
            <a:r>
              <a:rPr lang="en-US" sz="2400" dirty="0">
                <a:solidFill>
                  <a:prstClr val="black"/>
                </a:solidFill>
                <a:latin typeface="Times New Roman" panose="02020603050405020304" pitchFamily="18" charset="0"/>
                <a:cs typeface="Times New Roman" panose="02020603050405020304" pitchFamily="18" charset="0"/>
              </a:rPr>
              <a:t> (vv. 12, 14)</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Patient in tribulation (v 12)</a:t>
            </a:r>
          </a:p>
          <a:p>
            <a:pPr marL="1371600" lvl="2" indent="-457200">
              <a:buFont typeface="+mj-lt"/>
              <a:buAutoNum type="alphaLcPeriod"/>
            </a:pPr>
            <a:r>
              <a:rPr lang="en-US" sz="2400" i="1" dirty="0">
                <a:solidFill>
                  <a:prstClr val="black"/>
                </a:solidFill>
                <a:latin typeface="Times New Roman" panose="02020603050405020304" pitchFamily="18" charset="0"/>
                <a:cs typeface="Times New Roman" panose="02020603050405020304" pitchFamily="18" charset="0"/>
              </a:rPr>
              <a:t>“Patient” = to remain, endure</a:t>
            </a:r>
          </a:p>
          <a:p>
            <a:pPr marL="1371600" lvl="2" indent="-457200">
              <a:buFont typeface="+mj-lt"/>
              <a:buAutoNum type="alphaLcPeriod"/>
            </a:pPr>
            <a:r>
              <a:rPr lang="en-US" sz="2400" i="1" dirty="0">
                <a:solidFill>
                  <a:prstClr val="black"/>
                </a:solidFill>
                <a:latin typeface="Times New Roman" panose="02020603050405020304" pitchFamily="18" charset="0"/>
                <a:cs typeface="Times New Roman" panose="02020603050405020304" pitchFamily="18" charset="0"/>
              </a:rPr>
              <a:t>When the stress of opposition arises – bear up under these – not surrendering to Satan’s devices</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Bless those who persecute you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14)</a:t>
            </a:r>
          </a:p>
          <a:p>
            <a:pPr marL="1371600" lvl="2" indent="-457200">
              <a:buFont typeface="+mj-lt"/>
              <a:buAutoNum type="alphaLcPeriod"/>
            </a:pPr>
            <a:r>
              <a:rPr lang="en-US" sz="2400" i="1" dirty="0">
                <a:solidFill>
                  <a:prstClr val="black"/>
                </a:solidFill>
                <a:latin typeface="Times New Roman" panose="02020603050405020304" pitchFamily="18" charset="0"/>
                <a:cs typeface="Times New Roman" panose="02020603050405020304" pitchFamily="18" charset="0"/>
              </a:rPr>
              <a:t>Do not retaliate</a:t>
            </a:r>
          </a:p>
          <a:p>
            <a:pPr marL="1371600" lvl="2" indent="-457200">
              <a:buFont typeface="+mj-lt"/>
              <a:buAutoNum type="alphaLcPeriod"/>
            </a:pPr>
            <a:r>
              <a:rPr lang="en-US" sz="2400" i="1" dirty="0">
                <a:solidFill>
                  <a:prstClr val="black"/>
                </a:solidFill>
                <a:latin typeface="Times New Roman" panose="02020603050405020304" pitchFamily="18" charset="0"/>
                <a:cs typeface="Times New Roman" panose="02020603050405020304" pitchFamily="18" charset="0"/>
              </a:rPr>
              <a:t>Pray for them – perhaps they repent &amp; be saved!</a:t>
            </a:r>
          </a:p>
        </p:txBody>
      </p:sp>
    </p:spTree>
    <p:extLst>
      <p:ext uri="{BB962C8B-B14F-4D97-AF65-F5344CB8AC3E}">
        <p14:creationId xmlns:p14="http://schemas.microsoft.com/office/powerpoint/2010/main" val="168538096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fade">
                                      <p:cBhvr>
                                        <p:cTn id="35" dur="1000"/>
                                        <p:tgtEl>
                                          <p:spTgt spid="6">
                                            <p:txEl>
                                              <p:pRg st="9" end="9"/>
                                            </p:txEl>
                                          </p:spTgt>
                                        </p:tgtEl>
                                      </p:cBhvr>
                                    </p:animEffect>
                                    <p:anim calcmode="lin" valueType="num">
                                      <p:cBhvr>
                                        <p:cTn id="36"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1000"/>
                                        <p:tgtEl>
                                          <p:spTgt spid="6">
                                            <p:txEl>
                                              <p:pRg st="10" end="10"/>
                                            </p:txEl>
                                          </p:spTgt>
                                        </p:tgtEl>
                                      </p:cBhvr>
                                    </p:animEffect>
                                    <p:anim calcmode="lin" valueType="num">
                                      <p:cBhvr>
                                        <p:cTn id="43"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3046988"/>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abilities</a:t>
            </a:r>
            <a:r>
              <a:rPr lang="en-US" sz="2400" dirty="0">
                <a:solidFill>
                  <a:schemeClr val="bg1">
                    <a:lumMod val="65000"/>
                  </a:schemeClr>
                </a:solidFill>
                <a:latin typeface="Times New Roman" panose="02020603050405020304" pitchFamily="18" charset="0"/>
                <a:cs typeface="Times New Roman" panose="02020603050405020304" pitchFamily="18" charset="0"/>
              </a:rPr>
              <a:t> (vv. 3, 6)</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service</a:t>
            </a:r>
            <a:r>
              <a:rPr lang="en-US" sz="2400"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obstacles</a:t>
            </a:r>
            <a:r>
              <a:rPr lang="en-US" sz="2400" dirty="0">
                <a:solidFill>
                  <a:schemeClr val="bg1">
                    <a:lumMod val="65000"/>
                  </a:schemeClr>
                </a:solidFill>
                <a:latin typeface="Times New Roman" panose="02020603050405020304" pitchFamily="18" charset="0"/>
                <a:cs typeface="Times New Roman" panose="02020603050405020304" pitchFamily="18" charset="0"/>
              </a:rPr>
              <a:t> (vv. 12, 14)</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difficult people</a:t>
            </a:r>
            <a:r>
              <a:rPr lang="en-US" sz="2400" dirty="0">
                <a:solidFill>
                  <a:prstClr val="black"/>
                </a:solidFill>
                <a:latin typeface="Times New Roman" panose="02020603050405020304" pitchFamily="18" charset="0"/>
                <a:cs typeface="Times New Roman" panose="02020603050405020304" pitchFamily="18" charset="0"/>
              </a:rPr>
              <a:t> (vv. 17-18)</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Don’t treat them like they treat you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17a)</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Think ahead &amp; keep cool head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17b)</a:t>
            </a:r>
          </a:p>
        </p:txBody>
      </p:sp>
    </p:spTree>
    <p:extLst>
      <p:ext uri="{BB962C8B-B14F-4D97-AF65-F5344CB8AC3E}">
        <p14:creationId xmlns:p14="http://schemas.microsoft.com/office/powerpoint/2010/main" val="276693902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1000"/>
                                        <p:tgtEl>
                                          <p:spTgt spid="6">
                                            <p:txEl>
                                              <p:pRg st="6" end="6"/>
                                            </p:txEl>
                                          </p:spTgt>
                                        </p:tgtEl>
                                      </p:cBhvr>
                                    </p:animEffect>
                                    <p:anim calcmode="lin" valueType="num">
                                      <p:cBhvr>
                                        <p:cTn id="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7" end="7"/>
                                            </p:txEl>
                                          </p:spTgt>
                                        </p:tgtEl>
                                        <p:attrNameLst>
                                          <p:attrName>style.visibility</p:attrName>
                                        </p:attrNameLst>
                                      </p:cBhvr>
                                      <p:to>
                                        <p:strVal val="visible"/>
                                      </p:to>
                                    </p:set>
                                    <p:animEffect transition="in" filter="fade">
                                      <p:cBhvr>
                                        <p:cTn id="14" dur="1000"/>
                                        <p:tgtEl>
                                          <p:spTgt spid="6">
                                            <p:txEl>
                                              <p:pRg st="7" end="7"/>
                                            </p:txEl>
                                          </p:spTgt>
                                        </p:tgtEl>
                                      </p:cBhvr>
                                    </p:animEffect>
                                    <p:anim calcmode="lin" valueType="num">
                                      <p:cBhvr>
                                        <p:cTn id="15"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image2.findagrave.com/photos250/photos/2013/68/50998915_1362946725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2425" y="0"/>
            <a:ext cx="1171575" cy="16120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2552" y="518981"/>
            <a:ext cx="7329873" cy="600164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connection requires us to understand it respecting </a:t>
            </a:r>
            <a:r>
              <a:rPr lang="en-US" sz="2400" i="1" dirty="0">
                <a:latin typeface="Times New Roman" panose="02020603050405020304" pitchFamily="18" charset="0"/>
                <a:cs typeface="Times New Roman" panose="02020603050405020304" pitchFamily="18" charset="0"/>
              </a:rPr>
              <a:t>conduct</a:t>
            </a:r>
            <a:r>
              <a:rPr lang="en-US" sz="2400" dirty="0">
                <a:latin typeface="Times New Roman" panose="02020603050405020304" pitchFamily="18" charset="0"/>
                <a:cs typeface="Times New Roman" panose="02020603050405020304" pitchFamily="18" charset="0"/>
              </a:rPr>
              <a:t>, and especially our conduct towards those who injure us. It requires us to evince a spirit, and to manifest a deportment in such cases, that shall be </a:t>
            </a:r>
            <a:r>
              <a:rPr lang="en-US" sz="2400" i="1" dirty="0">
                <a:latin typeface="Times New Roman" panose="02020603050405020304" pitchFamily="18" charset="0"/>
                <a:cs typeface="Times New Roman" panose="02020603050405020304" pitchFamily="18" charset="0"/>
              </a:rPr>
              <a:t>lovely</a:t>
            </a:r>
            <a:r>
              <a:rPr lang="en-US" sz="2400" dirty="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comely</a:t>
            </a:r>
            <a:r>
              <a:rPr lang="en-US" sz="2400" dirty="0">
                <a:latin typeface="Times New Roman" panose="02020603050405020304" pitchFamily="18" charset="0"/>
                <a:cs typeface="Times New Roman" panose="02020603050405020304" pitchFamily="18" charset="0"/>
              </a:rPr>
              <a:t> in the view of others; such as all men will approve and admire. And the apostle wisely cautions us to </a:t>
            </a:r>
            <a:r>
              <a:rPr lang="en-US" sz="2400" i="1" dirty="0">
                <a:latin typeface="Times New Roman" panose="02020603050405020304" pitchFamily="18" charset="0"/>
                <a:cs typeface="Times New Roman" panose="02020603050405020304" pitchFamily="18" charset="0"/>
              </a:rPr>
              <a:t>provide</a:t>
            </a:r>
            <a:r>
              <a:rPr lang="en-US" sz="2400" dirty="0">
                <a:latin typeface="Times New Roman" panose="02020603050405020304" pitchFamily="18" charset="0"/>
                <a:cs typeface="Times New Roman" panose="02020603050405020304" pitchFamily="18" charset="0"/>
              </a:rPr>
              <a:t> for this, i.e. to think of it beforehand, to make it a matter of fixed principle and purpose, so that we shall not be overtaken and excited by passion. If left to the time when the offence shall be given, we may be excited and off our guard, and may therefore evince an improper temper. All persons who have ever been provoked by injury (and who has not been?) will see the profound wisdom of this caution to discipline and guard the temper by previous purpose, that we may not evince an improper spirit.</a:t>
            </a:r>
          </a:p>
          <a:p>
            <a:pPr lvl="1" algn="r"/>
            <a:r>
              <a:rPr lang="en-US" sz="24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 Albert Barnes</a:t>
            </a:r>
          </a:p>
        </p:txBody>
      </p:sp>
    </p:spTree>
    <p:extLst>
      <p:ext uri="{BB962C8B-B14F-4D97-AF65-F5344CB8AC3E}">
        <p14:creationId xmlns:p14="http://schemas.microsoft.com/office/powerpoint/2010/main" val="73216418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3416320"/>
          </a:xfrm>
          <a:prstGeom prst="rect">
            <a:avLst/>
          </a:prstGeom>
          <a:noFill/>
        </p:spPr>
        <p:txBody>
          <a:bodyPr wrap="square" rtlCol="0">
            <a:spAutoFit/>
          </a:bodyPr>
          <a:lstStyle/>
          <a:p>
            <a:pPr marL="457200" indent="-457200">
              <a:buFont typeface="+mj-lt"/>
              <a:buAutoNum type="alphaUcPeriod"/>
            </a:pPr>
            <a:r>
              <a:rPr lang="en-US" sz="2400" b="1" u="sng" dirty="0">
                <a:solidFill>
                  <a:prstClr val="white">
                    <a:lumMod val="65000"/>
                  </a:prstClr>
                </a:solidFill>
                <a:latin typeface="Times New Roman" panose="02020603050405020304" pitchFamily="18" charset="0"/>
                <a:cs typeface="Times New Roman" panose="02020603050405020304" pitchFamily="18" charset="0"/>
              </a:rPr>
              <a:t>New attitude toward God</a:t>
            </a:r>
            <a:r>
              <a:rPr lang="en-US" sz="2400" b="1" dirty="0">
                <a:solidFill>
                  <a:prstClr val="white">
                    <a:lumMod val="65000"/>
                  </a:prstClr>
                </a:solidFill>
                <a:latin typeface="Times New Roman" panose="02020603050405020304" pitchFamily="18" charset="0"/>
                <a:cs typeface="Times New Roman" panose="02020603050405020304" pitchFamily="18" charset="0"/>
              </a:rPr>
              <a:t> </a:t>
            </a:r>
            <a:r>
              <a:rPr lang="en-US" sz="2400" dirty="0">
                <a:solidFill>
                  <a:prstClr val="white">
                    <a:lumMod val="65000"/>
                  </a:prstClr>
                </a:solidFill>
                <a:latin typeface="Times New Roman" panose="02020603050405020304" pitchFamily="18" charset="0"/>
                <a:cs typeface="Times New Roman" panose="02020603050405020304" pitchFamily="18" charset="0"/>
              </a:rPr>
              <a:t>(</a:t>
            </a:r>
            <a:r>
              <a:rPr lang="en-US" sz="2400" dirty="0" err="1">
                <a:solidFill>
                  <a:prstClr val="white">
                    <a:lumMod val="65000"/>
                  </a:prstClr>
                </a:solidFill>
                <a:latin typeface="Times New Roman" panose="02020603050405020304" pitchFamily="18" charset="0"/>
                <a:cs typeface="Times New Roman" panose="02020603050405020304" pitchFamily="18" charset="0"/>
              </a:rPr>
              <a:t>v.</a:t>
            </a:r>
            <a:r>
              <a:rPr lang="en-US" sz="2400" dirty="0">
                <a:solidFill>
                  <a:prstClr val="white">
                    <a:lumMod val="65000"/>
                  </a:prst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prstClr val="white">
                    <a:lumMod val="65000"/>
                  </a:prst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prstClr val="white">
                    <a:lumMod val="65000"/>
                  </a:prstClr>
                </a:solidFill>
                <a:latin typeface="Times New Roman" panose="02020603050405020304" pitchFamily="18" charset="0"/>
                <a:cs typeface="Times New Roman" panose="02020603050405020304" pitchFamily="18" charset="0"/>
              </a:rPr>
              <a:t>New attitude toward abilities</a:t>
            </a:r>
            <a:r>
              <a:rPr lang="en-US" sz="2400" dirty="0">
                <a:solidFill>
                  <a:prstClr val="white">
                    <a:lumMod val="65000"/>
                  </a:prstClr>
                </a:solidFill>
                <a:latin typeface="Times New Roman" panose="02020603050405020304" pitchFamily="18" charset="0"/>
                <a:cs typeface="Times New Roman" panose="02020603050405020304" pitchFamily="18" charset="0"/>
              </a:rPr>
              <a:t> (vv. 3, 6)</a:t>
            </a:r>
          </a:p>
          <a:p>
            <a:pPr marL="457200" indent="-457200">
              <a:buFont typeface="+mj-lt"/>
              <a:buAutoNum type="alphaUcPeriod"/>
            </a:pPr>
            <a:r>
              <a:rPr lang="en-US" sz="2400" b="1" u="sng" dirty="0">
                <a:solidFill>
                  <a:prstClr val="white">
                    <a:lumMod val="65000"/>
                  </a:prstClr>
                </a:solidFill>
                <a:latin typeface="Times New Roman" panose="02020603050405020304" pitchFamily="18" charset="0"/>
                <a:cs typeface="Times New Roman" panose="02020603050405020304" pitchFamily="18" charset="0"/>
              </a:rPr>
              <a:t>New attitude toward service</a:t>
            </a:r>
            <a:r>
              <a:rPr lang="en-US" sz="2400" dirty="0">
                <a:solidFill>
                  <a:prstClr val="white">
                    <a:lumMod val="65000"/>
                  </a:prstClr>
                </a:solidFill>
                <a:latin typeface="Times New Roman" panose="02020603050405020304" pitchFamily="18" charset="0"/>
                <a:cs typeface="Times New Roman" panose="02020603050405020304" pitchFamily="18" charset="0"/>
              </a:rPr>
              <a:t> (</a:t>
            </a:r>
            <a:r>
              <a:rPr lang="en-US" sz="2400" dirty="0" err="1">
                <a:solidFill>
                  <a:prstClr val="white">
                    <a:lumMod val="65000"/>
                  </a:prstClr>
                </a:solidFill>
                <a:latin typeface="Times New Roman" panose="02020603050405020304" pitchFamily="18" charset="0"/>
                <a:cs typeface="Times New Roman" panose="02020603050405020304" pitchFamily="18" charset="0"/>
              </a:rPr>
              <a:t>v.</a:t>
            </a:r>
            <a:r>
              <a:rPr lang="en-US" sz="2400" dirty="0">
                <a:solidFill>
                  <a:prstClr val="white">
                    <a:lumMod val="65000"/>
                  </a:prstClr>
                </a:solidFill>
                <a:latin typeface="Times New Roman" panose="02020603050405020304" pitchFamily="18" charset="0"/>
                <a:cs typeface="Times New Roman" panose="02020603050405020304" pitchFamily="18" charset="0"/>
              </a:rPr>
              <a:t> 11)</a:t>
            </a:r>
          </a:p>
          <a:p>
            <a:pPr marL="457200" indent="-457200">
              <a:buFont typeface="+mj-lt"/>
              <a:buAutoNum type="alphaUcPeriod"/>
            </a:pPr>
            <a:r>
              <a:rPr lang="en-US" sz="2400" b="1" u="sng" dirty="0">
                <a:solidFill>
                  <a:prstClr val="white">
                    <a:lumMod val="65000"/>
                  </a:prstClr>
                </a:solidFill>
                <a:latin typeface="Times New Roman" panose="02020603050405020304" pitchFamily="18" charset="0"/>
                <a:cs typeface="Times New Roman" panose="02020603050405020304" pitchFamily="18" charset="0"/>
              </a:rPr>
              <a:t>New attitude toward obstacles</a:t>
            </a:r>
            <a:r>
              <a:rPr lang="en-US" sz="2400" dirty="0">
                <a:solidFill>
                  <a:prstClr val="white">
                    <a:lumMod val="65000"/>
                  </a:prstClr>
                </a:solidFill>
                <a:latin typeface="Times New Roman" panose="02020603050405020304" pitchFamily="18" charset="0"/>
                <a:cs typeface="Times New Roman" panose="02020603050405020304" pitchFamily="18" charset="0"/>
              </a:rPr>
              <a:t> (vv. 12, 14)</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difficult people</a:t>
            </a:r>
            <a:r>
              <a:rPr lang="en-US" sz="2400" dirty="0">
                <a:solidFill>
                  <a:prstClr val="black"/>
                </a:solidFill>
                <a:latin typeface="Times New Roman" panose="02020603050405020304" pitchFamily="18" charset="0"/>
                <a:cs typeface="Times New Roman" panose="02020603050405020304" pitchFamily="18" charset="0"/>
              </a:rPr>
              <a:t> (vv. 17-18)</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Don’t treat them like they treat you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17a)</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Think ahead &amp; keep cool head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17b)</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Do your part to get along with others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18)</a:t>
            </a:r>
          </a:p>
        </p:txBody>
      </p:sp>
    </p:spTree>
    <p:extLst>
      <p:ext uri="{BB962C8B-B14F-4D97-AF65-F5344CB8AC3E}">
        <p14:creationId xmlns:p14="http://schemas.microsoft.com/office/powerpoint/2010/main" val="138892481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3785652"/>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abilities</a:t>
            </a:r>
            <a:r>
              <a:rPr lang="en-US" sz="2400" dirty="0">
                <a:solidFill>
                  <a:schemeClr val="bg1">
                    <a:lumMod val="65000"/>
                  </a:schemeClr>
                </a:solidFill>
                <a:latin typeface="Times New Roman" panose="02020603050405020304" pitchFamily="18" charset="0"/>
                <a:cs typeface="Times New Roman" panose="02020603050405020304" pitchFamily="18" charset="0"/>
              </a:rPr>
              <a:t> (vv. 3, 6)</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service</a:t>
            </a:r>
            <a:r>
              <a:rPr lang="en-US" sz="2400"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obstacles</a:t>
            </a:r>
            <a:r>
              <a:rPr lang="en-US" sz="2400" dirty="0">
                <a:solidFill>
                  <a:schemeClr val="bg1">
                    <a:lumMod val="65000"/>
                  </a:schemeClr>
                </a:solidFill>
                <a:latin typeface="Times New Roman" panose="02020603050405020304" pitchFamily="18" charset="0"/>
                <a:cs typeface="Times New Roman" panose="02020603050405020304" pitchFamily="18" charset="0"/>
              </a:rPr>
              <a:t> (vv. 12, 14)</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difficult people</a:t>
            </a:r>
            <a:r>
              <a:rPr lang="en-US" sz="2400" dirty="0">
                <a:solidFill>
                  <a:schemeClr val="bg1">
                    <a:lumMod val="65000"/>
                  </a:schemeClr>
                </a:solidFill>
                <a:latin typeface="Times New Roman" panose="02020603050405020304" pitchFamily="18" charset="0"/>
                <a:cs typeface="Times New Roman" panose="02020603050405020304" pitchFamily="18" charset="0"/>
              </a:rPr>
              <a:t> (vv. 17-18)</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our enemies</a:t>
            </a:r>
            <a:r>
              <a:rPr lang="en-US" sz="2400" dirty="0">
                <a:solidFill>
                  <a:prstClr val="black"/>
                </a:solidFill>
                <a:latin typeface="Times New Roman" panose="02020603050405020304" pitchFamily="18" charset="0"/>
                <a:cs typeface="Times New Roman" panose="02020603050405020304" pitchFamily="18" charset="0"/>
              </a:rPr>
              <a:t> (vv. 19-21)</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Do not settle the score yourself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19a)</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Let God deal with justice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19b)</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Be good to your enemy (vv. 20-21)</a:t>
            </a:r>
          </a:p>
        </p:txBody>
      </p:sp>
    </p:spTree>
    <p:extLst>
      <p:ext uri="{BB962C8B-B14F-4D97-AF65-F5344CB8AC3E}">
        <p14:creationId xmlns:p14="http://schemas.microsoft.com/office/powerpoint/2010/main" val="369552439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Effect transition="in" filter="fade">
                                      <p:cBhvr>
                                        <p:cTn id="21" dur="1000"/>
                                        <p:tgtEl>
                                          <p:spTgt spid="6">
                                            <p:txEl>
                                              <p:pRg st="9" end="9"/>
                                            </p:txEl>
                                          </p:spTgt>
                                        </p:tgtEl>
                                      </p:cBhvr>
                                    </p:animEffect>
                                    <p:anim calcmode="lin" valueType="num">
                                      <p:cBhvr>
                                        <p:cTn id="22"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flipH="1">
            <a:off x="962023" y="69077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prstClr val="white"/>
                </a:solidFill>
                <a:effectLst>
                  <a:outerShdw blurRad="38100" dist="38100" dir="2700000" algn="tl">
                    <a:srgbClr val="000000">
                      <a:alpha val="43137"/>
                    </a:srgbClr>
                  </a:outerShdw>
                </a:effectLst>
                <a:latin typeface="AR JULIAN" panose="02000000000000000000" pitchFamily="2" charset="0"/>
              </a:rPr>
              <a:t>The Life</a:t>
            </a:r>
          </a:p>
        </p:txBody>
      </p:sp>
      <p:sp>
        <p:nvSpPr>
          <p:cNvPr id="4" name="TextBox 3"/>
          <p:cNvSpPr txBox="1"/>
          <p:nvPr/>
        </p:nvSpPr>
        <p:spPr>
          <a:xfrm>
            <a:off x="-133350" y="738395"/>
            <a:ext cx="3571875" cy="707886"/>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4000" dirty="0">
                <a:solidFill>
                  <a:prstClr val="black"/>
                </a:solidFill>
                <a:latin typeface="AR JULIAN" panose="02000000000000000000" pitchFamily="2" charset="0"/>
              </a:rPr>
              <a:t>T</a:t>
            </a:r>
            <a:r>
              <a:rPr lang="en-US" sz="4000" dirty="0">
                <a:solidFill>
                  <a:prstClr val="black">
                    <a:lumMod val="95000"/>
                    <a:lumOff val="5000"/>
                  </a:prstClr>
                </a:solidFill>
                <a:latin typeface="AR JULIAN" panose="02000000000000000000" pitchFamily="2" charset="0"/>
              </a:rPr>
              <a:t>r</a:t>
            </a:r>
            <a:r>
              <a:rPr lang="en-US" sz="4000" dirty="0">
                <a:solidFill>
                  <a:prstClr val="black">
                    <a:lumMod val="85000"/>
                    <a:lumOff val="15000"/>
                  </a:prstClr>
                </a:solidFill>
                <a:latin typeface="AR JULIAN" panose="02000000000000000000" pitchFamily="2" charset="0"/>
              </a:rPr>
              <a:t>a</a:t>
            </a:r>
            <a:r>
              <a:rPr lang="en-US" sz="4000" dirty="0">
                <a:solidFill>
                  <a:prstClr val="black">
                    <a:lumMod val="75000"/>
                    <a:lumOff val="25000"/>
                  </a:prstClr>
                </a:solidFill>
                <a:latin typeface="AR JULIAN" panose="02000000000000000000" pitchFamily="2" charset="0"/>
              </a:rPr>
              <a:t>n</a:t>
            </a:r>
            <a:r>
              <a:rPr lang="en-US" sz="4000" dirty="0">
                <a:solidFill>
                  <a:prstClr val="black">
                    <a:lumMod val="65000"/>
                    <a:lumOff val="35000"/>
                  </a:prstClr>
                </a:solidFill>
                <a:latin typeface="AR JULIAN" panose="02000000000000000000" pitchFamily="2" charset="0"/>
              </a:rPr>
              <a:t>s</a:t>
            </a:r>
            <a:r>
              <a:rPr lang="en-US" sz="4000" dirty="0">
                <a:solidFill>
                  <a:prstClr val="black">
                    <a:lumMod val="50000"/>
                    <a:lumOff val="50000"/>
                  </a:prstClr>
                </a:solidFill>
                <a:latin typeface="AR JULIAN" panose="02000000000000000000" pitchFamily="2" charset="0"/>
              </a:rPr>
              <a:t>f</a:t>
            </a:r>
            <a:r>
              <a:rPr lang="en-US" sz="4000" dirty="0">
                <a:solidFill>
                  <a:prstClr val="white">
                    <a:lumMod val="50000"/>
                  </a:prstClr>
                </a:solidFill>
                <a:latin typeface="AR JULIAN" panose="02000000000000000000" pitchFamily="2" charset="0"/>
              </a:rPr>
              <a:t>o</a:t>
            </a:r>
            <a:r>
              <a:rPr lang="en-US" sz="4000" dirty="0">
                <a:solidFill>
                  <a:prstClr val="white">
                    <a:lumMod val="65000"/>
                  </a:prstClr>
                </a:solidFill>
                <a:latin typeface="AR JULIAN" panose="02000000000000000000" pitchFamily="2" charset="0"/>
              </a:rPr>
              <a:t>r</a:t>
            </a:r>
            <a:r>
              <a:rPr lang="en-US" sz="4000" dirty="0">
                <a:solidFill>
                  <a:prstClr val="white">
                    <a:lumMod val="75000"/>
                  </a:prstClr>
                </a:solidFill>
                <a:latin typeface="AR JULIAN" panose="02000000000000000000" pitchFamily="2" charset="0"/>
              </a:rPr>
              <a:t>m</a:t>
            </a:r>
            <a:r>
              <a:rPr lang="en-US" sz="4000" dirty="0">
                <a:solidFill>
                  <a:prstClr val="white">
                    <a:lumMod val="85000"/>
                  </a:prstClr>
                </a:solidFill>
                <a:latin typeface="AR JULIAN" panose="02000000000000000000" pitchFamily="2" charset="0"/>
              </a:rPr>
              <a:t>e</a:t>
            </a:r>
            <a:r>
              <a:rPr lang="en-US" sz="4000" dirty="0">
                <a:solidFill>
                  <a:prstClr val="white">
                    <a:lumMod val="95000"/>
                  </a:prstClr>
                </a:solidFill>
                <a:latin typeface="AR JULIAN" panose="02000000000000000000" pitchFamily="2" charset="0"/>
              </a:rPr>
              <a:t>d</a:t>
            </a:r>
          </a:p>
        </p:txBody>
      </p:sp>
      <p:sp>
        <p:nvSpPr>
          <p:cNvPr id="6" name="TextBox 5"/>
          <p:cNvSpPr txBox="1"/>
          <p:nvPr/>
        </p:nvSpPr>
        <p:spPr>
          <a:xfrm>
            <a:off x="704848" y="1771650"/>
            <a:ext cx="7639052" cy="4524315"/>
          </a:xfrm>
          <a:prstGeom prst="rect">
            <a:avLst/>
          </a:prstGeom>
          <a:noFill/>
        </p:spPr>
        <p:txBody>
          <a:bodyPr wrap="square" rtlCol="0">
            <a:spAutoFit/>
          </a:bodyPr>
          <a:lstStyle/>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God</a:t>
            </a:r>
            <a:r>
              <a:rPr lang="en-US" sz="2400" b="1"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a:solidFill>
                  <a:schemeClr val="bg1">
                    <a:lumMod val="65000"/>
                  </a:schemeClr>
                </a:solidFill>
                <a:latin typeface="Times New Roman" panose="02020603050405020304" pitchFamily="18" charset="0"/>
                <a:cs typeface="Times New Roman" panose="02020603050405020304" pitchFamily="18" charset="0"/>
              </a:rPr>
              <a:t>(</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others</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abilities</a:t>
            </a:r>
            <a:r>
              <a:rPr lang="en-US" sz="2400" dirty="0">
                <a:solidFill>
                  <a:schemeClr val="bg1">
                    <a:lumMod val="65000"/>
                  </a:schemeClr>
                </a:solidFill>
                <a:latin typeface="Times New Roman" panose="02020603050405020304" pitchFamily="18" charset="0"/>
                <a:cs typeface="Times New Roman" panose="02020603050405020304" pitchFamily="18" charset="0"/>
              </a:rPr>
              <a:t> (vv. 3, 6)</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service</a:t>
            </a:r>
            <a:r>
              <a:rPr lang="en-US" sz="2400" dirty="0">
                <a:solidFill>
                  <a:schemeClr val="bg1">
                    <a:lumMod val="65000"/>
                  </a:schemeClr>
                </a:solidFill>
                <a:latin typeface="Times New Roman" panose="02020603050405020304" pitchFamily="18" charset="0"/>
                <a:cs typeface="Times New Roman" panose="02020603050405020304" pitchFamily="18" charset="0"/>
              </a:rPr>
              <a:t> (</a:t>
            </a:r>
            <a:r>
              <a:rPr lang="en-US" sz="2400" dirty="0" err="1">
                <a:solidFill>
                  <a:schemeClr val="bg1">
                    <a:lumMod val="65000"/>
                  </a:schemeClr>
                </a:solidFill>
                <a:latin typeface="Times New Roman" panose="02020603050405020304" pitchFamily="18" charset="0"/>
                <a:cs typeface="Times New Roman" panose="02020603050405020304" pitchFamily="18" charset="0"/>
              </a:rPr>
              <a:t>v.</a:t>
            </a:r>
            <a:r>
              <a:rPr lang="en-US" sz="2400" dirty="0">
                <a:solidFill>
                  <a:schemeClr val="bg1">
                    <a:lumMod val="65000"/>
                  </a:schemeClr>
                </a:solidFill>
                <a:latin typeface="Times New Roman" panose="02020603050405020304" pitchFamily="18" charset="0"/>
                <a:cs typeface="Times New Roman" panose="02020603050405020304" pitchFamily="18" charset="0"/>
              </a:rPr>
              <a:t> 11)</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obstacles</a:t>
            </a:r>
            <a:r>
              <a:rPr lang="en-US" sz="2400" dirty="0">
                <a:solidFill>
                  <a:schemeClr val="bg1">
                    <a:lumMod val="65000"/>
                  </a:schemeClr>
                </a:solidFill>
                <a:latin typeface="Times New Roman" panose="02020603050405020304" pitchFamily="18" charset="0"/>
                <a:cs typeface="Times New Roman" panose="02020603050405020304" pitchFamily="18" charset="0"/>
              </a:rPr>
              <a:t> (vv. 12, 14)</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difficult people</a:t>
            </a:r>
            <a:r>
              <a:rPr lang="en-US" sz="2400" dirty="0">
                <a:solidFill>
                  <a:schemeClr val="bg1">
                    <a:lumMod val="65000"/>
                  </a:schemeClr>
                </a:solidFill>
                <a:latin typeface="Times New Roman" panose="02020603050405020304" pitchFamily="18" charset="0"/>
                <a:cs typeface="Times New Roman" panose="02020603050405020304" pitchFamily="18" charset="0"/>
              </a:rPr>
              <a:t> (vv. 17-18)</a:t>
            </a:r>
          </a:p>
          <a:p>
            <a:pPr marL="457200" indent="-457200">
              <a:buFont typeface="+mj-lt"/>
              <a:buAutoNum type="alphaUcPeriod"/>
            </a:pPr>
            <a:r>
              <a:rPr lang="en-US" sz="2400" b="1" u="sng" dirty="0">
                <a:solidFill>
                  <a:schemeClr val="bg1">
                    <a:lumMod val="65000"/>
                  </a:schemeClr>
                </a:solidFill>
                <a:latin typeface="Times New Roman" panose="02020603050405020304" pitchFamily="18" charset="0"/>
                <a:cs typeface="Times New Roman" panose="02020603050405020304" pitchFamily="18" charset="0"/>
              </a:rPr>
              <a:t>New attitude toward our enemies</a:t>
            </a:r>
            <a:r>
              <a:rPr lang="en-US" sz="2400" dirty="0">
                <a:solidFill>
                  <a:schemeClr val="bg1">
                    <a:lumMod val="65000"/>
                  </a:schemeClr>
                </a:solidFill>
                <a:latin typeface="Times New Roman" panose="02020603050405020304" pitchFamily="18" charset="0"/>
                <a:cs typeface="Times New Roman" panose="02020603050405020304" pitchFamily="18" charset="0"/>
              </a:rPr>
              <a:t> (vv. 19-21)</a:t>
            </a:r>
          </a:p>
          <a:p>
            <a:pPr marL="457200" indent="-457200">
              <a:buFont typeface="+mj-lt"/>
              <a:buAutoNum type="alphaUcPeriod"/>
            </a:pPr>
            <a:r>
              <a:rPr lang="en-US" sz="2400" b="1" u="sng" dirty="0">
                <a:solidFill>
                  <a:prstClr val="black"/>
                </a:solidFill>
                <a:latin typeface="Times New Roman" panose="02020603050405020304" pitchFamily="18" charset="0"/>
                <a:cs typeface="Times New Roman" panose="02020603050405020304" pitchFamily="18" charset="0"/>
              </a:rPr>
              <a:t>New attitude toward government / law</a:t>
            </a:r>
            <a:r>
              <a:rPr lang="en-US" sz="2400" dirty="0">
                <a:solidFill>
                  <a:prstClr val="black"/>
                </a:solidFill>
                <a:latin typeface="Times New Roman" panose="02020603050405020304" pitchFamily="18" charset="0"/>
                <a:cs typeface="Times New Roman" panose="02020603050405020304" pitchFamily="18" charset="0"/>
              </a:rPr>
              <a:t> (13:1-7)</a:t>
            </a:r>
            <a:endParaRPr lang="en-US" sz="2400" b="1" u="sng" dirty="0">
              <a:solidFill>
                <a:prstClr val="black"/>
              </a:solidFill>
              <a:latin typeface="Times New Roman" panose="02020603050405020304" pitchFamily="18" charset="0"/>
              <a:cs typeface="Times New Roman" panose="02020603050405020304" pitchFamily="18" charset="0"/>
            </a:endParaRP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Obey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1)</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Civil government is good (vv. 1, 4)</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Pay taxes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6)</a:t>
            </a:r>
          </a:p>
          <a:p>
            <a:pPr marL="914400" lvl="1" indent="-457200">
              <a:buFont typeface="+mj-lt"/>
              <a:buAutoNum type="arabicPeriod"/>
            </a:pPr>
            <a:r>
              <a:rPr lang="en-US" sz="2400" dirty="0">
                <a:solidFill>
                  <a:prstClr val="black"/>
                </a:solidFill>
                <a:latin typeface="Times New Roman" panose="02020603050405020304" pitchFamily="18" charset="0"/>
                <a:cs typeface="Times New Roman" panose="02020603050405020304" pitchFamily="18" charset="0"/>
              </a:rPr>
              <a:t>Respect (</a:t>
            </a:r>
            <a:r>
              <a:rPr lang="en-US" sz="2400" dirty="0" err="1">
                <a:solidFill>
                  <a:prstClr val="black"/>
                </a:solidFill>
                <a:latin typeface="Times New Roman" panose="02020603050405020304" pitchFamily="18" charset="0"/>
                <a:cs typeface="Times New Roman" panose="02020603050405020304" pitchFamily="18" charset="0"/>
              </a:rPr>
              <a:t>v.</a:t>
            </a:r>
            <a:r>
              <a:rPr lang="en-US" sz="2400" dirty="0">
                <a:solidFill>
                  <a:prstClr val="black"/>
                </a:solidFill>
                <a:latin typeface="Times New Roman" panose="02020603050405020304" pitchFamily="18" charset="0"/>
                <a:cs typeface="Times New Roman" panose="02020603050405020304" pitchFamily="18" charset="0"/>
              </a:rPr>
              <a:t> 7)</a:t>
            </a:r>
          </a:p>
        </p:txBody>
      </p:sp>
    </p:spTree>
    <p:extLst>
      <p:ext uri="{BB962C8B-B14F-4D97-AF65-F5344CB8AC3E}">
        <p14:creationId xmlns:p14="http://schemas.microsoft.com/office/powerpoint/2010/main" val="107345438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animEffect transition="in" filter="fade">
                                      <p:cBhvr>
                                        <p:cTn id="7" dur="1000"/>
                                        <p:tgtEl>
                                          <p:spTgt spid="6">
                                            <p:txEl>
                                              <p:pRg st="8" end="8"/>
                                            </p:txEl>
                                          </p:spTgt>
                                        </p:tgtEl>
                                      </p:cBhvr>
                                    </p:animEffect>
                                    <p:anim calcmode="lin" valueType="num">
                                      <p:cBhvr>
                                        <p:cTn id="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9" end="9"/>
                                            </p:txEl>
                                          </p:spTgt>
                                        </p:tgtEl>
                                        <p:attrNameLst>
                                          <p:attrName>style.visibility</p:attrName>
                                        </p:attrNameLst>
                                      </p:cBhvr>
                                      <p:to>
                                        <p:strVal val="visible"/>
                                      </p:to>
                                    </p:set>
                                    <p:animEffect transition="in" filter="fade">
                                      <p:cBhvr>
                                        <p:cTn id="14" dur="1000"/>
                                        <p:tgtEl>
                                          <p:spTgt spid="6">
                                            <p:txEl>
                                              <p:pRg st="9" end="9"/>
                                            </p:txEl>
                                          </p:spTgt>
                                        </p:tgtEl>
                                      </p:cBhvr>
                                    </p:animEffect>
                                    <p:anim calcmode="lin" valueType="num">
                                      <p:cBhvr>
                                        <p:cTn id="15"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animEffect transition="in" filter="fade">
                                      <p:cBhvr>
                                        <p:cTn id="21" dur="1000"/>
                                        <p:tgtEl>
                                          <p:spTgt spid="6">
                                            <p:txEl>
                                              <p:pRg st="10" end="10"/>
                                            </p:txEl>
                                          </p:spTgt>
                                        </p:tgtEl>
                                      </p:cBhvr>
                                    </p:animEffect>
                                    <p:anim calcmode="lin" valueType="num">
                                      <p:cBhvr>
                                        <p:cTn id="22"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11" end="11"/>
                                            </p:txEl>
                                          </p:spTgt>
                                        </p:tgtEl>
                                        <p:attrNameLst>
                                          <p:attrName>style.visibility</p:attrName>
                                        </p:attrNameLst>
                                      </p:cBhvr>
                                      <p:to>
                                        <p:strVal val="visible"/>
                                      </p:to>
                                    </p:set>
                                    <p:animEffect transition="in" filter="fade">
                                      <p:cBhvr>
                                        <p:cTn id="28" dur="1000"/>
                                        <p:tgtEl>
                                          <p:spTgt spid="6">
                                            <p:txEl>
                                              <p:pRg st="11" end="11"/>
                                            </p:txEl>
                                          </p:spTgt>
                                        </p:tgtEl>
                                      </p:cBhvr>
                                    </p:animEffect>
                                    <p:anim calcmode="lin" valueType="num">
                                      <p:cBhvr>
                                        <p:cTn id="29"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 y="0"/>
            <a:ext cx="9048750" cy="1446550"/>
          </a:xfrm>
          <a:prstGeom prst="rect">
            <a:avLst/>
          </a:prstGeom>
          <a:noFill/>
          <a:effectLst>
            <a:outerShdw blurRad="50800" dist="38100" dir="13500000" algn="br" rotWithShape="0">
              <a:prstClr val="black">
                <a:alpha val="40000"/>
              </a:prstClr>
            </a:outerShdw>
          </a:effectLst>
          <a:scene3d>
            <a:camera prst="perspectiveContrastingRightFacing"/>
            <a:lightRig rig="threePt" dir="t"/>
          </a:scene3d>
          <a:sp3d>
            <a:bevelT/>
          </a:sp3d>
        </p:spPr>
        <p:txBody>
          <a:bodyPr wrap="square" rtlCol="0">
            <a:spAutoFit/>
          </a:bodyPr>
          <a:lstStyle/>
          <a:p>
            <a:r>
              <a:rPr lang="en-US" sz="8800" dirty="0">
                <a:latin typeface="AR JULIAN" panose="02000000000000000000" pitchFamily="2" charset="0"/>
              </a:rPr>
              <a:t>T</a:t>
            </a:r>
            <a:r>
              <a:rPr lang="en-US" sz="8800" dirty="0">
                <a:solidFill>
                  <a:schemeClr val="tx1">
                    <a:lumMod val="95000"/>
                    <a:lumOff val="5000"/>
                  </a:schemeClr>
                </a:solidFill>
                <a:latin typeface="AR JULIAN" panose="02000000000000000000" pitchFamily="2" charset="0"/>
              </a:rPr>
              <a:t>r</a:t>
            </a:r>
            <a:r>
              <a:rPr lang="en-US" sz="8800" dirty="0">
                <a:solidFill>
                  <a:schemeClr val="tx1">
                    <a:lumMod val="85000"/>
                    <a:lumOff val="15000"/>
                  </a:schemeClr>
                </a:solidFill>
                <a:latin typeface="AR JULIAN" panose="02000000000000000000" pitchFamily="2" charset="0"/>
              </a:rPr>
              <a:t>a</a:t>
            </a:r>
            <a:r>
              <a:rPr lang="en-US" sz="8800" dirty="0">
                <a:solidFill>
                  <a:schemeClr val="tx1">
                    <a:lumMod val="75000"/>
                    <a:lumOff val="25000"/>
                  </a:schemeClr>
                </a:solidFill>
                <a:latin typeface="AR JULIAN" panose="02000000000000000000" pitchFamily="2" charset="0"/>
              </a:rPr>
              <a:t>n</a:t>
            </a:r>
            <a:r>
              <a:rPr lang="en-US" sz="8800" dirty="0">
                <a:solidFill>
                  <a:schemeClr val="tx1">
                    <a:lumMod val="65000"/>
                    <a:lumOff val="35000"/>
                  </a:schemeClr>
                </a:solidFill>
                <a:latin typeface="AR JULIAN" panose="02000000000000000000" pitchFamily="2" charset="0"/>
              </a:rPr>
              <a:t>s</a:t>
            </a:r>
            <a:r>
              <a:rPr lang="en-US" sz="8800" dirty="0">
                <a:solidFill>
                  <a:schemeClr val="tx1">
                    <a:lumMod val="50000"/>
                    <a:lumOff val="50000"/>
                  </a:schemeClr>
                </a:solidFill>
                <a:latin typeface="AR JULIAN" panose="02000000000000000000" pitchFamily="2" charset="0"/>
              </a:rPr>
              <a:t>f</a:t>
            </a:r>
            <a:r>
              <a:rPr lang="en-US" sz="8800" dirty="0">
                <a:solidFill>
                  <a:schemeClr val="bg1">
                    <a:lumMod val="50000"/>
                  </a:schemeClr>
                </a:solidFill>
                <a:latin typeface="AR JULIAN" panose="02000000000000000000" pitchFamily="2" charset="0"/>
              </a:rPr>
              <a:t>o</a:t>
            </a:r>
            <a:r>
              <a:rPr lang="en-US" sz="8800" dirty="0">
                <a:solidFill>
                  <a:schemeClr val="bg1">
                    <a:lumMod val="65000"/>
                  </a:schemeClr>
                </a:solidFill>
                <a:latin typeface="AR JULIAN" panose="02000000000000000000" pitchFamily="2" charset="0"/>
              </a:rPr>
              <a:t>r</a:t>
            </a:r>
            <a:r>
              <a:rPr lang="en-US" sz="8800" dirty="0">
                <a:solidFill>
                  <a:schemeClr val="bg1">
                    <a:lumMod val="75000"/>
                  </a:schemeClr>
                </a:solidFill>
                <a:latin typeface="AR JULIAN" panose="02000000000000000000" pitchFamily="2" charset="0"/>
              </a:rPr>
              <a:t>m</a:t>
            </a:r>
            <a:r>
              <a:rPr lang="en-US" sz="8800" dirty="0">
                <a:solidFill>
                  <a:schemeClr val="bg1">
                    <a:lumMod val="85000"/>
                  </a:schemeClr>
                </a:solidFill>
                <a:latin typeface="AR JULIAN" panose="02000000000000000000" pitchFamily="2" charset="0"/>
              </a:rPr>
              <a:t>e</a:t>
            </a:r>
            <a:r>
              <a:rPr lang="en-US" sz="8800" dirty="0">
                <a:solidFill>
                  <a:schemeClr val="bg1">
                    <a:lumMod val="95000"/>
                  </a:schemeClr>
                </a:solidFill>
                <a:latin typeface="AR JULIAN" panose="02000000000000000000" pitchFamily="2" charset="0"/>
              </a:rPr>
              <a:t>d</a:t>
            </a:r>
          </a:p>
        </p:txBody>
      </p:sp>
      <p:sp>
        <p:nvSpPr>
          <p:cNvPr id="4" name="Round Diagonal Corner Rectangle 3"/>
          <p:cNvSpPr/>
          <p:nvPr/>
        </p:nvSpPr>
        <p:spPr>
          <a:xfrm flipH="1">
            <a:off x="1057273" y="2466975"/>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Meaning</a:t>
            </a:r>
          </a:p>
        </p:txBody>
      </p:sp>
      <p:sp>
        <p:nvSpPr>
          <p:cNvPr id="5" name="Round Diagonal Corner Rectangle 4"/>
          <p:cNvSpPr/>
          <p:nvPr/>
        </p:nvSpPr>
        <p:spPr>
          <a:xfrm flipH="1">
            <a:off x="1057273" y="3576638"/>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Way</a:t>
            </a:r>
          </a:p>
        </p:txBody>
      </p:sp>
      <p:sp>
        <p:nvSpPr>
          <p:cNvPr id="6" name="Round Diagonal Corner Rectangle 5"/>
          <p:cNvSpPr/>
          <p:nvPr/>
        </p:nvSpPr>
        <p:spPr>
          <a:xfrm flipH="1">
            <a:off x="1057273" y="4686300"/>
            <a:ext cx="7077075" cy="771525"/>
          </a:xfrm>
          <a:prstGeom prst="round2DiagRect">
            <a:avLst/>
          </a:prstGeom>
          <a:solidFill>
            <a:schemeClr val="accent4">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dirty="0">
                <a:solidFill>
                  <a:schemeClr val="bg1"/>
                </a:solidFill>
                <a:effectLst>
                  <a:outerShdw blurRad="38100" dist="38100" dir="2700000" algn="tl">
                    <a:srgbClr val="000000">
                      <a:alpha val="43137"/>
                    </a:srgbClr>
                  </a:outerShdw>
                </a:effectLst>
                <a:latin typeface="AR JULIAN" panose="02000000000000000000" pitchFamily="2" charset="0"/>
              </a:rPr>
              <a:t>The Life</a:t>
            </a:r>
          </a:p>
        </p:txBody>
      </p:sp>
      <p:sp>
        <p:nvSpPr>
          <p:cNvPr id="7" name="TextBox 6"/>
          <p:cNvSpPr txBox="1"/>
          <p:nvPr/>
        </p:nvSpPr>
        <p:spPr>
          <a:xfrm>
            <a:off x="0" y="390525"/>
            <a:ext cx="2790825" cy="400110"/>
          </a:xfrm>
          <a:prstGeom prst="rect">
            <a:avLst/>
          </a:prstGeom>
          <a:noFill/>
        </p:spPr>
        <p:txBody>
          <a:bodyPr wrap="square" rtlCol="0">
            <a:spAutoFit/>
          </a:bodyPr>
          <a:lstStyle/>
          <a:p>
            <a:pPr algn="ctr"/>
            <a:r>
              <a:rPr lang="en-US" sz="2000" dirty="0">
                <a:latin typeface="AR JULIAN" panose="02000000000000000000" pitchFamily="2" charset="0"/>
              </a:rPr>
              <a:t>Romans 12:1-2</a:t>
            </a:r>
          </a:p>
        </p:txBody>
      </p:sp>
    </p:spTree>
    <p:extLst>
      <p:ext uri="{BB962C8B-B14F-4D97-AF65-F5344CB8AC3E}">
        <p14:creationId xmlns:p14="http://schemas.microsoft.com/office/powerpoint/2010/main" val="270875996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02822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3810</TotalTime>
  <Words>2212</Words>
  <Application>Microsoft Office PowerPoint</Application>
  <PresentationFormat>On-screen Show (4:3)</PresentationFormat>
  <Paragraphs>311</Paragraphs>
  <Slides>40</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40</vt:i4>
      </vt:variant>
    </vt:vector>
  </HeadingPairs>
  <TitlesOfParts>
    <vt:vector size="50" baseType="lpstr">
      <vt:lpstr>AR JULIAN</vt:lpstr>
      <vt:lpstr>Arial</vt:lpstr>
      <vt:lpstr>Arial Narrow</vt:lpstr>
      <vt:lpstr>Arial Rounded MT Bold</vt:lpstr>
      <vt:lpstr>Calibri</vt:lpstr>
      <vt:lpstr>Calibri Light</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81</cp:revision>
  <dcterms:created xsi:type="dcterms:W3CDTF">2015-09-28T15:32:51Z</dcterms:created>
  <dcterms:modified xsi:type="dcterms:W3CDTF">2022-09-02T13:10:06Z</dcterms:modified>
</cp:coreProperties>
</file>