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1" r:id="rId2"/>
    <p:sldMasterId id="2147483709" r:id="rId3"/>
  </p:sldMasterIdLst>
  <p:sldIdLst>
    <p:sldId id="276" r:id="rId4"/>
    <p:sldId id="274" r:id="rId5"/>
    <p:sldId id="256" r:id="rId6"/>
    <p:sldId id="257" r:id="rId7"/>
    <p:sldId id="262" r:id="rId8"/>
    <p:sldId id="263" r:id="rId9"/>
    <p:sldId id="264" r:id="rId10"/>
    <p:sldId id="258" r:id="rId11"/>
    <p:sldId id="265" r:id="rId12"/>
    <p:sldId id="259" r:id="rId13"/>
    <p:sldId id="266" r:id="rId14"/>
    <p:sldId id="267" r:id="rId15"/>
    <p:sldId id="268" r:id="rId16"/>
    <p:sldId id="269" r:id="rId17"/>
    <p:sldId id="260" r:id="rId18"/>
    <p:sldId id="283" r:id="rId19"/>
    <p:sldId id="270" r:id="rId20"/>
    <p:sldId id="277" r:id="rId21"/>
    <p:sldId id="278" r:id="rId22"/>
    <p:sldId id="279" r:id="rId23"/>
    <p:sldId id="280" r:id="rId24"/>
    <p:sldId id="281" r:id="rId25"/>
    <p:sldId id="282" r:id="rId26"/>
    <p:sldId id="261" r:id="rId2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5" d="100"/>
          <a:sy n="75" d="100"/>
        </p:scale>
        <p:origin x="240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9A56B28-2916-470B-AC9B-88B18579108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3E697215-03A2-4222-BBAD-4260CCDBC1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232454C6-5AEC-4EDC-A05F-C2E3366A551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7A0E34-5EE8-4D81-A76E-3D742137FE9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80A3C0-D7BC-49A9-8B0B-16650D372E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6F7429-F776-45F2-BE02-BA24B33CB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6C635-4B18-4968-BB0E-EB66702EDD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1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BB3B9B3-A067-4106-B8A3-94BF1396B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2F79A1-328E-4894-9DB0-F6B8D7A8E9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66E7CE-C1CF-4B88-BC5E-5E00A82210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B8403-0633-4D44-8B68-20FD287475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001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3000A87-7A8F-4648-9CFD-179AE28754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466661-5904-4D4C-A1FE-7227F3B95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F7C2D7-F4A5-411B-8C37-A9C135405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FD2FEB-17F9-4DEC-80E8-E4E327A09D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396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1DFCCD9-7FF7-4F32-93F9-C5E8C5A275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97EF3C2-23B8-44FC-AD8A-B78B8C8C86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53108C2-6920-4BA9-8638-4CBD40CB08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D349D-77A9-4A0E-98AE-CE1C00A898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1959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F392D97-F57E-4974-A207-C22283BFE8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4D4A5ED-6157-4F1C-901A-CDA2F15E12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CB76CE8D-CB4E-4A16-9AF4-887B85FCF4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5FB4A5-D89F-4E51-8EA0-F98E80E0AA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9735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0639590-99FD-463B-9C61-C34E5290D6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03BAD06-115C-41BE-B438-2945971354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E3FBEF1-7203-4EA9-9AF9-CC13F1C30F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44423-46DF-4421-B2FD-6D2415AF8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607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EF4F359C-9BE0-4E17-9DC8-5C46D0D675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49E31C2-86E1-4D52-9914-02B3B27E57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17E6D5D-8184-4DF2-B560-58469F55F9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E4154-8DC5-4733-8A1B-98AD3EC067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408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6F4E405-FCB5-43E9-A3F3-9F44A46005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F6A89F1-A03F-4C69-ADC5-650CFADB2E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D05E8FA-1F10-48ED-925D-2D51812E66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01D04-1BB0-4B7E-BD1C-FC3194016C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6334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EF7D4E9-DB2D-4903-B3AE-09EE4FE849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E68F0ED-4925-4FEA-9A0D-45774C5E3C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78E875-210E-4894-9789-E00C3A1407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88E8C4-55A4-4B11-8947-B8BAB48E86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729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324DB2E-2AED-4A54-874E-414EBBBEF9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8C5DEC6-D657-45F7-B498-B4E0C6B90E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A3667E-1EE4-4977-AC9C-9E62EB06C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098875-6AB8-4D5E-80B5-4675ED941D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168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CC1244F-B1A4-4475-AA31-21335B4EB3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34C08F2-9EB1-40BA-95CE-4FBC303142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AD6C0CE-F3CC-45F7-8AEB-F5F1C971C8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56409-BECD-4D81-AF57-916C942D10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591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84EABE0-FADE-44A8-8F38-B6986902B6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FC57980-5A2C-40CE-90EC-9C7D614AE74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BDFC2453-AE88-42A7-B7F8-509B31EC79E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293DD2-23D2-42B2-BAC4-73590B05A2D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BF6623-7E75-4C72-AB26-EDE4CAD844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04382E-C731-4C60-9DD0-8CE934F026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DF4AA-9B5F-43FF-8F66-09E04457BD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948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47F7311-DAC0-4DAD-8700-295FD083CF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82D3E61-2F75-4C98-B2A0-6814FB5DE4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712186F-B892-4DB7-9BF4-BAE897D867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E9D11-3190-4819-93AD-4790F5B591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828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AC0FF00-44DF-4F12-8718-521C214671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DB4D389-87DD-4CDE-A292-56BA3E54B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1FE1CB9-B6FB-4B29-8D4B-D02DCC07D7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0663C0-D7AF-43D1-AED6-A4D7E68EDC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314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F3EE3B2-CDAA-4914-AA6C-C08B803E51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292EB35-0E34-4575-A623-E9EC66F8D9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335C02D-176E-4D55-A1CA-40DCA5D45F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49C0B4-BA57-4819-8EBA-EEE8014E8E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544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98C860F-4908-4026-AAAD-7D64DC9F87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EF31337-BB10-4E08-B8DC-7C028E18E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0C9554BE-5210-43A1-ADD3-DCB728081C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CE4B60-6008-4158-AF74-EE5C45724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551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B07730B-5EAD-40B5-AF6D-F3B53F111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71192E1-E4DF-4D5B-97B1-18E19E2E9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85CA4F3A-505B-414C-97EC-BB738A7CC9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448E0-06AA-407E-9120-ABFD51E9E3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947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84114E12-E74B-454A-9F5D-3AA270D6F6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F7375FE-DB2F-472C-8F3B-16E5F595E0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9321F03-2217-4FFC-A19F-E497353699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C0D413-E89F-44DB-857D-8DF670E903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095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D132351-679C-42DC-8222-21E6E5319C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14D855-B3E2-401E-BBB1-FBF4AD9BD0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15B4084-343F-4CFD-80A2-D9C0874CA6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5A20C4-1F11-4523-93E7-0F0CA88BB9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479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565AF1B-15D5-4897-9175-8853A3301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13772F4-E2A3-49BD-A498-E2D155D6CA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D0DC38E-888B-4187-8FB4-8E578CB144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381428-688D-4147-8B77-2265AA7D74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5693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44B63DE-3913-4812-B444-1B6DD88BB5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DFED623-93A5-4E8C-A46B-F95E8BE387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C82E67A-F552-408F-A71C-E106718CA8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ACDC0-44AD-41DE-B205-D30A2C4D1F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08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377FCA-541A-4E21-A43E-9C760DFCA9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E5FBA49-654D-4251-8507-59CD11D21E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0A8B441-788A-4252-B2BF-FE8CE0959E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DED85-E5A3-421D-992A-A127FC7325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450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5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346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63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212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603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58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385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06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5062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3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7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BF3B7FF-5AF6-4C56-B58C-C20AE7D029A9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4099" name="Freeform 3">
              <a:extLst>
                <a:ext uri="{FF2B5EF4-FFF2-40B4-BE49-F238E27FC236}">
                  <a16:creationId xmlns:a16="http://schemas.microsoft.com/office/drawing/2014/main" id="{A3B50751-EDE5-45E4-97F0-4C79D11CC08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>
              <a:extLst>
                <a:ext uri="{FF2B5EF4-FFF2-40B4-BE49-F238E27FC236}">
                  <a16:creationId xmlns:a16="http://schemas.microsoft.com/office/drawing/2014/main" id="{A49555C7-AC60-4331-8870-406DB31E6E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01" name="Rectangle 5">
            <a:extLst>
              <a:ext uri="{FF2B5EF4-FFF2-40B4-BE49-F238E27FC236}">
                <a16:creationId xmlns:a16="http://schemas.microsoft.com/office/drawing/2014/main" id="{9A01C767-F330-4ACF-B809-E28889D330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1F79D032-7631-405B-982F-C84ADD64FF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804DE3D-D731-49F3-8A3E-45B37D1083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F7CE5E81-2418-4BB6-BCD4-DFB3CD8498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9A6292C8-9DCC-4E55-A2E7-1C3A83D030A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3968092-B95B-41C4-9A0E-9E7B1D974C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5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DAB83511-FA7F-4CC0-92FA-5A24FAA74587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4099" name="Freeform 3">
              <a:extLst>
                <a:ext uri="{FF2B5EF4-FFF2-40B4-BE49-F238E27FC236}">
                  <a16:creationId xmlns:a16="http://schemas.microsoft.com/office/drawing/2014/main" id="{226204BF-049F-4DA2-819F-AED994290B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00" name="Freeform 4">
              <a:extLst>
                <a:ext uri="{FF2B5EF4-FFF2-40B4-BE49-F238E27FC236}">
                  <a16:creationId xmlns:a16="http://schemas.microsoft.com/office/drawing/2014/main" id="{85A93386-920C-4DE0-8D7A-D11ED4F9B85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101" name="Rectangle 5">
            <a:extLst>
              <a:ext uri="{FF2B5EF4-FFF2-40B4-BE49-F238E27FC236}">
                <a16:creationId xmlns:a16="http://schemas.microsoft.com/office/drawing/2014/main" id="{23774EBE-FCB1-4F36-A000-E28AE58D45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CC5ABB2-D670-4AAF-8F3F-782997E35C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1F23E5B-1493-457F-BB10-43F7724E00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75D94FD2-50DC-455D-90ED-325418B75F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51D0B445-147E-4603-A385-0188B0001D5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669B3720-029F-4303-8CF1-036CE184F21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1232408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9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F1428B8-6F50-48C5-8E7A-F1F2DA6A9D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4"/>
          <a:stretch/>
        </p:blipFill>
        <p:spPr>
          <a:xfrm>
            <a:off x="1" y="1"/>
            <a:ext cx="12191980" cy="68579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9DB394-157D-4C30-AD5B-2F6DAEBFB01D}"/>
              </a:ext>
            </a:extLst>
          </p:cNvPr>
          <p:cNvSpPr/>
          <p:nvPr/>
        </p:nvSpPr>
        <p:spPr>
          <a:xfrm>
            <a:off x="1619414" y="149458"/>
            <a:ext cx="895315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377">
              <a:defRPr/>
            </a:pPr>
            <a:r>
              <a:rPr lang="en-US" sz="7200" spc="51" dirty="0">
                <a:ln w="0"/>
                <a:solidFill>
                  <a:srgbClr val="E7E6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First Principles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4CC108-6BAA-C223-CCC8-D99DE63CCA98}"/>
              </a:ext>
            </a:extLst>
          </p:cNvPr>
          <p:cNvSpPr txBox="1"/>
          <p:nvPr/>
        </p:nvSpPr>
        <p:spPr>
          <a:xfrm>
            <a:off x="6553200" y="1499244"/>
            <a:ext cx="5562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first principles are the foundation we build upon (Heb.6:1; cf. 5:12)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in danger if we neglect or forget the basics (Heb. 5:12-14)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Irven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Lee once advised me: “Remember, that in school we teach first grade every year.”</a:t>
            </a:r>
          </a:p>
        </p:txBody>
      </p:sp>
    </p:spTree>
    <p:extLst>
      <p:ext uri="{BB962C8B-B14F-4D97-AF65-F5344CB8AC3E}">
        <p14:creationId xmlns:p14="http://schemas.microsoft.com/office/powerpoint/2010/main" val="4177363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5">
            <a:extLst>
              <a:ext uri="{FF2B5EF4-FFF2-40B4-BE49-F238E27FC236}">
                <a16:creationId xmlns:a16="http://schemas.microsoft.com/office/drawing/2014/main" id="{5C455DF9-7B62-467B-896F-E4116D99B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03769"/>
            <a:ext cx="49697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4800" dirty="0">
                <a:latin typeface="Arial" panose="020B0604020202020204" pitchFamily="34" charset="0"/>
              </a:rPr>
              <a:t>We are saved by:</a:t>
            </a:r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807B6F56-44DB-4191-BBF2-7CD02C84D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8171" y="3393273"/>
            <a:ext cx="5341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4800" dirty="0"/>
              <a:t>If by grace –  Faith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4EFF11B2-11D4-42CA-A7E2-4894478EC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019" y="3252039"/>
            <a:ext cx="76335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6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D674E44E-A681-4601-93DF-5ADF6502F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774" y="4495800"/>
            <a:ext cx="56279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4800" dirty="0"/>
              <a:t>If by grace –  works</a:t>
            </a:r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AD132DCC-684F-4680-80BF-BD9FC7535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893" y="4403529"/>
            <a:ext cx="76335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6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24895F-BF86-4536-9067-51A38079C366}"/>
              </a:ext>
            </a:extLst>
          </p:cNvPr>
          <p:cNvSpPr/>
          <p:nvPr/>
        </p:nvSpPr>
        <p:spPr>
          <a:xfrm>
            <a:off x="273316" y="1577831"/>
            <a:ext cx="11645367" cy="14003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5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Grace, Faith, &amp; Works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AAB2043D-153E-4197-80DD-A1602DAA6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0925" y="5555019"/>
            <a:ext cx="53484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4800" dirty="0"/>
              <a:t>If by faith –  works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508FAFFE-132B-418C-BEFD-C433B52A3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044" y="5462748"/>
            <a:ext cx="76335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6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59" grpId="0"/>
      <p:bldP spid="23560" grpId="0"/>
      <p:bldP spid="23561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Line 7">
            <a:extLst>
              <a:ext uri="{FF2B5EF4-FFF2-40B4-BE49-F238E27FC236}">
                <a16:creationId xmlns:a16="http://schemas.microsoft.com/office/drawing/2014/main" id="{85ABEA72-80B3-41DA-9470-4F9F769EFD5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2057400"/>
            <a:ext cx="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Line 8">
            <a:extLst>
              <a:ext uri="{FF2B5EF4-FFF2-40B4-BE49-F238E27FC236}">
                <a16:creationId xmlns:a16="http://schemas.microsoft.com/office/drawing/2014/main" id="{B89BD386-1B5C-42CC-9FE5-AF45BD190B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60960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Line 9">
            <a:extLst>
              <a:ext uri="{FF2B5EF4-FFF2-40B4-BE49-F238E27FC236}">
                <a16:creationId xmlns:a16="http://schemas.microsoft.com/office/drawing/2014/main" id="{29CDE312-1DEB-4F01-9B94-4487F027E1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7620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10">
            <a:extLst>
              <a:ext uri="{FF2B5EF4-FFF2-40B4-BE49-F238E27FC236}">
                <a16:creationId xmlns:a16="http://schemas.microsoft.com/office/drawing/2014/main" id="{80EDA60F-1438-4E3C-8AEF-DF3ACFB835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01400" y="7620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CFF85A-366F-48D4-B19F-5C9BC52767C3}"/>
              </a:ext>
            </a:extLst>
          </p:cNvPr>
          <p:cNvSpPr/>
          <p:nvPr/>
        </p:nvSpPr>
        <p:spPr>
          <a:xfrm>
            <a:off x="1097452" y="411540"/>
            <a:ext cx="499854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Grace,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A11A60-125E-478B-8CFA-B65DFBD2A3D9}"/>
              </a:ext>
            </a:extLst>
          </p:cNvPr>
          <p:cNvSpPr/>
          <p:nvPr/>
        </p:nvSpPr>
        <p:spPr>
          <a:xfrm>
            <a:off x="3986677" y="2468940"/>
            <a:ext cx="419230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Faith,</a:t>
            </a:r>
            <a:endParaRPr lang="en-US" sz="11500" b="1" cap="none" spc="0" dirty="0">
              <a:ln/>
              <a:solidFill>
                <a:schemeClr val="tx2">
                  <a:lumMod val="75000"/>
                </a:schemeClr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FCE5ED-273F-4B72-8E77-990B813E705E}"/>
              </a:ext>
            </a:extLst>
          </p:cNvPr>
          <p:cNvSpPr/>
          <p:nvPr/>
        </p:nvSpPr>
        <p:spPr>
          <a:xfrm>
            <a:off x="5216359" y="4339848"/>
            <a:ext cx="613058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&amp; Works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Line 5">
            <a:extLst>
              <a:ext uri="{FF2B5EF4-FFF2-40B4-BE49-F238E27FC236}">
                <a16:creationId xmlns:a16="http://schemas.microsoft.com/office/drawing/2014/main" id="{F4D0AC60-B089-46EE-9608-CFEFB2F7C0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1600200"/>
            <a:ext cx="10134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D248E-5E9D-4853-9189-CA594054DB8F}"/>
              </a:ext>
            </a:extLst>
          </p:cNvPr>
          <p:cNvSpPr/>
          <p:nvPr/>
        </p:nvSpPr>
        <p:spPr>
          <a:xfrm>
            <a:off x="723799" y="155138"/>
            <a:ext cx="10706201" cy="129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Grace, Faith, &amp; Works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3AB4B29C-33D5-414D-9325-36842AF63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286" y="1828800"/>
            <a:ext cx="3153684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Grace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46156DF-136D-4F2A-A1BD-2F2E1992CE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chemeClr val="bg1"/>
                </a:solidFill>
                <a:effectLst/>
                <a:latin typeface="VAG Rounded Thin" pitchFamily="34" charset="0"/>
              </a:rPr>
              <a:t>I. Grace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7B08D45-394D-43C3-B2F0-D066BF2BFE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9525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Saved by Grace</a:t>
            </a:r>
            <a:endParaRPr lang="en-US" u="sng" dirty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Rom. 3:24; 5:20-21; 6:14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Eph. 1:7; 2:7-9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Titus 2:11-12; 3:7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Grace Provided a Sacrifice</a:t>
            </a:r>
            <a:endParaRPr lang="en-US" u="sng" dirty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Heb. 2:9; John 3:16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Grace Provided a Revelation</a:t>
            </a:r>
            <a:endParaRPr lang="en-US" u="sng" dirty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Eph. 3:3-5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Gospel = “word of grace” (Acts 20:24, 32)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443EE96-7CE4-4634-B7F0-0D20582352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chemeClr val="bg1"/>
                </a:solidFill>
                <a:effectLst/>
                <a:latin typeface="VAG Rounded Thin" pitchFamily="34" charset="0"/>
              </a:rPr>
              <a:t>I. Grace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2248D3B-19A6-41DE-B585-3F2837D40C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9067800" cy="4495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Saved by Grace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Grace Provided a Sacrifice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Grace Provided a Revelation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Grace Teaches us How to Live</a:t>
            </a:r>
            <a:endParaRPr lang="en-US" u="sng" dirty="0">
              <a:solidFill>
                <a:srgbClr val="FFFF00"/>
              </a:solidFill>
            </a:endParaRP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Titus 2:11-12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Summary of Grace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2FF1860-2FD9-40AE-9758-16B2C3110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b="1" u="sng"/>
              <a:t>The Grace of God</a:t>
            </a:r>
            <a:r>
              <a:rPr lang="en-US"/>
              <a:t>: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BB5F6DF-F1A3-4BED-AB2B-968BDDDF6A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828800"/>
            <a:ext cx="9448800" cy="449580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defRPr/>
            </a:pPr>
            <a:r>
              <a:rPr lang="en-US" sz="3600" dirty="0"/>
              <a:t>Father’s Plan </a:t>
            </a:r>
            <a:r>
              <a:rPr lang="en-US" sz="3600" dirty="0">
                <a:solidFill>
                  <a:schemeClr val="tx2"/>
                </a:solidFill>
              </a:rPr>
              <a:t>(Eph. 1:4; John 3:16</a:t>
            </a:r>
            <a:r>
              <a:rPr lang="en-US" sz="3600" dirty="0"/>
              <a:t>)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3600" dirty="0"/>
              <a:t> Son’s Death </a:t>
            </a:r>
            <a:r>
              <a:rPr lang="en-US" sz="3600" dirty="0">
                <a:solidFill>
                  <a:schemeClr val="tx2"/>
                </a:solidFill>
              </a:rPr>
              <a:t>(Heb. 2:9)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3600" dirty="0"/>
              <a:t> Spirit’s Revelation </a:t>
            </a:r>
            <a:r>
              <a:rPr lang="en-US" sz="3600" dirty="0">
                <a:solidFill>
                  <a:schemeClr val="tx2"/>
                </a:solidFill>
              </a:rPr>
              <a:t>(Eph. 3:3-5</a:t>
            </a:r>
            <a:r>
              <a:rPr lang="en-US" sz="3600" dirty="0"/>
              <a:t>)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3600" dirty="0"/>
              <a:t> Love &amp; Mercy </a:t>
            </a:r>
            <a:r>
              <a:rPr lang="en-US" sz="3600" dirty="0">
                <a:solidFill>
                  <a:schemeClr val="tx2"/>
                </a:solidFill>
              </a:rPr>
              <a:t>(Titus 3:5)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3600" dirty="0"/>
              <a:t> Blood </a:t>
            </a:r>
            <a:r>
              <a:rPr lang="en-US" sz="3600" dirty="0">
                <a:solidFill>
                  <a:schemeClr val="tx2"/>
                </a:solidFill>
              </a:rPr>
              <a:t>(Matt. 26:28)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27C150B-A1E5-4FA5-96A2-87CCE264DA94}"/>
              </a:ext>
            </a:extLst>
          </p:cNvPr>
          <p:cNvSpPr/>
          <p:nvPr/>
        </p:nvSpPr>
        <p:spPr>
          <a:xfrm>
            <a:off x="723799" y="155138"/>
            <a:ext cx="10706201" cy="129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Grace, Faith, &amp; Works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EBC4594D-6A86-4416-8677-251F57E8D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286" y="1828800"/>
            <a:ext cx="315368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Grace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Faith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5AD826FA-EA22-47D2-9A5E-CDE77BB8E1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1600200"/>
            <a:ext cx="10134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26C9734-833E-4E7C-9AC4-EEAF406C6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chemeClr val="bg1"/>
                </a:solidFill>
                <a:effectLst/>
                <a:latin typeface="VAG Rounded Thin" pitchFamily="34" charset="0"/>
              </a:rPr>
              <a:t>II. Faith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E21FCE7-90CD-4E5E-8DF9-6B62EEF6E5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4800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Saved by Faith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/>
              <a:t>John 5:24; 3:16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/>
              <a:t>Rom. 5:1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/>
              <a:t>Heb. 11:6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/>
              <a:t>Eph. 2:5, 8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Grace is Conditional</a:t>
            </a:r>
            <a:endParaRPr lang="en-US" sz="3600" dirty="0">
              <a:solidFill>
                <a:srgbClr val="FFFF00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/>
              <a:t>Joshua 6:2-ff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/>
              <a:t>Rom. 4:16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/>
              <a:t>Heb. 2:9 (cf. 5:8-9)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/>
              <a:t>Eph. 2:5, 8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08DB8CE-4D3F-4812-96C8-32013C9AF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676400"/>
            <a:ext cx="4800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 by Faith Alone</a:t>
            </a:r>
          </a:p>
          <a:p>
            <a:pPr marL="742950" lvl="1" indent="-285750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Jas. 2:24</a:t>
            </a:r>
          </a:p>
          <a:p>
            <a:pPr marL="742950" lvl="1" indent="-285750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If faith alone:</a:t>
            </a:r>
          </a:p>
          <a:p>
            <a:pPr marL="1143000" lvl="2" indent="-2286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No repentance</a:t>
            </a:r>
          </a:p>
          <a:p>
            <a:pPr marL="1143000" lvl="2" indent="-2286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No “calling”</a:t>
            </a:r>
          </a:p>
          <a:p>
            <a:pPr marL="742950" lvl="1" indent="-285750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Believe = obedience</a:t>
            </a:r>
          </a:p>
          <a:p>
            <a:pPr marL="1143000" lvl="2" indent="-2286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Rom. 10:13-16</a:t>
            </a:r>
          </a:p>
          <a:p>
            <a:pPr marL="1143000" lvl="2" indent="-2286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Acts 11:18 Illustrates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1434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CEDC50-A959-46D2-AE60-523483E5FF05}"/>
              </a:ext>
            </a:extLst>
          </p:cNvPr>
          <p:cNvSpPr/>
          <p:nvPr/>
        </p:nvSpPr>
        <p:spPr>
          <a:xfrm>
            <a:off x="723799" y="155138"/>
            <a:ext cx="10706201" cy="129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Grace, Faith, &amp; Works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83469891-8338-472B-AAD7-748317E44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286" y="1828800"/>
            <a:ext cx="33079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Grace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Faith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Works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EE38090E-FF82-44CC-B9B5-CAE2D222FE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1600200"/>
            <a:ext cx="10134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4130FBD-4529-48CF-9894-9EA69D407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chemeClr val="bg1"/>
                </a:solidFill>
                <a:effectLst/>
                <a:latin typeface="VAG Rounded Thin" pitchFamily="34" charset="0"/>
              </a:rPr>
              <a:t>III. Works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3BB713D-DC36-44B6-BBE1-AAE0AA0CB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Saved by Works</a:t>
            </a:r>
          </a:p>
          <a:p>
            <a:pPr lvl="1" eaLnBrk="1" hangingPunct="1">
              <a:defRPr/>
            </a:pPr>
            <a:r>
              <a:rPr lang="en-US" sz="3200" dirty="0"/>
              <a:t>Acts 2:40; 10:35</a:t>
            </a:r>
          </a:p>
          <a:p>
            <a:pPr lvl="1" eaLnBrk="1" hangingPunct="1">
              <a:defRPr/>
            </a:pPr>
            <a:r>
              <a:rPr lang="en-US" sz="3200" dirty="0"/>
              <a:t>Phil. 2:12</a:t>
            </a:r>
          </a:p>
          <a:p>
            <a:pPr lvl="1" eaLnBrk="1" hangingPunct="1">
              <a:defRPr/>
            </a:pPr>
            <a:r>
              <a:rPr lang="en-US" sz="3200" dirty="0"/>
              <a:t>Jas. 2:24</a:t>
            </a:r>
          </a:p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Not Saved by Works</a:t>
            </a:r>
            <a:endParaRPr lang="en-US" sz="3600" dirty="0">
              <a:solidFill>
                <a:srgbClr val="FFFF00"/>
              </a:solidFill>
            </a:endParaRPr>
          </a:p>
          <a:p>
            <a:pPr lvl="1" eaLnBrk="1" hangingPunct="1">
              <a:defRPr/>
            </a:pPr>
            <a:r>
              <a:rPr lang="en-US" sz="3200" dirty="0"/>
              <a:t>Rom. 3:28</a:t>
            </a:r>
          </a:p>
          <a:p>
            <a:pPr lvl="1" eaLnBrk="1" hangingPunct="1">
              <a:defRPr/>
            </a:pPr>
            <a:r>
              <a:rPr lang="en-US" sz="3200" dirty="0"/>
              <a:t>Eph. 2:9</a:t>
            </a:r>
          </a:p>
          <a:p>
            <a:pPr lvl="1" eaLnBrk="1" hangingPunct="1">
              <a:defRPr/>
            </a:pPr>
            <a:r>
              <a:rPr lang="en-US" sz="3200" dirty="0"/>
              <a:t>Gal. 2:16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5CACD8F-5A57-472E-B600-C8B269186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chemeClr val="bg1"/>
                </a:solidFill>
                <a:effectLst/>
                <a:latin typeface="VAG Rounded Thin" pitchFamily="34" charset="0"/>
              </a:rPr>
              <a:t>III. Works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45EB4BA-3BA4-494F-82B7-DF541A2BE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Saved by Works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Not Saved by Works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u="sng" dirty="0">
                <a:solidFill>
                  <a:srgbClr val="FFFF00"/>
                </a:solidFill>
              </a:rPr>
              <a:t>Different Kinds of Works</a:t>
            </a:r>
            <a:endParaRPr lang="en-US" sz="2800" u="sng" dirty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Of man’s righteousness (Eph. 2:9; Tit. 3:5)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Of law of Moses (Rom. 3:28; Gal. 2:16)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Of faith (1 Thess. 1:3)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Good works (Eph. 2:10; Tit. 2:14)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Of God (John 6:28-29)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 Of God’s righteousness (Acts 10:35)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3C56154-227E-49C8-942B-5C19C698DE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chemeClr val="bg1"/>
                </a:solidFill>
                <a:effectLst/>
                <a:latin typeface="VAG Rounded Thin" pitchFamily="34" charset="0"/>
              </a:rPr>
              <a:t>III. Works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C637148-F39C-4934-8897-C6F3818A7D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Saved by Works</a:t>
            </a:r>
          </a:p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Not Saved by Works</a:t>
            </a:r>
          </a:p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Different Kinds of Works</a:t>
            </a:r>
          </a:p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Not Saved by:</a:t>
            </a:r>
            <a:endParaRPr lang="en-US" sz="2800" u="sng" dirty="0">
              <a:solidFill>
                <a:srgbClr val="FFFF00"/>
              </a:solidFill>
            </a:endParaRPr>
          </a:p>
          <a:p>
            <a:pPr lvl="1" eaLnBrk="1" hangingPunct="1">
              <a:defRPr/>
            </a:pPr>
            <a:r>
              <a:rPr lang="en-US" dirty="0"/>
              <a:t>Works of law (Rom. 3:28; Gal. 2:16)</a:t>
            </a:r>
          </a:p>
          <a:p>
            <a:pPr lvl="1" eaLnBrk="1" hangingPunct="1">
              <a:defRPr/>
            </a:pPr>
            <a:r>
              <a:rPr lang="en-US" dirty="0"/>
              <a:t>Man’s righteousness (Tit. 3:5; Eph. 2:9)</a:t>
            </a:r>
          </a:p>
          <a:p>
            <a:pPr lvl="1" eaLnBrk="1" hangingPunct="1">
              <a:defRPr/>
            </a:pPr>
            <a:r>
              <a:rPr lang="en-US" dirty="0"/>
              <a:t>Dead works (Heb. 6:1; 9:14)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1A1789A-F4C2-4F70-84BE-F978A9D3F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chemeClr val="bg1"/>
                </a:solidFill>
                <a:effectLst/>
                <a:latin typeface="VAG Rounded Thin" pitchFamily="34" charset="0"/>
              </a:rPr>
              <a:t>III. Works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7E87075-2B01-48A7-9D18-173432D19F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7195" y="1524000"/>
            <a:ext cx="9753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Saved by Works</a:t>
            </a:r>
          </a:p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Not Saved by Works</a:t>
            </a:r>
          </a:p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Different Kinds of Works</a:t>
            </a:r>
          </a:p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Not Saved by:</a:t>
            </a:r>
          </a:p>
          <a:p>
            <a:pPr eaLnBrk="1" hangingPunct="1">
              <a:defRPr/>
            </a:pPr>
            <a:r>
              <a:rPr lang="en-US" sz="3600" u="sng" dirty="0">
                <a:solidFill>
                  <a:srgbClr val="FFFF00"/>
                </a:solidFill>
              </a:rPr>
              <a:t>Are Saved by: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C2E6CF-1EB3-46E2-958C-4D4EAFEA36D4}"/>
              </a:ext>
            </a:extLst>
          </p:cNvPr>
          <p:cNvSpPr txBox="1"/>
          <p:nvPr/>
        </p:nvSpPr>
        <p:spPr>
          <a:xfrm>
            <a:off x="3886200" y="3886200"/>
            <a:ext cx="8534400" cy="259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eaLnBrk="1" hangingPunct="1">
              <a:lnSpc>
                <a:spcPct val="120000"/>
              </a:lnSpc>
              <a:defRPr/>
            </a:pPr>
            <a:r>
              <a:rPr lang="en-US" sz="2800" dirty="0"/>
              <a:t>- Works of God (John 6:28-29)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sz="2800" dirty="0"/>
              <a:t>- Works of God’s righteousness (Acts 10:35)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sz="2800" dirty="0"/>
              <a:t>- Good works (Eph. 2:10; Tit. 2:14)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sz="2800" dirty="0"/>
              <a:t>- Works of faith (1 Thess. 1:3) </a:t>
            </a:r>
          </a:p>
          <a:p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BAD8C6-6FC1-499B-968D-1EE0BFCDEC9B}"/>
              </a:ext>
            </a:extLst>
          </p:cNvPr>
          <p:cNvSpPr/>
          <p:nvPr/>
        </p:nvSpPr>
        <p:spPr>
          <a:xfrm>
            <a:off x="723799" y="155138"/>
            <a:ext cx="10706201" cy="129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Grace, Faith, &amp; Works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7C9FF98F-0F83-4D95-A1D1-012C5E33E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286" y="1828800"/>
            <a:ext cx="1000972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Grace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Faith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Works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Harmonizing Rom. 4 &amp; Jas 2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1053232B-ABF9-4685-A11A-1E1DE58435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1600200"/>
            <a:ext cx="10134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C5CB8B6-3E24-491C-907A-BD6982BC0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chemeClr val="bg1"/>
                </a:solidFill>
                <a:effectLst/>
                <a:latin typeface="VAG Rounded Thin" pitchFamily="34" charset="0"/>
              </a:rPr>
              <a:t>IV. Harmonizing Rom. 4 &amp; Jas.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BB08C2-B6DE-4C1F-9DCF-46928460ACE7}"/>
              </a:ext>
            </a:extLst>
          </p:cNvPr>
          <p:cNvSpPr txBox="1"/>
          <p:nvPr/>
        </p:nvSpPr>
        <p:spPr>
          <a:xfrm>
            <a:off x="762000" y="213360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Romans 4</a:t>
            </a:r>
          </a:p>
          <a:p>
            <a:pPr algn="ctr"/>
            <a:endParaRPr lang="en-US" sz="3600" dirty="0"/>
          </a:p>
          <a:p>
            <a:pPr algn="ctr"/>
            <a:r>
              <a:rPr lang="en-US" sz="3600" i="1" dirty="0">
                <a:solidFill>
                  <a:schemeClr val="tx2">
                    <a:lumMod val="90000"/>
                  </a:schemeClr>
                </a:solidFill>
              </a:rPr>
              <a:t>By Faith</a:t>
            </a:r>
          </a:p>
          <a:p>
            <a:pPr algn="ctr"/>
            <a:r>
              <a:rPr lang="en-US" sz="3600" i="1" dirty="0">
                <a:solidFill>
                  <a:schemeClr val="tx2">
                    <a:lumMod val="90000"/>
                  </a:schemeClr>
                </a:solidFill>
              </a:rPr>
              <a:t>Not Works</a:t>
            </a: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A5FFA04D-6EC3-4262-B82D-314560DD584E}"/>
              </a:ext>
            </a:extLst>
          </p:cNvPr>
          <p:cNvSpPr/>
          <p:nvPr/>
        </p:nvSpPr>
        <p:spPr bwMode="auto">
          <a:xfrm>
            <a:off x="6248400" y="2705963"/>
            <a:ext cx="381000" cy="609600"/>
          </a:xfrm>
          <a:prstGeom prst="chevr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8F1E2D91-6803-4F43-A103-B8FF0D4796FC}"/>
              </a:ext>
            </a:extLst>
          </p:cNvPr>
          <p:cNvSpPr/>
          <p:nvPr/>
        </p:nvSpPr>
        <p:spPr bwMode="auto">
          <a:xfrm flipH="1">
            <a:off x="5638800" y="2705963"/>
            <a:ext cx="381000" cy="609600"/>
          </a:xfrm>
          <a:prstGeom prst="chevr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708CA5-0F6D-4B78-9160-20DDD1E41E6A}"/>
              </a:ext>
            </a:extLst>
          </p:cNvPr>
          <p:cNvSpPr txBox="1"/>
          <p:nvPr/>
        </p:nvSpPr>
        <p:spPr>
          <a:xfrm>
            <a:off x="6792433" y="2133600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James 2</a:t>
            </a:r>
          </a:p>
          <a:p>
            <a:pPr algn="ctr"/>
            <a:endParaRPr lang="en-US" sz="3600" dirty="0"/>
          </a:p>
          <a:p>
            <a:pPr algn="ctr"/>
            <a:r>
              <a:rPr lang="en-US" sz="3600" i="1" dirty="0">
                <a:solidFill>
                  <a:schemeClr val="tx2">
                    <a:lumMod val="90000"/>
                  </a:schemeClr>
                </a:solidFill>
              </a:rPr>
              <a:t>By Works</a:t>
            </a:r>
          </a:p>
          <a:p>
            <a:pPr algn="ctr"/>
            <a:r>
              <a:rPr lang="en-US" sz="3600" i="1" dirty="0">
                <a:solidFill>
                  <a:schemeClr val="tx2">
                    <a:lumMod val="90000"/>
                  </a:schemeClr>
                </a:solidFill>
              </a:rPr>
              <a:t>Not Faith Alone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8D8B124-516D-48F5-B6C0-24A5AF740CFA}"/>
              </a:ext>
            </a:extLst>
          </p:cNvPr>
          <p:cNvSpPr/>
          <p:nvPr/>
        </p:nvSpPr>
        <p:spPr bwMode="auto">
          <a:xfrm>
            <a:off x="859465" y="4464961"/>
            <a:ext cx="4529470" cy="22098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Argued: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dirty="0"/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Addresses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Alien Sinner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5F607E1-9427-4CF1-AB3B-817926E7C4C6}"/>
              </a:ext>
            </a:extLst>
          </p:cNvPr>
          <p:cNvSpPr/>
          <p:nvPr/>
        </p:nvSpPr>
        <p:spPr bwMode="auto">
          <a:xfrm>
            <a:off x="6861544" y="4441924"/>
            <a:ext cx="4529470" cy="22098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Argued: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dirty="0"/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Addresses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Christian</a:t>
            </a:r>
          </a:p>
        </p:txBody>
      </p:sp>
    </p:spTree>
    <p:extLst>
      <p:ext uri="{BB962C8B-B14F-4D97-AF65-F5344CB8AC3E}">
        <p14:creationId xmlns:p14="http://schemas.microsoft.com/office/powerpoint/2010/main" val="359998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C5CB8B6-3E24-491C-907A-BD6982BC0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chemeClr val="bg1"/>
                </a:solidFill>
                <a:effectLst/>
                <a:latin typeface="VAG Rounded Thin" pitchFamily="34" charset="0"/>
              </a:rPr>
              <a:t>IV. Harmonizing Rom. 4 &amp; Jas. 2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A5815364-3159-474A-865C-111067ADD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752600"/>
            <a:ext cx="4800600" cy="4648200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 u="sng" dirty="0">
                <a:solidFill>
                  <a:schemeClr val="bg1"/>
                </a:solidFill>
                <a:latin typeface="Arial" charset="0"/>
              </a:rPr>
              <a:t>Romans 4</a:t>
            </a:r>
          </a:p>
          <a:p>
            <a:pPr algn="ctr">
              <a:defRPr/>
            </a:pPr>
            <a:endParaRPr lang="en-US" sz="3600" b="1" u="sng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Context: Just by faith</a:t>
            </a: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Not merely alien – Abram</a:t>
            </a: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u="sng" dirty="0">
                <a:solidFill>
                  <a:schemeClr val="bg1"/>
                </a:solidFill>
                <a:latin typeface="Arial" charset="0"/>
              </a:rPr>
              <a:t>Point</a:t>
            </a: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: emphasizing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Justification by faith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apart from works of law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1CBB7A71-C759-494F-86D9-847D9A8CE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759688"/>
            <a:ext cx="5029200" cy="4648200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 u="sng" dirty="0">
                <a:solidFill>
                  <a:schemeClr val="bg1"/>
                </a:solidFill>
                <a:latin typeface="Arial" charset="0"/>
              </a:rPr>
              <a:t>James 2</a:t>
            </a:r>
          </a:p>
          <a:p>
            <a:pPr algn="ctr">
              <a:defRPr/>
            </a:pPr>
            <a:endParaRPr lang="en-US" sz="3600" b="1" u="sng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Context: Faith &amp; Works</a:t>
            </a: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Not merely Christian –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Rahab</a:t>
            </a: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u="sng" dirty="0">
                <a:solidFill>
                  <a:schemeClr val="bg1"/>
                </a:solidFill>
                <a:latin typeface="Arial" charset="0"/>
              </a:rPr>
              <a:t>Point</a:t>
            </a: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: justified by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an obedient faith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76" name="Group 72">
            <a:extLst>
              <a:ext uri="{FF2B5EF4-FFF2-40B4-BE49-F238E27FC236}">
                <a16:creationId xmlns:a16="http://schemas.microsoft.com/office/drawing/2014/main" id="{BD0409DD-DFEF-414A-B3D6-7A66B96CB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208288"/>
              </p:ext>
            </p:extLst>
          </p:nvPr>
        </p:nvGraphicFramePr>
        <p:xfrm>
          <a:off x="609600" y="457198"/>
          <a:ext cx="10972800" cy="1700213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820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76" name="Group 72">
            <a:extLst>
              <a:ext uri="{FF2B5EF4-FFF2-40B4-BE49-F238E27FC236}">
                <a16:creationId xmlns:a16="http://schemas.microsoft.com/office/drawing/2014/main" id="{BD0409DD-DFEF-414A-B3D6-7A66B96CB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008988"/>
              </p:ext>
            </p:extLst>
          </p:nvPr>
        </p:nvGraphicFramePr>
        <p:xfrm>
          <a:off x="609600" y="457198"/>
          <a:ext cx="10972800" cy="2549526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267891"/>
      </p:ext>
    </p:extLst>
  </p:cSld>
  <p:clrMapOvr>
    <a:masterClrMapping/>
  </p:clrMapOvr>
  <p:transition spd="slow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76" name="Group 72">
            <a:extLst>
              <a:ext uri="{FF2B5EF4-FFF2-40B4-BE49-F238E27FC236}">
                <a16:creationId xmlns:a16="http://schemas.microsoft.com/office/drawing/2014/main" id="{BD0409DD-DFEF-414A-B3D6-7A66B96CB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846601"/>
              </p:ext>
            </p:extLst>
          </p:nvPr>
        </p:nvGraphicFramePr>
        <p:xfrm>
          <a:off x="609600" y="457198"/>
          <a:ext cx="10972800" cy="3398839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Israel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Exo. 14:13-18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Passed -Sea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165979"/>
      </p:ext>
    </p:extLst>
  </p:cSld>
  <p:clrMapOvr>
    <a:masterClrMapping/>
  </p:clrMapOvr>
  <p:transition spd="slow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76" name="Group 72">
            <a:extLst>
              <a:ext uri="{FF2B5EF4-FFF2-40B4-BE49-F238E27FC236}">
                <a16:creationId xmlns:a16="http://schemas.microsoft.com/office/drawing/2014/main" id="{BD0409DD-DFEF-414A-B3D6-7A66B96CB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149791"/>
              </p:ext>
            </p:extLst>
          </p:nvPr>
        </p:nvGraphicFramePr>
        <p:xfrm>
          <a:off x="609600" y="457198"/>
          <a:ext cx="10972800" cy="4248152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Israel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Exo. 14:13-18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Passed -Sea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Joshua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Josh. 6:2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Walked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976529"/>
      </p:ext>
    </p:extLst>
  </p:cSld>
  <p:clrMapOvr>
    <a:masterClrMapping/>
  </p:clrMapOvr>
  <p:transition spd="slow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76" name="Group 72">
            <a:extLst>
              <a:ext uri="{FF2B5EF4-FFF2-40B4-BE49-F238E27FC236}">
                <a16:creationId xmlns:a16="http://schemas.microsoft.com/office/drawing/2014/main" id="{BD0409DD-DFEF-414A-B3D6-7A66B96CB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87136"/>
              </p:ext>
            </p:extLst>
          </p:nvPr>
        </p:nvGraphicFramePr>
        <p:xfrm>
          <a:off x="609600" y="457198"/>
          <a:ext cx="10972800" cy="509429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Israel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Exo. 14:13-18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Passed -Sea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Joshua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Josh. 6:2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Walked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Naaman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 Kings 5:10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 Kings 5:14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Dipped 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343438"/>
      </p:ext>
    </p:extLst>
  </p:cSld>
  <p:clrMapOvr>
    <a:masterClrMapping/>
  </p:clrMapOvr>
  <p:transition spd="slow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76" name="Group 72">
            <a:extLst>
              <a:ext uri="{FF2B5EF4-FFF2-40B4-BE49-F238E27FC236}">
                <a16:creationId xmlns:a16="http://schemas.microsoft.com/office/drawing/2014/main" id="{BD0409DD-DFEF-414A-B3D6-7A66B96CB86C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457198"/>
          <a:ext cx="10972800" cy="5943603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Israel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Exo. 14:13-18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Passed -Sea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Joshua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Josh. 6:2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11:30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Walked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Naaman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 Kings 5:10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 Kings 5:14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Dipped 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Man Today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Eph. 2:8-9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Eph. 2:8-9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Heb. 5:9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118415"/>
      </p:ext>
    </p:extLst>
  </p:cSld>
  <p:clrMapOvr>
    <a:masterClrMapping/>
  </p:clrMapOvr>
  <p:transition spd="slow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>
            <a:extLst>
              <a:ext uri="{FF2B5EF4-FFF2-40B4-BE49-F238E27FC236}">
                <a16:creationId xmlns:a16="http://schemas.microsoft.com/office/drawing/2014/main" id="{F498D7B7-8926-4590-AD52-FAA9900F7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286" y="1828800"/>
            <a:ext cx="10193111" cy="445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Grace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Faith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Works</a:t>
            </a:r>
          </a:p>
          <a:p>
            <a:pPr marL="1143000" indent="-1143000">
              <a:lnSpc>
                <a:spcPct val="120000"/>
              </a:lnSpc>
              <a:buFont typeface="+mj-lt"/>
              <a:buAutoNum type="romanUcPeriod"/>
            </a:pPr>
            <a:r>
              <a:rPr lang="en-US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Thin" pitchFamily="34" charset="0"/>
              </a:rPr>
              <a:t>Harmonizing Rom. 4 &amp; Jas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3D1843-7D1F-4A7B-90FC-32AE0C80C665}"/>
              </a:ext>
            </a:extLst>
          </p:cNvPr>
          <p:cNvSpPr/>
          <p:nvPr/>
        </p:nvSpPr>
        <p:spPr>
          <a:xfrm>
            <a:off x="723799" y="155138"/>
            <a:ext cx="10706201" cy="129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Grace, Faith, &amp; Works</a:t>
            </a: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A0FB472D-C613-4A50-A27F-531B876417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1600200"/>
            <a:ext cx="10134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2418</TotalTime>
  <Words>833</Words>
  <Application>Microsoft Office PowerPoint</Application>
  <PresentationFormat>Widescreen</PresentationFormat>
  <Paragraphs>259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Arial Rounded MT Bold</vt:lpstr>
      <vt:lpstr>Calibri</vt:lpstr>
      <vt:lpstr>Calibri Light</vt:lpstr>
      <vt:lpstr>Tahoma</vt:lpstr>
      <vt:lpstr>VAG Rounded Thin</vt:lpstr>
      <vt:lpstr>Wingdings</vt:lpstr>
      <vt:lpstr>Slit</vt:lpstr>
      <vt:lpstr>1_Slit</vt:lpstr>
      <vt:lpstr>3_Office Theme</vt:lpstr>
      <vt:lpstr>PowerPoint Presentation</vt:lpstr>
      <vt:lpstr>PowerPoint Presentation</vt:lpstr>
      <vt:lpstr>PowerPoint Presentation</vt:lpstr>
      <vt:lpstr>PowerPoint Presentation</vt:lpstr>
      <vt:lpstr>I. Grace</vt:lpstr>
      <vt:lpstr>I. Grace</vt:lpstr>
      <vt:lpstr>The Grace of God:</vt:lpstr>
      <vt:lpstr>PowerPoint Presentation</vt:lpstr>
      <vt:lpstr>II. Faith</vt:lpstr>
      <vt:lpstr>PowerPoint Presentation</vt:lpstr>
      <vt:lpstr>III. Works</vt:lpstr>
      <vt:lpstr>III. Works</vt:lpstr>
      <vt:lpstr>III. Works</vt:lpstr>
      <vt:lpstr>III. Works</vt:lpstr>
      <vt:lpstr>PowerPoint Presentation</vt:lpstr>
      <vt:lpstr>IV. Harmonizing Rom. 4 &amp; Jas. 2</vt:lpstr>
      <vt:lpstr>IV. Harmonizing Rom. 4 &amp; Jas.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27</cp:revision>
  <dcterms:created xsi:type="dcterms:W3CDTF">2003-09-06T20:04:13Z</dcterms:created>
  <dcterms:modified xsi:type="dcterms:W3CDTF">2022-09-25T02:33:58Z</dcterms:modified>
</cp:coreProperties>
</file>