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6" r:id="rId2"/>
    <p:sldMasterId id="2147483684" r:id="rId3"/>
    <p:sldMasterId id="2147483672" r:id="rId4"/>
  </p:sldMasterIdLst>
  <p:sldIdLst>
    <p:sldId id="273" r:id="rId5"/>
    <p:sldId id="256" r:id="rId6"/>
    <p:sldId id="259" r:id="rId7"/>
    <p:sldId id="258" r:id="rId8"/>
    <p:sldId id="274" r:id="rId9"/>
    <p:sldId id="275" r:id="rId10"/>
    <p:sldId id="276" r:id="rId11"/>
    <p:sldId id="266" r:id="rId12"/>
    <p:sldId id="261" r:id="rId13"/>
    <p:sldId id="277" r:id="rId14"/>
    <p:sldId id="267" r:id="rId15"/>
    <p:sldId id="262" r:id="rId16"/>
    <p:sldId id="278" r:id="rId17"/>
    <p:sldId id="268" r:id="rId18"/>
    <p:sldId id="263" r:id="rId19"/>
    <p:sldId id="279" r:id="rId20"/>
    <p:sldId id="280" r:id="rId21"/>
    <p:sldId id="281" r:id="rId22"/>
    <p:sldId id="282" r:id="rId23"/>
    <p:sldId id="283" r:id="rId24"/>
    <p:sldId id="269" r:id="rId25"/>
    <p:sldId id="264" r:id="rId26"/>
    <p:sldId id="284" r:id="rId27"/>
    <p:sldId id="285" r:id="rId28"/>
    <p:sldId id="286" r:id="rId29"/>
    <p:sldId id="270" r:id="rId30"/>
    <p:sldId id="265" r:id="rId31"/>
    <p:sldId id="287" r:id="rId32"/>
    <p:sldId id="271" r:id="rId33"/>
    <p:sldId id="260" r:id="rId34"/>
    <p:sldId id="288" r:id="rId35"/>
    <p:sldId id="272" r:id="rId36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Cavolini" panose="03000502040302020204" pitchFamily="66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16039F-7288-424C-ACF2-E672D7E70345}" v="5145" dt="2022-09-18T21:29:51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89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558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569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543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85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888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36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230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706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750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292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32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31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328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6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374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4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765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197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18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798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411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156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134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85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41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437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873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43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15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887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111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26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58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729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387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14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4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17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238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4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0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1530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80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C1B31B-C4B9-9B1B-64C2-A5E2B766EC1D}"/>
              </a:ext>
            </a:extLst>
          </p:cNvPr>
          <p:cNvSpPr/>
          <p:nvPr userDrawn="1"/>
        </p:nvSpPr>
        <p:spPr>
          <a:xfrm>
            <a:off x="543588" y="346462"/>
            <a:ext cx="7941192" cy="6165076"/>
          </a:xfrm>
          <a:prstGeom prst="roundRect">
            <a:avLst>
              <a:gd name="adj" fmla="val 3121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stationary, businesscard, envelope&#10;&#10;Description automatically generated">
            <a:extLst>
              <a:ext uri="{FF2B5EF4-FFF2-40B4-BE49-F238E27FC236}">
                <a16:creationId xmlns:a16="http://schemas.microsoft.com/office/drawing/2014/main" id="{72C9B353-2651-E3B1-8508-162729A160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5" y="1058355"/>
            <a:ext cx="5017238" cy="474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1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C1B31B-C4B9-9B1B-64C2-A5E2B766EC1D}"/>
              </a:ext>
            </a:extLst>
          </p:cNvPr>
          <p:cNvSpPr/>
          <p:nvPr userDrawn="1"/>
        </p:nvSpPr>
        <p:spPr>
          <a:xfrm>
            <a:off x="543588" y="346462"/>
            <a:ext cx="7941192" cy="6165076"/>
          </a:xfrm>
          <a:prstGeom prst="roundRect">
            <a:avLst>
              <a:gd name="adj" fmla="val 3121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4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C1B31B-C4B9-9B1B-64C2-A5E2B766EC1D}"/>
              </a:ext>
            </a:extLst>
          </p:cNvPr>
          <p:cNvSpPr/>
          <p:nvPr userDrawn="1"/>
        </p:nvSpPr>
        <p:spPr>
          <a:xfrm>
            <a:off x="543588" y="346462"/>
            <a:ext cx="7941192" cy="6165076"/>
          </a:xfrm>
          <a:prstGeom prst="roundRect">
            <a:avLst>
              <a:gd name="adj" fmla="val 3121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F96BD-D3C0-461B-A394-264CA267D7A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stationary, businesscard, envelope&#10;&#10;Description automatically generated">
            <a:extLst>
              <a:ext uri="{FF2B5EF4-FFF2-40B4-BE49-F238E27FC236}">
                <a16:creationId xmlns:a16="http://schemas.microsoft.com/office/drawing/2014/main" id="{72C9B353-2651-E3B1-8508-162729A160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19" y="971430"/>
            <a:ext cx="3292561" cy="311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8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66B7-60D7-40C2-AC09-32DF74FAE5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 descr="A yellow square with a cherry on top&#10;&#10;Description automatically generated with low confidence">
            <a:extLst>
              <a:ext uri="{FF2B5EF4-FFF2-40B4-BE49-F238E27FC236}">
                <a16:creationId xmlns:a16="http://schemas.microsoft.com/office/drawing/2014/main" id="{587C44AC-156C-B895-AADA-90BE33ADE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t="7945" r="5253" b="8773"/>
          <a:stretch/>
        </p:blipFill>
        <p:spPr>
          <a:xfrm>
            <a:off x="5396023" y="0"/>
            <a:ext cx="3747977" cy="360565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563937-6079-46C4-9405-65EA69E322B9}"/>
              </a:ext>
            </a:extLst>
          </p:cNvPr>
          <p:cNvCxnSpPr/>
          <p:nvPr userDrawn="1"/>
        </p:nvCxnSpPr>
        <p:spPr>
          <a:xfrm>
            <a:off x="628650" y="365126"/>
            <a:ext cx="5623294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9E6EC8-8853-EAFC-575A-05D36DCC8669}"/>
              </a:ext>
            </a:extLst>
          </p:cNvPr>
          <p:cNvCxnSpPr/>
          <p:nvPr userDrawn="1"/>
        </p:nvCxnSpPr>
        <p:spPr>
          <a:xfrm flipV="1">
            <a:off x="8515350" y="2961167"/>
            <a:ext cx="0" cy="3760309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0E86598-5A94-CC5E-630F-15432296E6B2}"/>
              </a:ext>
            </a:extLst>
          </p:cNvPr>
          <p:cNvCxnSpPr>
            <a:cxnSpLocks/>
          </p:cNvCxnSpPr>
          <p:nvPr userDrawn="1"/>
        </p:nvCxnSpPr>
        <p:spPr>
          <a:xfrm>
            <a:off x="628650" y="365126"/>
            <a:ext cx="0" cy="634922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A69DB2-70B1-6ED1-219A-D2C09E8437C0}"/>
              </a:ext>
            </a:extLst>
          </p:cNvPr>
          <p:cNvCxnSpPr>
            <a:cxnSpLocks/>
          </p:cNvCxnSpPr>
          <p:nvPr userDrawn="1"/>
        </p:nvCxnSpPr>
        <p:spPr>
          <a:xfrm flipV="1">
            <a:off x="628650" y="6714350"/>
            <a:ext cx="7886700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67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8E3963-95AF-1DB0-979A-4CC3F81DAA8B}"/>
              </a:ext>
            </a:extLst>
          </p:cNvPr>
          <p:cNvSpPr txBox="1"/>
          <p:nvPr/>
        </p:nvSpPr>
        <p:spPr>
          <a:xfrm>
            <a:off x="820269" y="505609"/>
            <a:ext cx="75034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 book of Deuteronomy is farewell speech of Moses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EF6891-1FC3-33DF-14E3-31D9ADECFD3D}"/>
              </a:ext>
            </a:extLst>
          </p:cNvPr>
          <p:cNvSpPr txBox="1"/>
          <p:nvPr/>
        </p:nvSpPr>
        <p:spPr>
          <a:xfrm>
            <a:off x="1094588" y="2070847"/>
            <a:ext cx="695481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Setting: 40</a:t>
            </a:r>
            <a:r>
              <a:rPr lang="en-US" sz="2400" baseline="30000" dirty="0"/>
              <a:t>th</a:t>
            </a:r>
            <a:r>
              <a:rPr lang="en-US" sz="2400" dirty="0"/>
              <a:t> year of their wanderings (1:3) near the end of Moses life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Series of 4 sermons Moses preaches to prepare Israel for the conquest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“Thirty-day revival” (William Smith)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God (through Moses) wanted the people to remember some things that are really important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“Remember” is used 14 times in these sermons</a:t>
            </a:r>
          </a:p>
        </p:txBody>
      </p:sp>
    </p:spTree>
    <p:extLst>
      <p:ext uri="{BB962C8B-B14F-4D97-AF65-F5344CB8AC3E}">
        <p14:creationId xmlns:p14="http://schemas.microsoft.com/office/powerpoint/2010/main" val="17090154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AC77445-439A-F8C3-A7DB-D31FE6BF44D4}"/>
              </a:ext>
            </a:extLst>
          </p:cNvPr>
          <p:cNvSpPr txBox="1"/>
          <p:nvPr/>
        </p:nvSpPr>
        <p:spPr>
          <a:xfrm>
            <a:off x="1662060" y="656217"/>
            <a:ext cx="5723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A44A1E-3EA3-F210-188D-6CF99EF165A7}"/>
              </a:ext>
            </a:extLst>
          </p:cNvPr>
          <p:cNvSpPr txBox="1"/>
          <p:nvPr/>
        </p:nvSpPr>
        <p:spPr>
          <a:xfrm>
            <a:off x="1403873" y="5862918"/>
            <a:ext cx="6336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Reminders from the book of Deuteronomy</a:t>
            </a:r>
          </a:p>
        </p:txBody>
      </p:sp>
    </p:spTree>
    <p:extLst>
      <p:ext uri="{BB962C8B-B14F-4D97-AF65-F5344CB8AC3E}">
        <p14:creationId xmlns:p14="http://schemas.microsoft.com/office/powerpoint/2010/main" val="33865455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27958691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8BDC73-E3C9-E33C-319A-F8763041C0FA}"/>
              </a:ext>
            </a:extLst>
          </p:cNvPr>
          <p:cNvSpPr txBox="1"/>
          <p:nvPr/>
        </p:nvSpPr>
        <p:spPr>
          <a:xfrm rot="417304">
            <a:off x="5977077" y="867555"/>
            <a:ext cx="25836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the Lord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(8:18)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61107-C84B-42E7-E0F1-AA802E8BE081}"/>
              </a:ext>
            </a:extLst>
          </p:cNvPr>
          <p:cNvSpPr txBox="1"/>
          <p:nvPr/>
        </p:nvSpPr>
        <p:spPr>
          <a:xfrm>
            <a:off x="903642" y="570612"/>
            <a:ext cx="50399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In the context of the danger of forgetting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midst of prosperity (vv. 7-10)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forget God by not obeying (v.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forget God by thinking gained all by own power (vv. 12-18)</a:t>
            </a:r>
          </a:p>
        </p:txBody>
      </p:sp>
    </p:spTree>
    <p:extLst>
      <p:ext uri="{BB962C8B-B14F-4D97-AF65-F5344CB8AC3E}">
        <p14:creationId xmlns:p14="http://schemas.microsoft.com/office/powerpoint/2010/main" val="3204568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8BDC73-E3C9-E33C-319A-F8763041C0FA}"/>
              </a:ext>
            </a:extLst>
          </p:cNvPr>
          <p:cNvSpPr txBox="1"/>
          <p:nvPr/>
        </p:nvSpPr>
        <p:spPr>
          <a:xfrm rot="417304">
            <a:off x="5977077" y="867555"/>
            <a:ext cx="25836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the Lord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(8:18)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61107-C84B-42E7-E0F1-AA802E8BE081}"/>
              </a:ext>
            </a:extLst>
          </p:cNvPr>
          <p:cNvSpPr txBox="1"/>
          <p:nvPr/>
        </p:nvSpPr>
        <p:spPr>
          <a:xfrm>
            <a:off x="903642" y="570612"/>
            <a:ext cx="50399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In the context of the danger of forgetting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word of God reveals the God of the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Every point in Moses’ sermons was a revelation of the mind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Written word is a revelation of God’s mind (1 Cor. 2:9-ff)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as we study, we remember the Lord</a:t>
            </a:r>
          </a:p>
        </p:txBody>
      </p:sp>
    </p:spTree>
    <p:extLst>
      <p:ext uri="{BB962C8B-B14F-4D97-AF65-F5344CB8AC3E}">
        <p14:creationId xmlns:p14="http://schemas.microsoft.com/office/powerpoint/2010/main" val="2765848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8BDC73-E3C9-E33C-319A-F8763041C0FA}"/>
              </a:ext>
            </a:extLst>
          </p:cNvPr>
          <p:cNvSpPr txBox="1"/>
          <p:nvPr/>
        </p:nvSpPr>
        <p:spPr>
          <a:xfrm rot="417304">
            <a:off x="5977077" y="867555"/>
            <a:ext cx="25836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the Lord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(8:18)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61107-C84B-42E7-E0F1-AA802E8BE081}"/>
              </a:ext>
            </a:extLst>
          </p:cNvPr>
          <p:cNvSpPr txBox="1"/>
          <p:nvPr/>
        </p:nvSpPr>
        <p:spPr>
          <a:xfrm>
            <a:off x="903641" y="570612"/>
            <a:ext cx="51744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In the context of the danger of forgetting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word of God reveals the God of the word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Israel was to remember that God is one (6:4)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contrast to the many gods of the pagans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Remembering this – causes one to be completely dedicated (v. 5)</a:t>
            </a:r>
          </a:p>
        </p:txBody>
      </p:sp>
    </p:spTree>
    <p:extLst>
      <p:ext uri="{BB962C8B-B14F-4D97-AF65-F5344CB8AC3E}">
        <p14:creationId xmlns:p14="http://schemas.microsoft.com/office/powerpoint/2010/main" val="17972955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8BDC73-E3C9-E33C-319A-F8763041C0FA}"/>
              </a:ext>
            </a:extLst>
          </p:cNvPr>
          <p:cNvSpPr txBox="1"/>
          <p:nvPr/>
        </p:nvSpPr>
        <p:spPr>
          <a:xfrm rot="417304">
            <a:off x="5977077" y="867555"/>
            <a:ext cx="25836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the Lord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(8:18)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61107-C84B-42E7-E0F1-AA802E8BE081}"/>
              </a:ext>
            </a:extLst>
          </p:cNvPr>
          <p:cNvSpPr txBox="1"/>
          <p:nvPr/>
        </p:nvSpPr>
        <p:spPr>
          <a:xfrm>
            <a:off x="903641" y="570612"/>
            <a:ext cx="51744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In the context of the danger of forgetting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The word of God reveals the God of the word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Israel was to remember that God is one (6:4)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has revealed everything we need to remember the Lord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Pet. 1:3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Tim. 3:16-17</a:t>
            </a:r>
          </a:p>
        </p:txBody>
      </p:sp>
    </p:spTree>
    <p:extLst>
      <p:ext uri="{BB962C8B-B14F-4D97-AF65-F5344CB8AC3E}">
        <p14:creationId xmlns:p14="http://schemas.microsoft.com/office/powerpoint/2010/main" val="31450252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3449255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8B5692-E221-AAE8-7B20-9E77B74E36BB}"/>
              </a:ext>
            </a:extLst>
          </p:cNvPr>
          <p:cNvSpPr txBox="1"/>
          <p:nvPr/>
        </p:nvSpPr>
        <p:spPr>
          <a:xfrm rot="390888">
            <a:off x="5821822" y="879473"/>
            <a:ext cx="29032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 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You Were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Slaves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(5:15)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9FFAD-736C-9274-85A2-4FAC7BEDC560}"/>
              </a:ext>
            </a:extLst>
          </p:cNvPr>
          <p:cNvSpPr txBox="1"/>
          <p:nvPr/>
        </p:nvSpPr>
        <p:spPr>
          <a:xfrm>
            <a:off x="903641" y="570612"/>
            <a:ext cx="51636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In the context of the ten commandments (5:1-22)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More specifically the Sabbath day (vv. 12-15)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Point: you were once slaves – as your servants are (v. 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Motivates them to treat their servants right (cf. vv. 12-14); 24:14)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Love the stranger for you were a stranger (10:19)</a:t>
            </a:r>
          </a:p>
        </p:txBody>
      </p:sp>
    </p:spTree>
    <p:extLst>
      <p:ext uri="{BB962C8B-B14F-4D97-AF65-F5344CB8AC3E}">
        <p14:creationId xmlns:p14="http://schemas.microsoft.com/office/powerpoint/2010/main" val="32596208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8B5692-E221-AAE8-7B20-9E77B74E36BB}"/>
              </a:ext>
            </a:extLst>
          </p:cNvPr>
          <p:cNvSpPr txBox="1"/>
          <p:nvPr/>
        </p:nvSpPr>
        <p:spPr>
          <a:xfrm rot="390888">
            <a:off x="5821822" y="879473"/>
            <a:ext cx="29032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 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You Were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Slaves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(5:15)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9FFAD-736C-9274-85A2-4FAC7BEDC560}"/>
              </a:ext>
            </a:extLst>
          </p:cNvPr>
          <p:cNvSpPr txBox="1"/>
          <p:nvPr/>
        </p:nvSpPr>
        <p:spPr>
          <a:xfrm>
            <a:off x="903641" y="570612"/>
            <a:ext cx="51636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In the context of the ten commandments (5:1-22)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We should remember we were once slaves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were once slaves to sin – in need of forgiveness (Rom. 7:24)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That should motivate us to treat others right (Matt. 7:12)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That should motivate us to be more forgiving (Eph. 4:32)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That should motivate us to appreciate the freedom of forgiveness (John 8:32; cf. </a:t>
            </a:r>
            <a:r>
              <a:rPr lang="en-US" sz="2400" i="1" dirty="0" err="1"/>
              <a:t>Deut</a:t>
            </a:r>
            <a:r>
              <a:rPr lang="en-US" sz="2400" i="1" dirty="0"/>
              <a:t> 16:3)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That should motivate us to be humble</a:t>
            </a:r>
          </a:p>
        </p:txBody>
      </p:sp>
    </p:spTree>
    <p:extLst>
      <p:ext uri="{BB962C8B-B14F-4D97-AF65-F5344CB8AC3E}">
        <p14:creationId xmlns:p14="http://schemas.microsoft.com/office/powerpoint/2010/main" val="30466744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How God Led You (8:2)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40974881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F01DAF-C8AA-2903-2663-344E81D98A81}"/>
              </a:ext>
            </a:extLst>
          </p:cNvPr>
          <p:cNvSpPr txBox="1"/>
          <p:nvPr/>
        </p:nvSpPr>
        <p:spPr>
          <a:xfrm rot="398774">
            <a:off x="5855979" y="955656"/>
            <a:ext cx="282222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How God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Led You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(8:2)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76FEA-2DED-F6D9-F8D9-6F54F0CBC5C6}"/>
              </a:ext>
            </a:extLst>
          </p:cNvPr>
          <p:cNvSpPr txBox="1"/>
          <p:nvPr/>
        </p:nvSpPr>
        <p:spPr>
          <a:xfrm>
            <a:off x="903641" y="570612"/>
            <a:ext cx="51636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didn’t desert Israel when they came out of Egypt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Led them by pillar of cloud and pillar of fire (Exo. 13:21-22)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Jews may not have understood the route they took – but never misled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knew they could trust the Lord as look to the conquest!</a:t>
            </a:r>
          </a:p>
        </p:txBody>
      </p:sp>
    </p:spTree>
    <p:extLst>
      <p:ext uri="{BB962C8B-B14F-4D97-AF65-F5344CB8AC3E}">
        <p14:creationId xmlns:p14="http://schemas.microsoft.com/office/powerpoint/2010/main" val="26909020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F01DAF-C8AA-2903-2663-344E81D98A81}"/>
              </a:ext>
            </a:extLst>
          </p:cNvPr>
          <p:cNvSpPr txBox="1"/>
          <p:nvPr/>
        </p:nvSpPr>
        <p:spPr>
          <a:xfrm rot="398774">
            <a:off x="5855979" y="955656"/>
            <a:ext cx="282222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How God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Led You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(8:2)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76FEA-2DED-F6D9-F8D9-6F54F0CBC5C6}"/>
              </a:ext>
            </a:extLst>
          </p:cNvPr>
          <p:cNvSpPr txBox="1"/>
          <p:nvPr/>
        </p:nvSpPr>
        <p:spPr>
          <a:xfrm>
            <a:off x="903641" y="570612"/>
            <a:ext cx="51636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didn’t desert Israel when they came out of Egypt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We must remember how God has led us today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Led us by his Spirit’s revelation (Rom. 8:14; Gal. 5:18; Psa. 119:105)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Led us out of sin and bondage (Rom. 7:24-25; 8:1-2)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 has answered our prayers (1 Pet. 3:12; 5:7)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Can be assured his word will lead us where we need to be (cf. 1 Sam. 7:12)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Matter of trusting the Lord!</a:t>
            </a:r>
          </a:p>
        </p:txBody>
      </p:sp>
    </p:spTree>
    <p:extLst>
      <p:ext uri="{BB962C8B-B14F-4D97-AF65-F5344CB8AC3E}">
        <p14:creationId xmlns:p14="http://schemas.microsoft.com/office/powerpoint/2010/main" val="1892157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How God Led You (8:2)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Mount Sinai  (4:9-13)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18751003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E3F8D-9510-38D9-4ECE-C013EA2CA8D4}"/>
              </a:ext>
            </a:extLst>
          </p:cNvPr>
          <p:cNvSpPr txBox="1"/>
          <p:nvPr/>
        </p:nvSpPr>
        <p:spPr>
          <a:xfrm rot="415838">
            <a:off x="5954358" y="985758"/>
            <a:ext cx="26154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Mount Sinai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(4:9-13)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EAE641-1B34-F456-1223-CE5506209FC1}"/>
              </a:ext>
            </a:extLst>
          </p:cNvPr>
          <p:cNvSpPr txBox="1"/>
          <p:nvPr/>
        </p:nvSpPr>
        <p:spPr>
          <a:xfrm>
            <a:off x="970414" y="1184777"/>
            <a:ext cx="458275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Israel didn’t go direct from Egypt to Canaan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They came to Mount Sinai – then wandered for 40 years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They learned some things at Sinai – what was it?</a:t>
            </a:r>
          </a:p>
        </p:txBody>
      </p:sp>
    </p:spTree>
    <p:extLst>
      <p:ext uri="{BB962C8B-B14F-4D97-AF65-F5344CB8AC3E}">
        <p14:creationId xmlns:p14="http://schemas.microsoft.com/office/powerpoint/2010/main" val="9136701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E3F8D-9510-38D9-4ECE-C013EA2CA8D4}"/>
              </a:ext>
            </a:extLst>
          </p:cNvPr>
          <p:cNvSpPr txBox="1"/>
          <p:nvPr/>
        </p:nvSpPr>
        <p:spPr>
          <a:xfrm rot="415838">
            <a:off x="5954358" y="985758"/>
            <a:ext cx="26154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Mount Sinai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(4:9-13)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2836F-85C3-C87B-26F6-5F032E8A2976}"/>
              </a:ext>
            </a:extLst>
          </p:cNvPr>
          <p:cNvSpPr txBox="1"/>
          <p:nvPr/>
        </p:nvSpPr>
        <p:spPr>
          <a:xfrm>
            <a:off x="903641" y="570612"/>
            <a:ext cx="51636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is holy – must be feared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 demonstrated how power and glory at Sinai (vv. 11-12)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means would obey (6:2)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means dedication (17:19)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means cease sin (Ex. 20:20)</a:t>
            </a:r>
          </a:p>
        </p:txBody>
      </p:sp>
    </p:spTree>
    <p:extLst>
      <p:ext uri="{BB962C8B-B14F-4D97-AF65-F5344CB8AC3E}">
        <p14:creationId xmlns:p14="http://schemas.microsoft.com/office/powerpoint/2010/main" val="36569658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E3F8D-9510-38D9-4ECE-C013EA2CA8D4}"/>
              </a:ext>
            </a:extLst>
          </p:cNvPr>
          <p:cNvSpPr txBox="1"/>
          <p:nvPr/>
        </p:nvSpPr>
        <p:spPr>
          <a:xfrm rot="415838">
            <a:off x="5954358" y="985758"/>
            <a:ext cx="26154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Mount Sinai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(4:9-13)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2836F-85C3-C87B-26F6-5F032E8A2976}"/>
              </a:ext>
            </a:extLst>
          </p:cNvPr>
          <p:cNvSpPr txBox="1"/>
          <p:nvPr/>
        </p:nvSpPr>
        <p:spPr>
          <a:xfrm>
            <a:off x="903641" y="570612"/>
            <a:ext cx="51636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is holy – must be feared (v. 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How quickly man turns to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While Moses was gone – they people became impatient and turn to idolatry (Exo. 32:1-4)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can quickly turn from God</a:t>
            </a:r>
          </a:p>
        </p:txBody>
      </p:sp>
    </p:spTree>
    <p:extLst>
      <p:ext uri="{BB962C8B-B14F-4D97-AF65-F5344CB8AC3E}">
        <p14:creationId xmlns:p14="http://schemas.microsoft.com/office/powerpoint/2010/main" val="2868067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E3F8D-9510-38D9-4ECE-C013EA2CA8D4}"/>
              </a:ext>
            </a:extLst>
          </p:cNvPr>
          <p:cNvSpPr txBox="1"/>
          <p:nvPr/>
        </p:nvSpPr>
        <p:spPr>
          <a:xfrm rot="415838">
            <a:off x="5954358" y="985758"/>
            <a:ext cx="26154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Mount Sinai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(4:9-13)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2836F-85C3-C87B-26F6-5F032E8A2976}"/>
              </a:ext>
            </a:extLst>
          </p:cNvPr>
          <p:cNvSpPr txBox="1"/>
          <p:nvPr/>
        </p:nvSpPr>
        <p:spPr>
          <a:xfrm>
            <a:off x="903641" y="570612"/>
            <a:ext cx="51636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is holy – must be feared (v. 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How quickly man turns to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Swift judgment &amp; anger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God’s answer was stirred to point of destruction (Ex. 32:9-10)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 brings consequences (Exo. 34:7)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Eternal separation (Rom. 6:23)</a:t>
            </a:r>
          </a:p>
        </p:txBody>
      </p:sp>
    </p:spTree>
    <p:extLst>
      <p:ext uri="{BB962C8B-B14F-4D97-AF65-F5344CB8AC3E}">
        <p14:creationId xmlns:p14="http://schemas.microsoft.com/office/powerpoint/2010/main" val="38826292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E3F8D-9510-38D9-4ECE-C013EA2CA8D4}"/>
              </a:ext>
            </a:extLst>
          </p:cNvPr>
          <p:cNvSpPr txBox="1"/>
          <p:nvPr/>
        </p:nvSpPr>
        <p:spPr>
          <a:xfrm rot="415838">
            <a:off x="5954358" y="985758"/>
            <a:ext cx="26154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Mount Sinai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(4:9-13)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2836F-85C3-C87B-26F6-5F032E8A2976}"/>
              </a:ext>
            </a:extLst>
          </p:cNvPr>
          <p:cNvSpPr txBox="1"/>
          <p:nvPr/>
        </p:nvSpPr>
        <p:spPr>
          <a:xfrm>
            <a:off x="903641" y="570612"/>
            <a:ext cx="51636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is holy – must be feared (v. 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How quickly man turns to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Swift judgment &amp; anger of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Forgiveness and new beginning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Moses pled to God for mercy (Ex. 32:11-13)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 relented of the harm he planned (Ex. 32:14)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God’s mercy and forgiveness was a powerful lessons to learn</a:t>
            </a:r>
          </a:p>
        </p:txBody>
      </p:sp>
    </p:spTree>
    <p:extLst>
      <p:ext uri="{BB962C8B-B14F-4D97-AF65-F5344CB8AC3E}">
        <p14:creationId xmlns:p14="http://schemas.microsoft.com/office/powerpoint/2010/main" val="37731411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E3F8D-9510-38D9-4ECE-C013EA2CA8D4}"/>
              </a:ext>
            </a:extLst>
          </p:cNvPr>
          <p:cNvSpPr txBox="1"/>
          <p:nvPr/>
        </p:nvSpPr>
        <p:spPr>
          <a:xfrm rot="415838">
            <a:off x="5954358" y="985758"/>
            <a:ext cx="26154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Mount Sinai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(4:9-13)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2836F-85C3-C87B-26F6-5F032E8A2976}"/>
              </a:ext>
            </a:extLst>
          </p:cNvPr>
          <p:cNvSpPr txBox="1"/>
          <p:nvPr/>
        </p:nvSpPr>
        <p:spPr>
          <a:xfrm>
            <a:off x="903641" y="570612"/>
            <a:ext cx="51636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God is holy – must be feared (v. 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How quickly man turns to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Swift judgment &amp; anger of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Forgiveness and new beginning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Even though the calf was approved by God’s leader – still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Mattered little that Aaron was chosen by God (Exo 7:1)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Moses himself did wrong in striking the rock (Num. 20:12)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Even if an angel speaks contrary to God – wrong (Gal. 1:8)</a:t>
            </a:r>
          </a:p>
        </p:txBody>
      </p:sp>
    </p:spTree>
    <p:extLst>
      <p:ext uri="{BB962C8B-B14F-4D97-AF65-F5344CB8AC3E}">
        <p14:creationId xmlns:p14="http://schemas.microsoft.com/office/powerpoint/2010/main" val="2123162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How God Led You (8:2)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Mount Sinai  (4:9-13)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How You Provoked God (9:7)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17757084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34F2E0-5FCA-DEC2-0E82-4729C3E4172C}"/>
              </a:ext>
            </a:extLst>
          </p:cNvPr>
          <p:cNvSpPr txBox="1"/>
          <p:nvPr/>
        </p:nvSpPr>
        <p:spPr>
          <a:xfrm rot="410370">
            <a:off x="5900569" y="824393"/>
            <a:ext cx="27230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How You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Provoked God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(9:7)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C17D3-69CB-7855-2A37-B6D9D4690438}"/>
              </a:ext>
            </a:extLst>
          </p:cNvPr>
          <p:cNvSpPr txBox="1"/>
          <p:nvPr/>
        </p:nvSpPr>
        <p:spPr>
          <a:xfrm>
            <a:off x="903641" y="570612"/>
            <a:ext cx="51636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Context: warning about pride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Didn’t enter Canaan by your righteousness (vv. 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It was by the power of God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It was not because you were righteous – but nations were wicked (vv. 4-5)</a:t>
            </a:r>
          </a:p>
        </p:txBody>
      </p:sp>
    </p:spTree>
    <p:extLst>
      <p:ext uri="{BB962C8B-B14F-4D97-AF65-F5344CB8AC3E}">
        <p14:creationId xmlns:p14="http://schemas.microsoft.com/office/powerpoint/2010/main" val="6461034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34F2E0-5FCA-DEC2-0E82-4729C3E4172C}"/>
              </a:ext>
            </a:extLst>
          </p:cNvPr>
          <p:cNvSpPr txBox="1"/>
          <p:nvPr/>
        </p:nvSpPr>
        <p:spPr>
          <a:xfrm rot="410370">
            <a:off x="5900569" y="824393"/>
            <a:ext cx="27230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How You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Provoked God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(9:7)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C17D3-69CB-7855-2A37-B6D9D4690438}"/>
              </a:ext>
            </a:extLst>
          </p:cNvPr>
          <p:cNvSpPr txBox="1"/>
          <p:nvPr/>
        </p:nvSpPr>
        <p:spPr>
          <a:xfrm>
            <a:off x="903641" y="570612"/>
            <a:ext cx="51636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Context: warning about pride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Reminder – they were stiff-necked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Horeb (vv. 8-21)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</a:t>
            </a:r>
            <a:r>
              <a:rPr lang="en-US" sz="2400" i="1" dirty="0" err="1"/>
              <a:t>Taberah</a:t>
            </a:r>
            <a:r>
              <a:rPr lang="en-US" sz="2400" i="1" dirty="0"/>
              <a:t> (v. 22; Num. 11:1,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</a:t>
            </a:r>
            <a:r>
              <a:rPr lang="en-US" sz="2400" i="1" dirty="0" err="1"/>
              <a:t>Massah</a:t>
            </a:r>
            <a:r>
              <a:rPr lang="en-US" sz="2400" i="1" dirty="0"/>
              <a:t> (v. 22; Exo. 17:7)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</a:t>
            </a:r>
            <a:r>
              <a:rPr lang="en-US" sz="2400" i="1" dirty="0" err="1"/>
              <a:t>Kibroth</a:t>
            </a:r>
            <a:r>
              <a:rPr lang="en-US" sz="2400" i="1" dirty="0"/>
              <a:t> </a:t>
            </a:r>
            <a:r>
              <a:rPr lang="en-US" sz="2400" i="1" dirty="0" err="1"/>
              <a:t>Hattaavah</a:t>
            </a:r>
            <a:r>
              <a:rPr lang="en-US" sz="2400" i="1" dirty="0"/>
              <a:t> (v. 22; Num. 11:4, 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Kadesh Barnea (vv. 23-24)</a:t>
            </a:r>
          </a:p>
        </p:txBody>
      </p:sp>
    </p:spTree>
    <p:extLst>
      <p:ext uri="{BB962C8B-B14F-4D97-AF65-F5344CB8AC3E}">
        <p14:creationId xmlns:p14="http://schemas.microsoft.com/office/powerpoint/2010/main" val="938072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34F2E0-5FCA-DEC2-0E82-4729C3E4172C}"/>
              </a:ext>
            </a:extLst>
          </p:cNvPr>
          <p:cNvSpPr txBox="1"/>
          <p:nvPr/>
        </p:nvSpPr>
        <p:spPr>
          <a:xfrm rot="410370">
            <a:off x="5900569" y="824393"/>
            <a:ext cx="27230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How You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Provoked God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(9:7)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C17D3-69CB-7855-2A37-B6D9D4690438}"/>
              </a:ext>
            </a:extLst>
          </p:cNvPr>
          <p:cNvSpPr txBox="1"/>
          <p:nvPr/>
        </p:nvSpPr>
        <p:spPr>
          <a:xfrm>
            <a:off x="903641" y="570612"/>
            <a:ext cx="51636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Context: warning about pride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Reminder – they were stiff-necked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Spared by the mercy of God (vv. 25-29)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208977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34F2E0-5FCA-DEC2-0E82-4729C3E4172C}"/>
              </a:ext>
            </a:extLst>
          </p:cNvPr>
          <p:cNvSpPr txBox="1"/>
          <p:nvPr/>
        </p:nvSpPr>
        <p:spPr>
          <a:xfrm rot="410370">
            <a:off x="5900569" y="824393"/>
            <a:ext cx="27230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How You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Provoked God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(9:7)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C17D3-69CB-7855-2A37-B6D9D4690438}"/>
              </a:ext>
            </a:extLst>
          </p:cNvPr>
          <p:cNvSpPr txBox="1"/>
          <p:nvPr/>
        </p:nvSpPr>
        <p:spPr>
          <a:xfrm>
            <a:off x="903641" y="570612"/>
            <a:ext cx="51636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Context: warning about pride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Reminder – they were stiff-necked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Spared by the mercy of God (vv. 25-29)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Lessons for us – remembering our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Lest we be lifted up with pride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Lest we think we are what we are by our own making (1 Cor. 15:9-10)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Have mercy and compassion on the sinner (Gal. 6:1)</a:t>
            </a:r>
          </a:p>
        </p:txBody>
      </p:sp>
    </p:spTree>
    <p:extLst>
      <p:ext uri="{BB962C8B-B14F-4D97-AF65-F5344CB8AC3E}">
        <p14:creationId xmlns:p14="http://schemas.microsoft.com/office/powerpoint/2010/main" val="17144102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How God Led You (8:2)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Mount Sinai  (4:9-13)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How You Provoked God (9:7)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Your Enemies (25:17)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16792603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405FA8-50F7-82E9-1C8E-15BC68FAAF69}"/>
              </a:ext>
            </a:extLst>
          </p:cNvPr>
          <p:cNvSpPr txBox="1"/>
          <p:nvPr/>
        </p:nvSpPr>
        <p:spPr>
          <a:xfrm rot="399828">
            <a:off x="5803751" y="840529"/>
            <a:ext cx="286825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 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Your 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Enemies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(25:17)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BCD89-09A3-A36E-6804-6318AB443E7E}"/>
              </a:ext>
            </a:extLst>
          </p:cNvPr>
          <p:cNvSpPr txBox="1"/>
          <p:nvPr/>
        </p:nvSpPr>
        <p:spPr>
          <a:xfrm>
            <a:off x="903641" y="570612"/>
            <a:ext cx="51636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Remember Amalekites (vv. 17-19)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Attacked Israel after the exodus (Exo. 17:8-16)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Israel was not attacked in Egypt, but after they were set free from bondage!</a:t>
            </a:r>
          </a:p>
        </p:txBody>
      </p:sp>
    </p:spTree>
    <p:extLst>
      <p:ext uri="{BB962C8B-B14F-4D97-AF65-F5344CB8AC3E}">
        <p14:creationId xmlns:p14="http://schemas.microsoft.com/office/powerpoint/2010/main" val="37581751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405FA8-50F7-82E9-1C8E-15BC68FAAF69}"/>
              </a:ext>
            </a:extLst>
          </p:cNvPr>
          <p:cNvSpPr txBox="1"/>
          <p:nvPr/>
        </p:nvSpPr>
        <p:spPr>
          <a:xfrm rot="399828">
            <a:off x="5803751" y="840529"/>
            <a:ext cx="286825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 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Your 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Enemies 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(25:17)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BCD89-09A3-A36E-6804-6318AB443E7E}"/>
              </a:ext>
            </a:extLst>
          </p:cNvPr>
          <p:cNvSpPr txBox="1"/>
          <p:nvPr/>
        </p:nvSpPr>
        <p:spPr>
          <a:xfrm>
            <a:off x="903641" y="570612"/>
            <a:ext cx="51636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Remember Amalekites (vv. 17-19)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We need to know our adversary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 he is and his objective (1 Pet. 5:8)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How he operates (1 Cor. 2:11; Eph. 6:11)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 alerted to the fact – an attack may come after a victory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Never will outgrow temptation or being a target of Satan</a:t>
            </a:r>
          </a:p>
        </p:txBody>
      </p:sp>
    </p:spTree>
    <p:extLst>
      <p:ext uri="{BB962C8B-B14F-4D97-AF65-F5344CB8AC3E}">
        <p14:creationId xmlns:p14="http://schemas.microsoft.com/office/powerpoint/2010/main" val="7150395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How God Led You (8:2)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Mount Sinai  (4:9-13)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How You Provoked God (9:7)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solidFill>
                  <a:schemeClr val="accent1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Remember Your Enemies (25:17)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What the Lord Did to Miriam (24:9)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15262086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C6D440-6856-1878-55C9-6CDF0334A23E}"/>
              </a:ext>
            </a:extLst>
          </p:cNvPr>
          <p:cNvSpPr txBox="1"/>
          <p:nvPr/>
        </p:nvSpPr>
        <p:spPr>
          <a:xfrm rot="379252">
            <a:off x="5787580" y="784031"/>
            <a:ext cx="28578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What the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Lord Did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to Miriam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(24:9)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4198C9-8940-E558-3248-62741883637C}"/>
              </a:ext>
            </a:extLst>
          </p:cNvPr>
          <p:cNvSpPr txBox="1"/>
          <p:nvPr/>
        </p:nvSpPr>
        <p:spPr>
          <a:xfrm>
            <a:off x="903641" y="570612"/>
            <a:ext cx="51636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Miriam rebelled (Num. 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Spoke against Moses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Aaron was involved, but she must have been ringleader (v.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Her sin: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Pride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Envy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Evil speaking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Lack of love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Lack of respect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Family squabble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She was plagued with leprosy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Her sin held up the march (vv. 15-16)</a:t>
            </a:r>
          </a:p>
        </p:txBody>
      </p:sp>
    </p:spTree>
    <p:extLst>
      <p:ext uri="{BB962C8B-B14F-4D97-AF65-F5344CB8AC3E}">
        <p14:creationId xmlns:p14="http://schemas.microsoft.com/office/powerpoint/2010/main" val="1999376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C6D440-6856-1878-55C9-6CDF0334A23E}"/>
              </a:ext>
            </a:extLst>
          </p:cNvPr>
          <p:cNvSpPr txBox="1"/>
          <p:nvPr/>
        </p:nvSpPr>
        <p:spPr>
          <a:xfrm rot="379252">
            <a:off x="5787580" y="784031"/>
            <a:ext cx="28578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Remember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What the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Lord Did</a:t>
            </a: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to Miriam</a:t>
            </a:r>
          </a:p>
          <a:p>
            <a:pPr algn="ctr"/>
            <a:endParaRPr lang="en-US" sz="1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(24:9)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4198C9-8940-E558-3248-62741883637C}"/>
              </a:ext>
            </a:extLst>
          </p:cNvPr>
          <p:cNvSpPr txBox="1"/>
          <p:nvPr/>
        </p:nvSpPr>
        <p:spPr>
          <a:xfrm>
            <a:off x="903641" y="570612"/>
            <a:ext cx="51636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Miriam rebelled (Num.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b="1" dirty="0"/>
              <a:t>Warning to us: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could be guilty of any one of Miriam’s sins: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Pride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Envy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Slander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Lack of love / respect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Sins that tear family apart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My sin (my complaint) may slow the progress of God’s people – sin always does!</a:t>
            </a:r>
          </a:p>
        </p:txBody>
      </p:sp>
    </p:spTree>
    <p:extLst>
      <p:ext uri="{BB962C8B-B14F-4D97-AF65-F5344CB8AC3E}">
        <p14:creationId xmlns:p14="http://schemas.microsoft.com/office/powerpoint/2010/main" val="2510962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9C83AC-162C-375C-8C23-F98AB72B5B61}"/>
              </a:ext>
            </a:extLst>
          </p:cNvPr>
          <p:cNvSpPr txBox="1"/>
          <p:nvPr/>
        </p:nvSpPr>
        <p:spPr>
          <a:xfrm>
            <a:off x="633356" y="3771988"/>
            <a:ext cx="7877288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the Lord (8:18)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You Were Slaves (5:15)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How God Led You (8:2)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Mount Sinai  (4:9-13)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How You Provoked God (9:7)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Your Enemies (25:17)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150" dirty="0">
                <a:latin typeface="Cavolini" panose="03000502040302020204" pitchFamily="66" charset="0"/>
                <a:cs typeface="Cavolini" panose="03000502040302020204" pitchFamily="66" charset="0"/>
              </a:rPr>
              <a:t>Remember What the Lord Did to Miriam (24:9)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0082F-062B-61FE-A8CF-66A1532DE848}"/>
              </a:ext>
            </a:extLst>
          </p:cNvPr>
          <p:cNvSpPr txBox="1"/>
          <p:nvPr/>
        </p:nvSpPr>
        <p:spPr>
          <a:xfrm>
            <a:off x="1570617" y="656217"/>
            <a:ext cx="57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LEARNING TO</a:t>
            </a:r>
          </a:p>
        </p:txBody>
      </p:sp>
    </p:spTree>
    <p:extLst>
      <p:ext uri="{BB962C8B-B14F-4D97-AF65-F5344CB8AC3E}">
        <p14:creationId xmlns:p14="http://schemas.microsoft.com/office/powerpoint/2010/main" val="11520819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4817</TotalTime>
  <Words>1709</Words>
  <Application>Microsoft Office PowerPoint</Application>
  <PresentationFormat>On-screen Show (4:3)</PresentationFormat>
  <Paragraphs>286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Calibri Light</vt:lpstr>
      <vt:lpstr>Wingdings</vt:lpstr>
      <vt:lpstr>Calibri</vt:lpstr>
      <vt:lpstr>Arial</vt:lpstr>
      <vt:lpstr>Cavolini</vt:lpstr>
      <vt:lpstr>Office Theme</vt:lpstr>
      <vt:lpstr>3_Office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</cp:revision>
  <cp:lastPrinted>2022-09-18T21:29:52Z</cp:lastPrinted>
  <dcterms:created xsi:type="dcterms:W3CDTF">2022-09-15T13:15:47Z</dcterms:created>
  <dcterms:modified xsi:type="dcterms:W3CDTF">2022-09-18T21:33:46Z</dcterms:modified>
</cp:coreProperties>
</file>