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58" r:id="rId6"/>
    <p:sldId id="273" r:id="rId7"/>
    <p:sldId id="256" r:id="rId8"/>
    <p:sldId id="266" r:id="rId9"/>
    <p:sldId id="257" r:id="rId10"/>
    <p:sldId id="274" r:id="rId11"/>
    <p:sldId id="275" r:id="rId12"/>
    <p:sldId id="259" r:id="rId13"/>
    <p:sldId id="267" r:id="rId14"/>
    <p:sldId id="276" r:id="rId15"/>
    <p:sldId id="277" r:id="rId16"/>
    <p:sldId id="260" r:id="rId17"/>
    <p:sldId id="268" r:id="rId18"/>
    <p:sldId id="278" r:id="rId19"/>
    <p:sldId id="261" r:id="rId20"/>
    <p:sldId id="269" r:id="rId21"/>
    <p:sldId id="279" r:id="rId22"/>
    <p:sldId id="287" r:id="rId23"/>
    <p:sldId id="288" r:id="rId24"/>
    <p:sldId id="289" r:id="rId25"/>
    <p:sldId id="290" r:id="rId26"/>
    <p:sldId id="262" r:id="rId27"/>
    <p:sldId id="270" r:id="rId28"/>
    <p:sldId id="291" r:id="rId29"/>
    <p:sldId id="292" r:id="rId30"/>
    <p:sldId id="263" r:id="rId31"/>
    <p:sldId id="271" r:id="rId32"/>
    <p:sldId id="293" r:id="rId33"/>
    <p:sldId id="264" r:id="rId34"/>
    <p:sldId id="272" r:id="rId35"/>
    <p:sldId id="294" r:id="rId36"/>
    <p:sldId id="265" r:id="rId3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96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83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96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35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63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06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95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40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04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01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49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9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05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00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65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74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8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38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6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28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8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73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24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97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86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19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10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46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33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8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51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87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402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14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6257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36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2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6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9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7131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2068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4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89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110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413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868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085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04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297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746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796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380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34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3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5C17DD-3A6C-CD36-FC8E-252CAAA1402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r="5896"/>
          <a:stretch/>
        </p:blipFill>
        <p:spPr bwMode="auto">
          <a:xfrm>
            <a:off x="-572839" y="0"/>
            <a:ext cx="9716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0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5C17DD-3A6C-CD36-FC8E-252CAAA1402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r="5896"/>
          <a:stretch/>
        </p:blipFill>
        <p:spPr bwMode="auto">
          <a:xfrm>
            <a:off x="-572839" y="0"/>
            <a:ext cx="9716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89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5C17DD-3A6C-CD36-FC8E-252CAAA1402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t="21861" r="5896" b="16977"/>
          <a:stretch/>
        </p:blipFill>
        <p:spPr bwMode="auto">
          <a:xfrm>
            <a:off x="-572840" y="0"/>
            <a:ext cx="9716840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79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256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9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4D239DE2-5446-44F4-661E-BE57A2BB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59" y="381000"/>
            <a:ext cx="832298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400"/>
              <a:t>God’s Desire is for Each Local</a:t>
            </a:r>
          </a:p>
          <a:p>
            <a:pPr algn="ctr"/>
            <a:r>
              <a:rPr lang="en-US" altLang="en-US" sz="4400"/>
              <a:t>Congregation to be Strong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5094FBF-8B44-5D50-A1C0-B5582FC3A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C4FC98CA-0D92-A8FD-6C81-CA1EDA7BE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821" y="2660015"/>
            <a:ext cx="8466357" cy="29557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Acts 15:32 - Church at Antioch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Acts 16:5 - Churches of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Iconium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Lystra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etc.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Eph. 3:16 - Church at Ephesus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Col. 1:11 - Church at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Colosse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802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4D239DE2-5446-44F4-661E-BE57A2BB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59" y="381000"/>
            <a:ext cx="832298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400"/>
              <a:t>God’s Desire is for Each Local</a:t>
            </a:r>
          </a:p>
          <a:p>
            <a:pPr algn="ctr"/>
            <a:r>
              <a:rPr lang="en-US" altLang="en-US" sz="4400"/>
              <a:t>Congregation to be Strong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5094FBF-8B44-5D50-A1C0-B5582FC3A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Line 4">
            <a:extLst>
              <a:ext uri="{FF2B5EF4-FFF2-40B4-BE49-F238E27FC236}">
                <a16:creationId xmlns:a16="http://schemas.microsoft.com/office/drawing/2014/main" id="{FCBD6D57-DADC-879A-70B3-F228FFE965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8CECC-95F9-47A6-F547-CA8E2AB5E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2592051"/>
            <a:ext cx="8458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If these seven churches (four in Acts 16) were to be strong, then all churches were to be strong</a:t>
            </a: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If God wanted these to be strong - then he wants the church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here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to be strong</a:t>
            </a: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Since the Bible speaks of churches being strong -- that implies that it is possible for a church to be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weak</a:t>
            </a:r>
          </a:p>
        </p:txBody>
      </p:sp>
    </p:spTree>
    <p:extLst>
      <p:ext uri="{BB962C8B-B14F-4D97-AF65-F5344CB8AC3E}">
        <p14:creationId xmlns:p14="http://schemas.microsoft.com/office/powerpoint/2010/main" val="317602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401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</p:spTree>
    <p:extLst>
      <p:ext uri="{BB962C8B-B14F-4D97-AF65-F5344CB8AC3E}">
        <p14:creationId xmlns:p14="http://schemas.microsoft.com/office/powerpoint/2010/main" val="3084004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39C95E-A56E-C2A9-0328-50877BE7F26E}"/>
              </a:ext>
            </a:extLst>
          </p:cNvPr>
          <p:cNvSpPr txBox="1"/>
          <p:nvPr/>
        </p:nvSpPr>
        <p:spPr>
          <a:xfrm>
            <a:off x="668816" y="505610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663857" y="-92442"/>
                  <a:pt x="5602573" y="19557"/>
                  <a:pt x="7487322" y="0"/>
                </a:cubicBezTo>
                <a:cubicBezTo>
                  <a:pt x="7515759" y="135127"/>
                  <a:pt x="7459461" y="463020"/>
                  <a:pt x="7487322" y="523220"/>
                </a:cubicBezTo>
                <a:cubicBezTo>
                  <a:pt x="5825315" y="573107"/>
                  <a:pt x="1718160" y="422366"/>
                  <a:pt x="0" y="523220"/>
                </a:cubicBezTo>
                <a:cubicBezTo>
                  <a:pt x="-40990" y="338722"/>
                  <a:pt x="9515" y="17133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2773889" y="68875"/>
                  <a:pt x="6666098" y="58744"/>
                  <a:pt x="7487322" y="0"/>
                </a:cubicBezTo>
                <a:cubicBezTo>
                  <a:pt x="7449047" y="187094"/>
                  <a:pt x="7497620" y="412401"/>
                  <a:pt x="7487322" y="523220"/>
                </a:cubicBezTo>
                <a:cubicBezTo>
                  <a:pt x="6362762" y="468910"/>
                  <a:pt x="3302344" y="479549"/>
                  <a:pt x="0" y="523220"/>
                </a:cubicBezTo>
                <a:cubicBezTo>
                  <a:pt x="722" y="310058"/>
                  <a:pt x="-43870" y="19874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8822169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14350" indent="-514350" algn="ctr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26408-42D5-B5E8-7A6A-95A7410D2EF2}"/>
              </a:ext>
            </a:extLst>
          </p:cNvPr>
          <p:cNvSpPr txBox="1"/>
          <p:nvPr/>
        </p:nvSpPr>
        <p:spPr>
          <a:xfrm>
            <a:off x="376518" y="2135393"/>
            <a:ext cx="8380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church can only practice what is authorized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is a pattern (Heb. 8:5)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Must do all things in the name of Christ (Col.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Are to abide within the doctrine of Christ (2 John 9)</a:t>
            </a:r>
          </a:p>
        </p:txBody>
      </p:sp>
    </p:spTree>
    <p:extLst>
      <p:ext uri="{BB962C8B-B14F-4D97-AF65-F5344CB8AC3E}">
        <p14:creationId xmlns:p14="http://schemas.microsoft.com/office/powerpoint/2010/main" val="381698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39C95E-A56E-C2A9-0328-50877BE7F26E}"/>
              </a:ext>
            </a:extLst>
          </p:cNvPr>
          <p:cNvSpPr txBox="1"/>
          <p:nvPr/>
        </p:nvSpPr>
        <p:spPr>
          <a:xfrm>
            <a:off x="668816" y="505610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663857" y="-92442"/>
                  <a:pt x="5602573" y="19557"/>
                  <a:pt x="7487322" y="0"/>
                </a:cubicBezTo>
                <a:cubicBezTo>
                  <a:pt x="7515759" y="135127"/>
                  <a:pt x="7459461" y="463020"/>
                  <a:pt x="7487322" y="523220"/>
                </a:cubicBezTo>
                <a:cubicBezTo>
                  <a:pt x="5825315" y="573107"/>
                  <a:pt x="1718160" y="422366"/>
                  <a:pt x="0" y="523220"/>
                </a:cubicBezTo>
                <a:cubicBezTo>
                  <a:pt x="-40990" y="338722"/>
                  <a:pt x="9515" y="17133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2773889" y="68875"/>
                  <a:pt x="6666098" y="58744"/>
                  <a:pt x="7487322" y="0"/>
                </a:cubicBezTo>
                <a:cubicBezTo>
                  <a:pt x="7449047" y="187094"/>
                  <a:pt x="7497620" y="412401"/>
                  <a:pt x="7487322" y="523220"/>
                </a:cubicBezTo>
                <a:cubicBezTo>
                  <a:pt x="6362762" y="468910"/>
                  <a:pt x="3302344" y="479549"/>
                  <a:pt x="0" y="523220"/>
                </a:cubicBezTo>
                <a:cubicBezTo>
                  <a:pt x="722" y="310058"/>
                  <a:pt x="-43870" y="19874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8822169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14350" indent="-514350" algn="ctr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26408-42D5-B5E8-7A6A-95A7410D2EF2}"/>
              </a:ext>
            </a:extLst>
          </p:cNvPr>
          <p:cNvSpPr txBox="1"/>
          <p:nvPr/>
        </p:nvSpPr>
        <p:spPr>
          <a:xfrm>
            <a:off x="376518" y="2135393"/>
            <a:ext cx="838020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church can only practice what is authorized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Some local churches have little / no respect for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Like Judah, they will not walk in old paths (Jer. 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Like Israel, do not inquire of the Lord (1 Chron. 10:13-14; 13:3)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is little or no discussion about authority: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“What Lord say about that?”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“Where is the authority for that practice?”</a:t>
            </a:r>
          </a:p>
        </p:txBody>
      </p:sp>
    </p:spTree>
    <p:extLst>
      <p:ext uri="{BB962C8B-B14F-4D97-AF65-F5344CB8AC3E}">
        <p14:creationId xmlns:p14="http://schemas.microsoft.com/office/powerpoint/2010/main" val="150010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39C95E-A56E-C2A9-0328-50877BE7F26E}"/>
              </a:ext>
            </a:extLst>
          </p:cNvPr>
          <p:cNvSpPr txBox="1"/>
          <p:nvPr/>
        </p:nvSpPr>
        <p:spPr>
          <a:xfrm>
            <a:off x="668816" y="505610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663857" y="-92442"/>
                  <a:pt x="5602573" y="19557"/>
                  <a:pt x="7487322" y="0"/>
                </a:cubicBezTo>
                <a:cubicBezTo>
                  <a:pt x="7515759" y="135127"/>
                  <a:pt x="7459461" y="463020"/>
                  <a:pt x="7487322" y="523220"/>
                </a:cubicBezTo>
                <a:cubicBezTo>
                  <a:pt x="5825315" y="573107"/>
                  <a:pt x="1718160" y="422366"/>
                  <a:pt x="0" y="523220"/>
                </a:cubicBezTo>
                <a:cubicBezTo>
                  <a:pt x="-40990" y="338722"/>
                  <a:pt x="9515" y="17133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2773889" y="68875"/>
                  <a:pt x="6666098" y="58744"/>
                  <a:pt x="7487322" y="0"/>
                </a:cubicBezTo>
                <a:cubicBezTo>
                  <a:pt x="7449047" y="187094"/>
                  <a:pt x="7497620" y="412401"/>
                  <a:pt x="7487322" y="523220"/>
                </a:cubicBezTo>
                <a:cubicBezTo>
                  <a:pt x="6362762" y="468910"/>
                  <a:pt x="3302344" y="479549"/>
                  <a:pt x="0" y="523220"/>
                </a:cubicBezTo>
                <a:cubicBezTo>
                  <a:pt x="722" y="310058"/>
                  <a:pt x="-43870" y="19874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8822169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14350" indent="-514350" algn="ctr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26408-42D5-B5E8-7A6A-95A7410D2EF2}"/>
              </a:ext>
            </a:extLst>
          </p:cNvPr>
          <p:cNvSpPr txBox="1"/>
          <p:nvPr/>
        </p:nvSpPr>
        <p:spPr>
          <a:xfrm>
            <a:off x="376518" y="2135393"/>
            <a:ext cx="838020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church can only practice what is authorized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Some local churches have little / no respect for authority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strong church gives great emphasis to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 look to the word of God for direction (Acts 18:11; 20:32)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 raise the question, “Where is the authority”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2515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10310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</p:spTree>
    <p:extLst>
      <p:ext uri="{BB962C8B-B14F-4D97-AF65-F5344CB8AC3E}">
        <p14:creationId xmlns:p14="http://schemas.microsoft.com/office/powerpoint/2010/main" val="144898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EDA1E8-6555-6C6B-4678-DE33CB3FD92D}"/>
              </a:ext>
            </a:extLst>
          </p:cNvPr>
          <p:cNvSpPr txBox="1"/>
          <p:nvPr/>
        </p:nvSpPr>
        <p:spPr>
          <a:xfrm>
            <a:off x="846312" y="548639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3235839" y="13350"/>
                  <a:pt x="4216604" y="113424"/>
                  <a:pt x="7487322" y="0"/>
                </a:cubicBezTo>
                <a:cubicBezTo>
                  <a:pt x="7467058" y="73294"/>
                  <a:pt x="7516184" y="350013"/>
                  <a:pt x="7487322" y="523220"/>
                </a:cubicBezTo>
                <a:cubicBezTo>
                  <a:pt x="5403188" y="586270"/>
                  <a:pt x="2529071" y="589738"/>
                  <a:pt x="0" y="523220"/>
                </a:cubicBezTo>
                <a:cubicBezTo>
                  <a:pt x="28755" y="438628"/>
                  <a:pt x="-37390" y="257456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2601543" y="-146189"/>
                  <a:pt x="3962308" y="142602"/>
                  <a:pt x="7487322" y="0"/>
                </a:cubicBezTo>
                <a:cubicBezTo>
                  <a:pt x="7528569" y="120690"/>
                  <a:pt x="7516620" y="276261"/>
                  <a:pt x="7487322" y="523220"/>
                </a:cubicBezTo>
                <a:cubicBezTo>
                  <a:pt x="5858994" y="576650"/>
                  <a:pt x="2045698" y="372980"/>
                  <a:pt x="0" y="523220"/>
                </a:cubicBezTo>
                <a:cubicBezTo>
                  <a:pt x="15571" y="279407"/>
                  <a:pt x="29319" y="16559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2404298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2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CFAB5-8B65-2241-CD6E-526E03D0142B}"/>
              </a:ext>
            </a:extLst>
          </p:cNvPr>
          <p:cNvSpPr txBox="1"/>
          <p:nvPr/>
        </p:nvSpPr>
        <p:spPr>
          <a:xfrm>
            <a:off x="376518" y="2135393"/>
            <a:ext cx="83802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Must preach the whole counsel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Church is responsible to spread the word (1 Tim. 3:15)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Word preached must include the whole revelation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Acts 20:27 – whole counsel [“everything God wants you to know” NCV]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1 Pet. 4:11 – Speak as the oracles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2 Tim. 4:2 – Preach the word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part of the truth should be avoided – lest ruffle feathers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Some churches are not dealing with topics / issues that may upset some of their members!</a:t>
            </a:r>
          </a:p>
        </p:txBody>
      </p:sp>
    </p:spTree>
    <p:extLst>
      <p:ext uri="{BB962C8B-B14F-4D97-AF65-F5344CB8AC3E}">
        <p14:creationId xmlns:p14="http://schemas.microsoft.com/office/powerpoint/2010/main" val="734603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EDA1E8-6555-6C6B-4678-DE33CB3FD92D}"/>
              </a:ext>
            </a:extLst>
          </p:cNvPr>
          <p:cNvSpPr txBox="1"/>
          <p:nvPr/>
        </p:nvSpPr>
        <p:spPr>
          <a:xfrm>
            <a:off x="846312" y="548639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3235839" y="13350"/>
                  <a:pt x="4216604" y="113424"/>
                  <a:pt x="7487322" y="0"/>
                </a:cubicBezTo>
                <a:cubicBezTo>
                  <a:pt x="7467058" y="73294"/>
                  <a:pt x="7516184" y="350013"/>
                  <a:pt x="7487322" y="523220"/>
                </a:cubicBezTo>
                <a:cubicBezTo>
                  <a:pt x="5403188" y="586270"/>
                  <a:pt x="2529071" y="589738"/>
                  <a:pt x="0" y="523220"/>
                </a:cubicBezTo>
                <a:cubicBezTo>
                  <a:pt x="28755" y="438628"/>
                  <a:pt x="-37390" y="257456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2601543" y="-146189"/>
                  <a:pt x="3962308" y="142602"/>
                  <a:pt x="7487322" y="0"/>
                </a:cubicBezTo>
                <a:cubicBezTo>
                  <a:pt x="7528569" y="120690"/>
                  <a:pt x="7516620" y="276261"/>
                  <a:pt x="7487322" y="523220"/>
                </a:cubicBezTo>
                <a:cubicBezTo>
                  <a:pt x="5858994" y="576650"/>
                  <a:pt x="2045698" y="372980"/>
                  <a:pt x="0" y="523220"/>
                </a:cubicBezTo>
                <a:cubicBezTo>
                  <a:pt x="15571" y="279407"/>
                  <a:pt x="29319" y="16559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2404298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2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CFAB5-8B65-2241-CD6E-526E03D0142B}"/>
              </a:ext>
            </a:extLst>
          </p:cNvPr>
          <p:cNvSpPr txBox="1"/>
          <p:nvPr/>
        </p:nvSpPr>
        <p:spPr>
          <a:xfrm>
            <a:off x="376518" y="2135393"/>
            <a:ext cx="838020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Must preach the whole counsel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message of the gospel is distinctive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Difference in truth and errors of men (1 John 4:1,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Distinguish the way of God –vs- the ways of man (Matt. 15:13)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Distinctive message includes: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One church (Eph. 4:4)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Baptism essential (Mark 16:16)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authority for mechanical instruments (Col. 3:17)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Lord’s supper every 1</a:t>
            </a:r>
            <a:r>
              <a:rPr lang="en-US" sz="2400" baseline="30000" dirty="0"/>
              <a:t>st</a:t>
            </a:r>
            <a:r>
              <a:rPr lang="en-US" sz="2400" dirty="0"/>
              <a:t> day (Acts 20:7)</a:t>
            </a:r>
          </a:p>
        </p:txBody>
      </p:sp>
    </p:spTree>
    <p:extLst>
      <p:ext uri="{BB962C8B-B14F-4D97-AF65-F5344CB8AC3E}">
        <p14:creationId xmlns:p14="http://schemas.microsoft.com/office/powerpoint/2010/main" val="2913437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EDA1E8-6555-6C6B-4678-DE33CB3FD92D}"/>
              </a:ext>
            </a:extLst>
          </p:cNvPr>
          <p:cNvSpPr txBox="1"/>
          <p:nvPr/>
        </p:nvSpPr>
        <p:spPr>
          <a:xfrm>
            <a:off x="846312" y="548639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3235839" y="13350"/>
                  <a:pt x="4216604" y="113424"/>
                  <a:pt x="7487322" y="0"/>
                </a:cubicBezTo>
                <a:cubicBezTo>
                  <a:pt x="7467058" y="73294"/>
                  <a:pt x="7516184" y="350013"/>
                  <a:pt x="7487322" y="523220"/>
                </a:cubicBezTo>
                <a:cubicBezTo>
                  <a:pt x="5403188" y="586270"/>
                  <a:pt x="2529071" y="589738"/>
                  <a:pt x="0" y="523220"/>
                </a:cubicBezTo>
                <a:cubicBezTo>
                  <a:pt x="28755" y="438628"/>
                  <a:pt x="-37390" y="257456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2601543" y="-146189"/>
                  <a:pt x="3962308" y="142602"/>
                  <a:pt x="7487322" y="0"/>
                </a:cubicBezTo>
                <a:cubicBezTo>
                  <a:pt x="7528569" y="120690"/>
                  <a:pt x="7516620" y="276261"/>
                  <a:pt x="7487322" y="523220"/>
                </a:cubicBezTo>
                <a:cubicBezTo>
                  <a:pt x="5858994" y="576650"/>
                  <a:pt x="2045698" y="372980"/>
                  <a:pt x="0" y="523220"/>
                </a:cubicBezTo>
                <a:cubicBezTo>
                  <a:pt x="15571" y="279407"/>
                  <a:pt x="29319" y="16559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2404298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2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CFAB5-8B65-2241-CD6E-526E03D0142B}"/>
              </a:ext>
            </a:extLst>
          </p:cNvPr>
          <p:cNvSpPr txBox="1"/>
          <p:nvPr/>
        </p:nvSpPr>
        <p:spPr>
          <a:xfrm>
            <a:off x="376518" y="2135393"/>
            <a:ext cx="838020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Must preach the whole counsel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message of the gospel is distinctive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“Soft” /non-distinctive preaching is hard to identify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not WHAT one says that makes his preaching soft – it is WHAT IS NOT SAID!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Some local churches fill their pulpit with messages that could be preached in any denomination!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4590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153888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</p:txBody>
      </p:sp>
    </p:spTree>
    <p:extLst>
      <p:ext uri="{BB962C8B-B14F-4D97-AF65-F5344CB8AC3E}">
        <p14:creationId xmlns:p14="http://schemas.microsoft.com/office/powerpoint/2010/main" val="2196722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7D7B12-A93A-29D4-012B-C215C2A94264}"/>
              </a:ext>
            </a:extLst>
          </p:cNvPr>
          <p:cNvSpPr txBox="1"/>
          <p:nvPr/>
        </p:nvSpPr>
        <p:spPr>
          <a:xfrm>
            <a:off x="828339" y="521747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808685" y="-118915"/>
                  <a:pt x="5078392" y="-162425"/>
                  <a:pt x="7487322" y="0"/>
                </a:cubicBezTo>
                <a:cubicBezTo>
                  <a:pt x="7465577" y="232774"/>
                  <a:pt x="7505531" y="295085"/>
                  <a:pt x="7487322" y="523220"/>
                </a:cubicBezTo>
                <a:cubicBezTo>
                  <a:pt x="6620535" y="472666"/>
                  <a:pt x="2319561" y="383463"/>
                  <a:pt x="0" y="523220"/>
                </a:cubicBezTo>
                <a:cubicBezTo>
                  <a:pt x="-34242" y="350054"/>
                  <a:pt x="-13078" y="244743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839484" y="-63615"/>
                  <a:pt x="4649723" y="82342"/>
                  <a:pt x="7487322" y="0"/>
                </a:cubicBezTo>
                <a:cubicBezTo>
                  <a:pt x="7489820" y="231069"/>
                  <a:pt x="7481157" y="427672"/>
                  <a:pt x="7487322" y="523220"/>
                </a:cubicBezTo>
                <a:cubicBezTo>
                  <a:pt x="4843521" y="688433"/>
                  <a:pt x="3303547" y="685748"/>
                  <a:pt x="0" y="523220"/>
                </a:cubicBezTo>
                <a:cubicBezTo>
                  <a:pt x="18420" y="348694"/>
                  <a:pt x="-23553" y="14492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83452955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3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53849-836D-9A7E-9150-C952B7EFABDE}"/>
              </a:ext>
            </a:extLst>
          </p:cNvPr>
          <p:cNvSpPr txBox="1"/>
          <p:nvPr/>
        </p:nvSpPr>
        <p:spPr>
          <a:xfrm>
            <a:off x="376518" y="2135393"/>
            <a:ext cx="8380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Elders’ role and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Have oversight (Acts 20:28; 1 Pet. 5:1-2)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Watch for souls (Heb. 13:17)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Guard and protect sound faith (Titus 1:5-9, 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6369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7D7B12-A93A-29D4-012B-C215C2A94264}"/>
              </a:ext>
            </a:extLst>
          </p:cNvPr>
          <p:cNvSpPr txBox="1"/>
          <p:nvPr/>
        </p:nvSpPr>
        <p:spPr>
          <a:xfrm>
            <a:off x="828339" y="521747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808685" y="-118915"/>
                  <a:pt x="5078392" y="-162425"/>
                  <a:pt x="7487322" y="0"/>
                </a:cubicBezTo>
                <a:cubicBezTo>
                  <a:pt x="7465577" y="232774"/>
                  <a:pt x="7505531" y="295085"/>
                  <a:pt x="7487322" y="523220"/>
                </a:cubicBezTo>
                <a:cubicBezTo>
                  <a:pt x="6620535" y="472666"/>
                  <a:pt x="2319561" y="383463"/>
                  <a:pt x="0" y="523220"/>
                </a:cubicBezTo>
                <a:cubicBezTo>
                  <a:pt x="-34242" y="350054"/>
                  <a:pt x="-13078" y="244743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839484" y="-63615"/>
                  <a:pt x="4649723" y="82342"/>
                  <a:pt x="7487322" y="0"/>
                </a:cubicBezTo>
                <a:cubicBezTo>
                  <a:pt x="7489820" y="231069"/>
                  <a:pt x="7481157" y="427672"/>
                  <a:pt x="7487322" y="523220"/>
                </a:cubicBezTo>
                <a:cubicBezTo>
                  <a:pt x="4843521" y="688433"/>
                  <a:pt x="3303547" y="685748"/>
                  <a:pt x="0" y="523220"/>
                </a:cubicBezTo>
                <a:cubicBezTo>
                  <a:pt x="18420" y="348694"/>
                  <a:pt x="-23553" y="14492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83452955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3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53849-836D-9A7E-9150-C952B7EFABDE}"/>
              </a:ext>
            </a:extLst>
          </p:cNvPr>
          <p:cNvSpPr txBox="1"/>
          <p:nvPr/>
        </p:nvSpPr>
        <p:spPr>
          <a:xfrm>
            <a:off x="376518" y="2135393"/>
            <a:ext cx="838020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Elders’ role and work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strong church has elders that will: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Lead – vs- having to be lead (Acts 20:28)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Watch for dangers (Acts 20:29-31)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 careful about how problems develop “under cover” (2 Tim. 3:6)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 well prepared to deal with one who tries to be a “Diotrephes” (3 John 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Show concern for those who show weakness (1 Thess. 5:14)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457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204671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</p:spTree>
    <p:extLst>
      <p:ext uri="{BB962C8B-B14F-4D97-AF65-F5344CB8AC3E}">
        <p14:creationId xmlns:p14="http://schemas.microsoft.com/office/powerpoint/2010/main" val="752563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828339" y="532504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481943" y="115528"/>
                  <a:pt x="7513294" y="277129"/>
                  <a:pt x="7487322" y="523220"/>
                </a:cubicBezTo>
                <a:cubicBezTo>
                  <a:pt x="5499419" y="494626"/>
                  <a:pt x="2510731" y="432978"/>
                  <a:pt x="0" y="523220"/>
                </a:cubicBezTo>
                <a:cubicBezTo>
                  <a:pt x="-6234" y="324502"/>
                  <a:pt x="-11217" y="11974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496176" y="217884"/>
                  <a:pt x="7451876" y="310896"/>
                  <a:pt x="7487322" y="523220"/>
                </a:cubicBezTo>
                <a:cubicBezTo>
                  <a:pt x="4092627" y="620881"/>
                  <a:pt x="2804260" y="672373"/>
                  <a:pt x="0" y="523220"/>
                </a:cubicBezTo>
                <a:cubicBezTo>
                  <a:pt x="19107" y="464629"/>
                  <a:pt x="-27386" y="14145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376518" y="2135393"/>
            <a:ext cx="83802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Discipline involves instruction and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Prov. 3:11-12 – Chastening (discipline ESV) – has purpose to correct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Prov. 13:24 – disciplines (</a:t>
            </a:r>
            <a:r>
              <a:rPr lang="en-US" sz="2400" dirty="0" err="1"/>
              <a:t>Strongs</a:t>
            </a:r>
            <a:r>
              <a:rPr lang="en-US" sz="2400" dirty="0"/>
              <a:t>: reproof, warning or instruction; also restraint)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Prov. 23:13 – Correction (discipline NASV) – same word for “instruction” (v. 12)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769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828339" y="532504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481943" y="115528"/>
                  <a:pt x="7513294" y="277129"/>
                  <a:pt x="7487322" y="523220"/>
                </a:cubicBezTo>
                <a:cubicBezTo>
                  <a:pt x="5499419" y="494626"/>
                  <a:pt x="2510731" y="432978"/>
                  <a:pt x="0" y="523220"/>
                </a:cubicBezTo>
                <a:cubicBezTo>
                  <a:pt x="-6234" y="324502"/>
                  <a:pt x="-11217" y="11974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496176" y="217884"/>
                  <a:pt x="7451876" y="310896"/>
                  <a:pt x="7487322" y="523220"/>
                </a:cubicBezTo>
                <a:cubicBezTo>
                  <a:pt x="4092627" y="620881"/>
                  <a:pt x="2804260" y="672373"/>
                  <a:pt x="0" y="523220"/>
                </a:cubicBezTo>
                <a:cubicBezTo>
                  <a:pt x="19107" y="464629"/>
                  <a:pt x="-27386" y="14145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376518" y="2135393"/>
            <a:ext cx="83802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Discipline involves instruction and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New Testament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2 Tim. 3:16-17 – Instruction (</a:t>
            </a:r>
            <a:r>
              <a:rPr lang="en-US" sz="2400" dirty="0" err="1">
                <a:latin typeface="Arial Narrow" panose="020B0606020202030204" pitchFamily="34" charset="0"/>
              </a:rPr>
              <a:t>fn</a:t>
            </a:r>
            <a:r>
              <a:rPr lang="en-US" sz="2400" dirty="0">
                <a:latin typeface="Arial Narrow" panose="020B0606020202030204" pitchFamily="34" charset="0"/>
              </a:rPr>
              <a:t>: training, discipline)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training (Eph. 6:4)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chastening (Heb. 12:5,7,8,11)</a:t>
            </a:r>
          </a:p>
        </p:txBody>
      </p:sp>
    </p:spTree>
    <p:extLst>
      <p:ext uri="{BB962C8B-B14F-4D97-AF65-F5344CB8AC3E}">
        <p14:creationId xmlns:p14="http://schemas.microsoft.com/office/powerpoint/2010/main" val="508547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0550" y="1076325"/>
            <a:ext cx="79438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1.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 whole training and education of children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(which relates to the cultivation of mind and morals, and employs for this purpose now commands and admonitions, now reproof and punishment): Eph. 6:4 [cf. W. 388 (363) note]; (in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Grk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writ.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fr.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Aeschyl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on, it includes also the care and training of the body.) [See esp. Trench, Syn. § xxxii.; cf. Jowett’s Plato, index s. v. Education].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2.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whatever in adults also cultivates the soul, esp. by correcting mistakes and curbing the passions; hence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a.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instruction which aims at the increase of virtue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2 Tim. 3:16.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Thayer, J. H. (1889).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 Greek-English lexicon of the New Testament: being Grimm’s Wilke's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Clavis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Novi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Testamenti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(p. 473). New York: Harper &amp; Brothers.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6537" y="333375"/>
            <a:ext cx="3571875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Παιδεία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(paideia)</a:t>
            </a:r>
          </a:p>
        </p:txBody>
      </p:sp>
    </p:spTree>
    <p:extLst>
      <p:ext uri="{BB962C8B-B14F-4D97-AF65-F5344CB8AC3E}">
        <p14:creationId xmlns:p14="http://schemas.microsoft.com/office/powerpoint/2010/main" val="737536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828339" y="532504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481943" y="115528"/>
                  <a:pt x="7513294" y="277129"/>
                  <a:pt x="7487322" y="523220"/>
                </a:cubicBezTo>
                <a:cubicBezTo>
                  <a:pt x="5499419" y="494626"/>
                  <a:pt x="2510731" y="432978"/>
                  <a:pt x="0" y="523220"/>
                </a:cubicBezTo>
                <a:cubicBezTo>
                  <a:pt x="-6234" y="324502"/>
                  <a:pt x="-11217" y="11974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496176" y="217884"/>
                  <a:pt x="7451876" y="310896"/>
                  <a:pt x="7487322" y="523220"/>
                </a:cubicBezTo>
                <a:cubicBezTo>
                  <a:pt x="4092627" y="620881"/>
                  <a:pt x="2804260" y="672373"/>
                  <a:pt x="0" y="523220"/>
                </a:cubicBezTo>
                <a:cubicBezTo>
                  <a:pt x="19107" y="464629"/>
                  <a:pt x="-27386" y="14145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376518" y="2135393"/>
            <a:ext cx="83802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Discipline involves instruction and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New Testament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2 Tim. 3:16-17 – Instruction (</a:t>
            </a:r>
            <a:r>
              <a:rPr lang="en-US" sz="2400" dirty="0" err="1">
                <a:latin typeface="Arial Narrow" panose="020B0606020202030204" pitchFamily="34" charset="0"/>
              </a:rPr>
              <a:t>fn</a:t>
            </a:r>
            <a:r>
              <a:rPr lang="en-US" sz="2400" dirty="0">
                <a:latin typeface="Arial Narrow" panose="020B0606020202030204" pitchFamily="34" charset="0"/>
              </a:rPr>
              <a:t>: discipline)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training (Eph. 6:4)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chastening (Heb. 12:5,7,8,11)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Thus, any teaching, warning or encouragement to change is discipline!</a:t>
            </a:r>
          </a:p>
        </p:txBody>
      </p:sp>
    </p:spTree>
    <p:extLst>
      <p:ext uri="{BB962C8B-B14F-4D97-AF65-F5344CB8AC3E}">
        <p14:creationId xmlns:p14="http://schemas.microsoft.com/office/powerpoint/2010/main" val="2743727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828339" y="532504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481943" y="115528"/>
                  <a:pt x="7513294" y="277129"/>
                  <a:pt x="7487322" y="523220"/>
                </a:cubicBezTo>
                <a:cubicBezTo>
                  <a:pt x="5499419" y="494626"/>
                  <a:pt x="2510731" y="432978"/>
                  <a:pt x="0" y="523220"/>
                </a:cubicBezTo>
                <a:cubicBezTo>
                  <a:pt x="-6234" y="324502"/>
                  <a:pt x="-11217" y="11974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496176" y="217884"/>
                  <a:pt x="7451876" y="310896"/>
                  <a:pt x="7487322" y="523220"/>
                </a:cubicBezTo>
                <a:cubicBezTo>
                  <a:pt x="4092627" y="620881"/>
                  <a:pt x="2804260" y="672373"/>
                  <a:pt x="0" y="523220"/>
                </a:cubicBezTo>
                <a:cubicBezTo>
                  <a:pt x="19107" y="464629"/>
                  <a:pt x="-27386" y="14145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376518" y="2135393"/>
            <a:ext cx="838020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involves instruction and correction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may reach the point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withdrawing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Corinthian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problem (1 Cor. 5:1-13)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The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 Thessalonian problem (2 Thess. 3:6-15)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193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828339" y="532504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481943" y="115528"/>
                  <a:pt x="7513294" y="277129"/>
                  <a:pt x="7487322" y="523220"/>
                </a:cubicBezTo>
                <a:cubicBezTo>
                  <a:pt x="5499419" y="494626"/>
                  <a:pt x="2510731" y="432978"/>
                  <a:pt x="0" y="523220"/>
                </a:cubicBezTo>
                <a:cubicBezTo>
                  <a:pt x="-6234" y="324502"/>
                  <a:pt x="-11217" y="11974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496176" y="217884"/>
                  <a:pt x="7451876" y="310896"/>
                  <a:pt x="7487322" y="523220"/>
                </a:cubicBezTo>
                <a:cubicBezTo>
                  <a:pt x="4092627" y="620881"/>
                  <a:pt x="2804260" y="672373"/>
                  <a:pt x="0" y="523220"/>
                </a:cubicBezTo>
                <a:cubicBezTo>
                  <a:pt x="19107" y="464629"/>
                  <a:pt x="-27386" y="14145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376518" y="2135393"/>
            <a:ext cx="838020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involves instruction and correction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may reach the point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withdrawing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b="1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local churches do not practice discipline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Little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teaching that condemns what some in the church are doing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Peo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ple generally know the reputation of a local church – seek out the church that will tolerate them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Lack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discipline is asking for problems (1 Cor. 5:6)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031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25545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</p:spTree>
    <p:extLst>
      <p:ext uri="{BB962C8B-B14F-4D97-AF65-F5344CB8AC3E}">
        <p14:creationId xmlns:p14="http://schemas.microsoft.com/office/powerpoint/2010/main" val="4037488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78AF9-869E-7990-CAB7-ADAD748945A9}"/>
              </a:ext>
            </a:extLst>
          </p:cNvPr>
          <p:cNvSpPr txBox="1"/>
          <p:nvPr/>
        </p:nvSpPr>
        <p:spPr>
          <a:xfrm>
            <a:off x="828339" y="559398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510134" y="110211"/>
                  <a:pt x="7533059" y="264223"/>
                  <a:pt x="7487322" y="523220"/>
                </a:cubicBezTo>
                <a:cubicBezTo>
                  <a:pt x="5575868" y="544561"/>
                  <a:pt x="3260159" y="589535"/>
                  <a:pt x="0" y="523220"/>
                </a:cubicBezTo>
                <a:cubicBezTo>
                  <a:pt x="20424" y="388115"/>
                  <a:pt x="-5605" y="15850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497447" y="140538"/>
                  <a:pt x="7453448" y="368208"/>
                  <a:pt x="7487322" y="523220"/>
                </a:cubicBezTo>
                <a:cubicBezTo>
                  <a:pt x="5838336" y="354389"/>
                  <a:pt x="1108982" y="485030"/>
                  <a:pt x="0" y="523220"/>
                </a:cubicBezTo>
                <a:cubicBezTo>
                  <a:pt x="31881" y="272203"/>
                  <a:pt x="34855" y="14385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5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0CCE5-58DD-3736-214A-22E2B269ADDB}"/>
              </a:ext>
            </a:extLst>
          </p:cNvPr>
          <p:cNvSpPr txBox="1"/>
          <p:nvPr/>
        </p:nvSpPr>
        <p:spPr>
          <a:xfrm>
            <a:off x="376518" y="2135393"/>
            <a:ext cx="83802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Fellowship is based on abiding in truth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1 John 1:1-7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Verses 1-5 – Rev. delivered by faithful witnesses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Verse 6  - Rev. basis of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truth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baseline="0" dirty="0">
                <a:solidFill>
                  <a:sysClr val="windowText" lastClr="000000"/>
                </a:solidFill>
              </a:rPr>
              <a:t>Verse</a:t>
            </a:r>
            <a:r>
              <a:rPr lang="en-US" sz="2400" kern="0" dirty="0">
                <a:solidFill>
                  <a:sysClr val="windowText" lastClr="000000"/>
                </a:solidFill>
              </a:rPr>
              <a:t> 7 – Rev. basis for 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John 2:3-6 – Commandments (to have fellowship with God)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1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 John 2: 7 – Commandment = word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Abiding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in truth (2:24, 28; 3:6, 24; 4:1-6; 2 </a:t>
            </a:r>
            <a:r>
              <a:rPr kumimoji="0" lang="en-US" sz="2400" b="0" i="1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Jno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 9)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7883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78AF9-869E-7990-CAB7-ADAD748945A9}"/>
              </a:ext>
            </a:extLst>
          </p:cNvPr>
          <p:cNvSpPr txBox="1"/>
          <p:nvPr/>
        </p:nvSpPr>
        <p:spPr>
          <a:xfrm>
            <a:off x="828339" y="559398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510134" y="110211"/>
                  <a:pt x="7533059" y="264223"/>
                  <a:pt x="7487322" y="523220"/>
                </a:cubicBezTo>
                <a:cubicBezTo>
                  <a:pt x="5575868" y="544561"/>
                  <a:pt x="3260159" y="589535"/>
                  <a:pt x="0" y="523220"/>
                </a:cubicBezTo>
                <a:cubicBezTo>
                  <a:pt x="20424" y="388115"/>
                  <a:pt x="-5605" y="15850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497447" y="140538"/>
                  <a:pt x="7453448" y="368208"/>
                  <a:pt x="7487322" y="523220"/>
                </a:cubicBezTo>
                <a:cubicBezTo>
                  <a:pt x="5838336" y="354389"/>
                  <a:pt x="1108982" y="485030"/>
                  <a:pt x="0" y="523220"/>
                </a:cubicBezTo>
                <a:cubicBezTo>
                  <a:pt x="31881" y="272203"/>
                  <a:pt x="34855" y="14385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5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0CCE5-58DD-3736-214A-22E2B269ADDB}"/>
              </a:ext>
            </a:extLst>
          </p:cNvPr>
          <p:cNvSpPr txBox="1"/>
          <p:nvPr/>
        </p:nvSpPr>
        <p:spPr>
          <a:xfrm>
            <a:off x="376518" y="2135393"/>
            <a:ext cx="838020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Fellowship is based on abiding in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Some local churches give very little consideration about who they 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Accept almost anyone – no matter what they believe, practice or marital status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Will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have men for Gospel Meetings with little consideration about where he stands on various issues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26553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78AF9-869E-7990-CAB7-ADAD748945A9}"/>
              </a:ext>
            </a:extLst>
          </p:cNvPr>
          <p:cNvSpPr txBox="1"/>
          <p:nvPr/>
        </p:nvSpPr>
        <p:spPr>
          <a:xfrm>
            <a:off x="828339" y="559398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510134" y="110211"/>
                  <a:pt x="7533059" y="264223"/>
                  <a:pt x="7487322" y="523220"/>
                </a:cubicBezTo>
                <a:cubicBezTo>
                  <a:pt x="5575868" y="544561"/>
                  <a:pt x="3260159" y="589535"/>
                  <a:pt x="0" y="523220"/>
                </a:cubicBezTo>
                <a:cubicBezTo>
                  <a:pt x="20424" y="388115"/>
                  <a:pt x="-5605" y="15850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497447" y="140538"/>
                  <a:pt x="7453448" y="368208"/>
                  <a:pt x="7487322" y="523220"/>
                </a:cubicBezTo>
                <a:cubicBezTo>
                  <a:pt x="5838336" y="354389"/>
                  <a:pt x="1108982" y="485030"/>
                  <a:pt x="0" y="523220"/>
                </a:cubicBezTo>
                <a:cubicBezTo>
                  <a:pt x="31881" y="272203"/>
                  <a:pt x="34855" y="14385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5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0CCE5-58DD-3736-214A-22E2B269ADDB}"/>
              </a:ext>
            </a:extLst>
          </p:cNvPr>
          <p:cNvSpPr txBox="1"/>
          <p:nvPr/>
        </p:nvSpPr>
        <p:spPr>
          <a:xfrm>
            <a:off x="376518" y="2135393"/>
            <a:ext cx="838020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Fellowship is based on abiding in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Some local churches give very little consideration about who they fellowship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Church at Jerusalem would not accept Saul until Barnabas vouched for him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Acts 9:26-28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Churches have a right and responsibility to ask question to &amp; about people who seek to identify with them</a:t>
            </a:r>
            <a:endParaRPr kumimoji="0" lang="en-US" sz="2400" b="0" i="1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50830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30623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</p:txBody>
      </p:sp>
    </p:spTree>
    <p:extLst>
      <p:ext uri="{BB962C8B-B14F-4D97-AF65-F5344CB8AC3E}">
        <p14:creationId xmlns:p14="http://schemas.microsoft.com/office/powerpoint/2010/main" val="3632485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F250F3-D0B0-5393-5774-2C7DACA612CD}"/>
              </a:ext>
            </a:extLst>
          </p:cNvPr>
          <p:cNvSpPr txBox="1"/>
          <p:nvPr/>
        </p:nvSpPr>
        <p:spPr>
          <a:xfrm>
            <a:off x="828339" y="591668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510134" y="110211"/>
                  <a:pt x="7533059" y="264223"/>
                  <a:pt x="7487322" y="523220"/>
                </a:cubicBezTo>
                <a:cubicBezTo>
                  <a:pt x="5575868" y="544561"/>
                  <a:pt x="3260159" y="589535"/>
                  <a:pt x="0" y="523220"/>
                </a:cubicBezTo>
                <a:cubicBezTo>
                  <a:pt x="20424" y="388115"/>
                  <a:pt x="-5605" y="15850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497447" y="140538"/>
                  <a:pt x="7453448" y="368208"/>
                  <a:pt x="7487322" y="523220"/>
                </a:cubicBezTo>
                <a:cubicBezTo>
                  <a:pt x="5838336" y="354389"/>
                  <a:pt x="1108982" y="485030"/>
                  <a:pt x="0" y="523220"/>
                </a:cubicBezTo>
                <a:cubicBezTo>
                  <a:pt x="31881" y="272203"/>
                  <a:pt x="34855" y="14385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6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04480-BBF1-7CC7-2536-8EB7CF775285}"/>
              </a:ext>
            </a:extLst>
          </p:cNvPr>
          <p:cNvSpPr txBox="1"/>
          <p:nvPr/>
        </p:nvSpPr>
        <p:spPr>
          <a:xfrm>
            <a:off x="376518" y="2135393"/>
            <a:ext cx="8380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What mean by “stand”?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Take a position on the subject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Deal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with it by: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Teaching on it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Addressing those who participate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59635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F250F3-D0B0-5393-5774-2C7DACA612CD}"/>
              </a:ext>
            </a:extLst>
          </p:cNvPr>
          <p:cNvSpPr txBox="1"/>
          <p:nvPr/>
        </p:nvSpPr>
        <p:spPr>
          <a:xfrm>
            <a:off x="828339" y="591668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510134" y="110211"/>
                  <a:pt x="7533059" y="264223"/>
                  <a:pt x="7487322" y="523220"/>
                </a:cubicBezTo>
                <a:cubicBezTo>
                  <a:pt x="5575868" y="544561"/>
                  <a:pt x="3260159" y="589535"/>
                  <a:pt x="0" y="523220"/>
                </a:cubicBezTo>
                <a:cubicBezTo>
                  <a:pt x="20424" y="388115"/>
                  <a:pt x="-5605" y="158500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497447" y="140538"/>
                  <a:pt x="7453448" y="368208"/>
                  <a:pt x="7487322" y="523220"/>
                </a:cubicBezTo>
                <a:cubicBezTo>
                  <a:pt x="5838336" y="354389"/>
                  <a:pt x="1108982" y="485030"/>
                  <a:pt x="0" y="523220"/>
                </a:cubicBezTo>
                <a:cubicBezTo>
                  <a:pt x="31881" y="272203"/>
                  <a:pt x="34855" y="14385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6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04480-BBF1-7CC7-2536-8EB7CF775285}"/>
              </a:ext>
            </a:extLst>
          </p:cNvPr>
          <p:cNvSpPr txBox="1"/>
          <p:nvPr/>
        </p:nvSpPr>
        <p:spPr>
          <a:xfrm>
            <a:off x="376518" y="2135393"/>
            <a:ext cx="838020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What mean by “stand”?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What mean by “sin and worldliness”?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Dance &amp; prom (Gal. 5:19 – lewdness / lasciviousness)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Immodesty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(1 Tim. 2:9-10)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Social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 drinking (1 Pet. 4:3)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Unscriptural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divorce (Matt. 19:9)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Gambling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 (Eph. 4:28; Matt. 7:12)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39385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357020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</p:spTree>
    <p:extLst>
      <p:ext uri="{BB962C8B-B14F-4D97-AF65-F5344CB8AC3E}">
        <p14:creationId xmlns:p14="http://schemas.microsoft.com/office/powerpoint/2010/main" val="3496992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A2DB4E-5CC7-F4BD-D877-C09EDCEFC559}"/>
              </a:ext>
            </a:extLst>
          </p:cNvPr>
          <p:cNvSpPr txBox="1"/>
          <p:nvPr/>
        </p:nvSpPr>
        <p:spPr>
          <a:xfrm>
            <a:off x="873209" y="548640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3183126" y="76063"/>
                  <a:pt x="5232391" y="142681"/>
                  <a:pt x="7487322" y="0"/>
                </a:cubicBezTo>
                <a:cubicBezTo>
                  <a:pt x="7494234" y="235833"/>
                  <a:pt x="7445551" y="287583"/>
                  <a:pt x="7487322" y="523220"/>
                </a:cubicBezTo>
                <a:cubicBezTo>
                  <a:pt x="4307600" y="474210"/>
                  <a:pt x="2871304" y="682579"/>
                  <a:pt x="0" y="523220"/>
                </a:cubicBezTo>
                <a:cubicBezTo>
                  <a:pt x="26851" y="416610"/>
                  <a:pt x="-44795" y="59639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023104" y="-22939"/>
                  <a:pt x="6383758" y="-158058"/>
                  <a:pt x="7487322" y="0"/>
                </a:cubicBezTo>
                <a:cubicBezTo>
                  <a:pt x="7500039" y="175948"/>
                  <a:pt x="7468296" y="407889"/>
                  <a:pt x="7487322" y="523220"/>
                </a:cubicBezTo>
                <a:cubicBezTo>
                  <a:pt x="5988272" y="389152"/>
                  <a:pt x="2359362" y="423497"/>
                  <a:pt x="0" y="523220"/>
                </a:cubicBezTo>
                <a:cubicBezTo>
                  <a:pt x="7882" y="282272"/>
                  <a:pt x="29582" y="2226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554561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7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914FCF-7EC6-E7CF-1855-7E54FE550F8B}"/>
              </a:ext>
            </a:extLst>
          </p:cNvPr>
          <p:cNvSpPr txBox="1"/>
          <p:nvPr/>
        </p:nvSpPr>
        <p:spPr>
          <a:xfrm>
            <a:off x="376518" y="2135393"/>
            <a:ext cx="83802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When a church will not stand on current issues – indeed is weak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Can you imagine the church at Antioch, Colossae, or Thessalonica: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Unwilling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to take a stand on Judaism or circumcision?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baseline="0" dirty="0">
                <a:solidFill>
                  <a:sysClr val="windowText" lastClr="000000"/>
                </a:solidFill>
              </a:rPr>
              <a:t>Using</a:t>
            </a:r>
            <a:r>
              <a:rPr lang="en-US" sz="2400" kern="0" dirty="0">
                <a:solidFill>
                  <a:sysClr val="windowText" lastClr="000000"/>
                </a:solidFill>
              </a:rPr>
              <a:t> men who taught error on those subjects?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Many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churches today will not stand: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baseline="0" dirty="0">
                <a:solidFill>
                  <a:sysClr val="windowText" lastClr="000000"/>
                </a:solidFill>
              </a:rPr>
              <a:t>Little</a:t>
            </a:r>
            <a:r>
              <a:rPr lang="en-US" sz="2400" kern="0" dirty="0">
                <a:solidFill>
                  <a:sysClr val="windowText" lastClr="000000"/>
                </a:solidFill>
              </a:rPr>
              <a:t> or no teaching on current issues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Tolerate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error and those who practice it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baseline="0" dirty="0">
                <a:solidFill>
                  <a:sysClr val="windowText" lastClr="000000"/>
                </a:solidFill>
              </a:rPr>
              <a:t>Use</a:t>
            </a:r>
            <a:r>
              <a:rPr lang="en-US" sz="2400" kern="0" dirty="0">
                <a:solidFill>
                  <a:sysClr val="windowText" lastClr="000000"/>
                </a:solidFill>
              </a:rPr>
              <a:t> men (preachers) who they know teach error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20515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A2DB4E-5CC7-F4BD-D877-C09EDCEFC559}"/>
              </a:ext>
            </a:extLst>
          </p:cNvPr>
          <p:cNvSpPr txBox="1"/>
          <p:nvPr/>
        </p:nvSpPr>
        <p:spPr>
          <a:xfrm>
            <a:off x="873209" y="548640"/>
            <a:ext cx="7487322" cy="523220"/>
          </a:xfrm>
          <a:custGeom>
            <a:avLst/>
            <a:gdLst>
              <a:gd name="connsiteX0" fmla="*/ 0 w 7487322"/>
              <a:gd name="connsiteY0" fmla="*/ 0 h 523220"/>
              <a:gd name="connsiteX1" fmla="*/ 7487322 w 7487322"/>
              <a:gd name="connsiteY1" fmla="*/ 0 h 523220"/>
              <a:gd name="connsiteX2" fmla="*/ 7487322 w 7487322"/>
              <a:gd name="connsiteY2" fmla="*/ 523220 h 523220"/>
              <a:gd name="connsiteX3" fmla="*/ 0 w 7487322"/>
              <a:gd name="connsiteY3" fmla="*/ 523220 h 523220"/>
              <a:gd name="connsiteX4" fmla="*/ 0 w 7487322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7322" h="523220" fill="none" extrusionOk="0">
                <a:moveTo>
                  <a:pt x="0" y="0"/>
                </a:moveTo>
                <a:cubicBezTo>
                  <a:pt x="3183126" y="76063"/>
                  <a:pt x="5232391" y="142681"/>
                  <a:pt x="7487322" y="0"/>
                </a:cubicBezTo>
                <a:cubicBezTo>
                  <a:pt x="7494234" y="235833"/>
                  <a:pt x="7445551" y="287583"/>
                  <a:pt x="7487322" y="523220"/>
                </a:cubicBezTo>
                <a:cubicBezTo>
                  <a:pt x="4307600" y="474210"/>
                  <a:pt x="2871304" y="682579"/>
                  <a:pt x="0" y="523220"/>
                </a:cubicBezTo>
                <a:cubicBezTo>
                  <a:pt x="26851" y="416610"/>
                  <a:pt x="-44795" y="59639"/>
                  <a:pt x="0" y="0"/>
                </a:cubicBezTo>
                <a:close/>
              </a:path>
              <a:path w="7487322" h="523220" stroke="0" extrusionOk="0">
                <a:moveTo>
                  <a:pt x="0" y="0"/>
                </a:moveTo>
                <a:cubicBezTo>
                  <a:pt x="1023104" y="-22939"/>
                  <a:pt x="6383758" y="-158058"/>
                  <a:pt x="7487322" y="0"/>
                </a:cubicBezTo>
                <a:cubicBezTo>
                  <a:pt x="7500039" y="175948"/>
                  <a:pt x="7468296" y="407889"/>
                  <a:pt x="7487322" y="523220"/>
                </a:cubicBezTo>
                <a:cubicBezTo>
                  <a:pt x="5988272" y="389152"/>
                  <a:pt x="2359362" y="423497"/>
                  <a:pt x="0" y="523220"/>
                </a:cubicBezTo>
                <a:cubicBezTo>
                  <a:pt x="7882" y="282272"/>
                  <a:pt x="29582" y="2226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554561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7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914FCF-7EC6-E7CF-1855-7E54FE550F8B}"/>
              </a:ext>
            </a:extLst>
          </p:cNvPr>
          <p:cNvSpPr txBox="1"/>
          <p:nvPr/>
        </p:nvSpPr>
        <p:spPr>
          <a:xfrm>
            <a:off x="376518" y="2135393"/>
            <a:ext cx="838020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When a church will not stand on current issues – indeed is weak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Current issues: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Divorce and remarriage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Creation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A.D.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70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House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Church movement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Etc.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80414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519919" y="8982"/>
            <a:ext cx="808266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  <a:endParaRPr lang="en-US" sz="80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575534" y="2635625"/>
            <a:ext cx="8082662" cy="4034116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039955" y="2845398"/>
            <a:ext cx="7487322" cy="357020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</p:spTree>
    <p:extLst>
      <p:ext uri="{BB962C8B-B14F-4D97-AF65-F5344CB8AC3E}">
        <p14:creationId xmlns:p14="http://schemas.microsoft.com/office/powerpoint/2010/main" val="1796824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3790</TotalTime>
  <Words>1655</Words>
  <Application>Microsoft Office PowerPoint</Application>
  <PresentationFormat>On-screen Show (4:3)</PresentationFormat>
  <Paragraphs>229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Arial Narrow</vt:lpstr>
      <vt:lpstr>Calibri</vt:lpstr>
      <vt:lpstr>Calibri Light</vt:lpstr>
      <vt:lpstr>Cascadia Code</vt:lpstr>
      <vt:lpstr>Franklin Gothic Book</vt:lpstr>
      <vt:lpstr>Wingdings</vt:lpstr>
      <vt:lpstr>Office Theme</vt:lpstr>
      <vt:lpstr>1_Office Theme</vt:lpstr>
      <vt:lpstr>2_Office Theme</vt:lpstr>
      <vt:lpstr>1_Crop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8</cp:revision>
  <cp:lastPrinted>2022-09-18T01:54:55Z</cp:lastPrinted>
  <dcterms:created xsi:type="dcterms:W3CDTF">2022-09-15T11:55:30Z</dcterms:created>
  <dcterms:modified xsi:type="dcterms:W3CDTF">2022-09-18T13:00:12Z</dcterms:modified>
</cp:coreProperties>
</file>