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  <p:sldMasterId id="2147483672" r:id="rId2"/>
  </p:sldMasterIdLst>
  <p:sldIdLst>
    <p:sldId id="264" r:id="rId3"/>
    <p:sldId id="256" r:id="rId4"/>
    <p:sldId id="263" r:id="rId5"/>
    <p:sldId id="257" r:id="rId6"/>
    <p:sldId id="265" r:id="rId7"/>
    <p:sldId id="260" r:id="rId8"/>
    <p:sldId id="258" r:id="rId9"/>
    <p:sldId id="276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61" r:id="rId19"/>
    <p:sldId id="259" r:id="rId20"/>
    <p:sldId id="274" r:id="rId21"/>
    <p:sldId id="275" r:id="rId22"/>
    <p:sldId id="262" r:id="rId23"/>
  </p:sldIdLst>
  <p:sldSz cx="9144000" cy="6858000" type="screen4x3"/>
  <p:notesSz cx="7010400" cy="9296400"/>
  <p:embeddedFontLst>
    <p:embeddedFont>
      <p:font typeface="Calibri" panose="020F0502020204030204" pitchFamily="34" charset="0"/>
      <p:regular r:id="rId24"/>
      <p:bold r:id="rId25"/>
      <p:italic r:id="rId26"/>
      <p:boldItalic r:id="rId27"/>
    </p:embeddedFont>
    <p:embeddedFont>
      <p:font typeface="Calibri Light" panose="020F0302020204030204" pitchFamily="34" charset="0"/>
      <p:regular r:id="rId28"/>
      <p:italic r:id="rId29"/>
    </p:embeddedFont>
    <p:embeddedFont>
      <p:font typeface="Dreaming Outloud Pro" panose="03050502040302030504" pitchFamily="66" charset="0"/>
      <p:regular r:id="rId30"/>
    </p:embeddedFont>
  </p:embeddedFont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8BB1B21F-8CE3-464B-8FE9-ABE03F14CE02}" v="630" dt="2022-09-11T20:06:49.026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015" autoAdjust="0"/>
    <p:restoredTop sz="94660"/>
  </p:normalViewPr>
  <p:slideViewPr>
    <p:cSldViewPr snapToGrid="0">
      <p:cViewPr varScale="1">
        <p:scale>
          <a:sx n="79" d="100"/>
          <a:sy n="79" d="100"/>
        </p:scale>
        <p:origin x="253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font" Target="fonts/font3.fntdata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34" Type="http://schemas.openxmlformats.org/officeDocument/2006/relationships/tableStyles" Target="tableStyle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font" Target="fonts/font2.fntdata"/><Relationship Id="rId33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font" Target="fonts/font6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font" Target="fonts/font1.fntdata"/><Relationship Id="rId32" Type="http://schemas.openxmlformats.org/officeDocument/2006/relationships/viewProps" Target="view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font" Target="fonts/font5.fntdata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presProps" Target="pres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font" Target="fonts/font4.fntdata"/><Relationship Id="rId30" Type="http://schemas.openxmlformats.org/officeDocument/2006/relationships/font" Target="fonts/font7.fntdata"/><Relationship Id="rId35" Type="http://schemas.microsoft.com/office/2015/10/relationships/revisionInfo" Target="revisionInfo.xml"/><Relationship Id="rId8" Type="http://schemas.openxmlformats.org/officeDocument/2006/relationships/slide" Target="slides/slide6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DA1FCB-1705-485B-A1CC-6F4133161305}" type="datetimeFigureOut">
              <a:rPr lang="en-US" smtClean="0"/>
              <a:t>9/9/2022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D2802B-D31A-49FA-9620-6D65D2EF346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72242956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DA1FCB-1705-485B-A1CC-6F4133161305}" type="datetimeFigureOut">
              <a:rPr lang="en-US" smtClean="0"/>
              <a:t>9/9/2022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D2802B-D31A-49FA-9620-6D65D2EF346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25560241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DA1FCB-1705-485B-A1CC-6F4133161305}" type="datetimeFigureOut">
              <a:rPr lang="en-US" smtClean="0"/>
              <a:t>9/9/2022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D2802B-D31A-49FA-9620-6D65D2EF346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68513454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DA1FCB-1705-485B-A1CC-6F4133161305}" type="datetimeFigureOut">
              <a:rPr lang="en-US" smtClean="0"/>
              <a:t>9/9/2022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D2802B-D31A-49FA-9620-6D65D2EF346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43977286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DA1FCB-1705-485B-A1CC-6F4133161305}" type="datetimeFigureOut">
              <a:rPr lang="en-US" smtClean="0"/>
              <a:t>9/9/2022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D2802B-D31A-49FA-9620-6D65D2EF346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68650696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DA1FCB-1705-485B-A1CC-6F4133161305}" type="datetimeFigureOut">
              <a:rPr lang="en-US" smtClean="0"/>
              <a:t>9/9/2022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D2802B-D31A-49FA-9620-6D65D2EF346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1439432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DA1FCB-1705-485B-A1CC-6F4133161305}" type="datetimeFigureOut">
              <a:rPr lang="en-US" smtClean="0"/>
              <a:t>9/9/2022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D2802B-D31A-49FA-9620-6D65D2EF346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86581492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DA1FCB-1705-485B-A1CC-6F4133161305}" type="datetimeFigureOut">
              <a:rPr lang="en-US" smtClean="0"/>
              <a:t>9/9/2022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D2802B-D31A-49FA-9620-6D65D2EF346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16857064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DA1FCB-1705-485B-A1CC-6F4133161305}" type="datetimeFigureOut">
              <a:rPr lang="en-US" smtClean="0"/>
              <a:t>9/9/2022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D2802B-D31A-49FA-9620-6D65D2EF346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36482780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DA1FCB-1705-485B-A1CC-6F4133161305}" type="datetimeFigureOut">
              <a:rPr lang="en-US" smtClean="0"/>
              <a:t>9/9/2022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D2802B-D31A-49FA-9620-6D65D2EF346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06063734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DA1FCB-1705-485B-A1CC-6F4133161305}" type="datetimeFigureOut">
              <a:rPr lang="en-US" smtClean="0"/>
              <a:t>9/9/2022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D2802B-D31A-49FA-9620-6D65D2EF346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65987805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DA1FCB-1705-485B-A1CC-6F4133161305}" type="datetimeFigureOut">
              <a:rPr lang="en-US" smtClean="0"/>
              <a:t>9/9/2022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D2802B-D31A-49FA-9620-6D65D2EF346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70230183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DA1FCB-1705-485B-A1CC-6F4133161305}" type="datetimeFigureOut">
              <a:rPr lang="en-US" smtClean="0"/>
              <a:t>9/9/2022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D2802B-D31A-49FA-9620-6D65D2EF346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7294027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DA1FCB-1705-485B-A1CC-6F4133161305}" type="datetimeFigureOut">
              <a:rPr lang="en-US" smtClean="0"/>
              <a:t>9/9/2022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D2802B-D31A-49FA-9620-6D65D2EF346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81471627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DA1FCB-1705-485B-A1CC-6F4133161305}" type="datetimeFigureOut">
              <a:rPr lang="en-US" smtClean="0"/>
              <a:t>9/9/2022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D2802B-D31A-49FA-9620-6D65D2EF346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28741669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DA1FCB-1705-485B-A1CC-6F4133161305}" type="datetimeFigureOut">
              <a:rPr lang="en-US" smtClean="0"/>
              <a:t>9/9/2022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D2802B-D31A-49FA-9620-6D65D2EF346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16171563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DA1FCB-1705-485B-A1CC-6F4133161305}" type="datetimeFigureOut">
              <a:rPr lang="en-US" smtClean="0"/>
              <a:t>9/9/2022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D2802B-D31A-49FA-9620-6D65D2EF346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5780266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DA1FCB-1705-485B-A1CC-6F4133161305}" type="datetimeFigureOut">
              <a:rPr lang="en-US" smtClean="0"/>
              <a:t>9/9/2022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D2802B-D31A-49FA-9620-6D65D2EF346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9518985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DA1FCB-1705-485B-A1CC-6F4133161305}" type="datetimeFigureOut">
              <a:rPr lang="en-US" smtClean="0"/>
              <a:t>9/9/2022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D2802B-D31A-49FA-9620-6D65D2EF346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24321404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DA1FCB-1705-485B-A1CC-6F4133161305}" type="datetimeFigureOut">
              <a:rPr lang="en-US" smtClean="0"/>
              <a:t>9/9/2022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D2802B-D31A-49FA-9620-6D65D2EF346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08419724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DA1FCB-1705-485B-A1CC-6F4133161305}" type="datetimeFigureOut">
              <a:rPr lang="en-US" smtClean="0"/>
              <a:t>9/9/2022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D2802B-D31A-49FA-9620-6D65D2EF346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86386151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DA1FCB-1705-485B-A1CC-6F4133161305}" type="datetimeFigureOut">
              <a:rPr lang="en-US" smtClean="0"/>
              <a:t>9/9/2022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D2802B-D31A-49FA-9620-6D65D2EF346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3557980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FDA1FCB-1705-485B-A1CC-6F4133161305}" type="datetimeFigureOut">
              <a:rPr lang="en-US" smtClean="0"/>
              <a:t>9/9/2022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AD2802B-D31A-49FA-9620-6D65D2EF3463}" type="slidenum">
              <a:rPr lang="en-US" smtClean="0"/>
              <a:t>‹#›</a:t>
            </a:fld>
            <a:endParaRPr lang="en-US" dirty="0"/>
          </a:p>
        </p:txBody>
      </p:sp>
      <p:pic>
        <p:nvPicPr>
          <p:cNvPr id="8" name="Picture 7" descr="A close-up of a pencil&#10;&#10;Description automatically generated with low confidence">
            <a:extLst>
              <a:ext uri="{FF2B5EF4-FFF2-40B4-BE49-F238E27FC236}">
                <a16:creationId xmlns:a16="http://schemas.microsoft.com/office/drawing/2014/main" id="{1117A667-8F96-BD4A-257D-50E3A971465D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058" y="0"/>
            <a:ext cx="9103942" cy="60711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40989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accent4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FDA1FCB-1705-485B-A1CC-6F4133161305}" type="datetimeFigureOut">
              <a:rPr lang="en-US" smtClean="0"/>
              <a:t>9/9/2022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AD2802B-D31A-49FA-9620-6D65D2EF3463}" type="slidenum">
              <a:rPr lang="en-US" smtClean="0"/>
              <a:t>‹#›</a:t>
            </a:fld>
            <a:endParaRPr lang="en-US" dirty="0"/>
          </a:p>
        </p:txBody>
      </p:sp>
      <p:pic>
        <p:nvPicPr>
          <p:cNvPr id="8" name="Picture 7" descr="A close-up of a pencil&#10;&#10;Description automatically generated with low confidence">
            <a:extLst>
              <a:ext uri="{FF2B5EF4-FFF2-40B4-BE49-F238E27FC236}">
                <a16:creationId xmlns:a16="http://schemas.microsoft.com/office/drawing/2014/main" id="{1117A667-8F96-BD4A-257D-50E3A971465D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31688" y="365126"/>
            <a:ext cx="2705986" cy="1804555"/>
          </a:xfrm>
          <a:prstGeom prst="roundRect">
            <a:avLst>
              <a:gd name="adj" fmla="val 16667"/>
            </a:avLst>
          </a:prstGeom>
          <a:ln>
            <a:solidFill>
              <a:schemeClr val="tx1">
                <a:lumMod val="50000"/>
                <a:lumOff val="50000"/>
              </a:schemeClr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8C9F63B2-DF26-F535-C453-459A710A141A}"/>
              </a:ext>
            </a:extLst>
          </p:cNvPr>
          <p:cNvCxnSpPr>
            <a:cxnSpLocks/>
          </p:cNvCxnSpPr>
          <p:nvPr userDrawn="1"/>
        </p:nvCxnSpPr>
        <p:spPr>
          <a:xfrm>
            <a:off x="628650" y="1714722"/>
            <a:ext cx="7505257" cy="18385"/>
          </a:xfrm>
          <a:prstGeom prst="line">
            <a:avLst/>
          </a:prstGeom>
          <a:ln w="28575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880853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4F0633B0-A412-F20C-B012-E19F53B1990F}"/>
              </a:ext>
            </a:extLst>
          </p:cNvPr>
          <p:cNvSpPr txBox="1"/>
          <p:nvPr/>
        </p:nvSpPr>
        <p:spPr>
          <a:xfrm>
            <a:off x="580914" y="338866"/>
            <a:ext cx="530352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/>
              <a:t>How can you know whether you are doing right or wrong?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4854BB7-AD99-1CB6-5992-4B66059BA92F}"/>
              </a:ext>
            </a:extLst>
          </p:cNvPr>
          <p:cNvSpPr txBox="1"/>
          <p:nvPr/>
        </p:nvSpPr>
        <p:spPr>
          <a:xfrm>
            <a:off x="580914" y="2205318"/>
            <a:ext cx="8369448" cy="43088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Wingdings" panose="05000000000000000000" pitchFamily="2" charset="2"/>
              <a:buChar char="§"/>
            </a:pPr>
            <a:r>
              <a:rPr lang="en-US" sz="2400" dirty="0"/>
              <a:t>Young people face constant pressure to be like those around them</a:t>
            </a:r>
          </a:p>
          <a:p>
            <a:pPr marL="800100" lvl="1" indent="-342900">
              <a:buFont typeface="Wingdings" panose="05000000000000000000" pitchFamily="2" charset="2"/>
              <a:buChar char="ü"/>
            </a:pPr>
            <a:r>
              <a:rPr lang="en-US" sz="2400" i="1" dirty="0"/>
              <a:t>Can you do that and be right?</a:t>
            </a:r>
          </a:p>
          <a:p>
            <a:pPr marL="800100" lvl="1" indent="-342900">
              <a:buFont typeface="Wingdings" panose="05000000000000000000" pitchFamily="2" charset="2"/>
              <a:buChar char="ü"/>
            </a:pPr>
            <a:r>
              <a:rPr lang="en-US" sz="2400" i="1" dirty="0"/>
              <a:t>Is there really anything wrong with what others are doing?</a:t>
            </a:r>
          </a:p>
          <a:p>
            <a:pPr marL="800100" lvl="1" indent="-342900">
              <a:buFont typeface="Wingdings" panose="05000000000000000000" pitchFamily="2" charset="2"/>
              <a:buChar char="ü"/>
            </a:pPr>
            <a:r>
              <a:rPr lang="en-US" sz="2400" i="1" dirty="0"/>
              <a:t>Do mom, dad, the preacher, elders, and folks at church really have something in the “don’t list” or “do list” that shows they really don’t understand the youth of the day?</a:t>
            </a:r>
          </a:p>
          <a:p>
            <a:pPr marL="800100" lvl="1" indent="-342900">
              <a:buFont typeface="Wingdings" panose="05000000000000000000" pitchFamily="2" charset="2"/>
              <a:buChar char="ü"/>
            </a:pPr>
            <a:r>
              <a:rPr lang="en-US" sz="2400" i="1" dirty="0"/>
              <a:t>If I could do some of the things I’m tempted to do, and not get caught, would that be okay?</a:t>
            </a:r>
          </a:p>
          <a:p>
            <a:pPr marL="800100" lvl="1" indent="-342900">
              <a:buFont typeface="Wingdings" panose="05000000000000000000" pitchFamily="2" charset="2"/>
              <a:buChar char="ü"/>
            </a:pPr>
            <a:endParaRPr lang="en-US" sz="1000" i="1" dirty="0"/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en-US" sz="2400" dirty="0"/>
              <a:t>Some questions are rather easy to determine – yet other questions puzzle us</a:t>
            </a:r>
          </a:p>
        </p:txBody>
      </p:sp>
    </p:spTree>
    <p:extLst>
      <p:ext uri="{BB962C8B-B14F-4D97-AF65-F5344CB8AC3E}">
        <p14:creationId xmlns:p14="http://schemas.microsoft.com/office/powerpoint/2010/main" val="3388521291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 bldLvl="5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4C126D78-1380-4A98-C828-EA4C30E0F4E9}"/>
              </a:ext>
            </a:extLst>
          </p:cNvPr>
          <p:cNvSpPr txBox="1"/>
          <p:nvPr/>
        </p:nvSpPr>
        <p:spPr>
          <a:xfrm>
            <a:off x="-60593" y="5310680"/>
            <a:ext cx="9144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latin typeface="Dreaming Outloud Pro" panose="03050502040302030504" pitchFamily="66" charset="0"/>
                <a:cs typeface="Dreaming Outloud Pro" panose="03050502040302030504" pitchFamily="66" charset="0"/>
              </a:rPr>
              <a:t>(How Young People Can Determine Right from Wrong)</a:t>
            </a:r>
            <a:endParaRPr lang="en-US" sz="2400" dirty="0">
              <a:latin typeface="Dreaming Outloud Pro" panose="03050502040302030504" pitchFamily="66" charset="0"/>
              <a:cs typeface="Dreaming Outloud Pro" panose="03050502040302030504" pitchFamily="66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9212484-1300-80B6-C4B2-EB01F8C2E1BA}"/>
              </a:ext>
            </a:extLst>
          </p:cNvPr>
          <p:cNvSpPr txBox="1"/>
          <p:nvPr/>
        </p:nvSpPr>
        <p:spPr>
          <a:xfrm>
            <a:off x="59167" y="834182"/>
            <a:ext cx="6771939" cy="28007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800" b="1" dirty="0">
                <a:latin typeface="Dreaming Outloud Pro" panose="03050502040302030504" pitchFamily="66" charset="0"/>
                <a:cs typeface="Dreaming Outloud Pro" panose="03050502040302030504" pitchFamily="66" charset="0"/>
              </a:rPr>
              <a:t>Drawing</a:t>
            </a:r>
          </a:p>
          <a:p>
            <a:pPr algn="ctr"/>
            <a:r>
              <a:rPr lang="en-US" sz="8800" b="1" dirty="0">
                <a:latin typeface="Dreaming Outloud Pro" panose="03050502040302030504" pitchFamily="66" charset="0"/>
                <a:cs typeface="Dreaming Outloud Pro" panose="03050502040302030504" pitchFamily="66" charset="0"/>
              </a:rPr>
              <a:t>the Line</a:t>
            </a:r>
            <a:endParaRPr lang="en-US" sz="4000" b="1" dirty="0">
              <a:latin typeface="Dreaming Outloud Pro" panose="03050502040302030504" pitchFamily="66" charset="0"/>
              <a:cs typeface="Dreaming Outloud Pro" panose="030505020403020305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62212478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4C126D78-1380-4A98-C828-EA4C30E0F4E9}"/>
              </a:ext>
            </a:extLst>
          </p:cNvPr>
          <p:cNvSpPr txBox="1"/>
          <p:nvPr/>
        </p:nvSpPr>
        <p:spPr>
          <a:xfrm>
            <a:off x="0" y="4721278"/>
            <a:ext cx="91440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latin typeface="Dreaming Outloud Pro" panose="03050502040302030504" pitchFamily="66" charset="0"/>
                <a:cs typeface="Dreaming Outloud Pro" panose="03050502040302030504" pitchFamily="66" charset="0"/>
              </a:rPr>
              <a:t>Drawing the Line</a:t>
            </a:r>
          </a:p>
          <a:p>
            <a:pPr algn="ctr"/>
            <a:r>
              <a:rPr lang="en-US" sz="2800" dirty="0">
                <a:latin typeface="Dreaming Outloud Pro" panose="03050502040302030504" pitchFamily="66" charset="0"/>
                <a:cs typeface="Dreaming Outloud Pro" panose="03050502040302030504" pitchFamily="66" charset="0"/>
              </a:rPr>
              <a:t>(How Young People Can Determine Right from Wrong)</a:t>
            </a:r>
            <a:endParaRPr lang="en-US" sz="2400" dirty="0">
              <a:latin typeface="Dreaming Outloud Pro" panose="03050502040302030504" pitchFamily="66" charset="0"/>
              <a:cs typeface="Dreaming Outloud Pro" panose="03050502040302030504" pitchFamily="66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7CC4F8A-2710-0EB7-364F-E471DD455A79}"/>
              </a:ext>
            </a:extLst>
          </p:cNvPr>
          <p:cNvSpPr txBox="1"/>
          <p:nvPr/>
        </p:nvSpPr>
        <p:spPr>
          <a:xfrm>
            <a:off x="505609" y="690172"/>
            <a:ext cx="586291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00050" indent="-400050">
              <a:buFont typeface="+mj-lt"/>
              <a:buAutoNum type="romanUcPeriod"/>
            </a:pPr>
            <a:r>
              <a:rPr lang="en-US" sz="3200" b="1" dirty="0">
                <a:solidFill>
                  <a:srgbClr val="0070C0"/>
                </a:solidFill>
                <a:latin typeface="Dreaming Outloud Pro" panose="03050502040302030504" pitchFamily="66" charset="0"/>
                <a:cs typeface="Dreaming Outloud Pro" panose="03050502040302030504" pitchFamily="66" charset="0"/>
              </a:rPr>
              <a:t>There is a Line to be Drawn</a:t>
            </a:r>
          </a:p>
        </p:txBody>
      </p:sp>
    </p:spTree>
    <p:extLst>
      <p:ext uri="{BB962C8B-B14F-4D97-AF65-F5344CB8AC3E}">
        <p14:creationId xmlns:p14="http://schemas.microsoft.com/office/powerpoint/2010/main" val="2312226935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CC50B689-874F-9E15-49EC-19BAD4064864}"/>
              </a:ext>
            </a:extLst>
          </p:cNvPr>
          <p:cNvSpPr txBox="1"/>
          <p:nvPr/>
        </p:nvSpPr>
        <p:spPr>
          <a:xfrm>
            <a:off x="446443" y="640983"/>
            <a:ext cx="586829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00050" indent="-400050">
              <a:buFont typeface="+mj-lt"/>
              <a:buAutoNum type="romanUcPeriod"/>
            </a:pPr>
            <a:r>
              <a:rPr lang="en-US" sz="3600" b="1" dirty="0">
                <a:solidFill>
                  <a:srgbClr val="0070C0"/>
                </a:solidFill>
                <a:latin typeface="Dreaming Outloud Pro" panose="03050502040302030504" pitchFamily="66" charset="0"/>
                <a:cs typeface="Dreaming Outloud Pro" panose="03050502040302030504" pitchFamily="66" charset="0"/>
              </a:rPr>
              <a:t>There is a Line to be Drawn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7DD473D-703A-F1CA-2229-6338650CD811}"/>
              </a:ext>
            </a:extLst>
          </p:cNvPr>
          <p:cNvSpPr txBox="1"/>
          <p:nvPr/>
        </p:nvSpPr>
        <p:spPr>
          <a:xfrm>
            <a:off x="446443" y="2409713"/>
            <a:ext cx="8267251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2400" b="1" u="sng" dirty="0"/>
              <a:t>Distinguishes right from wrong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>
                <a:solidFill>
                  <a:srgbClr val="002060"/>
                </a:solidFill>
              </a:rPr>
              <a:t>Not vague, uncertain, or unclear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>
                <a:solidFill>
                  <a:srgbClr val="002060"/>
                </a:solidFill>
              </a:rPr>
              <a:t>Clear line drawn:</a:t>
            </a:r>
          </a:p>
          <a:p>
            <a:pPr marL="1371600" lvl="2" indent="-457200">
              <a:buFont typeface="Wingdings" panose="05000000000000000000" pitchFamily="2" charset="2"/>
              <a:buChar char="§"/>
            </a:pPr>
            <a:r>
              <a:rPr lang="en-US" sz="2400" dirty="0">
                <a:solidFill>
                  <a:srgbClr val="002060"/>
                </a:solidFill>
              </a:rPr>
              <a:t>1 John 3:4 – very concept of sin</a:t>
            </a:r>
          </a:p>
          <a:p>
            <a:pPr marL="1371600" lvl="2" indent="-457200">
              <a:buFont typeface="Wingdings" panose="05000000000000000000" pitchFamily="2" charset="2"/>
              <a:buChar char="§"/>
            </a:pPr>
            <a:r>
              <a:rPr lang="en-US" sz="2400" dirty="0">
                <a:solidFill>
                  <a:srgbClr val="002060"/>
                </a:solidFill>
              </a:rPr>
              <a:t>1 John 1:6-ff (light) –vs- 1 John 2 (darkness) </a:t>
            </a:r>
          </a:p>
          <a:p>
            <a:pPr marL="1371600" lvl="2" indent="-457200">
              <a:buFont typeface="Wingdings" panose="05000000000000000000" pitchFamily="2" charset="2"/>
              <a:buChar char="§"/>
            </a:pPr>
            <a:r>
              <a:rPr lang="en-US" sz="2400" dirty="0">
                <a:solidFill>
                  <a:srgbClr val="002060"/>
                </a:solidFill>
              </a:rPr>
              <a:t>Rom. 12:9 – Evil vs good</a:t>
            </a:r>
          </a:p>
          <a:p>
            <a:pPr marL="1371600" lvl="2" indent="-457200">
              <a:buFont typeface="Wingdings" panose="05000000000000000000" pitchFamily="2" charset="2"/>
              <a:buChar char="§"/>
            </a:pPr>
            <a:r>
              <a:rPr lang="en-US" sz="2400" dirty="0">
                <a:solidFill>
                  <a:srgbClr val="002060"/>
                </a:solidFill>
              </a:rPr>
              <a:t>Gal. 5:16-ff – works of flesh –vs- fruit of spirit</a:t>
            </a:r>
          </a:p>
          <a:p>
            <a:pPr marL="1371600" lvl="2" indent="-457200">
              <a:buFont typeface="Wingdings" panose="05000000000000000000" pitchFamily="2" charset="2"/>
              <a:buChar char="§"/>
            </a:pPr>
            <a:r>
              <a:rPr lang="en-US" sz="2400" dirty="0">
                <a:solidFill>
                  <a:srgbClr val="002060"/>
                </a:solidFill>
              </a:rPr>
              <a:t>Eph. 4:17-ff; 5:1-ff</a:t>
            </a:r>
          </a:p>
          <a:p>
            <a:pPr marL="1371600" lvl="2" indent="-457200">
              <a:buFont typeface="Wingdings" panose="05000000000000000000" pitchFamily="2" charset="2"/>
              <a:buChar char="§"/>
            </a:pPr>
            <a:r>
              <a:rPr lang="en-US" sz="2400" dirty="0">
                <a:solidFill>
                  <a:srgbClr val="002060"/>
                </a:solidFill>
              </a:rPr>
              <a:t>1 Tim. 6:11-ff – flee and follow</a:t>
            </a:r>
          </a:p>
        </p:txBody>
      </p:sp>
    </p:spTree>
    <p:extLst>
      <p:ext uri="{BB962C8B-B14F-4D97-AF65-F5344CB8AC3E}">
        <p14:creationId xmlns:p14="http://schemas.microsoft.com/office/powerpoint/2010/main" val="621480150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uiExpand="1" build="p" bldLvl="5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CC50B689-874F-9E15-49EC-19BAD4064864}"/>
              </a:ext>
            </a:extLst>
          </p:cNvPr>
          <p:cNvSpPr txBox="1"/>
          <p:nvPr/>
        </p:nvSpPr>
        <p:spPr>
          <a:xfrm>
            <a:off x="446443" y="640983"/>
            <a:ext cx="586829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00050" indent="-400050">
              <a:buFont typeface="+mj-lt"/>
              <a:buAutoNum type="romanUcPeriod"/>
            </a:pPr>
            <a:r>
              <a:rPr lang="en-US" sz="3600" b="1" dirty="0">
                <a:solidFill>
                  <a:srgbClr val="0070C0"/>
                </a:solidFill>
                <a:latin typeface="Dreaming Outloud Pro" panose="03050502040302030504" pitchFamily="66" charset="0"/>
                <a:cs typeface="Dreaming Outloud Pro" panose="03050502040302030504" pitchFamily="66" charset="0"/>
              </a:rPr>
              <a:t>There is a Line to be Drawn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7DD473D-703A-F1CA-2229-6338650CD811}"/>
              </a:ext>
            </a:extLst>
          </p:cNvPr>
          <p:cNvSpPr txBox="1"/>
          <p:nvPr/>
        </p:nvSpPr>
        <p:spPr>
          <a:xfrm>
            <a:off x="446443" y="2409713"/>
            <a:ext cx="8267251" cy="43088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2400" b="1" u="sng" dirty="0">
                <a:solidFill>
                  <a:schemeClr val="bg1">
                    <a:lumMod val="50000"/>
                  </a:schemeClr>
                </a:solidFill>
              </a:rPr>
              <a:t>Distinguishes right from wrong</a:t>
            </a:r>
          </a:p>
          <a:p>
            <a:pPr marL="457200" indent="-457200">
              <a:buFont typeface="+mj-lt"/>
              <a:buAutoNum type="alphaUcPeriod"/>
            </a:pPr>
            <a:endParaRPr lang="en-US" sz="1000" b="1" u="sng" dirty="0"/>
          </a:p>
          <a:p>
            <a:pPr marL="457200" indent="-457200">
              <a:buFont typeface="+mj-lt"/>
              <a:buAutoNum type="alphaUcPeriod"/>
            </a:pPr>
            <a:r>
              <a:rPr lang="en-US" sz="2400" b="1" u="sng" dirty="0"/>
              <a:t>This line shows us how to live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>
                <a:solidFill>
                  <a:srgbClr val="002060"/>
                </a:solidFill>
              </a:rPr>
              <a:t>How to live a godly life</a:t>
            </a:r>
          </a:p>
          <a:p>
            <a:pPr marL="1371600" lvl="2" indent="-457200">
              <a:buFont typeface="Wingdings" panose="05000000000000000000" pitchFamily="2" charset="2"/>
              <a:buChar char="§"/>
            </a:pPr>
            <a:r>
              <a:rPr lang="en-US" sz="2400" dirty="0">
                <a:solidFill>
                  <a:srgbClr val="002060"/>
                </a:solidFill>
              </a:rPr>
              <a:t>Rom. 6:3-4</a:t>
            </a:r>
          </a:p>
          <a:p>
            <a:pPr marL="1371600" lvl="2" indent="-457200">
              <a:buFont typeface="Wingdings" panose="05000000000000000000" pitchFamily="2" charset="2"/>
              <a:buChar char="§"/>
            </a:pPr>
            <a:r>
              <a:rPr lang="en-US" sz="2400" dirty="0">
                <a:solidFill>
                  <a:srgbClr val="002060"/>
                </a:solidFill>
              </a:rPr>
              <a:t>Titus 2:11-12</a:t>
            </a:r>
          </a:p>
          <a:p>
            <a:pPr marL="1371600" lvl="2" indent="-457200">
              <a:buFont typeface="Wingdings" panose="05000000000000000000" pitchFamily="2" charset="2"/>
              <a:buChar char="§"/>
            </a:pPr>
            <a:r>
              <a:rPr lang="en-US" sz="2400" dirty="0">
                <a:solidFill>
                  <a:srgbClr val="002060"/>
                </a:solidFill>
              </a:rPr>
              <a:t>1 Pet. 1:15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>
                <a:solidFill>
                  <a:srgbClr val="002060"/>
                </a:solidFill>
              </a:rPr>
              <a:t>Because of this line – there will be some warnings (“negative”) yet needed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>
                <a:solidFill>
                  <a:srgbClr val="002060"/>
                </a:solidFill>
              </a:rPr>
              <a:t>Because of this line – there will be some instructions (“positive”) equally needed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>
                <a:solidFill>
                  <a:srgbClr val="002060"/>
                </a:solidFill>
              </a:rPr>
              <a:t>What the Bible is all about – showing us how to live</a:t>
            </a:r>
          </a:p>
        </p:txBody>
      </p:sp>
    </p:spTree>
    <p:extLst>
      <p:ext uri="{BB962C8B-B14F-4D97-AF65-F5344CB8AC3E}">
        <p14:creationId xmlns:p14="http://schemas.microsoft.com/office/powerpoint/2010/main" val="2405213534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4C126D78-1380-4A98-C828-EA4C30E0F4E9}"/>
              </a:ext>
            </a:extLst>
          </p:cNvPr>
          <p:cNvSpPr txBox="1"/>
          <p:nvPr/>
        </p:nvSpPr>
        <p:spPr>
          <a:xfrm>
            <a:off x="0" y="4721278"/>
            <a:ext cx="91440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latin typeface="Dreaming Outloud Pro" panose="03050502040302030504" pitchFamily="66" charset="0"/>
                <a:cs typeface="Dreaming Outloud Pro" panose="03050502040302030504" pitchFamily="66" charset="0"/>
              </a:rPr>
              <a:t>Drawing the Line</a:t>
            </a:r>
          </a:p>
          <a:p>
            <a:pPr algn="ctr"/>
            <a:r>
              <a:rPr lang="en-US" sz="2800" dirty="0">
                <a:latin typeface="Dreaming Outloud Pro" panose="03050502040302030504" pitchFamily="66" charset="0"/>
                <a:cs typeface="Dreaming Outloud Pro" panose="03050502040302030504" pitchFamily="66" charset="0"/>
              </a:rPr>
              <a:t>(How Young People Can Determine Right from Wrong)</a:t>
            </a:r>
            <a:endParaRPr lang="en-US" sz="2400" dirty="0">
              <a:latin typeface="Dreaming Outloud Pro" panose="03050502040302030504" pitchFamily="66" charset="0"/>
              <a:cs typeface="Dreaming Outloud Pro" panose="03050502040302030504" pitchFamily="66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7CC4F8A-2710-0EB7-364F-E471DD455A79}"/>
              </a:ext>
            </a:extLst>
          </p:cNvPr>
          <p:cNvSpPr txBox="1"/>
          <p:nvPr/>
        </p:nvSpPr>
        <p:spPr>
          <a:xfrm>
            <a:off x="505609" y="690172"/>
            <a:ext cx="5862918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00050" indent="-400050">
              <a:buFont typeface="+mj-lt"/>
              <a:buAutoNum type="romanUcPeriod"/>
            </a:pPr>
            <a:r>
              <a:rPr lang="en-US" sz="3200" b="1" dirty="0">
                <a:solidFill>
                  <a:schemeClr val="bg1">
                    <a:lumMod val="75000"/>
                  </a:schemeClr>
                </a:solidFill>
                <a:latin typeface="Dreaming Outloud Pro" panose="03050502040302030504" pitchFamily="66" charset="0"/>
                <a:cs typeface="Dreaming Outloud Pro" panose="03050502040302030504" pitchFamily="66" charset="0"/>
              </a:rPr>
              <a:t>There is a Line to be Drawn</a:t>
            </a:r>
          </a:p>
          <a:p>
            <a:pPr marL="400050" indent="-400050">
              <a:buFont typeface="+mj-lt"/>
              <a:buAutoNum type="romanUcPeriod"/>
            </a:pPr>
            <a:endParaRPr lang="en-US" sz="1600" b="1" dirty="0">
              <a:solidFill>
                <a:srgbClr val="0070C0"/>
              </a:solidFill>
              <a:latin typeface="Dreaming Outloud Pro" panose="03050502040302030504" pitchFamily="66" charset="0"/>
              <a:cs typeface="Dreaming Outloud Pro" panose="03050502040302030504" pitchFamily="66" charset="0"/>
            </a:endParaRPr>
          </a:p>
          <a:p>
            <a:pPr marL="400050" indent="-400050">
              <a:buFont typeface="+mj-lt"/>
              <a:buAutoNum type="romanUcPeriod"/>
            </a:pPr>
            <a:r>
              <a:rPr lang="en-US" sz="3200" b="1" dirty="0">
                <a:solidFill>
                  <a:srgbClr val="0070C0"/>
                </a:solidFill>
                <a:latin typeface="Dreaming Outloud Pro" panose="03050502040302030504" pitchFamily="66" charset="0"/>
                <a:cs typeface="Dreaming Outloud Pro" panose="03050502040302030504" pitchFamily="66" charset="0"/>
              </a:rPr>
              <a:t>How Do We know Where to Draw the Line?</a:t>
            </a:r>
          </a:p>
        </p:txBody>
      </p:sp>
    </p:spTree>
    <p:extLst>
      <p:ext uri="{BB962C8B-B14F-4D97-AF65-F5344CB8AC3E}">
        <p14:creationId xmlns:p14="http://schemas.microsoft.com/office/powerpoint/2010/main" val="3071662047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C95611D1-597E-0A6B-37B7-326B9344D65A}"/>
              </a:ext>
            </a:extLst>
          </p:cNvPr>
          <p:cNvSpPr txBox="1"/>
          <p:nvPr/>
        </p:nvSpPr>
        <p:spPr>
          <a:xfrm>
            <a:off x="747656" y="426608"/>
            <a:ext cx="552405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+mj-lt"/>
              <a:buAutoNum type="romanUcPeriod" startAt="2"/>
            </a:pPr>
            <a:r>
              <a:rPr lang="en-US" sz="3600" b="1" dirty="0">
                <a:solidFill>
                  <a:srgbClr val="0070C0"/>
                </a:solidFill>
                <a:latin typeface="Dreaming Outloud Pro" panose="03050502040302030504" pitchFamily="66" charset="0"/>
                <a:cs typeface="Dreaming Outloud Pro" panose="03050502040302030504" pitchFamily="66" charset="0"/>
              </a:rPr>
              <a:t>How Do We know Where to Draw the Line?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58750347-DB8A-986F-E175-44E1CCBB4BBF}"/>
              </a:ext>
            </a:extLst>
          </p:cNvPr>
          <p:cNvSpPr txBox="1"/>
          <p:nvPr/>
        </p:nvSpPr>
        <p:spPr>
          <a:xfrm>
            <a:off x="446443" y="2189182"/>
            <a:ext cx="826725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2400" b="1" u="sng" dirty="0"/>
              <a:t>Does the Bible specifically approve or condemn it?</a:t>
            </a:r>
            <a:endParaRPr lang="en-US" sz="2400" i="1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4575125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C95611D1-597E-0A6B-37B7-326B9344D65A}"/>
              </a:ext>
            </a:extLst>
          </p:cNvPr>
          <p:cNvSpPr txBox="1"/>
          <p:nvPr/>
        </p:nvSpPr>
        <p:spPr>
          <a:xfrm>
            <a:off x="747656" y="426608"/>
            <a:ext cx="552405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+mj-lt"/>
              <a:buAutoNum type="romanUcPeriod" startAt="2"/>
            </a:pPr>
            <a:r>
              <a:rPr lang="en-US" sz="3600" b="1" dirty="0">
                <a:solidFill>
                  <a:srgbClr val="0070C0"/>
                </a:solidFill>
                <a:latin typeface="Dreaming Outloud Pro" panose="03050502040302030504" pitchFamily="66" charset="0"/>
                <a:cs typeface="Dreaming Outloud Pro" panose="03050502040302030504" pitchFamily="66" charset="0"/>
              </a:rPr>
              <a:t>How Do We know Where to Draw the Line?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58750347-DB8A-986F-E175-44E1CCBB4BBF}"/>
              </a:ext>
            </a:extLst>
          </p:cNvPr>
          <p:cNvSpPr txBox="1"/>
          <p:nvPr/>
        </p:nvSpPr>
        <p:spPr>
          <a:xfrm>
            <a:off x="446443" y="2189182"/>
            <a:ext cx="8267251" cy="35086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2400" b="1" u="sng" dirty="0">
                <a:solidFill>
                  <a:schemeClr val="bg1">
                    <a:lumMod val="50000"/>
                  </a:schemeClr>
                </a:solidFill>
              </a:rPr>
              <a:t>Does the Bible specifically approve or condemn it?</a:t>
            </a:r>
            <a:endParaRPr lang="en-US" sz="1000" b="1" u="sng" dirty="0">
              <a:solidFill>
                <a:schemeClr val="bg1">
                  <a:lumMod val="50000"/>
                </a:schemeClr>
              </a:solidFill>
            </a:endParaRPr>
          </a:p>
          <a:p>
            <a:pPr marL="457200" indent="-457200">
              <a:buFont typeface="+mj-lt"/>
              <a:buAutoNum type="alphaUcPeriod"/>
            </a:pPr>
            <a:r>
              <a:rPr lang="en-US" sz="2400" b="1" u="sng" dirty="0"/>
              <a:t>Is there a principle that relates to this matter?</a:t>
            </a:r>
          </a:p>
          <a:p>
            <a:pPr marL="914400" lvl="1" indent="-457200">
              <a:buFont typeface="+mj-lt"/>
              <a:buAutoNum type="arabicPeriod"/>
            </a:pPr>
            <a:endParaRPr lang="en-US" sz="1000" i="1" dirty="0"/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>
                <a:solidFill>
                  <a:srgbClr val="002060"/>
                </a:solidFill>
              </a:rPr>
              <a:t>Golden rule (Matt. 7:12)</a:t>
            </a:r>
          </a:p>
          <a:p>
            <a:pPr marL="1371600" lvl="2" indent="-457200">
              <a:buFont typeface="Wingdings" panose="05000000000000000000" pitchFamily="2" charset="2"/>
              <a:buChar char="§"/>
            </a:pPr>
            <a:r>
              <a:rPr lang="en-US" sz="2200" dirty="0">
                <a:solidFill>
                  <a:srgbClr val="002060"/>
                </a:solidFill>
              </a:rPr>
              <a:t>What does this rule demand of me?</a:t>
            </a:r>
          </a:p>
          <a:p>
            <a:pPr marL="1371600" lvl="2" indent="-457200">
              <a:buFont typeface="Wingdings" panose="05000000000000000000" pitchFamily="2" charset="2"/>
              <a:buChar char="§"/>
            </a:pPr>
            <a:r>
              <a:rPr lang="en-US" sz="2200" dirty="0">
                <a:solidFill>
                  <a:srgbClr val="002060"/>
                </a:solidFill>
              </a:rPr>
              <a:t>Is it violated?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>
                <a:solidFill>
                  <a:srgbClr val="002060"/>
                </a:solidFill>
              </a:rPr>
              <a:t>Love (Matt. 22:39-40)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>
                <a:solidFill>
                  <a:srgbClr val="002060"/>
                </a:solidFill>
              </a:rPr>
              <a:t>Care for the body (1 Cor. 6:19-20)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>
                <a:solidFill>
                  <a:srgbClr val="002060"/>
                </a:solidFill>
              </a:rPr>
              <a:t>Fleeing sin (2 Tim. 2:22; 1 Cor. 6:18)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>
                <a:solidFill>
                  <a:srgbClr val="002060"/>
                </a:solidFill>
              </a:rPr>
              <a:t>Priorities (1 Pet. 3:15)</a:t>
            </a:r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AF760425-2B96-FA77-8E8F-EA69B1AB47ED}"/>
              </a:ext>
            </a:extLst>
          </p:cNvPr>
          <p:cNvSpPr/>
          <p:nvPr/>
        </p:nvSpPr>
        <p:spPr>
          <a:xfrm>
            <a:off x="987013" y="5895461"/>
            <a:ext cx="7186109" cy="849854"/>
          </a:xfrm>
          <a:prstGeom prst="roundRect">
            <a:avLst>
              <a:gd name="adj" fmla="val 28059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Sin is not just a violation of “thou shalt not”</a:t>
            </a:r>
          </a:p>
          <a:p>
            <a:pPr algn="ctr"/>
            <a:r>
              <a:rPr lang="en-US" sz="2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but a violation of the law (1 John 3:4)</a:t>
            </a:r>
          </a:p>
        </p:txBody>
      </p:sp>
    </p:spTree>
    <p:extLst>
      <p:ext uri="{BB962C8B-B14F-4D97-AF65-F5344CB8AC3E}">
        <p14:creationId xmlns:p14="http://schemas.microsoft.com/office/powerpoint/2010/main" val="1135433733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uiExpand="1" build="p" bldLvl="5"/>
      <p:bldP spid="7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C95611D1-597E-0A6B-37B7-326B9344D65A}"/>
              </a:ext>
            </a:extLst>
          </p:cNvPr>
          <p:cNvSpPr txBox="1"/>
          <p:nvPr/>
        </p:nvSpPr>
        <p:spPr>
          <a:xfrm>
            <a:off x="747656" y="426608"/>
            <a:ext cx="552405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+mj-lt"/>
              <a:buAutoNum type="romanUcPeriod" startAt="2"/>
            </a:pPr>
            <a:r>
              <a:rPr lang="en-US" sz="3600" b="1" dirty="0">
                <a:solidFill>
                  <a:srgbClr val="0070C0"/>
                </a:solidFill>
                <a:latin typeface="Dreaming Outloud Pro" panose="03050502040302030504" pitchFamily="66" charset="0"/>
                <a:cs typeface="Dreaming Outloud Pro" panose="03050502040302030504" pitchFamily="66" charset="0"/>
              </a:rPr>
              <a:t>How Do We know Where to Draw the Line?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58750347-DB8A-986F-E175-44E1CCBB4BBF}"/>
              </a:ext>
            </a:extLst>
          </p:cNvPr>
          <p:cNvSpPr txBox="1"/>
          <p:nvPr/>
        </p:nvSpPr>
        <p:spPr>
          <a:xfrm>
            <a:off x="446443" y="2189182"/>
            <a:ext cx="8267251" cy="44627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2400" b="1" u="sng" dirty="0">
                <a:solidFill>
                  <a:schemeClr val="bg1">
                    <a:lumMod val="50000"/>
                  </a:schemeClr>
                </a:solidFill>
              </a:rPr>
              <a:t>Does the Bible specifically approve or condemn it?</a:t>
            </a:r>
            <a:endParaRPr lang="en-US" sz="1000" b="1" u="sng" dirty="0">
              <a:solidFill>
                <a:schemeClr val="bg1">
                  <a:lumMod val="50000"/>
                </a:schemeClr>
              </a:solidFill>
            </a:endParaRPr>
          </a:p>
          <a:p>
            <a:pPr marL="457200" indent="-457200">
              <a:buFont typeface="+mj-lt"/>
              <a:buAutoNum type="alphaUcPeriod"/>
            </a:pPr>
            <a:r>
              <a:rPr lang="en-US" sz="2400" b="1" u="sng" dirty="0">
                <a:solidFill>
                  <a:schemeClr val="bg1">
                    <a:lumMod val="50000"/>
                  </a:schemeClr>
                </a:solidFill>
              </a:rPr>
              <a:t>Is there a principle that relates to this matter?</a:t>
            </a:r>
          </a:p>
          <a:p>
            <a:pPr marL="457200" indent="-457200">
              <a:buFont typeface="+mj-lt"/>
              <a:buAutoNum type="alphaUcPeriod"/>
            </a:pPr>
            <a:endParaRPr lang="en-US" sz="1000" b="1" u="sng" dirty="0"/>
          </a:p>
          <a:p>
            <a:pPr marL="457200" indent="-457200">
              <a:buFont typeface="+mj-lt"/>
              <a:buAutoNum type="alphaUcPeriod"/>
            </a:pPr>
            <a:r>
              <a:rPr lang="en-US" sz="2400" b="1" u="sng" dirty="0"/>
              <a:t>Will it violate my conscience?</a:t>
            </a:r>
          </a:p>
          <a:p>
            <a:pPr marL="914400" lvl="1" indent="-457200">
              <a:buFont typeface="+mj-lt"/>
              <a:buAutoNum type="arabicPeriod"/>
            </a:pPr>
            <a:endParaRPr lang="en-US" sz="1000" i="1" dirty="0"/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>
                <a:solidFill>
                  <a:srgbClr val="002060"/>
                </a:solidFill>
              </a:rPr>
              <a:t>Conscience is not to be our guide (Acts 23:1)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>
                <a:solidFill>
                  <a:srgbClr val="002060"/>
                </a:solidFill>
              </a:rPr>
              <a:t>Conscience is to be shaped and educated by the word</a:t>
            </a:r>
          </a:p>
          <a:p>
            <a:pPr marL="1371600" lvl="2" indent="-457200">
              <a:buFont typeface="Wingdings" panose="05000000000000000000" pitchFamily="2" charset="2"/>
              <a:buChar char="§"/>
            </a:pPr>
            <a:r>
              <a:rPr lang="en-US" sz="2200" dirty="0">
                <a:solidFill>
                  <a:srgbClr val="002060"/>
                </a:solidFill>
              </a:rPr>
              <a:t>Prov. 16:25; Jer. 10:23</a:t>
            </a:r>
          </a:p>
          <a:p>
            <a:pPr marL="1371600" lvl="2" indent="-457200">
              <a:buFont typeface="Wingdings" panose="05000000000000000000" pitchFamily="2" charset="2"/>
              <a:buChar char="§"/>
            </a:pPr>
            <a:r>
              <a:rPr lang="en-US" sz="2200" dirty="0">
                <a:solidFill>
                  <a:srgbClr val="002060"/>
                </a:solidFill>
              </a:rPr>
              <a:t>May not have time to study at the moment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>
                <a:solidFill>
                  <a:srgbClr val="002060"/>
                </a:solidFill>
              </a:rPr>
              <a:t>To violate the conscience is a sin (Rom. 14:23)</a:t>
            </a:r>
          </a:p>
          <a:p>
            <a:pPr marL="1428750" lvl="2" indent="-514350">
              <a:buFont typeface="Wingdings" panose="05000000000000000000" pitchFamily="2" charset="2"/>
              <a:buChar char="§"/>
            </a:pPr>
            <a:r>
              <a:rPr lang="en-US" sz="2200" dirty="0">
                <a:solidFill>
                  <a:srgbClr val="002060"/>
                </a:solidFill>
              </a:rPr>
              <a:t>Can I conscientiously do this?</a:t>
            </a:r>
          </a:p>
          <a:p>
            <a:pPr marL="1428750" lvl="2" indent="-514350">
              <a:buFont typeface="Wingdings" panose="05000000000000000000" pitchFamily="2" charset="2"/>
              <a:buChar char="§"/>
            </a:pPr>
            <a:r>
              <a:rPr lang="en-US" sz="2200" dirty="0">
                <a:solidFill>
                  <a:srgbClr val="002060"/>
                </a:solidFill>
              </a:rPr>
              <a:t>Will my conscience bother me later?</a:t>
            </a:r>
          </a:p>
          <a:p>
            <a:pPr marL="1428750" lvl="2" indent="-514350">
              <a:buFont typeface="Wingdings" panose="05000000000000000000" pitchFamily="2" charset="2"/>
              <a:buChar char="§"/>
            </a:pPr>
            <a:r>
              <a:rPr lang="en-US" sz="2200" dirty="0">
                <a:solidFill>
                  <a:srgbClr val="002060"/>
                </a:solidFill>
              </a:rPr>
              <a:t>Even if right within self  (i.e. eating meat)</a:t>
            </a:r>
          </a:p>
        </p:txBody>
      </p:sp>
    </p:spTree>
    <p:extLst>
      <p:ext uri="{BB962C8B-B14F-4D97-AF65-F5344CB8AC3E}">
        <p14:creationId xmlns:p14="http://schemas.microsoft.com/office/powerpoint/2010/main" val="565531681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uiExpand="1" build="p" bldLvl="5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C95611D1-597E-0A6B-37B7-326B9344D65A}"/>
              </a:ext>
            </a:extLst>
          </p:cNvPr>
          <p:cNvSpPr txBox="1"/>
          <p:nvPr/>
        </p:nvSpPr>
        <p:spPr>
          <a:xfrm>
            <a:off x="747656" y="426608"/>
            <a:ext cx="552405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+mj-lt"/>
              <a:buAutoNum type="romanUcPeriod" startAt="2"/>
            </a:pPr>
            <a:r>
              <a:rPr lang="en-US" sz="3600" b="1" dirty="0">
                <a:solidFill>
                  <a:srgbClr val="0070C0"/>
                </a:solidFill>
                <a:latin typeface="Dreaming Outloud Pro" panose="03050502040302030504" pitchFamily="66" charset="0"/>
                <a:cs typeface="Dreaming Outloud Pro" panose="03050502040302030504" pitchFamily="66" charset="0"/>
              </a:rPr>
              <a:t>How Do We know Where to Draw the Line?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58750347-DB8A-986F-E175-44E1CCBB4BBF}"/>
              </a:ext>
            </a:extLst>
          </p:cNvPr>
          <p:cNvSpPr txBox="1"/>
          <p:nvPr/>
        </p:nvSpPr>
        <p:spPr>
          <a:xfrm>
            <a:off x="446443" y="2189182"/>
            <a:ext cx="8267251" cy="46782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2400" b="1" u="sng" dirty="0">
                <a:solidFill>
                  <a:schemeClr val="bg1">
                    <a:lumMod val="50000"/>
                  </a:schemeClr>
                </a:solidFill>
              </a:rPr>
              <a:t>Does the Bible specifically approve or condemn it?</a:t>
            </a:r>
            <a:endParaRPr lang="en-US" sz="1000" b="1" u="sng" dirty="0">
              <a:solidFill>
                <a:schemeClr val="bg1">
                  <a:lumMod val="50000"/>
                </a:schemeClr>
              </a:solidFill>
            </a:endParaRPr>
          </a:p>
          <a:p>
            <a:pPr marL="457200" indent="-457200">
              <a:buFont typeface="+mj-lt"/>
              <a:buAutoNum type="alphaUcPeriod"/>
            </a:pPr>
            <a:r>
              <a:rPr lang="en-US" sz="2400" b="1" u="sng" dirty="0">
                <a:solidFill>
                  <a:schemeClr val="bg1">
                    <a:lumMod val="50000"/>
                  </a:schemeClr>
                </a:solidFill>
              </a:rPr>
              <a:t>Is there a principle that relates to this matter?</a:t>
            </a:r>
            <a:endParaRPr lang="en-US" sz="1000" b="1" u="sng" dirty="0">
              <a:solidFill>
                <a:schemeClr val="bg1">
                  <a:lumMod val="50000"/>
                </a:schemeClr>
              </a:solidFill>
            </a:endParaRPr>
          </a:p>
          <a:p>
            <a:pPr marL="457200" indent="-457200">
              <a:buFont typeface="+mj-lt"/>
              <a:buAutoNum type="alphaUcPeriod"/>
            </a:pPr>
            <a:r>
              <a:rPr lang="en-US" sz="2400" b="1" u="sng" dirty="0">
                <a:solidFill>
                  <a:schemeClr val="bg1">
                    <a:lumMod val="50000"/>
                  </a:schemeClr>
                </a:solidFill>
              </a:rPr>
              <a:t>Will it violate my conscience?</a:t>
            </a:r>
          </a:p>
          <a:p>
            <a:pPr marL="457200" indent="-457200">
              <a:buFont typeface="+mj-lt"/>
              <a:buAutoNum type="alphaUcPeriod"/>
            </a:pPr>
            <a:endParaRPr lang="en-US" sz="1000" b="1" u="sng" dirty="0"/>
          </a:p>
          <a:p>
            <a:pPr marL="457200" indent="-457200">
              <a:buFont typeface="+mj-lt"/>
              <a:buAutoNum type="alphaUcPeriod"/>
            </a:pPr>
            <a:r>
              <a:rPr lang="en-US" sz="2400" b="1" u="sng" dirty="0"/>
              <a:t>Will it hamper my influence?</a:t>
            </a:r>
          </a:p>
          <a:p>
            <a:pPr marL="914400" lvl="1" indent="-457200">
              <a:buFont typeface="+mj-lt"/>
              <a:buAutoNum type="arabicPeriod"/>
            </a:pPr>
            <a:endParaRPr lang="en-US" sz="1000" i="1" dirty="0"/>
          </a:p>
          <a:p>
            <a:pPr marL="800100" lvl="1" indent="-342900">
              <a:buFont typeface="+mj-lt"/>
              <a:buAutoNum type="arabicPeriod"/>
            </a:pPr>
            <a:r>
              <a:rPr lang="en-US" sz="2400" i="1" dirty="0">
                <a:solidFill>
                  <a:srgbClr val="002060"/>
                </a:solidFill>
              </a:rPr>
              <a:t>We all have influence on those around us (Tit. 2:10)</a:t>
            </a:r>
          </a:p>
          <a:p>
            <a:pPr marL="1371600" lvl="2" indent="-457200">
              <a:buFont typeface="Wingdings" panose="05000000000000000000" pitchFamily="2" charset="2"/>
              <a:buChar char="§"/>
            </a:pPr>
            <a:r>
              <a:rPr lang="en-US" sz="2200" dirty="0">
                <a:solidFill>
                  <a:srgbClr val="002060"/>
                </a:solidFill>
              </a:rPr>
              <a:t>May be our own parents (or children)</a:t>
            </a:r>
          </a:p>
          <a:p>
            <a:pPr marL="1371600" lvl="2" indent="-457200">
              <a:buFont typeface="Wingdings" panose="05000000000000000000" pitchFamily="2" charset="2"/>
              <a:buChar char="§"/>
            </a:pPr>
            <a:r>
              <a:rPr lang="en-US" sz="2200" dirty="0">
                <a:solidFill>
                  <a:srgbClr val="002060"/>
                </a:solidFill>
              </a:rPr>
              <a:t>May be fellow workers</a:t>
            </a:r>
          </a:p>
          <a:p>
            <a:pPr marL="1371600" lvl="2" indent="-457200">
              <a:buFont typeface="Wingdings" panose="05000000000000000000" pitchFamily="2" charset="2"/>
              <a:buChar char="§"/>
            </a:pPr>
            <a:r>
              <a:rPr lang="en-US" sz="2200" dirty="0">
                <a:solidFill>
                  <a:srgbClr val="002060"/>
                </a:solidFill>
              </a:rPr>
              <a:t>May be other Christians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>
                <a:solidFill>
                  <a:srgbClr val="002060"/>
                </a:solidFill>
              </a:rPr>
              <a:t>Should do best – be the greatest influence (Matt. 5:13-16; 1 Tim. 4:12)</a:t>
            </a:r>
          </a:p>
          <a:p>
            <a:pPr marL="1257300" lvl="2" indent="-342900">
              <a:buFont typeface="Arial" panose="020B0604020202020204" pitchFamily="34" charset="0"/>
              <a:buChar char="•"/>
            </a:pPr>
            <a:r>
              <a:rPr lang="en-US" sz="2200" dirty="0">
                <a:solidFill>
                  <a:srgbClr val="002060"/>
                </a:solidFill>
              </a:rPr>
              <a:t>Can lead others to do wrong (Matt. 18:6; Rom. 2:24)</a:t>
            </a:r>
          </a:p>
          <a:p>
            <a:pPr marL="1257300" lvl="2" indent="-342900">
              <a:buFont typeface="Arial" panose="020B0604020202020204" pitchFamily="34" charset="0"/>
              <a:buChar char="•"/>
            </a:pPr>
            <a:r>
              <a:rPr lang="en-US" sz="2200" dirty="0">
                <a:solidFill>
                  <a:srgbClr val="002060"/>
                </a:solidFill>
              </a:rPr>
              <a:t>Cause others to violate their conscience (Rom. 14; 1 Cor. 8)</a:t>
            </a:r>
          </a:p>
        </p:txBody>
      </p:sp>
    </p:spTree>
    <p:extLst>
      <p:ext uri="{BB962C8B-B14F-4D97-AF65-F5344CB8AC3E}">
        <p14:creationId xmlns:p14="http://schemas.microsoft.com/office/powerpoint/2010/main" val="2705668021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6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6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6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6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6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6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C95611D1-597E-0A6B-37B7-326B9344D65A}"/>
              </a:ext>
            </a:extLst>
          </p:cNvPr>
          <p:cNvSpPr txBox="1"/>
          <p:nvPr/>
        </p:nvSpPr>
        <p:spPr>
          <a:xfrm>
            <a:off x="747656" y="426608"/>
            <a:ext cx="552405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+mj-lt"/>
              <a:buAutoNum type="romanUcPeriod" startAt="2"/>
            </a:pPr>
            <a:r>
              <a:rPr lang="en-US" sz="3600" b="1" dirty="0">
                <a:solidFill>
                  <a:srgbClr val="0070C0"/>
                </a:solidFill>
                <a:latin typeface="Dreaming Outloud Pro" panose="03050502040302030504" pitchFamily="66" charset="0"/>
                <a:cs typeface="Dreaming Outloud Pro" panose="03050502040302030504" pitchFamily="66" charset="0"/>
              </a:rPr>
              <a:t>How Do We know Where to Draw the Line?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58750347-DB8A-986F-E175-44E1CCBB4BBF}"/>
              </a:ext>
            </a:extLst>
          </p:cNvPr>
          <p:cNvSpPr txBox="1"/>
          <p:nvPr/>
        </p:nvSpPr>
        <p:spPr>
          <a:xfrm>
            <a:off x="446443" y="2189182"/>
            <a:ext cx="8267251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2400" b="1" u="sng" dirty="0">
                <a:solidFill>
                  <a:schemeClr val="bg1">
                    <a:lumMod val="50000"/>
                  </a:schemeClr>
                </a:solidFill>
              </a:rPr>
              <a:t>Does the Bible specifically approve or condemn it?</a:t>
            </a:r>
            <a:endParaRPr lang="en-US" sz="1000" b="1" u="sng" dirty="0">
              <a:solidFill>
                <a:schemeClr val="bg1">
                  <a:lumMod val="50000"/>
                </a:schemeClr>
              </a:solidFill>
            </a:endParaRPr>
          </a:p>
          <a:p>
            <a:pPr marL="457200" indent="-457200">
              <a:buFont typeface="+mj-lt"/>
              <a:buAutoNum type="alphaUcPeriod"/>
            </a:pPr>
            <a:r>
              <a:rPr lang="en-US" sz="2400" b="1" u="sng" dirty="0">
                <a:solidFill>
                  <a:schemeClr val="bg1">
                    <a:lumMod val="50000"/>
                  </a:schemeClr>
                </a:solidFill>
              </a:rPr>
              <a:t>Is there a principle that relates to this matter?</a:t>
            </a:r>
            <a:endParaRPr lang="en-US" sz="1000" b="1" u="sng" dirty="0">
              <a:solidFill>
                <a:schemeClr val="bg1">
                  <a:lumMod val="50000"/>
                </a:schemeClr>
              </a:solidFill>
            </a:endParaRPr>
          </a:p>
          <a:p>
            <a:pPr marL="457200" indent="-457200">
              <a:buFont typeface="+mj-lt"/>
              <a:buAutoNum type="alphaUcPeriod"/>
            </a:pPr>
            <a:r>
              <a:rPr lang="en-US" sz="2400" b="1" u="sng" dirty="0">
                <a:solidFill>
                  <a:schemeClr val="bg1">
                    <a:lumMod val="50000"/>
                  </a:schemeClr>
                </a:solidFill>
              </a:rPr>
              <a:t>Will it violate my conscience?</a:t>
            </a:r>
            <a:endParaRPr lang="en-US" sz="1000" b="1" u="sng" dirty="0">
              <a:solidFill>
                <a:schemeClr val="bg1">
                  <a:lumMod val="50000"/>
                </a:schemeClr>
              </a:solidFill>
            </a:endParaRPr>
          </a:p>
          <a:p>
            <a:pPr marL="457200" indent="-457200">
              <a:buFont typeface="+mj-lt"/>
              <a:buAutoNum type="alphaUcPeriod"/>
            </a:pPr>
            <a:r>
              <a:rPr lang="en-US" sz="2400" b="1" u="sng" dirty="0">
                <a:solidFill>
                  <a:schemeClr val="bg1">
                    <a:lumMod val="50000"/>
                  </a:schemeClr>
                </a:solidFill>
              </a:rPr>
              <a:t>Will it hamper my influence?</a:t>
            </a:r>
          </a:p>
          <a:p>
            <a:pPr marL="457200" indent="-457200">
              <a:buFont typeface="+mj-lt"/>
              <a:buAutoNum type="alphaUcPeriod"/>
            </a:pPr>
            <a:endParaRPr lang="en-US" sz="1000" b="1" u="sng" dirty="0"/>
          </a:p>
          <a:p>
            <a:pPr marL="457200" indent="-457200">
              <a:buFont typeface="+mj-lt"/>
              <a:buAutoNum type="alphaUcPeriod"/>
            </a:pPr>
            <a:r>
              <a:rPr lang="en-US" sz="2400" b="1" u="sng" dirty="0"/>
              <a:t>Will I be neglecting what I know I should do?</a:t>
            </a:r>
          </a:p>
          <a:p>
            <a:pPr marL="914400" lvl="1" indent="-457200">
              <a:buFont typeface="+mj-lt"/>
              <a:buAutoNum type="arabicPeriod"/>
            </a:pPr>
            <a:endParaRPr lang="en-US" sz="1000" i="1" dirty="0"/>
          </a:p>
          <a:p>
            <a:pPr marL="800100" lvl="1" indent="-342900">
              <a:buFont typeface="+mj-lt"/>
              <a:buAutoNum type="arabicPeriod"/>
            </a:pPr>
            <a:r>
              <a:rPr lang="en-US" sz="2400" i="1" dirty="0">
                <a:solidFill>
                  <a:srgbClr val="002060"/>
                </a:solidFill>
              </a:rPr>
              <a:t>Not always a matter of what is prohibited – neglecting is sinful (Jas. 4:17)</a:t>
            </a:r>
          </a:p>
          <a:p>
            <a:pPr marL="800100" lvl="1" indent="-342900">
              <a:buFont typeface="+mj-lt"/>
              <a:buAutoNum type="arabicPeriod"/>
            </a:pPr>
            <a:r>
              <a:rPr lang="en-US" sz="2400" i="1" dirty="0">
                <a:solidFill>
                  <a:srgbClr val="002060"/>
                </a:solidFill>
              </a:rPr>
              <a:t>Will this cause me to neglect some requirement? </a:t>
            </a:r>
            <a:r>
              <a:rPr lang="en-US" sz="2000" i="1" dirty="0">
                <a:solidFill>
                  <a:srgbClr val="002060"/>
                </a:solidFill>
              </a:rPr>
              <a:t>(As parent? As husband / wife? As a Christian? As an employee / worker?)</a:t>
            </a:r>
          </a:p>
          <a:p>
            <a:pPr marL="800100" lvl="1" indent="-342900">
              <a:buFont typeface="+mj-lt"/>
              <a:buAutoNum type="arabicPeriod"/>
            </a:pPr>
            <a:r>
              <a:rPr lang="en-US" sz="2400" i="1" dirty="0">
                <a:solidFill>
                  <a:srgbClr val="002060"/>
                </a:solidFill>
              </a:rPr>
              <a:t>Is my difficultly – simply not doing what I know I ought to do (Matt. 26:41; Rom. 7:15-ff)?</a:t>
            </a:r>
          </a:p>
        </p:txBody>
      </p:sp>
    </p:spTree>
    <p:extLst>
      <p:ext uri="{BB962C8B-B14F-4D97-AF65-F5344CB8AC3E}">
        <p14:creationId xmlns:p14="http://schemas.microsoft.com/office/powerpoint/2010/main" val="627028783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C95611D1-597E-0A6B-37B7-326B9344D65A}"/>
              </a:ext>
            </a:extLst>
          </p:cNvPr>
          <p:cNvSpPr txBox="1"/>
          <p:nvPr/>
        </p:nvSpPr>
        <p:spPr>
          <a:xfrm>
            <a:off x="747656" y="426608"/>
            <a:ext cx="552405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+mj-lt"/>
              <a:buAutoNum type="romanUcPeriod" startAt="2"/>
            </a:pPr>
            <a:r>
              <a:rPr lang="en-US" sz="3600" b="1" dirty="0">
                <a:solidFill>
                  <a:srgbClr val="0070C0"/>
                </a:solidFill>
                <a:latin typeface="Dreaming Outloud Pro" panose="03050502040302030504" pitchFamily="66" charset="0"/>
                <a:cs typeface="Dreaming Outloud Pro" panose="03050502040302030504" pitchFamily="66" charset="0"/>
              </a:rPr>
              <a:t>How Do We know Where to Draw the Line?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58750347-DB8A-986F-E175-44E1CCBB4BBF}"/>
              </a:ext>
            </a:extLst>
          </p:cNvPr>
          <p:cNvSpPr txBox="1"/>
          <p:nvPr/>
        </p:nvSpPr>
        <p:spPr>
          <a:xfrm>
            <a:off x="446443" y="2189182"/>
            <a:ext cx="8267251" cy="44319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2400" b="1" u="sng" dirty="0">
                <a:solidFill>
                  <a:schemeClr val="bg1">
                    <a:lumMod val="50000"/>
                  </a:schemeClr>
                </a:solidFill>
              </a:rPr>
              <a:t>Does the Bible specifically approve or condemn it?</a:t>
            </a:r>
            <a:endParaRPr lang="en-US" sz="1000" b="1" u="sng" dirty="0">
              <a:solidFill>
                <a:schemeClr val="bg1">
                  <a:lumMod val="50000"/>
                </a:schemeClr>
              </a:solidFill>
            </a:endParaRPr>
          </a:p>
          <a:p>
            <a:pPr marL="457200" indent="-457200">
              <a:buFont typeface="+mj-lt"/>
              <a:buAutoNum type="alphaUcPeriod"/>
            </a:pPr>
            <a:r>
              <a:rPr lang="en-US" sz="2400" b="1" u="sng" dirty="0">
                <a:solidFill>
                  <a:schemeClr val="bg1">
                    <a:lumMod val="50000"/>
                  </a:schemeClr>
                </a:solidFill>
              </a:rPr>
              <a:t>Is there a principle that relates to this matter?</a:t>
            </a:r>
            <a:endParaRPr lang="en-US" sz="1000" b="1" u="sng" dirty="0">
              <a:solidFill>
                <a:schemeClr val="bg1">
                  <a:lumMod val="50000"/>
                </a:schemeClr>
              </a:solidFill>
            </a:endParaRPr>
          </a:p>
          <a:p>
            <a:pPr marL="457200" indent="-457200">
              <a:buFont typeface="+mj-lt"/>
              <a:buAutoNum type="alphaUcPeriod"/>
            </a:pPr>
            <a:r>
              <a:rPr lang="en-US" sz="2400" b="1" u="sng" dirty="0">
                <a:solidFill>
                  <a:schemeClr val="bg1">
                    <a:lumMod val="50000"/>
                  </a:schemeClr>
                </a:solidFill>
              </a:rPr>
              <a:t>Will it violate my conscience?</a:t>
            </a:r>
            <a:endParaRPr lang="en-US" sz="1000" b="1" u="sng" dirty="0">
              <a:solidFill>
                <a:schemeClr val="bg1">
                  <a:lumMod val="50000"/>
                </a:schemeClr>
              </a:solidFill>
            </a:endParaRPr>
          </a:p>
          <a:p>
            <a:pPr marL="457200" indent="-457200">
              <a:buFont typeface="+mj-lt"/>
              <a:buAutoNum type="alphaUcPeriod"/>
            </a:pPr>
            <a:r>
              <a:rPr lang="en-US" sz="2400" b="1" u="sng" dirty="0">
                <a:solidFill>
                  <a:schemeClr val="bg1">
                    <a:lumMod val="50000"/>
                  </a:schemeClr>
                </a:solidFill>
              </a:rPr>
              <a:t>Will it hamper my influence?</a:t>
            </a:r>
            <a:endParaRPr lang="en-US" sz="1000" b="1" u="sng" dirty="0">
              <a:solidFill>
                <a:schemeClr val="bg1">
                  <a:lumMod val="50000"/>
                </a:schemeClr>
              </a:solidFill>
            </a:endParaRPr>
          </a:p>
          <a:p>
            <a:pPr marL="457200" indent="-457200">
              <a:buFont typeface="+mj-lt"/>
              <a:buAutoNum type="alphaUcPeriod"/>
            </a:pPr>
            <a:r>
              <a:rPr lang="en-US" sz="2400" b="1" u="sng" dirty="0">
                <a:solidFill>
                  <a:schemeClr val="bg1">
                    <a:lumMod val="50000"/>
                  </a:schemeClr>
                </a:solidFill>
              </a:rPr>
              <a:t>Will I be neglecting what I know I should do?</a:t>
            </a:r>
          </a:p>
          <a:p>
            <a:pPr marL="457200" indent="-457200">
              <a:buFont typeface="+mj-lt"/>
              <a:buAutoNum type="alphaUcPeriod"/>
            </a:pPr>
            <a:endParaRPr lang="en-US" sz="1000" b="1" u="sng" dirty="0"/>
          </a:p>
          <a:p>
            <a:pPr marL="457200" indent="-457200">
              <a:buFont typeface="+mj-lt"/>
              <a:buAutoNum type="alphaUcPeriod"/>
            </a:pPr>
            <a:r>
              <a:rPr lang="en-US" sz="2400" b="1" u="sng" dirty="0"/>
              <a:t>Will it weaken me spiritually?</a:t>
            </a:r>
          </a:p>
          <a:p>
            <a:pPr marL="457200" indent="-457200">
              <a:buFont typeface="+mj-lt"/>
              <a:buAutoNum type="alphaUcPeriod"/>
            </a:pPr>
            <a:endParaRPr lang="en-US" sz="800" b="1" u="sng" dirty="0"/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>
                <a:solidFill>
                  <a:srgbClr val="002060"/>
                </a:solidFill>
              </a:rPr>
              <a:t>Hamper my growth and progress (1 Tim. 4:15)?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>
                <a:solidFill>
                  <a:srgbClr val="002060"/>
                </a:solidFill>
              </a:rPr>
              <a:t>Is it in my physical or spiritual interest (Rom. 8)?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>
                <a:solidFill>
                  <a:srgbClr val="002060"/>
                </a:solidFill>
              </a:rPr>
              <a:t>Will it begin to breakdown resistance?</a:t>
            </a:r>
          </a:p>
          <a:p>
            <a:pPr marL="1371600" lvl="2" indent="-457200">
              <a:buFont typeface="Wingdings" panose="05000000000000000000" pitchFamily="2" charset="2"/>
              <a:buChar char="§"/>
            </a:pPr>
            <a:r>
              <a:rPr lang="en-US" sz="2400" dirty="0">
                <a:solidFill>
                  <a:srgbClr val="002060"/>
                </a:solidFill>
              </a:rPr>
              <a:t>Psa. 1:1-3 – progression into sin</a:t>
            </a:r>
          </a:p>
          <a:p>
            <a:pPr marL="1371600" lvl="2" indent="-457200">
              <a:buFont typeface="Wingdings" panose="05000000000000000000" pitchFamily="2" charset="2"/>
              <a:buChar char="§"/>
            </a:pPr>
            <a:r>
              <a:rPr lang="en-US" sz="2400" dirty="0">
                <a:solidFill>
                  <a:srgbClr val="002060"/>
                </a:solidFill>
              </a:rPr>
              <a:t>Heb. 2:1 – slowly drift away</a:t>
            </a:r>
          </a:p>
        </p:txBody>
      </p:sp>
    </p:spTree>
    <p:extLst>
      <p:ext uri="{BB962C8B-B14F-4D97-AF65-F5344CB8AC3E}">
        <p14:creationId xmlns:p14="http://schemas.microsoft.com/office/powerpoint/2010/main" val="3839866404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6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6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6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6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6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6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C95611D1-597E-0A6B-37B7-326B9344D65A}"/>
              </a:ext>
            </a:extLst>
          </p:cNvPr>
          <p:cNvSpPr txBox="1"/>
          <p:nvPr/>
        </p:nvSpPr>
        <p:spPr>
          <a:xfrm>
            <a:off x="747656" y="426608"/>
            <a:ext cx="552405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+mj-lt"/>
              <a:buAutoNum type="romanUcPeriod" startAt="2"/>
            </a:pPr>
            <a:r>
              <a:rPr lang="en-US" sz="3600" b="1" dirty="0">
                <a:solidFill>
                  <a:srgbClr val="0070C0"/>
                </a:solidFill>
                <a:latin typeface="Dreaming Outloud Pro" panose="03050502040302030504" pitchFamily="66" charset="0"/>
                <a:cs typeface="Dreaming Outloud Pro" panose="03050502040302030504" pitchFamily="66" charset="0"/>
              </a:rPr>
              <a:t>How Do We know Where to Draw the Line?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58750347-DB8A-986F-E175-44E1CCBB4BBF}"/>
              </a:ext>
            </a:extLst>
          </p:cNvPr>
          <p:cNvSpPr txBox="1"/>
          <p:nvPr/>
        </p:nvSpPr>
        <p:spPr>
          <a:xfrm>
            <a:off x="446443" y="2189182"/>
            <a:ext cx="8267251" cy="47397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2400" b="1" u="sng" dirty="0">
                <a:solidFill>
                  <a:schemeClr val="bg1">
                    <a:lumMod val="50000"/>
                  </a:schemeClr>
                </a:solidFill>
              </a:rPr>
              <a:t>Does the Bible specifically approve or condemn it?</a:t>
            </a:r>
            <a:endParaRPr lang="en-US" sz="1000" b="1" u="sng" dirty="0">
              <a:solidFill>
                <a:schemeClr val="bg1">
                  <a:lumMod val="50000"/>
                </a:schemeClr>
              </a:solidFill>
            </a:endParaRPr>
          </a:p>
          <a:p>
            <a:pPr marL="457200" indent="-457200">
              <a:buFont typeface="+mj-lt"/>
              <a:buAutoNum type="alphaUcPeriod"/>
            </a:pPr>
            <a:r>
              <a:rPr lang="en-US" sz="2400" b="1" u="sng" dirty="0">
                <a:solidFill>
                  <a:schemeClr val="bg1">
                    <a:lumMod val="50000"/>
                  </a:schemeClr>
                </a:solidFill>
              </a:rPr>
              <a:t>Is there a principle that relates to this matter?</a:t>
            </a:r>
            <a:endParaRPr lang="en-US" sz="1000" b="1" u="sng" dirty="0">
              <a:solidFill>
                <a:schemeClr val="bg1">
                  <a:lumMod val="50000"/>
                </a:schemeClr>
              </a:solidFill>
            </a:endParaRPr>
          </a:p>
          <a:p>
            <a:pPr marL="457200" indent="-457200">
              <a:buFont typeface="+mj-lt"/>
              <a:buAutoNum type="alphaUcPeriod"/>
            </a:pPr>
            <a:r>
              <a:rPr lang="en-US" sz="2400" b="1" u="sng" dirty="0">
                <a:solidFill>
                  <a:schemeClr val="bg1">
                    <a:lumMod val="50000"/>
                  </a:schemeClr>
                </a:solidFill>
              </a:rPr>
              <a:t>Will it violate my conscience?</a:t>
            </a:r>
            <a:endParaRPr lang="en-US" sz="1000" b="1" u="sng" dirty="0">
              <a:solidFill>
                <a:schemeClr val="bg1">
                  <a:lumMod val="50000"/>
                </a:schemeClr>
              </a:solidFill>
            </a:endParaRPr>
          </a:p>
          <a:p>
            <a:pPr marL="457200" indent="-457200">
              <a:buFont typeface="+mj-lt"/>
              <a:buAutoNum type="alphaUcPeriod"/>
            </a:pPr>
            <a:r>
              <a:rPr lang="en-US" sz="2400" b="1" u="sng" dirty="0">
                <a:solidFill>
                  <a:schemeClr val="bg1">
                    <a:lumMod val="50000"/>
                  </a:schemeClr>
                </a:solidFill>
              </a:rPr>
              <a:t>Will it hamper my influence?</a:t>
            </a:r>
            <a:endParaRPr lang="en-US" sz="1000" b="1" u="sng" dirty="0">
              <a:solidFill>
                <a:schemeClr val="bg1">
                  <a:lumMod val="50000"/>
                </a:schemeClr>
              </a:solidFill>
            </a:endParaRPr>
          </a:p>
          <a:p>
            <a:pPr marL="457200" indent="-457200">
              <a:buFont typeface="+mj-lt"/>
              <a:buAutoNum type="alphaUcPeriod"/>
            </a:pPr>
            <a:r>
              <a:rPr lang="en-US" sz="2400" b="1" u="sng" dirty="0">
                <a:solidFill>
                  <a:schemeClr val="bg1">
                    <a:lumMod val="50000"/>
                  </a:schemeClr>
                </a:solidFill>
              </a:rPr>
              <a:t>Will I be neglecting what I know I should do?</a:t>
            </a:r>
            <a:endParaRPr lang="en-US" sz="1000" b="1" u="sng" dirty="0">
              <a:solidFill>
                <a:schemeClr val="bg1">
                  <a:lumMod val="50000"/>
                </a:schemeClr>
              </a:solidFill>
            </a:endParaRPr>
          </a:p>
          <a:p>
            <a:pPr marL="457200" indent="-457200">
              <a:buFont typeface="+mj-lt"/>
              <a:buAutoNum type="alphaUcPeriod"/>
            </a:pPr>
            <a:r>
              <a:rPr lang="en-US" sz="2400" b="1" u="sng" dirty="0">
                <a:solidFill>
                  <a:schemeClr val="bg1">
                    <a:lumMod val="50000"/>
                  </a:schemeClr>
                </a:solidFill>
              </a:rPr>
              <a:t>Will it weaken me spiritually?</a:t>
            </a:r>
          </a:p>
          <a:p>
            <a:pPr marL="457200" indent="-457200">
              <a:buFont typeface="+mj-lt"/>
              <a:buAutoNum type="alphaUcPeriod"/>
            </a:pPr>
            <a:endParaRPr lang="en-US" sz="1000" b="1" u="sng" dirty="0"/>
          </a:p>
          <a:p>
            <a:pPr marL="457200" indent="-457200">
              <a:buFont typeface="+mj-lt"/>
              <a:buAutoNum type="alphaUcPeriod"/>
            </a:pPr>
            <a:r>
              <a:rPr lang="en-US" sz="2400" b="1" u="sng" dirty="0"/>
              <a:t>What would Christ or some great Bible character do?</a:t>
            </a:r>
          </a:p>
          <a:p>
            <a:pPr marL="457200" indent="-457200">
              <a:buFont typeface="+mj-lt"/>
              <a:buAutoNum type="alphaUcPeriod"/>
            </a:pPr>
            <a:endParaRPr lang="en-US" sz="800" b="1" u="sng" dirty="0"/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>
                <a:solidFill>
                  <a:srgbClr val="002060"/>
                </a:solidFill>
              </a:rPr>
              <a:t>Christ left us an example (1 Pet. 2:21)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>
                <a:solidFill>
                  <a:srgbClr val="002060"/>
                </a:solidFill>
              </a:rPr>
              <a:t> What would Jesus do under the same circumstance?</a:t>
            </a:r>
          </a:p>
          <a:p>
            <a:pPr marL="1371600" lvl="2" indent="-457200">
              <a:buFont typeface="Wingdings" panose="05000000000000000000" pitchFamily="2" charset="2"/>
              <a:buChar char="§"/>
            </a:pPr>
            <a:r>
              <a:rPr lang="en-US" sz="2200" dirty="0">
                <a:solidFill>
                  <a:srgbClr val="002060"/>
                </a:solidFill>
              </a:rPr>
              <a:t>Would this be consistent with his life and example?</a:t>
            </a:r>
          </a:p>
          <a:p>
            <a:pPr marL="1371600" lvl="2" indent="-457200">
              <a:buFont typeface="Wingdings" panose="05000000000000000000" pitchFamily="2" charset="2"/>
              <a:buChar char="§"/>
            </a:pPr>
            <a:r>
              <a:rPr lang="en-US" sz="2200" dirty="0">
                <a:solidFill>
                  <a:srgbClr val="002060"/>
                </a:solidFill>
              </a:rPr>
              <a:t>If you read that he did this, would that surprise you?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>
                <a:solidFill>
                  <a:srgbClr val="002060"/>
                </a:solidFill>
              </a:rPr>
              <a:t>What about other great Bible characters?</a:t>
            </a:r>
          </a:p>
        </p:txBody>
      </p:sp>
    </p:spTree>
    <p:extLst>
      <p:ext uri="{BB962C8B-B14F-4D97-AF65-F5344CB8AC3E}">
        <p14:creationId xmlns:p14="http://schemas.microsoft.com/office/powerpoint/2010/main" val="155709229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6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6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6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6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6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6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6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6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6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C95611D1-597E-0A6B-37B7-326B9344D65A}"/>
              </a:ext>
            </a:extLst>
          </p:cNvPr>
          <p:cNvSpPr txBox="1"/>
          <p:nvPr/>
        </p:nvSpPr>
        <p:spPr>
          <a:xfrm>
            <a:off x="747656" y="426608"/>
            <a:ext cx="552405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+mj-lt"/>
              <a:buAutoNum type="romanUcPeriod" startAt="2"/>
            </a:pPr>
            <a:r>
              <a:rPr lang="en-US" sz="3600" b="1" dirty="0">
                <a:solidFill>
                  <a:srgbClr val="0070C0"/>
                </a:solidFill>
                <a:latin typeface="Dreaming Outloud Pro" panose="03050502040302030504" pitchFamily="66" charset="0"/>
                <a:cs typeface="Dreaming Outloud Pro" panose="03050502040302030504" pitchFamily="66" charset="0"/>
              </a:rPr>
              <a:t>How Do We know Where to Draw the Line?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58750347-DB8A-986F-E175-44E1CCBB4BBF}"/>
              </a:ext>
            </a:extLst>
          </p:cNvPr>
          <p:cNvSpPr txBox="1"/>
          <p:nvPr/>
        </p:nvSpPr>
        <p:spPr>
          <a:xfrm>
            <a:off x="446443" y="2189182"/>
            <a:ext cx="8267251" cy="44319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2400" b="1" u="sng" dirty="0">
                <a:solidFill>
                  <a:schemeClr val="bg1">
                    <a:lumMod val="50000"/>
                  </a:schemeClr>
                </a:solidFill>
              </a:rPr>
              <a:t>Does the Bible specifically approve or condemn it?</a:t>
            </a:r>
            <a:endParaRPr lang="en-US" sz="1000" b="1" u="sng" dirty="0">
              <a:solidFill>
                <a:schemeClr val="bg1">
                  <a:lumMod val="50000"/>
                </a:schemeClr>
              </a:solidFill>
            </a:endParaRPr>
          </a:p>
          <a:p>
            <a:pPr marL="457200" indent="-457200">
              <a:buFont typeface="+mj-lt"/>
              <a:buAutoNum type="alphaUcPeriod"/>
            </a:pPr>
            <a:r>
              <a:rPr lang="en-US" sz="2400" b="1" u="sng" dirty="0">
                <a:solidFill>
                  <a:schemeClr val="bg1">
                    <a:lumMod val="50000"/>
                  </a:schemeClr>
                </a:solidFill>
              </a:rPr>
              <a:t>Is there a principle that relates to this matter?</a:t>
            </a:r>
            <a:endParaRPr lang="en-US" sz="1000" b="1" u="sng" dirty="0">
              <a:solidFill>
                <a:schemeClr val="bg1">
                  <a:lumMod val="50000"/>
                </a:schemeClr>
              </a:solidFill>
            </a:endParaRPr>
          </a:p>
          <a:p>
            <a:pPr marL="457200" indent="-457200">
              <a:buFont typeface="+mj-lt"/>
              <a:buAutoNum type="alphaUcPeriod"/>
            </a:pPr>
            <a:r>
              <a:rPr lang="en-US" sz="2400" b="1" u="sng" dirty="0">
                <a:solidFill>
                  <a:schemeClr val="bg1">
                    <a:lumMod val="50000"/>
                  </a:schemeClr>
                </a:solidFill>
              </a:rPr>
              <a:t>Will it violate my conscience?</a:t>
            </a:r>
            <a:endParaRPr lang="en-US" sz="1000" b="1" u="sng" dirty="0">
              <a:solidFill>
                <a:schemeClr val="bg1">
                  <a:lumMod val="50000"/>
                </a:schemeClr>
              </a:solidFill>
            </a:endParaRPr>
          </a:p>
          <a:p>
            <a:pPr marL="457200" indent="-457200">
              <a:buFont typeface="+mj-lt"/>
              <a:buAutoNum type="alphaUcPeriod"/>
            </a:pPr>
            <a:r>
              <a:rPr lang="en-US" sz="2400" b="1" u="sng" dirty="0">
                <a:solidFill>
                  <a:schemeClr val="bg1">
                    <a:lumMod val="50000"/>
                  </a:schemeClr>
                </a:solidFill>
              </a:rPr>
              <a:t>Will it hamper my influence?</a:t>
            </a:r>
            <a:endParaRPr lang="en-US" sz="1000" b="1" u="sng" dirty="0">
              <a:solidFill>
                <a:schemeClr val="bg1">
                  <a:lumMod val="50000"/>
                </a:schemeClr>
              </a:solidFill>
            </a:endParaRPr>
          </a:p>
          <a:p>
            <a:pPr marL="457200" indent="-457200">
              <a:buFont typeface="+mj-lt"/>
              <a:buAutoNum type="alphaUcPeriod"/>
            </a:pPr>
            <a:r>
              <a:rPr lang="en-US" sz="2400" b="1" u="sng" dirty="0">
                <a:solidFill>
                  <a:schemeClr val="bg1">
                    <a:lumMod val="50000"/>
                  </a:schemeClr>
                </a:solidFill>
              </a:rPr>
              <a:t>Will I be neglecting what I know I should do?</a:t>
            </a:r>
            <a:endParaRPr lang="en-US" sz="1000" b="1" u="sng" dirty="0">
              <a:solidFill>
                <a:schemeClr val="bg1">
                  <a:lumMod val="50000"/>
                </a:schemeClr>
              </a:solidFill>
            </a:endParaRPr>
          </a:p>
          <a:p>
            <a:pPr marL="457200" indent="-457200">
              <a:buFont typeface="+mj-lt"/>
              <a:buAutoNum type="alphaUcPeriod"/>
            </a:pPr>
            <a:r>
              <a:rPr lang="en-US" sz="2400" b="1" u="sng" dirty="0">
                <a:solidFill>
                  <a:schemeClr val="bg1">
                    <a:lumMod val="50000"/>
                  </a:schemeClr>
                </a:solidFill>
              </a:rPr>
              <a:t>Will it weaken me spiritually?</a:t>
            </a:r>
            <a:endParaRPr lang="en-US" sz="1000" b="1" u="sng" dirty="0">
              <a:solidFill>
                <a:schemeClr val="bg1">
                  <a:lumMod val="50000"/>
                </a:schemeClr>
              </a:solidFill>
            </a:endParaRPr>
          </a:p>
          <a:p>
            <a:pPr marL="457200" indent="-457200">
              <a:buFont typeface="+mj-lt"/>
              <a:buAutoNum type="alphaUcPeriod"/>
            </a:pPr>
            <a:r>
              <a:rPr lang="en-US" sz="2400" b="1" u="sng" dirty="0">
                <a:solidFill>
                  <a:schemeClr val="bg1">
                    <a:lumMod val="50000"/>
                  </a:schemeClr>
                </a:solidFill>
              </a:rPr>
              <a:t>What would Christ or some great Bible character do?</a:t>
            </a:r>
          </a:p>
          <a:p>
            <a:pPr marL="457200" indent="-457200">
              <a:buFont typeface="+mj-lt"/>
              <a:buAutoNum type="alphaUcPeriod"/>
            </a:pPr>
            <a:endParaRPr lang="en-US" sz="1000" b="1" u="sng" dirty="0"/>
          </a:p>
          <a:p>
            <a:pPr marL="457200" indent="-457200">
              <a:buFont typeface="+mj-lt"/>
              <a:buAutoNum type="alphaUcPeriod"/>
            </a:pPr>
            <a:r>
              <a:rPr lang="en-US" sz="2400" b="1" u="sng" dirty="0"/>
              <a:t>Will I be ashamed and want only a few to know?</a:t>
            </a:r>
          </a:p>
          <a:p>
            <a:pPr marL="457200" indent="-457200">
              <a:buFont typeface="+mj-lt"/>
              <a:buAutoNum type="alphaUcPeriod"/>
            </a:pPr>
            <a:endParaRPr lang="en-US" sz="800" b="1" u="sng" dirty="0"/>
          </a:p>
          <a:p>
            <a:pPr marL="800100" lvl="1" indent="-342900">
              <a:buFont typeface="+mj-lt"/>
              <a:buAutoNum type="arabicPeriod"/>
            </a:pPr>
            <a:r>
              <a:rPr lang="en-US" sz="2400" i="1" dirty="0">
                <a:solidFill>
                  <a:srgbClr val="002060"/>
                </a:solidFill>
              </a:rPr>
              <a:t>Will I say: “Made right decision”?</a:t>
            </a:r>
          </a:p>
          <a:p>
            <a:pPr marL="800100" lvl="1" indent="-342900">
              <a:buFont typeface="+mj-lt"/>
              <a:buAutoNum type="arabicPeriod"/>
            </a:pPr>
            <a:r>
              <a:rPr lang="en-US" sz="2400" i="1" dirty="0">
                <a:solidFill>
                  <a:srgbClr val="002060"/>
                </a:solidFill>
              </a:rPr>
              <a:t>If ashamed – may tell you something (1 </a:t>
            </a:r>
            <a:r>
              <a:rPr lang="en-US" sz="2400" i="1" dirty="0" err="1">
                <a:solidFill>
                  <a:srgbClr val="002060"/>
                </a:solidFill>
              </a:rPr>
              <a:t>Jno</a:t>
            </a:r>
            <a:r>
              <a:rPr lang="en-US" sz="2400" i="1" dirty="0">
                <a:solidFill>
                  <a:srgbClr val="002060"/>
                </a:solidFill>
              </a:rPr>
              <a:t>. 3:19, 22)</a:t>
            </a:r>
          </a:p>
          <a:p>
            <a:pPr marL="800100" lvl="1" indent="-342900">
              <a:buFont typeface="+mj-lt"/>
              <a:buAutoNum type="arabicPeriod"/>
            </a:pPr>
            <a:r>
              <a:rPr lang="en-US" sz="2400" i="1" dirty="0">
                <a:solidFill>
                  <a:srgbClr val="002060"/>
                </a:solidFill>
              </a:rPr>
              <a:t>Always before the eyes of God (Heb. 4:13)</a:t>
            </a:r>
          </a:p>
        </p:txBody>
      </p:sp>
    </p:spTree>
    <p:extLst>
      <p:ext uri="{BB962C8B-B14F-4D97-AF65-F5344CB8AC3E}">
        <p14:creationId xmlns:p14="http://schemas.microsoft.com/office/powerpoint/2010/main" val="2969410481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6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6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6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6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6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C95611D1-597E-0A6B-37B7-326B9344D65A}"/>
              </a:ext>
            </a:extLst>
          </p:cNvPr>
          <p:cNvSpPr txBox="1"/>
          <p:nvPr/>
        </p:nvSpPr>
        <p:spPr>
          <a:xfrm>
            <a:off x="747656" y="426608"/>
            <a:ext cx="552405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+mj-lt"/>
              <a:buAutoNum type="romanUcPeriod" startAt="2"/>
            </a:pPr>
            <a:r>
              <a:rPr lang="en-US" sz="3600" b="1" dirty="0">
                <a:solidFill>
                  <a:srgbClr val="0070C0"/>
                </a:solidFill>
                <a:latin typeface="Dreaming Outloud Pro" panose="03050502040302030504" pitchFamily="66" charset="0"/>
                <a:cs typeface="Dreaming Outloud Pro" panose="03050502040302030504" pitchFamily="66" charset="0"/>
              </a:rPr>
              <a:t>How Do We know Where to Draw the Line?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58750347-DB8A-986F-E175-44E1CCBB4BBF}"/>
              </a:ext>
            </a:extLst>
          </p:cNvPr>
          <p:cNvSpPr txBox="1"/>
          <p:nvPr/>
        </p:nvSpPr>
        <p:spPr>
          <a:xfrm>
            <a:off x="446443" y="2189182"/>
            <a:ext cx="8267251" cy="44319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2400" b="1" u="sng" dirty="0">
                <a:solidFill>
                  <a:schemeClr val="bg1">
                    <a:lumMod val="50000"/>
                  </a:schemeClr>
                </a:solidFill>
              </a:rPr>
              <a:t>Does the Bible specifically approve or condemn it?</a:t>
            </a:r>
            <a:endParaRPr lang="en-US" sz="1000" b="1" u="sng" dirty="0">
              <a:solidFill>
                <a:schemeClr val="bg1">
                  <a:lumMod val="50000"/>
                </a:schemeClr>
              </a:solidFill>
            </a:endParaRPr>
          </a:p>
          <a:p>
            <a:pPr marL="457200" indent="-457200">
              <a:buFont typeface="+mj-lt"/>
              <a:buAutoNum type="alphaUcPeriod"/>
            </a:pPr>
            <a:r>
              <a:rPr lang="en-US" sz="2400" b="1" u="sng" dirty="0">
                <a:solidFill>
                  <a:schemeClr val="bg1">
                    <a:lumMod val="50000"/>
                  </a:schemeClr>
                </a:solidFill>
              </a:rPr>
              <a:t>Is there a principle that relates to this matter?</a:t>
            </a:r>
            <a:endParaRPr lang="en-US" sz="1000" b="1" u="sng" dirty="0">
              <a:solidFill>
                <a:schemeClr val="bg1">
                  <a:lumMod val="50000"/>
                </a:schemeClr>
              </a:solidFill>
            </a:endParaRPr>
          </a:p>
          <a:p>
            <a:pPr marL="457200" indent="-457200">
              <a:buFont typeface="+mj-lt"/>
              <a:buAutoNum type="alphaUcPeriod"/>
            </a:pPr>
            <a:r>
              <a:rPr lang="en-US" sz="2400" b="1" u="sng" dirty="0">
                <a:solidFill>
                  <a:schemeClr val="bg1">
                    <a:lumMod val="50000"/>
                  </a:schemeClr>
                </a:solidFill>
              </a:rPr>
              <a:t>Will it violate my conscience?</a:t>
            </a:r>
            <a:endParaRPr lang="en-US" sz="1000" b="1" u="sng" dirty="0">
              <a:solidFill>
                <a:schemeClr val="bg1">
                  <a:lumMod val="50000"/>
                </a:schemeClr>
              </a:solidFill>
            </a:endParaRPr>
          </a:p>
          <a:p>
            <a:pPr marL="457200" indent="-457200">
              <a:buFont typeface="+mj-lt"/>
              <a:buAutoNum type="alphaUcPeriod"/>
            </a:pPr>
            <a:r>
              <a:rPr lang="en-US" sz="2400" b="1" u="sng" dirty="0">
                <a:solidFill>
                  <a:schemeClr val="bg1">
                    <a:lumMod val="50000"/>
                  </a:schemeClr>
                </a:solidFill>
              </a:rPr>
              <a:t>Will it hamper my influence?</a:t>
            </a:r>
            <a:endParaRPr lang="en-US" sz="1000" b="1" u="sng" dirty="0">
              <a:solidFill>
                <a:schemeClr val="bg1">
                  <a:lumMod val="50000"/>
                </a:schemeClr>
              </a:solidFill>
            </a:endParaRPr>
          </a:p>
          <a:p>
            <a:pPr marL="457200" indent="-457200">
              <a:buFont typeface="+mj-lt"/>
              <a:buAutoNum type="alphaUcPeriod"/>
            </a:pPr>
            <a:r>
              <a:rPr lang="en-US" sz="2400" b="1" u="sng" dirty="0">
                <a:solidFill>
                  <a:schemeClr val="bg1">
                    <a:lumMod val="50000"/>
                  </a:schemeClr>
                </a:solidFill>
              </a:rPr>
              <a:t>Will I be neglecting what I know I should do?</a:t>
            </a:r>
            <a:endParaRPr lang="en-US" sz="1000" b="1" u="sng" dirty="0">
              <a:solidFill>
                <a:schemeClr val="bg1">
                  <a:lumMod val="50000"/>
                </a:schemeClr>
              </a:solidFill>
            </a:endParaRPr>
          </a:p>
          <a:p>
            <a:pPr marL="457200" indent="-457200">
              <a:buFont typeface="+mj-lt"/>
              <a:buAutoNum type="alphaUcPeriod"/>
            </a:pPr>
            <a:r>
              <a:rPr lang="en-US" sz="2400" b="1" u="sng" dirty="0">
                <a:solidFill>
                  <a:schemeClr val="bg1">
                    <a:lumMod val="50000"/>
                  </a:schemeClr>
                </a:solidFill>
              </a:rPr>
              <a:t>Will it weaken me spiritually?</a:t>
            </a:r>
            <a:endParaRPr lang="en-US" sz="1000" b="1" u="sng" dirty="0">
              <a:solidFill>
                <a:schemeClr val="bg1">
                  <a:lumMod val="50000"/>
                </a:schemeClr>
              </a:solidFill>
            </a:endParaRPr>
          </a:p>
          <a:p>
            <a:pPr marL="457200" indent="-457200">
              <a:buFont typeface="+mj-lt"/>
              <a:buAutoNum type="alphaUcPeriod"/>
            </a:pPr>
            <a:r>
              <a:rPr lang="en-US" sz="2400" b="1" u="sng" dirty="0">
                <a:solidFill>
                  <a:schemeClr val="bg1">
                    <a:lumMod val="50000"/>
                  </a:schemeClr>
                </a:solidFill>
              </a:rPr>
              <a:t>What would Christ or some great Bible character do?</a:t>
            </a:r>
            <a:endParaRPr lang="en-US" sz="1000" b="1" u="sng" dirty="0">
              <a:solidFill>
                <a:schemeClr val="bg1">
                  <a:lumMod val="50000"/>
                </a:schemeClr>
              </a:solidFill>
            </a:endParaRPr>
          </a:p>
          <a:p>
            <a:pPr marL="457200" indent="-457200">
              <a:buFont typeface="+mj-lt"/>
              <a:buAutoNum type="alphaUcPeriod"/>
            </a:pPr>
            <a:r>
              <a:rPr lang="en-US" sz="2400" b="1" u="sng" dirty="0">
                <a:solidFill>
                  <a:schemeClr val="bg1">
                    <a:lumMod val="50000"/>
                  </a:schemeClr>
                </a:solidFill>
              </a:rPr>
              <a:t>Will I be ashamed and want only a few to know?</a:t>
            </a:r>
          </a:p>
          <a:p>
            <a:pPr marL="457200" indent="-457200">
              <a:buFont typeface="+mj-lt"/>
              <a:buAutoNum type="alphaUcPeriod"/>
            </a:pPr>
            <a:endParaRPr lang="en-US" sz="1000" b="1" u="sng" dirty="0"/>
          </a:p>
          <a:p>
            <a:pPr marL="457200" indent="-457200">
              <a:buFont typeface="+mj-lt"/>
              <a:buAutoNum type="alphaUcPeriod"/>
            </a:pPr>
            <a:r>
              <a:rPr lang="en-US" sz="2400" b="1" u="sng" dirty="0"/>
              <a:t>Does it violate the law of the land?</a:t>
            </a:r>
          </a:p>
          <a:p>
            <a:pPr marL="457200" indent="-457200">
              <a:buFont typeface="+mj-lt"/>
              <a:buAutoNum type="alphaUcPeriod"/>
            </a:pPr>
            <a:endParaRPr lang="en-US" sz="800" b="1" u="sng" dirty="0"/>
          </a:p>
          <a:p>
            <a:pPr marL="800100" lvl="1" indent="-342900">
              <a:buFont typeface="+mj-lt"/>
              <a:buAutoNum type="arabicPeriod"/>
            </a:pPr>
            <a:r>
              <a:rPr lang="en-US" sz="2400" i="1" dirty="0">
                <a:solidFill>
                  <a:srgbClr val="002060"/>
                </a:solidFill>
              </a:rPr>
              <a:t>Rom. 13:1-7</a:t>
            </a:r>
          </a:p>
          <a:p>
            <a:pPr marL="800100" lvl="1" indent="-342900">
              <a:buFont typeface="+mj-lt"/>
              <a:buAutoNum type="arabicPeriod"/>
            </a:pPr>
            <a:r>
              <a:rPr lang="en-US" sz="2400" i="1" dirty="0">
                <a:solidFill>
                  <a:srgbClr val="002060"/>
                </a:solidFill>
              </a:rPr>
              <a:t>1 Pet. 2:13-17</a:t>
            </a:r>
          </a:p>
        </p:txBody>
      </p:sp>
    </p:spTree>
    <p:extLst>
      <p:ext uri="{BB962C8B-B14F-4D97-AF65-F5344CB8AC3E}">
        <p14:creationId xmlns:p14="http://schemas.microsoft.com/office/powerpoint/2010/main" val="2775572855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6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6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C95611D1-597E-0A6B-37B7-326B9344D65A}"/>
              </a:ext>
            </a:extLst>
          </p:cNvPr>
          <p:cNvSpPr txBox="1"/>
          <p:nvPr/>
        </p:nvSpPr>
        <p:spPr>
          <a:xfrm>
            <a:off x="747656" y="426608"/>
            <a:ext cx="552405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+mj-lt"/>
              <a:buAutoNum type="romanUcPeriod" startAt="2"/>
            </a:pPr>
            <a:r>
              <a:rPr lang="en-US" sz="3600" b="1" dirty="0">
                <a:solidFill>
                  <a:srgbClr val="0070C0"/>
                </a:solidFill>
                <a:latin typeface="Dreaming Outloud Pro" panose="03050502040302030504" pitchFamily="66" charset="0"/>
                <a:cs typeface="Dreaming Outloud Pro" panose="03050502040302030504" pitchFamily="66" charset="0"/>
              </a:rPr>
              <a:t>How Do We know Where to Draw the Line?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58750347-DB8A-986F-E175-44E1CCBB4BBF}"/>
              </a:ext>
            </a:extLst>
          </p:cNvPr>
          <p:cNvSpPr txBox="1"/>
          <p:nvPr/>
        </p:nvSpPr>
        <p:spPr>
          <a:xfrm>
            <a:off x="446443" y="2189182"/>
            <a:ext cx="8267251" cy="48013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2400" b="1" u="sng" dirty="0">
                <a:solidFill>
                  <a:schemeClr val="bg1">
                    <a:lumMod val="50000"/>
                  </a:schemeClr>
                </a:solidFill>
              </a:rPr>
              <a:t>Does the Bible specifically approve or condemn it?</a:t>
            </a:r>
            <a:endParaRPr lang="en-US" sz="1000" b="1" u="sng" dirty="0">
              <a:solidFill>
                <a:schemeClr val="bg1">
                  <a:lumMod val="50000"/>
                </a:schemeClr>
              </a:solidFill>
            </a:endParaRPr>
          </a:p>
          <a:p>
            <a:pPr marL="457200" indent="-457200">
              <a:buFont typeface="+mj-lt"/>
              <a:buAutoNum type="alphaUcPeriod"/>
            </a:pPr>
            <a:r>
              <a:rPr lang="en-US" sz="2400" b="1" u="sng" dirty="0">
                <a:solidFill>
                  <a:schemeClr val="bg1">
                    <a:lumMod val="50000"/>
                  </a:schemeClr>
                </a:solidFill>
              </a:rPr>
              <a:t>Is there a principle that relates to this matter?</a:t>
            </a:r>
            <a:endParaRPr lang="en-US" sz="1000" b="1" u="sng" dirty="0">
              <a:solidFill>
                <a:schemeClr val="bg1">
                  <a:lumMod val="50000"/>
                </a:schemeClr>
              </a:solidFill>
            </a:endParaRPr>
          </a:p>
          <a:p>
            <a:pPr marL="457200" indent="-457200">
              <a:buFont typeface="+mj-lt"/>
              <a:buAutoNum type="alphaUcPeriod"/>
            </a:pPr>
            <a:r>
              <a:rPr lang="en-US" sz="2400" b="1" u="sng" dirty="0">
                <a:solidFill>
                  <a:schemeClr val="bg1">
                    <a:lumMod val="50000"/>
                  </a:schemeClr>
                </a:solidFill>
              </a:rPr>
              <a:t>Will it violate my conscience?</a:t>
            </a:r>
            <a:endParaRPr lang="en-US" sz="1000" b="1" u="sng" dirty="0">
              <a:solidFill>
                <a:schemeClr val="bg1">
                  <a:lumMod val="50000"/>
                </a:schemeClr>
              </a:solidFill>
            </a:endParaRPr>
          </a:p>
          <a:p>
            <a:pPr marL="457200" indent="-457200">
              <a:buFont typeface="+mj-lt"/>
              <a:buAutoNum type="alphaUcPeriod"/>
            </a:pPr>
            <a:r>
              <a:rPr lang="en-US" sz="2400" b="1" u="sng" dirty="0">
                <a:solidFill>
                  <a:schemeClr val="bg1">
                    <a:lumMod val="50000"/>
                  </a:schemeClr>
                </a:solidFill>
              </a:rPr>
              <a:t>Will it hamper my influence?</a:t>
            </a:r>
            <a:endParaRPr lang="en-US" sz="1000" b="1" u="sng" dirty="0">
              <a:solidFill>
                <a:schemeClr val="bg1">
                  <a:lumMod val="50000"/>
                </a:schemeClr>
              </a:solidFill>
            </a:endParaRPr>
          </a:p>
          <a:p>
            <a:pPr marL="457200" indent="-457200">
              <a:buFont typeface="+mj-lt"/>
              <a:buAutoNum type="alphaUcPeriod"/>
            </a:pPr>
            <a:r>
              <a:rPr lang="en-US" sz="2400" b="1" u="sng" dirty="0">
                <a:solidFill>
                  <a:schemeClr val="bg1">
                    <a:lumMod val="50000"/>
                  </a:schemeClr>
                </a:solidFill>
              </a:rPr>
              <a:t>Will I be neglecting what I know I should do?</a:t>
            </a:r>
            <a:endParaRPr lang="en-US" sz="1000" b="1" u="sng" dirty="0">
              <a:solidFill>
                <a:schemeClr val="bg1">
                  <a:lumMod val="50000"/>
                </a:schemeClr>
              </a:solidFill>
            </a:endParaRPr>
          </a:p>
          <a:p>
            <a:pPr marL="457200" indent="-457200">
              <a:buFont typeface="+mj-lt"/>
              <a:buAutoNum type="alphaUcPeriod"/>
            </a:pPr>
            <a:r>
              <a:rPr lang="en-US" sz="2400" b="1" u="sng" dirty="0">
                <a:solidFill>
                  <a:schemeClr val="bg1">
                    <a:lumMod val="50000"/>
                  </a:schemeClr>
                </a:solidFill>
              </a:rPr>
              <a:t>Will it weaken me spiritually?</a:t>
            </a:r>
            <a:endParaRPr lang="en-US" sz="1000" b="1" u="sng" dirty="0">
              <a:solidFill>
                <a:schemeClr val="bg1">
                  <a:lumMod val="50000"/>
                </a:schemeClr>
              </a:solidFill>
            </a:endParaRPr>
          </a:p>
          <a:p>
            <a:pPr marL="457200" indent="-457200">
              <a:buFont typeface="+mj-lt"/>
              <a:buAutoNum type="alphaUcPeriod"/>
            </a:pPr>
            <a:r>
              <a:rPr lang="en-US" sz="2400" b="1" u="sng" dirty="0">
                <a:solidFill>
                  <a:schemeClr val="bg1">
                    <a:lumMod val="50000"/>
                  </a:schemeClr>
                </a:solidFill>
              </a:rPr>
              <a:t>What would Christ or some great Bible character do?</a:t>
            </a:r>
            <a:endParaRPr lang="en-US" sz="1000" b="1" u="sng" dirty="0">
              <a:solidFill>
                <a:schemeClr val="bg1">
                  <a:lumMod val="50000"/>
                </a:schemeClr>
              </a:solidFill>
            </a:endParaRPr>
          </a:p>
          <a:p>
            <a:pPr marL="457200" indent="-457200">
              <a:buFont typeface="+mj-lt"/>
              <a:buAutoNum type="alphaUcPeriod"/>
            </a:pPr>
            <a:r>
              <a:rPr lang="en-US" sz="2400" b="1" u="sng" dirty="0">
                <a:solidFill>
                  <a:schemeClr val="bg1">
                    <a:lumMod val="50000"/>
                  </a:schemeClr>
                </a:solidFill>
              </a:rPr>
              <a:t>Will I be ashamed and want only a few to know?</a:t>
            </a:r>
            <a:endParaRPr lang="en-US" sz="1000" b="1" u="sng" dirty="0">
              <a:solidFill>
                <a:schemeClr val="bg1">
                  <a:lumMod val="50000"/>
                </a:schemeClr>
              </a:solidFill>
            </a:endParaRPr>
          </a:p>
          <a:p>
            <a:pPr marL="457200" indent="-457200">
              <a:buFont typeface="+mj-lt"/>
              <a:buAutoNum type="alphaUcPeriod"/>
            </a:pPr>
            <a:r>
              <a:rPr lang="en-US" sz="2400" b="1" u="sng" dirty="0">
                <a:solidFill>
                  <a:schemeClr val="bg1">
                    <a:lumMod val="50000"/>
                  </a:schemeClr>
                </a:solidFill>
              </a:rPr>
              <a:t>Does it violate the law of the land?</a:t>
            </a:r>
          </a:p>
          <a:p>
            <a:pPr marL="457200" indent="-457200">
              <a:buFont typeface="+mj-lt"/>
              <a:buAutoNum type="alphaUcPeriod"/>
            </a:pPr>
            <a:endParaRPr lang="en-US" sz="800" b="1" u="sng" dirty="0"/>
          </a:p>
          <a:p>
            <a:pPr marL="457200" indent="-457200">
              <a:buFont typeface="+mj-lt"/>
              <a:buAutoNum type="alphaUcPeriod"/>
            </a:pPr>
            <a:r>
              <a:rPr lang="en-US" sz="2400" b="1" u="sng" dirty="0"/>
              <a:t>It is poor, good or better judgment?</a:t>
            </a:r>
          </a:p>
          <a:p>
            <a:pPr marL="457200" indent="-457200">
              <a:buFont typeface="+mj-lt"/>
              <a:buAutoNum type="alphaUcPeriod"/>
            </a:pPr>
            <a:endParaRPr lang="en-US" sz="500" b="1" u="sng" dirty="0"/>
          </a:p>
          <a:p>
            <a:pPr marL="800100" lvl="1" indent="-342900">
              <a:buFont typeface="+mj-lt"/>
              <a:buAutoNum type="arabicPeriod"/>
            </a:pPr>
            <a:r>
              <a:rPr lang="en-US" sz="2300" i="1" dirty="0">
                <a:solidFill>
                  <a:srgbClr val="002060"/>
                </a:solidFill>
              </a:rPr>
              <a:t>Some things right (within self) may be poor judgment</a:t>
            </a:r>
          </a:p>
          <a:p>
            <a:pPr marL="800100" lvl="1" indent="-342900">
              <a:buFont typeface="+mj-lt"/>
              <a:buAutoNum type="arabicPeriod"/>
            </a:pPr>
            <a:r>
              <a:rPr lang="en-US" sz="2300" i="1" dirty="0">
                <a:solidFill>
                  <a:srgbClr val="002060"/>
                </a:solidFill>
              </a:rPr>
              <a:t>Seek to choose the best over the better (Col. 1:9)</a:t>
            </a:r>
          </a:p>
        </p:txBody>
      </p:sp>
    </p:spTree>
    <p:extLst>
      <p:ext uri="{BB962C8B-B14F-4D97-AF65-F5344CB8AC3E}">
        <p14:creationId xmlns:p14="http://schemas.microsoft.com/office/powerpoint/2010/main" val="1080616652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6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6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4C126D78-1380-4A98-C828-EA4C30E0F4E9}"/>
              </a:ext>
            </a:extLst>
          </p:cNvPr>
          <p:cNvSpPr txBox="1"/>
          <p:nvPr/>
        </p:nvSpPr>
        <p:spPr>
          <a:xfrm>
            <a:off x="0" y="4721278"/>
            <a:ext cx="91440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latin typeface="Dreaming Outloud Pro" panose="03050502040302030504" pitchFamily="66" charset="0"/>
                <a:cs typeface="Dreaming Outloud Pro" panose="03050502040302030504" pitchFamily="66" charset="0"/>
              </a:rPr>
              <a:t>Drawing the Line</a:t>
            </a:r>
          </a:p>
          <a:p>
            <a:pPr algn="ctr"/>
            <a:r>
              <a:rPr lang="en-US" sz="2800" dirty="0">
                <a:latin typeface="Dreaming Outloud Pro" panose="03050502040302030504" pitchFamily="66" charset="0"/>
                <a:cs typeface="Dreaming Outloud Pro" panose="03050502040302030504" pitchFamily="66" charset="0"/>
              </a:rPr>
              <a:t>(How Young People Can Determine Right from Wrong)</a:t>
            </a:r>
            <a:endParaRPr lang="en-US" sz="2400" dirty="0">
              <a:latin typeface="Dreaming Outloud Pro" panose="03050502040302030504" pitchFamily="66" charset="0"/>
              <a:cs typeface="Dreaming Outloud Pro" panose="03050502040302030504" pitchFamily="66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7CC4F8A-2710-0EB7-364F-E471DD455A79}"/>
              </a:ext>
            </a:extLst>
          </p:cNvPr>
          <p:cNvSpPr txBox="1"/>
          <p:nvPr/>
        </p:nvSpPr>
        <p:spPr>
          <a:xfrm>
            <a:off x="505609" y="690172"/>
            <a:ext cx="5862918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00050" indent="-400050">
              <a:buFont typeface="+mj-lt"/>
              <a:buAutoNum type="romanUcPeriod"/>
            </a:pPr>
            <a:r>
              <a:rPr lang="en-US" sz="3200" b="1" dirty="0">
                <a:solidFill>
                  <a:schemeClr val="bg1">
                    <a:lumMod val="75000"/>
                  </a:schemeClr>
                </a:solidFill>
                <a:latin typeface="Dreaming Outloud Pro" panose="03050502040302030504" pitchFamily="66" charset="0"/>
                <a:cs typeface="Dreaming Outloud Pro" panose="03050502040302030504" pitchFamily="66" charset="0"/>
              </a:rPr>
              <a:t>There is a Line to be Drawn</a:t>
            </a:r>
          </a:p>
          <a:p>
            <a:pPr marL="400050" indent="-400050">
              <a:buFont typeface="+mj-lt"/>
              <a:buAutoNum type="romanUcPeriod"/>
            </a:pPr>
            <a:endParaRPr lang="en-US" sz="1600" b="1" dirty="0">
              <a:solidFill>
                <a:schemeClr val="bg1">
                  <a:lumMod val="75000"/>
                </a:schemeClr>
              </a:solidFill>
              <a:latin typeface="Dreaming Outloud Pro" panose="03050502040302030504" pitchFamily="66" charset="0"/>
              <a:cs typeface="Dreaming Outloud Pro" panose="03050502040302030504" pitchFamily="66" charset="0"/>
            </a:endParaRPr>
          </a:p>
          <a:p>
            <a:pPr marL="400050" indent="-400050">
              <a:buFont typeface="+mj-lt"/>
              <a:buAutoNum type="romanUcPeriod"/>
            </a:pPr>
            <a:r>
              <a:rPr lang="en-US" sz="3200" b="1" dirty="0">
                <a:solidFill>
                  <a:schemeClr val="bg1">
                    <a:lumMod val="75000"/>
                  </a:schemeClr>
                </a:solidFill>
                <a:latin typeface="Dreaming Outloud Pro" panose="03050502040302030504" pitchFamily="66" charset="0"/>
                <a:cs typeface="Dreaming Outloud Pro" panose="03050502040302030504" pitchFamily="66" charset="0"/>
              </a:rPr>
              <a:t>How Do We know Where to Draw the Line?</a:t>
            </a:r>
          </a:p>
          <a:p>
            <a:pPr marL="400050" indent="-400050">
              <a:buFont typeface="+mj-lt"/>
              <a:buAutoNum type="romanUcPeriod"/>
            </a:pPr>
            <a:endParaRPr lang="en-US" sz="1600" b="1" dirty="0">
              <a:solidFill>
                <a:srgbClr val="0070C0"/>
              </a:solidFill>
              <a:latin typeface="Dreaming Outloud Pro" panose="03050502040302030504" pitchFamily="66" charset="0"/>
              <a:cs typeface="Dreaming Outloud Pro" panose="03050502040302030504" pitchFamily="66" charset="0"/>
            </a:endParaRPr>
          </a:p>
          <a:p>
            <a:pPr marL="400050" indent="-400050">
              <a:buFont typeface="+mj-lt"/>
              <a:buAutoNum type="romanUcPeriod"/>
            </a:pPr>
            <a:r>
              <a:rPr lang="en-US" sz="3200" b="1" dirty="0">
                <a:solidFill>
                  <a:srgbClr val="0070C0"/>
                </a:solidFill>
                <a:latin typeface="Dreaming Outloud Pro" panose="03050502040302030504" pitchFamily="66" charset="0"/>
                <a:cs typeface="Dreaming Outloud Pro" panose="03050502040302030504" pitchFamily="66" charset="0"/>
              </a:rPr>
              <a:t> Those Who are Committed to the Lord Submit to his Word</a:t>
            </a:r>
          </a:p>
        </p:txBody>
      </p:sp>
    </p:spTree>
    <p:extLst>
      <p:ext uri="{BB962C8B-B14F-4D97-AF65-F5344CB8AC3E}">
        <p14:creationId xmlns:p14="http://schemas.microsoft.com/office/powerpoint/2010/main" val="383283257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C95611D1-597E-0A6B-37B7-326B9344D65A}"/>
              </a:ext>
            </a:extLst>
          </p:cNvPr>
          <p:cNvSpPr txBox="1"/>
          <p:nvPr/>
        </p:nvSpPr>
        <p:spPr>
          <a:xfrm>
            <a:off x="349624" y="501913"/>
            <a:ext cx="5862918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+mj-lt"/>
              <a:buAutoNum type="romanUcPeriod" startAt="3"/>
            </a:pPr>
            <a:r>
              <a:rPr lang="en-US" sz="3200" b="1" dirty="0">
                <a:solidFill>
                  <a:srgbClr val="0070C0"/>
                </a:solidFill>
                <a:latin typeface="Dreaming Outloud Pro" panose="03050502040302030504" pitchFamily="66" charset="0"/>
                <a:cs typeface="Dreaming Outloud Pro" panose="03050502040302030504" pitchFamily="66" charset="0"/>
              </a:rPr>
              <a:t>Those Who are Committed to the Lord Submit to his Word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9BC8163-A56A-D42D-17F3-4D929C0D0970}"/>
              </a:ext>
            </a:extLst>
          </p:cNvPr>
          <p:cNvSpPr txBox="1"/>
          <p:nvPr/>
        </p:nvSpPr>
        <p:spPr>
          <a:xfrm>
            <a:off x="505610" y="2173044"/>
            <a:ext cx="826725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2400" b="1" u="sng" dirty="0"/>
              <a:t>One who loves God - submits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>
                <a:solidFill>
                  <a:srgbClr val="002060"/>
                </a:solidFill>
              </a:rPr>
              <a:t>John 14:15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>
                <a:solidFill>
                  <a:srgbClr val="002060"/>
                </a:solidFill>
              </a:rPr>
              <a:t>1 John 5:3</a:t>
            </a:r>
            <a:endParaRPr lang="en-US" sz="2400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26182784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 bldLvl="5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C95611D1-597E-0A6B-37B7-326B9344D65A}"/>
              </a:ext>
            </a:extLst>
          </p:cNvPr>
          <p:cNvSpPr txBox="1"/>
          <p:nvPr/>
        </p:nvSpPr>
        <p:spPr>
          <a:xfrm>
            <a:off x="349624" y="501913"/>
            <a:ext cx="5862918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+mj-lt"/>
              <a:buAutoNum type="romanUcPeriod" startAt="3"/>
            </a:pPr>
            <a:r>
              <a:rPr lang="en-US" sz="3200" b="1" dirty="0">
                <a:solidFill>
                  <a:srgbClr val="0070C0"/>
                </a:solidFill>
                <a:latin typeface="Dreaming Outloud Pro" panose="03050502040302030504" pitchFamily="66" charset="0"/>
                <a:cs typeface="Dreaming Outloud Pro" panose="03050502040302030504" pitchFamily="66" charset="0"/>
              </a:rPr>
              <a:t>Those Who are Committed to the Lord Submit to his Word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9BC8163-A56A-D42D-17F3-4D929C0D0970}"/>
              </a:ext>
            </a:extLst>
          </p:cNvPr>
          <p:cNvSpPr txBox="1"/>
          <p:nvPr/>
        </p:nvSpPr>
        <p:spPr>
          <a:xfrm>
            <a:off x="505610" y="2173044"/>
            <a:ext cx="8267251" cy="20928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2400" b="1" u="sng" dirty="0"/>
              <a:t>One who loves God – submits</a:t>
            </a:r>
          </a:p>
          <a:p>
            <a:pPr marL="457200" indent="-457200">
              <a:buFont typeface="+mj-lt"/>
              <a:buAutoNum type="alphaUcPeriod"/>
            </a:pPr>
            <a:endParaRPr lang="en-US" sz="1000" b="1" u="sng" dirty="0"/>
          </a:p>
          <a:p>
            <a:pPr marL="457200" indent="-457200">
              <a:buFont typeface="+mj-lt"/>
              <a:buAutoNum type="alphaUcPeriod"/>
            </a:pPr>
            <a:r>
              <a:rPr lang="en-US" sz="2400" b="1" u="sng" dirty="0"/>
              <a:t>One who fears God - submits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>
                <a:solidFill>
                  <a:srgbClr val="002060"/>
                </a:solidFill>
              </a:rPr>
              <a:t>Acts 10:34-35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>
                <a:solidFill>
                  <a:srgbClr val="002060"/>
                </a:solidFill>
              </a:rPr>
              <a:t>Deut. 6:2; 17:19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>
                <a:solidFill>
                  <a:srgbClr val="002060"/>
                </a:solidFill>
              </a:rPr>
              <a:t>Prov. 8:13</a:t>
            </a:r>
          </a:p>
        </p:txBody>
      </p:sp>
    </p:spTree>
    <p:extLst>
      <p:ext uri="{BB962C8B-B14F-4D97-AF65-F5344CB8AC3E}">
        <p14:creationId xmlns:p14="http://schemas.microsoft.com/office/powerpoint/2010/main" val="4225484876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C95611D1-597E-0A6B-37B7-326B9344D65A}"/>
              </a:ext>
            </a:extLst>
          </p:cNvPr>
          <p:cNvSpPr txBox="1"/>
          <p:nvPr/>
        </p:nvSpPr>
        <p:spPr>
          <a:xfrm>
            <a:off x="349624" y="501913"/>
            <a:ext cx="5862918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+mj-lt"/>
              <a:buAutoNum type="romanUcPeriod" startAt="3"/>
            </a:pPr>
            <a:r>
              <a:rPr lang="en-US" sz="3200" b="1" dirty="0">
                <a:solidFill>
                  <a:srgbClr val="0070C0"/>
                </a:solidFill>
                <a:latin typeface="Dreaming Outloud Pro" panose="03050502040302030504" pitchFamily="66" charset="0"/>
                <a:cs typeface="Dreaming Outloud Pro" panose="03050502040302030504" pitchFamily="66" charset="0"/>
              </a:rPr>
              <a:t>Those Who are Committed to the Lord Submit to his Word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9BC8163-A56A-D42D-17F3-4D929C0D0970}"/>
              </a:ext>
            </a:extLst>
          </p:cNvPr>
          <p:cNvSpPr txBox="1"/>
          <p:nvPr/>
        </p:nvSpPr>
        <p:spPr>
          <a:xfrm>
            <a:off x="505610" y="2173044"/>
            <a:ext cx="8267251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2400" b="1" u="sng" dirty="0"/>
              <a:t>One who loves God – submits</a:t>
            </a:r>
          </a:p>
          <a:p>
            <a:pPr marL="457200" indent="-457200">
              <a:buFont typeface="+mj-lt"/>
              <a:buAutoNum type="alphaUcPeriod"/>
            </a:pPr>
            <a:endParaRPr lang="en-US" sz="1000" b="1" u="sng" dirty="0"/>
          </a:p>
          <a:p>
            <a:pPr marL="457200" indent="-457200">
              <a:buFont typeface="+mj-lt"/>
              <a:buAutoNum type="alphaUcPeriod"/>
            </a:pPr>
            <a:r>
              <a:rPr lang="en-US" sz="2400" b="1" u="sng" dirty="0"/>
              <a:t>One who fears God – submits</a:t>
            </a:r>
          </a:p>
          <a:p>
            <a:pPr marL="457200" indent="-457200">
              <a:buFont typeface="+mj-lt"/>
              <a:buAutoNum type="alphaUcPeriod"/>
            </a:pPr>
            <a:endParaRPr lang="en-US" sz="1000" b="1" u="sng" dirty="0"/>
          </a:p>
          <a:p>
            <a:pPr marL="457200" indent="-457200">
              <a:buFont typeface="+mj-lt"/>
              <a:buAutoNum type="alphaUcPeriod"/>
            </a:pPr>
            <a:r>
              <a:rPr lang="en-US" sz="2400" b="1" u="sng" dirty="0"/>
              <a:t>Those who submit: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>
                <a:solidFill>
                  <a:srgbClr val="002060"/>
                </a:solidFill>
              </a:rPr>
              <a:t>Do so voluntarily (Psa. 110:3)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>
                <a:solidFill>
                  <a:srgbClr val="002060"/>
                </a:solidFill>
              </a:rPr>
              <a:t>Do so completely (Eph. 5:24)</a:t>
            </a:r>
          </a:p>
        </p:txBody>
      </p:sp>
    </p:spTree>
    <p:extLst>
      <p:ext uri="{BB962C8B-B14F-4D97-AF65-F5344CB8AC3E}">
        <p14:creationId xmlns:p14="http://schemas.microsoft.com/office/powerpoint/2010/main" val="4036740900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4C126D78-1380-4A98-C828-EA4C30E0F4E9}"/>
              </a:ext>
            </a:extLst>
          </p:cNvPr>
          <p:cNvSpPr txBox="1"/>
          <p:nvPr/>
        </p:nvSpPr>
        <p:spPr>
          <a:xfrm>
            <a:off x="0" y="4721278"/>
            <a:ext cx="91440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latin typeface="Dreaming Outloud Pro" panose="03050502040302030504" pitchFamily="66" charset="0"/>
                <a:cs typeface="Dreaming Outloud Pro" panose="03050502040302030504" pitchFamily="66" charset="0"/>
              </a:rPr>
              <a:t>Drawing the Line</a:t>
            </a:r>
          </a:p>
          <a:p>
            <a:pPr algn="ctr"/>
            <a:r>
              <a:rPr lang="en-US" sz="2800" dirty="0">
                <a:latin typeface="Dreaming Outloud Pro" panose="03050502040302030504" pitchFamily="66" charset="0"/>
                <a:cs typeface="Dreaming Outloud Pro" panose="03050502040302030504" pitchFamily="66" charset="0"/>
              </a:rPr>
              <a:t>(How Young People Can Determine Right from Wrong)</a:t>
            </a:r>
            <a:endParaRPr lang="en-US" sz="2400" dirty="0">
              <a:latin typeface="Dreaming Outloud Pro" panose="03050502040302030504" pitchFamily="66" charset="0"/>
              <a:cs typeface="Dreaming Outloud Pro" panose="03050502040302030504" pitchFamily="66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7CC4F8A-2710-0EB7-364F-E471DD455A79}"/>
              </a:ext>
            </a:extLst>
          </p:cNvPr>
          <p:cNvSpPr txBox="1"/>
          <p:nvPr/>
        </p:nvSpPr>
        <p:spPr>
          <a:xfrm>
            <a:off x="505609" y="690172"/>
            <a:ext cx="5862918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00050" indent="-400050">
              <a:buFont typeface="+mj-lt"/>
              <a:buAutoNum type="romanUcPeriod"/>
            </a:pPr>
            <a:r>
              <a:rPr lang="en-US" sz="3200" b="1" dirty="0">
                <a:solidFill>
                  <a:srgbClr val="0070C0"/>
                </a:solidFill>
                <a:latin typeface="Dreaming Outloud Pro" panose="03050502040302030504" pitchFamily="66" charset="0"/>
                <a:cs typeface="Dreaming Outloud Pro" panose="03050502040302030504" pitchFamily="66" charset="0"/>
              </a:rPr>
              <a:t>There is a Line to be Drawn</a:t>
            </a:r>
          </a:p>
          <a:p>
            <a:pPr marL="400050" indent="-400050">
              <a:buFont typeface="+mj-lt"/>
              <a:buAutoNum type="romanUcPeriod"/>
            </a:pPr>
            <a:endParaRPr lang="en-US" sz="1600" b="1" dirty="0">
              <a:solidFill>
                <a:srgbClr val="0070C0"/>
              </a:solidFill>
              <a:latin typeface="Dreaming Outloud Pro" panose="03050502040302030504" pitchFamily="66" charset="0"/>
              <a:cs typeface="Dreaming Outloud Pro" panose="03050502040302030504" pitchFamily="66" charset="0"/>
            </a:endParaRPr>
          </a:p>
          <a:p>
            <a:pPr marL="400050" indent="-400050">
              <a:buFont typeface="+mj-lt"/>
              <a:buAutoNum type="romanUcPeriod"/>
            </a:pPr>
            <a:r>
              <a:rPr lang="en-US" sz="3200" b="1" dirty="0">
                <a:solidFill>
                  <a:srgbClr val="0070C0"/>
                </a:solidFill>
                <a:latin typeface="Dreaming Outloud Pro" panose="03050502040302030504" pitchFamily="66" charset="0"/>
                <a:cs typeface="Dreaming Outloud Pro" panose="03050502040302030504" pitchFamily="66" charset="0"/>
              </a:rPr>
              <a:t>How Do We know Where to Draw the Line?</a:t>
            </a:r>
          </a:p>
          <a:p>
            <a:pPr marL="400050" indent="-400050">
              <a:buFont typeface="+mj-lt"/>
              <a:buAutoNum type="romanUcPeriod"/>
            </a:pPr>
            <a:endParaRPr lang="en-US" sz="1600" b="1" dirty="0">
              <a:solidFill>
                <a:srgbClr val="0070C0"/>
              </a:solidFill>
              <a:latin typeface="Dreaming Outloud Pro" panose="03050502040302030504" pitchFamily="66" charset="0"/>
              <a:cs typeface="Dreaming Outloud Pro" panose="03050502040302030504" pitchFamily="66" charset="0"/>
            </a:endParaRPr>
          </a:p>
          <a:p>
            <a:pPr marL="400050" indent="-400050">
              <a:buFont typeface="+mj-lt"/>
              <a:buAutoNum type="romanUcPeriod"/>
            </a:pPr>
            <a:r>
              <a:rPr lang="en-US" sz="3200" b="1" dirty="0">
                <a:solidFill>
                  <a:srgbClr val="0070C0"/>
                </a:solidFill>
                <a:latin typeface="Dreaming Outloud Pro" panose="03050502040302030504" pitchFamily="66" charset="0"/>
                <a:cs typeface="Dreaming Outloud Pro" panose="03050502040302030504" pitchFamily="66" charset="0"/>
              </a:rPr>
              <a:t> Those Who are Committed to the Lord Submit to his Word</a:t>
            </a:r>
          </a:p>
        </p:txBody>
      </p:sp>
    </p:spTree>
    <p:extLst>
      <p:ext uri="{BB962C8B-B14F-4D97-AF65-F5344CB8AC3E}">
        <p14:creationId xmlns:p14="http://schemas.microsoft.com/office/powerpoint/2010/main" val="4227713884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2427</TotalTime>
  <Words>1545</Words>
  <Application>Microsoft Office PowerPoint</Application>
  <PresentationFormat>On-screen Show (4:3)</PresentationFormat>
  <Paragraphs>199</Paragraphs>
  <Slides>21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21</vt:i4>
      </vt:variant>
    </vt:vector>
  </HeadingPairs>
  <TitlesOfParts>
    <vt:vector size="28" baseType="lpstr">
      <vt:lpstr>Calibri</vt:lpstr>
      <vt:lpstr>Arial</vt:lpstr>
      <vt:lpstr>Calibri Light</vt:lpstr>
      <vt:lpstr>Dreaming Outloud Pro</vt:lpstr>
      <vt:lpstr>Wingdings</vt:lpstr>
      <vt:lpstr>Office Theme</vt:lpstr>
      <vt:lpstr>1_Office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Donnie V. Rader</dc:creator>
  <cp:lastModifiedBy>Donnie V. Rader</cp:lastModifiedBy>
  <cp:revision>2</cp:revision>
  <cp:lastPrinted>2022-09-11T20:06:50Z</cp:lastPrinted>
  <dcterms:created xsi:type="dcterms:W3CDTF">2022-09-10T03:41:19Z</dcterms:created>
  <dcterms:modified xsi:type="dcterms:W3CDTF">2022-09-11T20:08:35Z</dcterms:modified>
</cp:coreProperties>
</file>