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72" r:id="rId3"/>
    <p:sldMasterId id="2147483684" r:id="rId4"/>
    <p:sldMasterId id="2147483708" r:id="rId5"/>
  </p:sldMasterIdLst>
  <p:notesMasterIdLst>
    <p:notesMasterId r:id="rId46"/>
  </p:notesMasterIdLst>
  <p:sldIdLst>
    <p:sldId id="337" r:id="rId6"/>
    <p:sldId id="274" r:id="rId7"/>
    <p:sldId id="273" r:id="rId8"/>
    <p:sldId id="275" r:id="rId9"/>
    <p:sldId id="276" r:id="rId10"/>
    <p:sldId id="277" r:id="rId11"/>
    <p:sldId id="259" r:id="rId12"/>
    <p:sldId id="257" r:id="rId13"/>
    <p:sldId id="278" r:id="rId14"/>
    <p:sldId id="279" r:id="rId15"/>
    <p:sldId id="280" r:id="rId16"/>
    <p:sldId id="260" r:id="rId17"/>
    <p:sldId id="267" r:id="rId18"/>
    <p:sldId id="281" r:id="rId19"/>
    <p:sldId id="282" r:id="rId20"/>
    <p:sldId id="283" r:id="rId21"/>
    <p:sldId id="284" r:id="rId22"/>
    <p:sldId id="261" r:id="rId23"/>
    <p:sldId id="268" r:id="rId24"/>
    <p:sldId id="326" r:id="rId25"/>
    <p:sldId id="327" r:id="rId26"/>
    <p:sldId id="285" r:id="rId27"/>
    <p:sldId id="328" r:id="rId28"/>
    <p:sldId id="329" r:id="rId29"/>
    <p:sldId id="262" r:id="rId30"/>
    <p:sldId id="269" r:id="rId31"/>
    <p:sldId id="330" r:id="rId32"/>
    <p:sldId id="331" r:id="rId33"/>
    <p:sldId id="263" r:id="rId34"/>
    <p:sldId id="270" r:id="rId35"/>
    <p:sldId id="332" r:id="rId36"/>
    <p:sldId id="264" r:id="rId37"/>
    <p:sldId id="271" r:id="rId38"/>
    <p:sldId id="333" r:id="rId39"/>
    <p:sldId id="334" r:id="rId40"/>
    <p:sldId id="265" r:id="rId41"/>
    <p:sldId id="272" r:id="rId42"/>
    <p:sldId id="335" r:id="rId43"/>
    <p:sldId id="266" r:id="rId44"/>
    <p:sldId id="336" r:id="rId45"/>
  </p:sldIdLst>
  <p:sldSz cx="12192000" cy="6858000"/>
  <p:notesSz cx="7010400" cy="9296400"/>
  <p:embeddedFontLst>
    <p:embeddedFont>
      <p:font typeface="Calibri" panose="020F0502020204030204" pitchFamily="34" charset="0"/>
      <p:regular r:id="rId47"/>
      <p:bold r:id="rId48"/>
      <p:italic r:id="rId49"/>
      <p:boldItalic r:id="rId50"/>
    </p:embeddedFont>
    <p:embeddedFont>
      <p:font typeface="Calibri Light" panose="020F0302020204030204" pitchFamily="34" charset="0"/>
      <p:regular r:id="rId51"/>
      <p:italic r:id="rId52"/>
    </p:embeddedFont>
    <p:embeddedFont>
      <p:font typeface="Georgia Pro Cond Semibold" panose="02040706050405020303" pitchFamily="18" charset="0"/>
      <p:bold r:id="rId53"/>
      <p:bold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79" d="100"/>
          <a:sy n="79" d="100"/>
        </p:scale>
        <p:origin x="45"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font" Target="fonts/font7.fntdata"/><Relationship Id="rId58" Type="http://schemas.openxmlformats.org/officeDocument/2006/relationships/tableStyles" Target="tableStyles.xml"/><Relationship Id="rId5" Type="http://schemas.openxmlformats.org/officeDocument/2006/relationships/slideMaster" Target="slideMasters/slideMaster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font" Target="fonts/font2.fntdata"/><Relationship Id="rId5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font" Target="fonts/font5.fntdata"/><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font" Target="fonts/font3.fntdata"/><Relationship Id="rId57"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B1915321-277B-46B6-8354-E2F628139333}" type="datetimeFigureOut">
              <a:rPr lang="en-US" smtClean="0"/>
              <a:t>9/11/2022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E830E933-C7F9-45D7-B255-C91124D30B66}" type="slidenum">
              <a:rPr lang="en-US" smtClean="0"/>
              <a:t>‹#›</a:t>
            </a:fld>
            <a:endParaRPr lang="en-US"/>
          </a:p>
        </p:txBody>
      </p:sp>
    </p:spTree>
    <p:extLst>
      <p:ext uri="{BB962C8B-B14F-4D97-AF65-F5344CB8AC3E}">
        <p14:creationId xmlns:p14="http://schemas.microsoft.com/office/powerpoint/2010/main" val="34182960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094D7-D13C-BA36-8426-91B9F19B6E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2BFE4A7-5ABA-B374-8D65-A3DC9CEC9F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A6D96D4-72CB-9927-EE00-05C9161547F9}"/>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5" name="Footer Placeholder 4">
            <a:extLst>
              <a:ext uri="{FF2B5EF4-FFF2-40B4-BE49-F238E27FC236}">
                <a16:creationId xmlns:a16="http://schemas.microsoft.com/office/drawing/2014/main" id="{F7B27533-73E8-7DAA-6E4D-041FA76543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231C4B-B51B-C353-E3E7-CCA1085816CB}"/>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358520037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64FEF-3080-AF38-9DFF-82A357FE05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F03966-4856-6A85-A75E-375733E93DC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4C2C6E-7274-A8F2-8EAC-2AAEC0CAE89D}"/>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5" name="Footer Placeholder 4">
            <a:extLst>
              <a:ext uri="{FF2B5EF4-FFF2-40B4-BE49-F238E27FC236}">
                <a16:creationId xmlns:a16="http://schemas.microsoft.com/office/drawing/2014/main" id="{A8A9F6A8-79F6-E975-62BB-CA28CA2641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85E7F3-6A1A-4FE7-D394-909F1E4BF427}"/>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133502830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8C853-E74C-F671-DDD6-E51B4A599B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E9BBC08-0C3B-6173-DC53-DCCF0CA896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6EF3B4-88FA-1EEE-1DC6-8F988AB7704A}"/>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5" name="Footer Placeholder 4">
            <a:extLst>
              <a:ext uri="{FF2B5EF4-FFF2-40B4-BE49-F238E27FC236}">
                <a16:creationId xmlns:a16="http://schemas.microsoft.com/office/drawing/2014/main" id="{2E807908-B3DF-1798-B6A6-E804ABF09A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CE98FE-D9F3-11AE-0EEC-3AF961922F35}"/>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98919838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C066F-6EDB-18BC-8586-7530244F0B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618341F-2749-64B6-DF81-36DB0B17200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A23167-346A-B8FD-D9FD-EA2B67BC98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45AE88-E811-B764-98B5-4FA0E89AD48E}"/>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6" name="Footer Placeholder 5">
            <a:extLst>
              <a:ext uri="{FF2B5EF4-FFF2-40B4-BE49-F238E27FC236}">
                <a16:creationId xmlns:a16="http://schemas.microsoft.com/office/drawing/2014/main" id="{62495289-BE7B-49F5-8A23-5D1CD1B972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3CC1F9-A846-9A3D-030A-96771CEF5961}"/>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226428299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667D6-CEB9-720E-66F3-64D00A7337A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B19AA5F-418A-7AAE-35D2-0F51A9AEF1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197E8B-5124-A36B-31F5-C843EB95B2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A5762A6-1691-F0E3-1C27-4251905F02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467EB8-337C-96AC-E90F-08659F9224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3F3D972-495A-97ED-C65B-F4E93C5AB728}"/>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8" name="Footer Placeholder 7">
            <a:extLst>
              <a:ext uri="{FF2B5EF4-FFF2-40B4-BE49-F238E27FC236}">
                <a16:creationId xmlns:a16="http://schemas.microsoft.com/office/drawing/2014/main" id="{0A545DB6-A43B-CFD5-FB1E-9E01E637D88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07237CB-589F-4CF2-C04C-CB979EA93C03}"/>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320727978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DB861-EC8E-F7EB-5718-35637C2F1C2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A4AC1AD-1A54-101C-FF08-890A5C15C9E5}"/>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4" name="Footer Placeholder 3">
            <a:extLst>
              <a:ext uri="{FF2B5EF4-FFF2-40B4-BE49-F238E27FC236}">
                <a16:creationId xmlns:a16="http://schemas.microsoft.com/office/drawing/2014/main" id="{72EFF536-DA4E-F822-909D-D33C24A133A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81C9D35-6E38-AC12-06AA-D61F3B421470}"/>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261939075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2A9DEC-6C09-F35E-D019-A93CAD73B3ED}"/>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3" name="Footer Placeholder 2">
            <a:extLst>
              <a:ext uri="{FF2B5EF4-FFF2-40B4-BE49-F238E27FC236}">
                <a16:creationId xmlns:a16="http://schemas.microsoft.com/office/drawing/2014/main" id="{C99C75CE-8478-213F-F39E-DB376C350A0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EBD9281-56DE-9252-12FF-ECA619FEFEBE}"/>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312133889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6CDC7-303E-4A4E-EF6B-C09F55CCF1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C6D7C8-2FE4-4494-ADD2-E619B2D725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651E7F0-27C3-F921-F260-8DE6B82799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38791E-5C4C-D3D3-6ADE-3B020A059322}"/>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6" name="Footer Placeholder 5">
            <a:extLst>
              <a:ext uri="{FF2B5EF4-FFF2-40B4-BE49-F238E27FC236}">
                <a16:creationId xmlns:a16="http://schemas.microsoft.com/office/drawing/2014/main" id="{C569FFFA-7301-C5DB-01C8-79B1F35789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4220C0-EF7B-19D7-400A-5803177DB858}"/>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309606888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E7028-FF7F-5014-2E49-F343EE9E00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EBF280-08E3-4B11-A19C-1AF14AD8AE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37C0B84-E653-40D4-A58D-67FA1C6EBF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CAE71F-FAAB-AF9A-4A5B-29088BAE708C}"/>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6" name="Footer Placeholder 5">
            <a:extLst>
              <a:ext uri="{FF2B5EF4-FFF2-40B4-BE49-F238E27FC236}">
                <a16:creationId xmlns:a16="http://schemas.microsoft.com/office/drawing/2014/main" id="{F4EEA6E9-EDDB-3E06-8318-1DB4216871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8C3978-C09F-A0A7-8F09-04C98BC3499C}"/>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200773814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0B7F5-A4FD-B310-49F1-DCEACCF97B9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7C9910-97F4-39BB-3005-C91DEADA2D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1C6785-DECD-562B-F830-FC2F305F1EC9}"/>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5" name="Footer Placeholder 4">
            <a:extLst>
              <a:ext uri="{FF2B5EF4-FFF2-40B4-BE49-F238E27FC236}">
                <a16:creationId xmlns:a16="http://schemas.microsoft.com/office/drawing/2014/main" id="{11B14CDB-63F1-62CE-E32F-3909C5DB6F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513A6A-4141-778F-B107-BC27483D5A8E}"/>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151562697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60A00F-489B-BCB2-5F9B-E17337EAF4E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B3C21BA-F95F-8CC6-5BD5-6F7E33D6249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83BE0D-0FE2-A4A7-1AD9-221E0B3AFAEE}"/>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5" name="Footer Placeholder 4">
            <a:extLst>
              <a:ext uri="{FF2B5EF4-FFF2-40B4-BE49-F238E27FC236}">
                <a16:creationId xmlns:a16="http://schemas.microsoft.com/office/drawing/2014/main" id="{32E6E435-1FF2-D1F3-AD2A-2E02E38C78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92AAB2-056D-00FF-A6C8-E33159DEC3DF}"/>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258334421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094D7-D13C-BA36-8426-91B9F19B6E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2BFE4A7-5ABA-B374-8D65-A3DC9CEC9F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A6D96D4-72CB-9927-EE00-05C9161547F9}"/>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5" name="Footer Placeholder 4">
            <a:extLst>
              <a:ext uri="{FF2B5EF4-FFF2-40B4-BE49-F238E27FC236}">
                <a16:creationId xmlns:a16="http://schemas.microsoft.com/office/drawing/2014/main" id="{F7B27533-73E8-7DAA-6E4D-041FA76543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231C4B-B51B-C353-E3E7-CCA1085816CB}"/>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142604707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64FEF-3080-AF38-9DFF-82A357FE05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F03966-4856-6A85-A75E-375733E93DC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4C2C6E-7274-A8F2-8EAC-2AAEC0CAE89D}"/>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5" name="Footer Placeholder 4">
            <a:extLst>
              <a:ext uri="{FF2B5EF4-FFF2-40B4-BE49-F238E27FC236}">
                <a16:creationId xmlns:a16="http://schemas.microsoft.com/office/drawing/2014/main" id="{A8A9F6A8-79F6-E975-62BB-CA28CA2641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85E7F3-6A1A-4FE7-D394-909F1E4BF427}"/>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305109031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8C853-E74C-F671-DDD6-E51B4A599B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E9BBC08-0C3B-6173-DC53-DCCF0CA896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6EF3B4-88FA-1EEE-1DC6-8F988AB7704A}"/>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5" name="Footer Placeholder 4">
            <a:extLst>
              <a:ext uri="{FF2B5EF4-FFF2-40B4-BE49-F238E27FC236}">
                <a16:creationId xmlns:a16="http://schemas.microsoft.com/office/drawing/2014/main" id="{2E807908-B3DF-1798-B6A6-E804ABF09A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CE98FE-D9F3-11AE-0EEC-3AF961922F35}"/>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89081050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C066F-6EDB-18BC-8586-7530244F0B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618341F-2749-64B6-DF81-36DB0B17200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A23167-346A-B8FD-D9FD-EA2B67BC98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45AE88-E811-B764-98B5-4FA0E89AD48E}"/>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6" name="Footer Placeholder 5">
            <a:extLst>
              <a:ext uri="{FF2B5EF4-FFF2-40B4-BE49-F238E27FC236}">
                <a16:creationId xmlns:a16="http://schemas.microsoft.com/office/drawing/2014/main" id="{62495289-BE7B-49F5-8A23-5D1CD1B972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3CC1F9-A846-9A3D-030A-96771CEF5961}"/>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116035644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667D6-CEB9-720E-66F3-64D00A7337A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B19AA5F-418A-7AAE-35D2-0F51A9AEF1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197E8B-5124-A36B-31F5-C843EB95B2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A5762A6-1691-F0E3-1C27-4251905F02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467EB8-337C-96AC-E90F-08659F9224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3F3D972-495A-97ED-C65B-F4E93C5AB728}"/>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8" name="Footer Placeholder 7">
            <a:extLst>
              <a:ext uri="{FF2B5EF4-FFF2-40B4-BE49-F238E27FC236}">
                <a16:creationId xmlns:a16="http://schemas.microsoft.com/office/drawing/2014/main" id="{0A545DB6-A43B-CFD5-FB1E-9E01E637D88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07237CB-589F-4CF2-C04C-CB979EA93C03}"/>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390797679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DB861-EC8E-F7EB-5718-35637C2F1C2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A4AC1AD-1A54-101C-FF08-890A5C15C9E5}"/>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4" name="Footer Placeholder 3">
            <a:extLst>
              <a:ext uri="{FF2B5EF4-FFF2-40B4-BE49-F238E27FC236}">
                <a16:creationId xmlns:a16="http://schemas.microsoft.com/office/drawing/2014/main" id="{72EFF536-DA4E-F822-909D-D33C24A133A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81C9D35-6E38-AC12-06AA-D61F3B421470}"/>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27353561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2A9DEC-6C09-F35E-D019-A93CAD73B3ED}"/>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3" name="Footer Placeholder 2">
            <a:extLst>
              <a:ext uri="{FF2B5EF4-FFF2-40B4-BE49-F238E27FC236}">
                <a16:creationId xmlns:a16="http://schemas.microsoft.com/office/drawing/2014/main" id="{C99C75CE-8478-213F-F39E-DB376C350A0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EBD9281-56DE-9252-12FF-ECA619FEFEBE}"/>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391281204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6CDC7-303E-4A4E-EF6B-C09F55CCF1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C6D7C8-2FE4-4494-ADD2-E619B2D725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651E7F0-27C3-F921-F260-8DE6B82799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38791E-5C4C-D3D3-6ADE-3B020A059322}"/>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6" name="Footer Placeholder 5">
            <a:extLst>
              <a:ext uri="{FF2B5EF4-FFF2-40B4-BE49-F238E27FC236}">
                <a16:creationId xmlns:a16="http://schemas.microsoft.com/office/drawing/2014/main" id="{C569FFFA-7301-C5DB-01C8-79B1F35789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4220C0-EF7B-19D7-400A-5803177DB858}"/>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30882660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E7028-FF7F-5014-2E49-F343EE9E00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EBF280-08E3-4B11-A19C-1AF14AD8AE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37C0B84-E653-40D4-A58D-67FA1C6EBF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CAE71F-FAAB-AF9A-4A5B-29088BAE708C}"/>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6" name="Footer Placeholder 5">
            <a:extLst>
              <a:ext uri="{FF2B5EF4-FFF2-40B4-BE49-F238E27FC236}">
                <a16:creationId xmlns:a16="http://schemas.microsoft.com/office/drawing/2014/main" id="{F4EEA6E9-EDDB-3E06-8318-1DB4216871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8C3978-C09F-A0A7-8F09-04C98BC3499C}"/>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3116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0B7F5-A4FD-B310-49F1-DCEACCF97B9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7C9910-97F4-39BB-3005-C91DEADA2D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1C6785-DECD-562B-F830-FC2F305F1EC9}"/>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5" name="Footer Placeholder 4">
            <a:extLst>
              <a:ext uri="{FF2B5EF4-FFF2-40B4-BE49-F238E27FC236}">
                <a16:creationId xmlns:a16="http://schemas.microsoft.com/office/drawing/2014/main" id="{11B14CDB-63F1-62CE-E32F-3909C5DB6F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513A6A-4141-778F-B107-BC27483D5A8E}"/>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227444521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60A00F-489B-BCB2-5F9B-E17337EAF4E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B3C21BA-F95F-8CC6-5BD5-6F7E33D6249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83BE0D-0FE2-A4A7-1AD9-221E0B3AFAEE}"/>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5" name="Footer Placeholder 4">
            <a:extLst>
              <a:ext uri="{FF2B5EF4-FFF2-40B4-BE49-F238E27FC236}">
                <a16:creationId xmlns:a16="http://schemas.microsoft.com/office/drawing/2014/main" id="{32E6E435-1FF2-D1F3-AD2A-2E02E38C78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92AAB2-056D-00FF-A6C8-E33159DEC3DF}"/>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411243990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094D7-D13C-BA36-8426-91B9F19B6E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2BFE4A7-5ABA-B374-8D65-A3DC9CEC9F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A6D96D4-72CB-9927-EE00-05C9161547F9}"/>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5" name="Footer Placeholder 4">
            <a:extLst>
              <a:ext uri="{FF2B5EF4-FFF2-40B4-BE49-F238E27FC236}">
                <a16:creationId xmlns:a16="http://schemas.microsoft.com/office/drawing/2014/main" id="{F7B27533-73E8-7DAA-6E4D-041FA76543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231C4B-B51B-C353-E3E7-CCA1085816CB}"/>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205993212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64FEF-3080-AF38-9DFF-82A357FE05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F03966-4856-6A85-A75E-375733E93DC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4C2C6E-7274-A8F2-8EAC-2AAEC0CAE89D}"/>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5" name="Footer Placeholder 4">
            <a:extLst>
              <a:ext uri="{FF2B5EF4-FFF2-40B4-BE49-F238E27FC236}">
                <a16:creationId xmlns:a16="http://schemas.microsoft.com/office/drawing/2014/main" id="{A8A9F6A8-79F6-E975-62BB-CA28CA2641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85E7F3-6A1A-4FE7-D394-909F1E4BF427}"/>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18201944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8C853-E74C-F671-DDD6-E51B4A599B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E9BBC08-0C3B-6173-DC53-DCCF0CA896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6EF3B4-88FA-1EEE-1DC6-8F988AB7704A}"/>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5" name="Footer Placeholder 4">
            <a:extLst>
              <a:ext uri="{FF2B5EF4-FFF2-40B4-BE49-F238E27FC236}">
                <a16:creationId xmlns:a16="http://schemas.microsoft.com/office/drawing/2014/main" id="{2E807908-B3DF-1798-B6A6-E804ABF09A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CE98FE-D9F3-11AE-0EEC-3AF961922F35}"/>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318215280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C066F-6EDB-18BC-8586-7530244F0B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618341F-2749-64B6-DF81-36DB0B17200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A23167-346A-B8FD-D9FD-EA2B67BC98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45AE88-E811-B764-98B5-4FA0E89AD48E}"/>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6" name="Footer Placeholder 5">
            <a:extLst>
              <a:ext uri="{FF2B5EF4-FFF2-40B4-BE49-F238E27FC236}">
                <a16:creationId xmlns:a16="http://schemas.microsoft.com/office/drawing/2014/main" id="{62495289-BE7B-49F5-8A23-5D1CD1B972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3CC1F9-A846-9A3D-030A-96771CEF5961}"/>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91466006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667D6-CEB9-720E-66F3-64D00A7337A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B19AA5F-418A-7AAE-35D2-0F51A9AEF1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197E8B-5124-A36B-31F5-C843EB95B2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A5762A6-1691-F0E3-1C27-4251905F02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467EB8-337C-96AC-E90F-08659F9224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3F3D972-495A-97ED-C65B-F4E93C5AB728}"/>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8" name="Footer Placeholder 7">
            <a:extLst>
              <a:ext uri="{FF2B5EF4-FFF2-40B4-BE49-F238E27FC236}">
                <a16:creationId xmlns:a16="http://schemas.microsoft.com/office/drawing/2014/main" id="{0A545DB6-A43B-CFD5-FB1E-9E01E637D88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07237CB-589F-4CF2-C04C-CB979EA93C03}"/>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229536256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DB861-EC8E-F7EB-5718-35637C2F1C2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A4AC1AD-1A54-101C-FF08-890A5C15C9E5}"/>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4" name="Footer Placeholder 3">
            <a:extLst>
              <a:ext uri="{FF2B5EF4-FFF2-40B4-BE49-F238E27FC236}">
                <a16:creationId xmlns:a16="http://schemas.microsoft.com/office/drawing/2014/main" id="{72EFF536-DA4E-F822-909D-D33C24A133A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81C9D35-6E38-AC12-06AA-D61F3B421470}"/>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312982367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2A9DEC-6C09-F35E-D019-A93CAD73B3ED}"/>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3" name="Footer Placeholder 2">
            <a:extLst>
              <a:ext uri="{FF2B5EF4-FFF2-40B4-BE49-F238E27FC236}">
                <a16:creationId xmlns:a16="http://schemas.microsoft.com/office/drawing/2014/main" id="{C99C75CE-8478-213F-F39E-DB376C350A0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EBD9281-56DE-9252-12FF-ECA619FEFEBE}"/>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42721070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6CDC7-303E-4A4E-EF6B-C09F55CCF1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C6D7C8-2FE4-4494-ADD2-E619B2D725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651E7F0-27C3-F921-F260-8DE6B82799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38791E-5C4C-D3D3-6ADE-3B020A059322}"/>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6" name="Footer Placeholder 5">
            <a:extLst>
              <a:ext uri="{FF2B5EF4-FFF2-40B4-BE49-F238E27FC236}">
                <a16:creationId xmlns:a16="http://schemas.microsoft.com/office/drawing/2014/main" id="{C569FFFA-7301-C5DB-01C8-79B1F35789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4220C0-EF7B-19D7-400A-5803177DB858}"/>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370288547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E7028-FF7F-5014-2E49-F343EE9E00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EBF280-08E3-4B11-A19C-1AF14AD8AE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37C0B84-E653-40D4-A58D-67FA1C6EBF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CAE71F-FAAB-AF9A-4A5B-29088BAE708C}"/>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6" name="Footer Placeholder 5">
            <a:extLst>
              <a:ext uri="{FF2B5EF4-FFF2-40B4-BE49-F238E27FC236}">
                <a16:creationId xmlns:a16="http://schemas.microsoft.com/office/drawing/2014/main" id="{F4EEA6E9-EDDB-3E06-8318-1DB4216871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8C3978-C09F-A0A7-8F09-04C98BC3499C}"/>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190727408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0B7F5-A4FD-B310-49F1-DCEACCF97B9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7C9910-97F4-39BB-3005-C91DEADA2D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1C6785-DECD-562B-F830-FC2F305F1EC9}"/>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5" name="Footer Placeholder 4">
            <a:extLst>
              <a:ext uri="{FF2B5EF4-FFF2-40B4-BE49-F238E27FC236}">
                <a16:creationId xmlns:a16="http://schemas.microsoft.com/office/drawing/2014/main" id="{11B14CDB-63F1-62CE-E32F-3909C5DB6F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513A6A-4141-778F-B107-BC27483D5A8E}"/>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362375440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60A00F-489B-BCB2-5F9B-E17337EAF4E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B3C21BA-F95F-8CC6-5BD5-6F7E33D6249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83BE0D-0FE2-A4A7-1AD9-221E0B3AFAEE}"/>
              </a:ext>
            </a:extLst>
          </p:cNvPr>
          <p:cNvSpPr>
            <a:spLocks noGrp="1"/>
          </p:cNvSpPr>
          <p:nvPr>
            <p:ph type="dt" sz="half" idx="10"/>
          </p:nvPr>
        </p:nvSpPr>
        <p:spPr/>
        <p:txBody>
          <a:bodyPr/>
          <a:lstStyle/>
          <a:p>
            <a:fld id="{B262B583-CF2C-4C3D-9AAC-F33A5AE20012}" type="datetimeFigureOut">
              <a:rPr lang="en-US" smtClean="0"/>
              <a:t>9/11/2022</a:t>
            </a:fld>
            <a:endParaRPr lang="en-US"/>
          </a:p>
        </p:txBody>
      </p:sp>
      <p:sp>
        <p:nvSpPr>
          <p:cNvPr id="5" name="Footer Placeholder 4">
            <a:extLst>
              <a:ext uri="{FF2B5EF4-FFF2-40B4-BE49-F238E27FC236}">
                <a16:creationId xmlns:a16="http://schemas.microsoft.com/office/drawing/2014/main" id="{32E6E435-1FF2-D1F3-AD2A-2E02E38C78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92AAB2-056D-00FF-A6C8-E33159DEC3DF}"/>
              </a:ext>
            </a:extLst>
          </p:cNvPr>
          <p:cNvSpPr>
            <a:spLocks noGrp="1"/>
          </p:cNvSpPr>
          <p:nvPr>
            <p:ph type="sldNum" sz="quarter" idx="12"/>
          </p:nvPr>
        </p:nvSpPr>
        <p:spPr/>
        <p:txBody>
          <a:bodyPr/>
          <a:lstStyle/>
          <a:p>
            <a:fld id="{3EBDE903-E0F6-4730-A87F-5B2CD7CC328C}" type="slidenum">
              <a:rPr lang="en-US" smtClean="0"/>
              <a:t>‹#›</a:t>
            </a:fld>
            <a:endParaRPr lang="en-US"/>
          </a:p>
        </p:txBody>
      </p:sp>
    </p:spTree>
    <p:extLst>
      <p:ext uri="{BB962C8B-B14F-4D97-AF65-F5344CB8AC3E}">
        <p14:creationId xmlns:p14="http://schemas.microsoft.com/office/powerpoint/2010/main" val="171313152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6FA8FA"/>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610387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D7AA42-360C-4E37-B255-ADA44FA0A02D}" type="datetimeFigureOut">
              <a:rPr lang="en-US" smtClean="0"/>
              <a:t>9/11/2022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8231239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D7AA42-360C-4E37-B255-ADA44FA0A02D}" type="datetimeFigureOut">
              <a:rPr lang="en-US" smtClean="0"/>
              <a:t>9/11/2022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303771747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D7AA42-360C-4E37-B255-ADA44FA0A02D}" type="datetimeFigureOut">
              <a:rPr lang="en-US" smtClean="0"/>
              <a:t>9/11/2022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33674778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1D7AA42-360C-4E37-B255-ADA44FA0A02D}" type="datetimeFigureOut">
              <a:rPr lang="en-US" smtClean="0"/>
              <a:t>9/11/2022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421667613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D7AA42-360C-4E37-B255-ADA44FA0A02D}" type="datetimeFigureOut">
              <a:rPr lang="en-US" smtClean="0"/>
              <a:t>9/11/2022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153682360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739991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1D7AA42-360C-4E37-B255-ADA44FA0A02D}" type="datetimeFigureOut">
              <a:rPr lang="en-US" smtClean="0"/>
              <a:t>9/11/2022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238899352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1D7AA42-360C-4E37-B255-ADA44FA0A02D}" type="datetimeFigureOut">
              <a:rPr lang="en-US" smtClean="0"/>
              <a:t>9/11/2022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288384367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D7AA42-360C-4E37-B255-ADA44FA0A02D}" type="datetimeFigureOut">
              <a:rPr lang="en-US" smtClean="0"/>
              <a:t>9/11/2022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35806727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D7AA42-360C-4E37-B255-ADA44FA0A02D}" type="datetimeFigureOut">
              <a:rPr lang="en-US" smtClean="0"/>
              <a:t>9/11/2022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280029245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9/11/2022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8120312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9/11/2022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5008587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9/11/2022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9143661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9/11/2022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614234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350ACC7-3908-4E49-80D3-73D7F0FDBFDE}" type="datetimeFigureOut">
              <a:rPr lang="en-US" smtClean="0">
                <a:solidFill>
                  <a:prstClr val="black">
                    <a:tint val="75000"/>
                  </a:prstClr>
                </a:solidFill>
              </a:rPr>
              <a:pPr/>
              <a:t>9/11/2022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419756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350ACC7-3908-4E49-80D3-73D7F0FDBFDE}" type="datetimeFigureOut">
              <a:rPr lang="en-US" smtClean="0">
                <a:solidFill>
                  <a:prstClr val="black">
                    <a:tint val="75000"/>
                  </a:prstClr>
                </a:solidFill>
              </a:rPr>
              <a:pPr/>
              <a:t>9/11/2022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7072402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0ACC7-3908-4E49-80D3-73D7F0FDBFDE}" type="datetimeFigureOut">
              <a:rPr lang="en-US" smtClean="0">
                <a:solidFill>
                  <a:prstClr val="black">
                    <a:tint val="75000"/>
                  </a:prstClr>
                </a:solidFill>
              </a:rPr>
              <a:pPr/>
              <a:t>9/11/2022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5241679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9/11/2022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9542925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9/11/2022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4820006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9/11/2022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9913593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9/11/2022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6417905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3.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FCECA3-69F2-8E20-3B16-D92B4CD26E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A26B1B7-E23F-C82A-FCAA-80247B8CE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EC16D0-76CB-7323-B5DF-3DD52685FC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62B583-CF2C-4C3D-9AAC-F33A5AE20012}" type="datetimeFigureOut">
              <a:rPr lang="en-US" smtClean="0"/>
              <a:t>9/11/2022</a:t>
            </a:fld>
            <a:endParaRPr lang="en-US"/>
          </a:p>
        </p:txBody>
      </p:sp>
      <p:sp>
        <p:nvSpPr>
          <p:cNvPr id="5" name="Footer Placeholder 4">
            <a:extLst>
              <a:ext uri="{FF2B5EF4-FFF2-40B4-BE49-F238E27FC236}">
                <a16:creationId xmlns:a16="http://schemas.microsoft.com/office/drawing/2014/main" id="{E8C4BA78-647D-D676-6C5E-B5E4A0A6B4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5EFE8AB-7FFB-0665-8028-3219113E32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BDE903-E0F6-4730-A87F-5B2CD7CC328C}" type="slidenum">
              <a:rPr lang="en-US" smtClean="0"/>
              <a:t>‹#›</a:t>
            </a:fld>
            <a:endParaRPr lang="en-US"/>
          </a:p>
        </p:txBody>
      </p:sp>
      <p:pic>
        <p:nvPicPr>
          <p:cNvPr id="16" name="Picture 15" descr="Text&#10;&#10;Description automatically generated">
            <a:extLst>
              <a:ext uri="{FF2B5EF4-FFF2-40B4-BE49-F238E27FC236}">
                <a16:creationId xmlns:a16="http://schemas.microsoft.com/office/drawing/2014/main" id="{636767F6-C7E0-4999-F58A-BD5E08BCC17B}"/>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b="7787"/>
          <a:stretch/>
        </p:blipFill>
        <p:spPr>
          <a:xfrm>
            <a:off x="0" y="0"/>
            <a:ext cx="12192000" cy="6858000"/>
          </a:xfrm>
          <a:prstGeom prst="rect">
            <a:avLst/>
          </a:prstGeom>
        </p:spPr>
      </p:pic>
    </p:spTree>
    <p:extLst>
      <p:ext uri="{BB962C8B-B14F-4D97-AF65-F5344CB8AC3E}">
        <p14:creationId xmlns:p14="http://schemas.microsoft.com/office/powerpoint/2010/main" val="27021734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FCECA3-69F2-8E20-3B16-D92B4CD26E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A26B1B7-E23F-C82A-FCAA-80247B8CE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EC16D0-76CB-7323-B5DF-3DD52685FC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62B583-CF2C-4C3D-9AAC-F33A5AE20012}" type="datetimeFigureOut">
              <a:rPr lang="en-US" smtClean="0"/>
              <a:t>9/11/2022</a:t>
            </a:fld>
            <a:endParaRPr lang="en-US"/>
          </a:p>
        </p:txBody>
      </p:sp>
      <p:sp>
        <p:nvSpPr>
          <p:cNvPr id="5" name="Footer Placeholder 4">
            <a:extLst>
              <a:ext uri="{FF2B5EF4-FFF2-40B4-BE49-F238E27FC236}">
                <a16:creationId xmlns:a16="http://schemas.microsoft.com/office/drawing/2014/main" id="{E8C4BA78-647D-D676-6C5E-B5E4A0A6B4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5EFE8AB-7FFB-0665-8028-3219113E32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BDE903-E0F6-4730-A87F-5B2CD7CC328C}" type="slidenum">
              <a:rPr lang="en-US" smtClean="0"/>
              <a:t>‹#›</a:t>
            </a:fld>
            <a:endParaRPr lang="en-US"/>
          </a:p>
        </p:txBody>
      </p:sp>
      <p:pic>
        <p:nvPicPr>
          <p:cNvPr id="16" name="Picture 15" descr="Text&#10;&#10;Description automatically generated">
            <a:extLst>
              <a:ext uri="{FF2B5EF4-FFF2-40B4-BE49-F238E27FC236}">
                <a16:creationId xmlns:a16="http://schemas.microsoft.com/office/drawing/2014/main" id="{636767F6-C7E0-4999-F58A-BD5E08BCC17B}"/>
              </a:ext>
            </a:extLst>
          </p:cNvPr>
          <p:cNvPicPr>
            <a:picLocks noChangeAspect="1"/>
          </p:cNvPicPr>
          <p:nvPr userDrawn="1"/>
        </p:nvPicPr>
        <p:blipFill rotWithShape="1">
          <a:blip r:embed="rId13">
            <a:duotone>
              <a:schemeClr val="bg2">
                <a:shade val="45000"/>
                <a:satMod val="135000"/>
              </a:schemeClr>
              <a:prstClr val="white"/>
            </a:duotone>
            <a:extLst>
              <a:ext uri="{28A0092B-C50C-407E-A947-70E740481C1C}">
                <a14:useLocalDpi xmlns:a14="http://schemas.microsoft.com/office/drawing/2010/main" val="0"/>
              </a:ext>
            </a:extLst>
          </a:blip>
          <a:srcRect b="7787"/>
          <a:stretch/>
        </p:blipFill>
        <p:spPr>
          <a:xfrm>
            <a:off x="0" y="0"/>
            <a:ext cx="12192000" cy="6858000"/>
          </a:xfrm>
          <a:prstGeom prst="rect">
            <a:avLst/>
          </a:prstGeom>
        </p:spPr>
      </p:pic>
    </p:spTree>
    <p:extLst>
      <p:ext uri="{BB962C8B-B14F-4D97-AF65-F5344CB8AC3E}">
        <p14:creationId xmlns:p14="http://schemas.microsoft.com/office/powerpoint/2010/main" val="16242998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FCECA3-69F2-8E20-3B16-D92B4CD26E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A26B1B7-E23F-C82A-FCAA-80247B8CE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3EC16D0-76CB-7323-B5DF-3DD52685FC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62B583-CF2C-4C3D-9AAC-F33A5AE20012}" type="datetimeFigureOut">
              <a:rPr lang="en-US" smtClean="0"/>
              <a:t>9/11/2022</a:t>
            </a:fld>
            <a:endParaRPr lang="en-US"/>
          </a:p>
        </p:txBody>
      </p:sp>
      <p:sp>
        <p:nvSpPr>
          <p:cNvPr id="5" name="Footer Placeholder 4">
            <a:extLst>
              <a:ext uri="{FF2B5EF4-FFF2-40B4-BE49-F238E27FC236}">
                <a16:creationId xmlns:a16="http://schemas.microsoft.com/office/drawing/2014/main" id="{E8C4BA78-647D-D676-6C5E-B5E4A0A6B4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5EFE8AB-7FFB-0665-8028-3219113E32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BDE903-E0F6-4730-A87F-5B2CD7CC328C}" type="slidenum">
              <a:rPr lang="en-US" smtClean="0"/>
              <a:t>‹#›</a:t>
            </a:fld>
            <a:endParaRPr lang="en-US"/>
          </a:p>
        </p:txBody>
      </p:sp>
      <p:cxnSp>
        <p:nvCxnSpPr>
          <p:cNvPr id="12" name="Straight Connector 11">
            <a:extLst>
              <a:ext uri="{FF2B5EF4-FFF2-40B4-BE49-F238E27FC236}">
                <a16:creationId xmlns:a16="http://schemas.microsoft.com/office/drawing/2014/main" id="{B7FEAC13-50E9-0D19-87E6-52CA075FC3FB}"/>
              </a:ext>
            </a:extLst>
          </p:cNvPr>
          <p:cNvCxnSpPr/>
          <p:nvPr userDrawn="1"/>
        </p:nvCxnSpPr>
        <p:spPr>
          <a:xfrm>
            <a:off x="838200" y="318977"/>
            <a:ext cx="0" cy="653902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3C34855-559C-4095-3E13-4B22B9404176}"/>
              </a:ext>
            </a:extLst>
          </p:cNvPr>
          <p:cNvCxnSpPr/>
          <p:nvPr userDrawn="1"/>
        </p:nvCxnSpPr>
        <p:spPr>
          <a:xfrm>
            <a:off x="838200" y="365125"/>
            <a:ext cx="10574079"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8" name="Picture 7" descr="Text&#10;&#10;Description automatically generated">
            <a:extLst>
              <a:ext uri="{FF2B5EF4-FFF2-40B4-BE49-F238E27FC236}">
                <a16:creationId xmlns:a16="http://schemas.microsoft.com/office/drawing/2014/main" id="{72BDC173-5862-BEAB-1EA1-27551224D050}"/>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16753" r="11230" b="7787"/>
          <a:stretch/>
        </p:blipFill>
        <p:spPr>
          <a:xfrm>
            <a:off x="148103" y="106320"/>
            <a:ext cx="2075873" cy="162139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82973090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73ACFC">
            <a:alpha val="44000"/>
          </a:srgb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D16A67F-9A5A-4AA8-B9D5-3D52F2CF34FB}"/>
              </a:ext>
            </a:extLst>
          </p:cNvPr>
          <p:cNvSpPr/>
          <p:nvPr userDrawn="1"/>
        </p:nvSpPr>
        <p:spPr>
          <a:xfrm rot="16200000">
            <a:off x="7056971" y="-2646537"/>
            <a:ext cx="62535" cy="8648084"/>
          </a:xfrm>
          <a:prstGeom prst="rect">
            <a:avLst/>
          </a:prstGeom>
          <a:solidFill>
            <a:srgbClr val="71ABFD"/>
          </a:solidFill>
          <a:ln>
            <a:solidFill>
              <a:srgbClr val="71A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1B579AF2-DDCB-46EA-BC68-491AEFDAC9FB}"/>
              </a:ext>
            </a:extLst>
          </p:cNvPr>
          <p:cNvSpPr/>
          <p:nvPr userDrawn="1"/>
        </p:nvSpPr>
        <p:spPr>
          <a:xfrm>
            <a:off x="595423" y="776344"/>
            <a:ext cx="184299" cy="5945133"/>
          </a:xfrm>
          <a:prstGeom prst="rect">
            <a:avLst/>
          </a:prstGeom>
          <a:solidFill>
            <a:srgbClr val="33507A"/>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D7AA42-360C-4E37-B255-ADA44FA0A02D}" type="datetimeFigureOut">
              <a:rPr lang="en-US" smtClean="0"/>
              <a:t>9/11/2022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C64859-186F-42DD-BACD-98DD16D39BE2}" type="slidenum">
              <a:rPr lang="en-US" smtClean="0"/>
              <a:t>‹#›</a:t>
            </a:fld>
            <a:endParaRPr lang="en-US"/>
          </a:p>
        </p:txBody>
      </p:sp>
      <p:pic>
        <p:nvPicPr>
          <p:cNvPr id="8" name="Picture 7">
            <a:extLst>
              <a:ext uri="{FF2B5EF4-FFF2-40B4-BE49-F238E27FC236}">
                <a16:creationId xmlns:a16="http://schemas.microsoft.com/office/drawing/2014/main" id="{4689A462-1E4C-4BDE-9D3F-AFA8A9A2692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69530" y="136525"/>
            <a:ext cx="3411871" cy="1919177"/>
          </a:xfrm>
          <a:prstGeom prst="ellipse">
            <a:avLst/>
          </a:prstGeom>
          <a:ln>
            <a:noFill/>
          </a:ln>
          <a:effectLst>
            <a:softEdge rad="112500"/>
          </a:effectLst>
        </p:spPr>
      </p:pic>
    </p:spTree>
    <p:extLst>
      <p:ext uri="{BB962C8B-B14F-4D97-AF65-F5344CB8AC3E}">
        <p14:creationId xmlns:p14="http://schemas.microsoft.com/office/powerpoint/2010/main" val="346857169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50ACC7-3908-4E49-80D3-73D7F0FDBFDE}" type="datetimeFigureOut">
              <a:rPr lang="en-US" smtClean="0">
                <a:solidFill>
                  <a:prstClr val="black">
                    <a:tint val="75000"/>
                  </a:prstClr>
                </a:solidFill>
              </a:rPr>
              <a:pPr/>
              <a:t>9/11/2022</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pic>
        <p:nvPicPr>
          <p:cNvPr id="7" name="Picture 2" descr="http://2.bp.blogspot.com/_ppYFwyNQfbs/TLyLW9icdfI/AAAAAAAABVU/r8iatg5pvDU/s1600/happy-marriage.jpg"/>
          <p:cNvPicPr>
            <a:picLocks noChangeAspect="1" noChangeArrowheads="1"/>
          </p:cNvPicPr>
          <p:nvPr userDrawn="1"/>
        </p:nvPicPr>
        <p:blipFill>
          <a:blip r:embed="rId1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221" y="0"/>
            <a:ext cx="1221822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89206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178505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990DDFD-ED49-8AAE-103C-E6F55F6DF87C}"/>
              </a:ext>
            </a:extLst>
          </p:cNvPr>
          <p:cNvSpPr/>
          <p:nvPr/>
        </p:nvSpPr>
        <p:spPr>
          <a:xfrm>
            <a:off x="226827" y="113414"/>
            <a:ext cx="4720857" cy="2083981"/>
          </a:xfrm>
          <a:prstGeom prst="rect">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latin typeface="Georgia Pro Cond Semibold" panose="02040706050405020303" pitchFamily="18" charset="0"/>
              </a:rPr>
              <a:t>Marriage</a:t>
            </a:r>
          </a:p>
          <a:p>
            <a:pPr algn="ctr"/>
            <a:r>
              <a:rPr lang="en-US" sz="4400" i="1" dirty="0">
                <a:solidFill>
                  <a:srgbClr val="0070C0"/>
                </a:solidFill>
                <a:latin typeface="Georgia Pro Cond Semibold" panose="02040706050405020303" pitchFamily="18" charset="0"/>
              </a:rPr>
              <a:t>(Genesis 2)</a:t>
            </a:r>
          </a:p>
        </p:txBody>
      </p:sp>
    </p:spTree>
    <p:extLst>
      <p:ext uri="{BB962C8B-B14F-4D97-AF65-F5344CB8AC3E}">
        <p14:creationId xmlns:p14="http://schemas.microsoft.com/office/powerpoint/2010/main" val="282639542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80046BC5-FA7A-9A32-D5FE-1201B9C254B2}"/>
              </a:ext>
            </a:extLst>
          </p:cNvPr>
          <p:cNvSpPr>
            <a:spLocks noChangeArrowheads="1"/>
          </p:cNvSpPr>
          <p:nvPr/>
        </p:nvSpPr>
        <p:spPr bwMode="auto">
          <a:xfrm>
            <a:off x="2952307" y="290623"/>
            <a:ext cx="6432698" cy="1403498"/>
          </a:xfrm>
          <a:prstGeom prst="bevel">
            <a:avLst>
              <a:gd name="adj" fmla="val 12500"/>
            </a:avLst>
          </a:prstGeom>
          <a:solidFill>
            <a:srgbClr val="0070C0"/>
          </a:solidFill>
          <a:ln w="9525">
            <a:solidFill>
              <a:schemeClr val="tx1"/>
            </a:solidFill>
            <a:miter lim="800000"/>
            <a:headEnd/>
            <a:tailEnd/>
          </a:ln>
          <a:effectLst/>
        </p:spPr>
        <p:txBody>
          <a:bodyPr wrap="none" anchor="ctr"/>
          <a:lstStyle/>
          <a:p>
            <a:pPr algn="ctr"/>
            <a:r>
              <a:rPr lang="en-US" sz="3200" b="1" dirty="0">
                <a:solidFill>
                  <a:schemeClr val="bg2"/>
                </a:solidFill>
                <a:effectLst>
                  <a:outerShdw blurRad="38100" dist="38100" dir="2700000" algn="tl">
                    <a:srgbClr val="000000"/>
                  </a:outerShdw>
                </a:effectLst>
                <a:latin typeface="Arial" charset="0"/>
              </a:rPr>
              <a:t>Genesis 2</a:t>
            </a:r>
          </a:p>
          <a:p>
            <a:pPr algn="ctr"/>
            <a:r>
              <a:rPr lang="en-US" sz="3200" b="1" i="1" dirty="0">
                <a:solidFill>
                  <a:schemeClr val="bg2"/>
                </a:solidFill>
                <a:effectLst>
                  <a:outerShdw blurRad="38100" dist="38100" dir="2700000" algn="tl">
                    <a:srgbClr val="000000"/>
                  </a:outerShdw>
                </a:effectLst>
                <a:latin typeface="Arial" charset="0"/>
              </a:rPr>
              <a:t>“Man in the Garden”</a:t>
            </a:r>
          </a:p>
        </p:txBody>
      </p:sp>
      <p:sp>
        <p:nvSpPr>
          <p:cNvPr id="5" name="Text Box 3">
            <a:extLst>
              <a:ext uri="{FF2B5EF4-FFF2-40B4-BE49-F238E27FC236}">
                <a16:creationId xmlns:a16="http://schemas.microsoft.com/office/drawing/2014/main" id="{6C87F95E-629B-5399-E607-B21356E59FA3}"/>
              </a:ext>
            </a:extLst>
          </p:cNvPr>
          <p:cNvSpPr txBox="1">
            <a:spLocks noChangeArrowheads="1"/>
          </p:cNvSpPr>
          <p:nvPr/>
        </p:nvSpPr>
        <p:spPr bwMode="auto">
          <a:xfrm>
            <a:off x="696432" y="2356886"/>
            <a:ext cx="10944447" cy="3908762"/>
          </a:xfrm>
          <a:prstGeom prst="rect">
            <a:avLst/>
          </a:prstGeom>
          <a:noFill/>
          <a:ln>
            <a:noFill/>
          </a:ln>
          <a:effectLst/>
        </p:spPr>
        <p:txBody>
          <a:bodyPr wrap="square">
            <a:spAutoFit/>
          </a:bodyPr>
          <a:lstStyle>
            <a:lvl1pPr defTabSz="350838">
              <a:defRPr>
                <a:solidFill>
                  <a:schemeClr val="tx1"/>
                </a:solidFill>
                <a:latin typeface="Arial" charset="0"/>
              </a:defRPr>
            </a:lvl1pPr>
            <a:lvl2pPr defTabSz="350838">
              <a:defRPr>
                <a:solidFill>
                  <a:schemeClr val="tx1"/>
                </a:solidFill>
                <a:latin typeface="Arial" charset="0"/>
              </a:defRPr>
            </a:lvl2pPr>
            <a:lvl3pPr defTabSz="350838">
              <a:defRPr>
                <a:solidFill>
                  <a:schemeClr val="tx1"/>
                </a:solidFill>
                <a:latin typeface="Arial" charset="0"/>
              </a:defRPr>
            </a:lvl3pPr>
            <a:lvl4pPr defTabSz="350838">
              <a:defRPr>
                <a:solidFill>
                  <a:schemeClr val="tx1"/>
                </a:solidFill>
                <a:latin typeface="Arial" charset="0"/>
              </a:defRPr>
            </a:lvl4pPr>
            <a:lvl5pPr defTabSz="350838">
              <a:defRPr>
                <a:solidFill>
                  <a:schemeClr val="tx1"/>
                </a:solidFill>
                <a:latin typeface="Arial" charset="0"/>
              </a:defRPr>
            </a:lvl5pPr>
            <a:lvl6pPr defTabSz="350838" fontAlgn="base">
              <a:spcBef>
                <a:spcPct val="0"/>
              </a:spcBef>
              <a:spcAft>
                <a:spcPct val="0"/>
              </a:spcAft>
              <a:defRPr>
                <a:solidFill>
                  <a:schemeClr val="tx1"/>
                </a:solidFill>
                <a:latin typeface="Arial" charset="0"/>
              </a:defRPr>
            </a:lvl6pPr>
            <a:lvl7pPr defTabSz="350838" fontAlgn="base">
              <a:spcBef>
                <a:spcPct val="0"/>
              </a:spcBef>
              <a:spcAft>
                <a:spcPct val="0"/>
              </a:spcAft>
              <a:defRPr>
                <a:solidFill>
                  <a:schemeClr val="tx1"/>
                </a:solidFill>
                <a:latin typeface="Arial" charset="0"/>
              </a:defRPr>
            </a:lvl7pPr>
            <a:lvl8pPr defTabSz="350838" fontAlgn="base">
              <a:spcBef>
                <a:spcPct val="0"/>
              </a:spcBef>
              <a:spcAft>
                <a:spcPct val="0"/>
              </a:spcAft>
              <a:defRPr>
                <a:solidFill>
                  <a:schemeClr val="tx1"/>
                </a:solidFill>
                <a:latin typeface="Arial" charset="0"/>
              </a:defRPr>
            </a:lvl8pPr>
            <a:lvl9pPr defTabSz="350838" fontAlgn="base">
              <a:spcBef>
                <a:spcPct val="0"/>
              </a:spcBef>
              <a:spcAft>
                <a:spcPct val="0"/>
              </a:spcAft>
              <a:defRPr>
                <a:solidFill>
                  <a:schemeClr val="tx1"/>
                </a:solidFill>
                <a:latin typeface="Arial" charset="0"/>
              </a:defRPr>
            </a:lvl9pPr>
          </a:lstStyle>
          <a:p>
            <a:pPr marL="514350" indent="-514350">
              <a:spcBef>
                <a:spcPct val="50000"/>
              </a:spcBef>
              <a:buFont typeface="+mj-lt"/>
              <a:buAutoNum type="romanUcPeriod"/>
            </a:pPr>
            <a:r>
              <a:rPr lang="en-US" sz="3200" b="1" u="sng" dirty="0">
                <a:latin typeface="Times New Roman" pitchFamily="18" charset="0"/>
              </a:rPr>
              <a:t>Creation finished &amp; God rested on 7</a:t>
            </a:r>
            <a:r>
              <a:rPr lang="en-US" sz="3200" b="1" u="sng" baseline="30000" dirty="0">
                <a:latin typeface="Times New Roman" pitchFamily="18" charset="0"/>
              </a:rPr>
              <a:t>th</a:t>
            </a:r>
            <a:r>
              <a:rPr lang="en-US" sz="3200" b="1" u="sng" dirty="0">
                <a:latin typeface="Times New Roman" pitchFamily="18" charset="0"/>
              </a:rPr>
              <a:t> day</a:t>
            </a:r>
            <a:r>
              <a:rPr lang="en-US" sz="3200" b="1" dirty="0">
                <a:latin typeface="Times New Roman" pitchFamily="18" charset="0"/>
              </a:rPr>
              <a:t>  (vv. 1-7)</a:t>
            </a:r>
          </a:p>
          <a:p>
            <a:pPr marL="514350" indent="-514350">
              <a:spcBef>
                <a:spcPct val="50000"/>
              </a:spcBef>
              <a:buFont typeface="+mj-lt"/>
              <a:buAutoNum type="romanUcPeriod"/>
            </a:pPr>
            <a:r>
              <a:rPr lang="en-US" sz="3200" b="1" u="sng" dirty="0">
                <a:latin typeface="Times New Roman" pitchFamily="18" charset="0"/>
              </a:rPr>
              <a:t>Man in the Garden of Eden</a:t>
            </a:r>
            <a:r>
              <a:rPr lang="en-US" sz="3200" b="1" dirty="0">
                <a:latin typeface="Times New Roman" pitchFamily="18" charset="0"/>
              </a:rPr>
              <a:t>  (vv. 8-25)</a:t>
            </a:r>
          </a:p>
          <a:p>
            <a:pPr marL="914400" lvl="1" indent="-457200">
              <a:spcBef>
                <a:spcPct val="50000"/>
              </a:spcBef>
              <a:buFont typeface="+mj-lt"/>
              <a:buAutoNum type="alphaUcPeriod"/>
            </a:pPr>
            <a:r>
              <a:rPr lang="en-US" sz="2800" b="1" i="1" dirty="0">
                <a:latin typeface="Times New Roman" pitchFamily="18" charset="0"/>
              </a:rPr>
              <a:t>Description of the garden (vv. 8-14)</a:t>
            </a:r>
          </a:p>
          <a:p>
            <a:pPr marL="914400" lvl="1" indent="-457200">
              <a:spcBef>
                <a:spcPct val="50000"/>
              </a:spcBef>
              <a:buFont typeface="+mj-lt"/>
              <a:buAutoNum type="alphaUcPeriod"/>
            </a:pPr>
            <a:r>
              <a:rPr lang="en-US" sz="2800" b="1" i="1" dirty="0">
                <a:latin typeface="Times New Roman" pitchFamily="18" charset="0"/>
              </a:rPr>
              <a:t>Man’s work in the garden (v. 15)</a:t>
            </a:r>
          </a:p>
          <a:p>
            <a:pPr marL="914400" lvl="1" indent="-457200">
              <a:spcBef>
                <a:spcPct val="50000"/>
              </a:spcBef>
              <a:buFont typeface="+mj-lt"/>
              <a:buAutoNum type="alphaUcPeriod"/>
            </a:pPr>
            <a:r>
              <a:rPr lang="en-US" sz="2800" b="1" i="1" dirty="0">
                <a:latin typeface="Times New Roman" pitchFamily="18" charset="0"/>
              </a:rPr>
              <a:t>Law about what could and could not eat (vv. 16-17)</a:t>
            </a:r>
          </a:p>
          <a:p>
            <a:pPr marL="914400" lvl="1" indent="-457200">
              <a:spcBef>
                <a:spcPct val="50000"/>
              </a:spcBef>
              <a:buFont typeface="+mj-lt"/>
              <a:buAutoNum type="alphaUcPeriod"/>
            </a:pPr>
            <a:r>
              <a:rPr lang="en-US" sz="2800" b="1" i="1" dirty="0">
                <a:latin typeface="Times New Roman" pitchFamily="18" charset="0"/>
              </a:rPr>
              <a:t>Creation of woman (vv. 18-25)</a:t>
            </a:r>
          </a:p>
        </p:txBody>
      </p:sp>
      <p:sp>
        <p:nvSpPr>
          <p:cNvPr id="2" name="Oval 1">
            <a:extLst>
              <a:ext uri="{FF2B5EF4-FFF2-40B4-BE49-F238E27FC236}">
                <a16:creationId xmlns:a16="http://schemas.microsoft.com/office/drawing/2014/main" id="{91173780-A253-F340-EAB5-23F8F583FA08}"/>
              </a:ext>
            </a:extLst>
          </p:cNvPr>
          <p:cNvSpPr/>
          <p:nvPr/>
        </p:nvSpPr>
        <p:spPr>
          <a:xfrm>
            <a:off x="607807" y="5443367"/>
            <a:ext cx="6185647" cy="1118796"/>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90849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990DDFD-ED49-8AAE-103C-E6F55F6DF87C}"/>
              </a:ext>
            </a:extLst>
          </p:cNvPr>
          <p:cNvSpPr/>
          <p:nvPr/>
        </p:nvSpPr>
        <p:spPr>
          <a:xfrm>
            <a:off x="226827" y="113414"/>
            <a:ext cx="4720857" cy="2083981"/>
          </a:xfrm>
          <a:prstGeom prst="rect">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latin typeface="Georgia Pro Cond Semibold" panose="02040706050405020303" pitchFamily="18" charset="0"/>
              </a:rPr>
              <a:t>Marriage</a:t>
            </a:r>
          </a:p>
          <a:p>
            <a:pPr algn="ctr"/>
            <a:r>
              <a:rPr lang="en-US" sz="4400" i="1" dirty="0">
                <a:solidFill>
                  <a:srgbClr val="0070C0"/>
                </a:solidFill>
                <a:latin typeface="Georgia Pro Cond Semibold" panose="02040706050405020303" pitchFamily="18" charset="0"/>
              </a:rPr>
              <a:t>(Genesis 2)</a:t>
            </a:r>
          </a:p>
        </p:txBody>
      </p:sp>
      <p:sp>
        <p:nvSpPr>
          <p:cNvPr id="2" name="Rectangle: Rounded Corners 1">
            <a:extLst>
              <a:ext uri="{FF2B5EF4-FFF2-40B4-BE49-F238E27FC236}">
                <a16:creationId xmlns:a16="http://schemas.microsoft.com/office/drawing/2014/main" id="{BC7B5531-4EEE-D127-B360-6B9FABE9582B}"/>
              </a:ext>
            </a:extLst>
          </p:cNvPr>
          <p:cNvSpPr/>
          <p:nvPr/>
        </p:nvSpPr>
        <p:spPr>
          <a:xfrm>
            <a:off x="1226288" y="4029741"/>
            <a:ext cx="9739423" cy="1832343"/>
          </a:xfrm>
          <a:prstGeom prst="roundRect">
            <a:avLst>
              <a:gd name="adj" fmla="val 1700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
            </a:pPr>
            <a:r>
              <a:rPr lang="en-US" sz="3200" dirty="0">
                <a:solidFill>
                  <a:schemeClr val="bg1"/>
                </a:solidFill>
              </a:rPr>
              <a:t>The beginning of marriage, home and the family</a:t>
            </a:r>
          </a:p>
          <a:p>
            <a:pPr marL="285750" indent="-285750">
              <a:buFont typeface="Wingdings" panose="05000000000000000000" pitchFamily="2" charset="2"/>
              <a:buChar char="§"/>
            </a:pPr>
            <a:endParaRPr lang="en-US" sz="1600" dirty="0">
              <a:solidFill>
                <a:schemeClr val="bg1"/>
              </a:solidFill>
            </a:endParaRPr>
          </a:p>
          <a:p>
            <a:pPr marL="285750" indent="-285750">
              <a:buFont typeface="Wingdings" panose="05000000000000000000" pitchFamily="2" charset="2"/>
              <a:buChar char="§"/>
            </a:pPr>
            <a:r>
              <a:rPr lang="en-US" sz="3200" dirty="0">
                <a:solidFill>
                  <a:schemeClr val="bg1"/>
                </a:solidFill>
              </a:rPr>
              <a:t>See principles we learn from Genesis 2 about marriage</a:t>
            </a:r>
          </a:p>
        </p:txBody>
      </p:sp>
    </p:spTree>
    <p:extLst>
      <p:ext uri="{BB962C8B-B14F-4D97-AF65-F5344CB8AC3E}">
        <p14:creationId xmlns:p14="http://schemas.microsoft.com/office/powerpoint/2010/main" val="246987936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8DFB9E6-E0D8-F44C-8627-C86D10BF1970}"/>
              </a:ext>
            </a:extLst>
          </p:cNvPr>
          <p:cNvSpPr txBox="1"/>
          <p:nvPr/>
        </p:nvSpPr>
        <p:spPr>
          <a:xfrm>
            <a:off x="474920" y="387519"/>
            <a:ext cx="11242159" cy="6210546"/>
          </a:xfrm>
          <a:prstGeom prst="rect">
            <a:avLst/>
          </a:prstGeom>
          <a:noFill/>
        </p:spPr>
        <p:txBody>
          <a:bodyPr wrap="square" rtlCol="0">
            <a:spAutoFit/>
          </a:bodyPr>
          <a:lstStyle/>
          <a:p>
            <a:pPr marL="0" marR="0" algn="ctr">
              <a:lnSpc>
                <a:spcPct val="115000"/>
              </a:lnSpc>
              <a:spcBef>
                <a:spcPts val="0"/>
              </a:spcBef>
              <a:spcAft>
                <a:spcPts val="1000"/>
              </a:spcAft>
            </a:pPr>
            <a:r>
              <a:rPr lang="en-US" sz="2800" b="1" u="sng" dirty="0">
                <a:effectLst/>
                <a:latin typeface="Calibri" panose="020F0502020204030204" pitchFamily="34" charset="0"/>
              </a:rPr>
              <a:t>Genesis 2:18–25</a:t>
            </a:r>
          </a:p>
          <a:p>
            <a:pPr marL="0" marR="0" indent="228600">
              <a:lnSpc>
                <a:spcPct val="115000"/>
              </a:lnSpc>
              <a:spcBef>
                <a:spcPts val="0"/>
              </a:spcBef>
              <a:spcAft>
                <a:spcPts val="0"/>
              </a:spcAft>
            </a:pPr>
            <a:r>
              <a:rPr lang="en-US" sz="2600" b="1" baseline="30000" dirty="0">
                <a:effectLst/>
                <a:latin typeface="Calibri" panose="020F0502020204030204" pitchFamily="34" charset="0"/>
              </a:rPr>
              <a:t>18</a:t>
            </a:r>
            <a:r>
              <a:rPr lang="en-US" sz="2600" baseline="30000" dirty="0">
                <a:effectLst/>
                <a:latin typeface="Calibri" panose="020F0502020204030204" pitchFamily="34" charset="0"/>
              </a:rPr>
              <a:t> </a:t>
            </a:r>
            <a:r>
              <a:rPr lang="en-US" sz="2600" dirty="0">
                <a:effectLst/>
                <a:latin typeface="Calibri" panose="020F0502020204030204" pitchFamily="34" charset="0"/>
              </a:rPr>
              <a:t>And the </a:t>
            </a:r>
            <a:r>
              <a:rPr lang="en-US" sz="2600" cap="small" dirty="0">
                <a:effectLst/>
                <a:latin typeface="Calibri" panose="020F0502020204030204" pitchFamily="34" charset="0"/>
              </a:rPr>
              <a:t>Lord</a:t>
            </a:r>
            <a:r>
              <a:rPr lang="en-US" sz="2600" dirty="0">
                <a:effectLst/>
                <a:latin typeface="Calibri" panose="020F0502020204030204" pitchFamily="34" charset="0"/>
              </a:rPr>
              <a:t> God said, “</a:t>
            </a:r>
            <a:r>
              <a:rPr lang="en-US" sz="2600" i="1" dirty="0">
                <a:effectLst/>
                <a:latin typeface="Calibri" panose="020F0502020204030204" pitchFamily="34" charset="0"/>
              </a:rPr>
              <a:t>It is</a:t>
            </a:r>
            <a:r>
              <a:rPr lang="en-US" sz="2600" dirty="0">
                <a:effectLst/>
                <a:latin typeface="Calibri" panose="020F0502020204030204" pitchFamily="34" charset="0"/>
              </a:rPr>
              <a:t> not good that man should be alone; I will make him a helper comparable to him.” </a:t>
            </a:r>
          </a:p>
          <a:p>
            <a:pPr marL="0" marR="0" indent="228600">
              <a:lnSpc>
                <a:spcPct val="115000"/>
              </a:lnSpc>
              <a:spcBef>
                <a:spcPts val="0"/>
              </a:spcBef>
              <a:spcAft>
                <a:spcPts val="0"/>
              </a:spcAft>
            </a:pPr>
            <a:endParaRPr lang="en-US" sz="800" dirty="0">
              <a:effectLst/>
              <a:latin typeface="Calibri" panose="020F0502020204030204" pitchFamily="34" charset="0"/>
            </a:endParaRPr>
          </a:p>
          <a:p>
            <a:pPr marL="0" marR="0" indent="228600">
              <a:lnSpc>
                <a:spcPct val="115000"/>
              </a:lnSpc>
              <a:spcBef>
                <a:spcPts val="0"/>
              </a:spcBef>
              <a:spcAft>
                <a:spcPts val="0"/>
              </a:spcAft>
            </a:pPr>
            <a:r>
              <a:rPr lang="en-US" sz="2600" b="1" baseline="30000" dirty="0">
                <a:effectLst/>
                <a:latin typeface="Calibri" panose="020F0502020204030204" pitchFamily="34" charset="0"/>
              </a:rPr>
              <a:t>19</a:t>
            </a:r>
            <a:r>
              <a:rPr lang="en-US" sz="2600" baseline="30000" dirty="0">
                <a:effectLst/>
                <a:latin typeface="Calibri" panose="020F0502020204030204" pitchFamily="34" charset="0"/>
              </a:rPr>
              <a:t> </a:t>
            </a:r>
            <a:r>
              <a:rPr lang="en-US" sz="2600" dirty="0">
                <a:effectLst/>
                <a:latin typeface="Calibri" panose="020F0502020204030204" pitchFamily="34" charset="0"/>
              </a:rPr>
              <a:t>Out of the ground the </a:t>
            </a:r>
            <a:r>
              <a:rPr lang="en-US" sz="2600" cap="small" dirty="0">
                <a:effectLst/>
                <a:latin typeface="Calibri" panose="020F0502020204030204" pitchFamily="34" charset="0"/>
              </a:rPr>
              <a:t>Lord</a:t>
            </a:r>
            <a:r>
              <a:rPr lang="en-US" sz="2600" dirty="0">
                <a:effectLst/>
                <a:latin typeface="Calibri" panose="020F0502020204030204" pitchFamily="34" charset="0"/>
              </a:rPr>
              <a:t> God formed every beast of the field and every bird of the air, and brought </a:t>
            </a:r>
            <a:r>
              <a:rPr lang="en-US" sz="2600" i="1" dirty="0">
                <a:effectLst/>
                <a:latin typeface="Calibri" panose="020F0502020204030204" pitchFamily="34" charset="0"/>
              </a:rPr>
              <a:t>them</a:t>
            </a:r>
            <a:r>
              <a:rPr lang="en-US" sz="2600" dirty="0">
                <a:effectLst/>
                <a:latin typeface="Calibri" panose="020F0502020204030204" pitchFamily="34" charset="0"/>
              </a:rPr>
              <a:t> to Adam to see what he would call them. And whatever Adam called each living creature, that </a:t>
            </a:r>
            <a:r>
              <a:rPr lang="en-US" sz="2600" i="1" dirty="0">
                <a:effectLst/>
                <a:latin typeface="Calibri" panose="020F0502020204030204" pitchFamily="34" charset="0"/>
              </a:rPr>
              <a:t>was</a:t>
            </a:r>
            <a:r>
              <a:rPr lang="en-US" sz="2600" dirty="0">
                <a:effectLst/>
                <a:latin typeface="Calibri" panose="020F0502020204030204" pitchFamily="34" charset="0"/>
              </a:rPr>
              <a:t> its name. </a:t>
            </a:r>
          </a:p>
          <a:p>
            <a:pPr marL="0" marR="0" indent="228600">
              <a:lnSpc>
                <a:spcPct val="115000"/>
              </a:lnSpc>
              <a:spcBef>
                <a:spcPts val="0"/>
              </a:spcBef>
              <a:spcAft>
                <a:spcPts val="0"/>
              </a:spcAft>
            </a:pPr>
            <a:endParaRPr lang="en-US" sz="600" dirty="0">
              <a:effectLst/>
              <a:latin typeface="Calibri" panose="020F0502020204030204" pitchFamily="34" charset="0"/>
            </a:endParaRPr>
          </a:p>
          <a:p>
            <a:pPr marL="0" marR="0" indent="228600">
              <a:lnSpc>
                <a:spcPct val="115000"/>
              </a:lnSpc>
              <a:spcBef>
                <a:spcPts val="0"/>
              </a:spcBef>
              <a:spcAft>
                <a:spcPts val="0"/>
              </a:spcAft>
            </a:pPr>
            <a:r>
              <a:rPr lang="en-US" sz="2600" b="1" baseline="30000" dirty="0">
                <a:effectLst/>
                <a:latin typeface="Calibri" panose="020F0502020204030204" pitchFamily="34" charset="0"/>
              </a:rPr>
              <a:t>20</a:t>
            </a:r>
            <a:r>
              <a:rPr lang="en-US" sz="2600" baseline="30000" dirty="0">
                <a:effectLst/>
                <a:latin typeface="Calibri" panose="020F0502020204030204" pitchFamily="34" charset="0"/>
              </a:rPr>
              <a:t> </a:t>
            </a:r>
            <a:r>
              <a:rPr lang="en-US" sz="2600" dirty="0">
                <a:effectLst/>
                <a:latin typeface="Calibri" panose="020F0502020204030204" pitchFamily="34" charset="0"/>
              </a:rPr>
              <a:t>So Adam gave names to all cattle, to the birds of the air, and to every beast of the field. But for Adam there was not found a helper comparable to him. </a:t>
            </a:r>
          </a:p>
          <a:p>
            <a:pPr marL="0" marR="0" indent="228600">
              <a:lnSpc>
                <a:spcPct val="115000"/>
              </a:lnSpc>
              <a:spcBef>
                <a:spcPts val="0"/>
              </a:spcBef>
              <a:spcAft>
                <a:spcPts val="0"/>
              </a:spcAft>
            </a:pPr>
            <a:endParaRPr lang="en-US" sz="600" dirty="0">
              <a:effectLst/>
              <a:latin typeface="Calibri" panose="020F0502020204030204" pitchFamily="34" charset="0"/>
            </a:endParaRPr>
          </a:p>
          <a:p>
            <a:pPr marL="0" marR="0" indent="228600">
              <a:lnSpc>
                <a:spcPct val="115000"/>
              </a:lnSpc>
              <a:spcBef>
                <a:spcPts val="0"/>
              </a:spcBef>
              <a:spcAft>
                <a:spcPts val="0"/>
              </a:spcAft>
            </a:pPr>
            <a:r>
              <a:rPr lang="en-US" sz="2600" b="1" baseline="30000" dirty="0">
                <a:effectLst/>
                <a:latin typeface="Calibri" panose="020F0502020204030204" pitchFamily="34" charset="0"/>
              </a:rPr>
              <a:t>21</a:t>
            </a:r>
            <a:r>
              <a:rPr lang="en-US" sz="2600" baseline="30000" dirty="0">
                <a:effectLst/>
                <a:latin typeface="Calibri" panose="020F0502020204030204" pitchFamily="34" charset="0"/>
              </a:rPr>
              <a:t> </a:t>
            </a:r>
            <a:r>
              <a:rPr lang="en-US" sz="2600" dirty="0">
                <a:effectLst/>
                <a:latin typeface="Calibri" panose="020F0502020204030204" pitchFamily="34" charset="0"/>
              </a:rPr>
              <a:t>And the </a:t>
            </a:r>
            <a:r>
              <a:rPr lang="en-US" sz="2600" cap="small" dirty="0">
                <a:effectLst/>
                <a:latin typeface="Calibri" panose="020F0502020204030204" pitchFamily="34" charset="0"/>
              </a:rPr>
              <a:t>Lord</a:t>
            </a:r>
            <a:r>
              <a:rPr lang="en-US" sz="2600" dirty="0">
                <a:effectLst/>
                <a:latin typeface="Calibri" panose="020F0502020204030204" pitchFamily="34" charset="0"/>
              </a:rPr>
              <a:t> God caused a deep sleep to fall on Adam, and he slept; and He took one of his ribs, and closed up the flesh in its place. </a:t>
            </a:r>
          </a:p>
          <a:p>
            <a:pPr marL="0" marR="0" indent="228600">
              <a:lnSpc>
                <a:spcPct val="115000"/>
              </a:lnSpc>
              <a:spcBef>
                <a:spcPts val="0"/>
              </a:spcBef>
              <a:spcAft>
                <a:spcPts val="0"/>
              </a:spcAft>
            </a:pPr>
            <a:endParaRPr lang="en-US" sz="600" dirty="0">
              <a:effectLst/>
              <a:latin typeface="Calibri" panose="020F0502020204030204" pitchFamily="34" charset="0"/>
            </a:endParaRPr>
          </a:p>
          <a:p>
            <a:pPr marL="0" marR="0" indent="228600">
              <a:lnSpc>
                <a:spcPct val="115000"/>
              </a:lnSpc>
              <a:spcBef>
                <a:spcPts val="0"/>
              </a:spcBef>
              <a:spcAft>
                <a:spcPts val="0"/>
              </a:spcAft>
            </a:pPr>
            <a:r>
              <a:rPr lang="en-US" sz="2600" b="1" baseline="30000" dirty="0">
                <a:effectLst/>
                <a:latin typeface="Calibri" panose="020F0502020204030204" pitchFamily="34" charset="0"/>
              </a:rPr>
              <a:t>22</a:t>
            </a:r>
            <a:r>
              <a:rPr lang="en-US" sz="2600" baseline="30000" dirty="0">
                <a:effectLst/>
                <a:latin typeface="Calibri" panose="020F0502020204030204" pitchFamily="34" charset="0"/>
              </a:rPr>
              <a:t> </a:t>
            </a:r>
            <a:r>
              <a:rPr lang="en-US" sz="2600" dirty="0">
                <a:effectLst/>
                <a:latin typeface="Calibri" panose="020F0502020204030204" pitchFamily="34" charset="0"/>
              </a:rPr>
              <a:t>Then the rib which the </a:t>
            </a:r>
            <a:r>
              <a:rPr lang="en-US" sz="2600" cap="small" dirty="0">
                <a:effectLst/>
                <a:latin typeface="Calibri" panose="020F0502020204030204" pitchFamily="34" charset="0"/>
              </a:rPr>
              <a:t>Lord</a:t>
            </a:r>
            <a:r>
              <a:rPr lang="en-US" sz="2600" dirty="0">
                <a:effectLst/>
                <a:latin typeface="Calibri" panose="020F0502020204030204" pitchFamily="34" charset="0"/>
              </a:rPr>
              <a:t> God had taken from man He made into a woman, and He brought her to the man. </a:t>
            </a:r>
            <a:endParaRPr lang="en-US" dirty="0"/>
          </a:p>
        </p:txBody>
      </p:sp>
    </p:spTree>
    <p:extLst>
      <p:ext uri="{BB962C8B-B14F-4D97-AF65-F5344CB8AC3E}">
        <p14:creationId xmlns:p14="http://schemas.microsoft.com/office/powerpoint/2010/main" val="15399991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8DFB9E6-E0D8-F44C-8627-C86D10BF1970}"/>
              </a:ext>
            </a:extLst>
          </p:cNvPr>
          <p:cNvSpPr txBox="1"/>
          <p:nvPr/>
        </p:nvSpPr>
        <p:spPr>
          <a:xfrm>
            <a:off x="474920" y="375688"/>
            <a:ext cx="11242159" cy="5789790"/>
          </a:xfrm>
          <a:prstGeom prst="rect">
            <a:avLst/>
          </a:prstGeom>
          <a:noFill/>
        </p:spPr>
        <p:txBody>
          <a:bodyPr wrap="square" rtlCol="0">
            <a:spAutoFit/>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en-US" sz="2800" b="1" i="0" u="sng" strike="noStrike" kern="1200" cap="none" spc="0" normalizeH="0" baseline="0" noProof="0" dirty="0">
                <a:ln>
                  <a:noFill/>
                </a:ln>
                <a:solidFill>
                  <a:prstClr val="black"/>
                </a:solidFill>
                <a:effectLst/>
                <a:uLnTx/>
                <a:uFillTx/>
                <a:latin typeface="Calibri" panose="020F0502020204030204" pitchFamily="34" charset="0"/>
                <a:ea typeface="+mn-ea"/>
                <a:cs typeface="+mn-cs"/>
              </a:rPr>
              <a:t>Genesis 2:18–25</a:t>
            </a:r>
          </a:p>
          <a:p>
            <a:pPr marL="0" marR="0" lvl="0" indent="228600" algn="l" defTabSz="914400" rtl="0" eaLnBrk="1" fontAlgn="auto" latinLnBrk="0" hangingPunct="1">
              <a:lnSpc>
                <a:spcPct val="115000"/>
              </a:lnSpc>
              <a:spcBef>
                <a:spcPts val="0"/>
              </a:spcBef>
              <a:spcAft>
                <a:spcPts val="0"/>
              </a:spcAft>
              <a:buClrTx/>
              <a:buSzTx/>
              <a:buFontTx/>
              <a:buNone/>
              <a:tabLst/>
              <a:defRPr/>
            </a:pPr>
            <a:r>
              <a:rPr kumimoji="0" lang="en-US" sz="2600" b="1" i="0" u="none" strike="noStrike" kern="1200" cap="none" spc="0" normalizeH="0" baseline="30000" noProof="0" dirty="0">
                <a:ln>
                  <a:noFill/>
                </a:ln>
                <a:solidFill>
                  <a:prstClr val="black"/>
                </a:solidFill>
                <a:effectLst/>
                <a:uLnTx/>
                <a:uFillTx/>
                <a:latin typeface="Calibri" panose="020F0502020204030204" pitchFamily="34" charset="0"/>
                <a:ea typeface="+mn-ea"/>
                <a:cs typeface="+mn-cs"/>
              </a:rPr>
              <a:t>23</a:t>
            </a:r>
            <a:r>
              <a:rPr kumimoji="0" lang="en-US" sz="2600" b="0" i="0" u="none" strike="noStrike" kern="1200" cap="none" spc="0" normalizeH="0" baseline="30000" noProof="0" dirty="0">
                <a:ln>
                  <a:noFill/>
                </a:ln>
                <a:solidFill>
                  <a:prstClr val="black"/>
                </a:solidFill>
                <a:effectLst/>
                <a:uLnTx/>
                <a:uFillTx/>
                <a:latin typeface="Calibri" panose="020F0502020204030204" pitchFamily="34" charset="0"/>
                <a:ea typeface="+mn-ea"/>
                <a:cs typeface="+mn-cs"/>
              </a:rPr>
              <a:t> </a:t>
            </a:r>
            <a:r>
              <a:rPr kumimoji="0" lang="en-US" sz="2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And Adam said: </a:t>
            </a:r>
          </a:p>
          <a:p>
            <a:pPr marL="457200" marR="0" lvl="0" indent="-228600" algn="l" defTabSz="914400" rtl="0" eaLnBrk="1" fontAlgn="auto" latinLnBrk="0" hangingPunct="1">
              <a:lnSpc>
                <a:spcPct val="115000"/>
              </a:lnSpc>
              <a:spcBef>
                <a:spcPts val="900"/>
              </a:spcBef>
              <a:spcAft>
                <a:spcPts val="100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“This </a:t>
            </a:r>
            <a:r>
              <a:rPr kumimoji="0" lang="en-US" sz="2600" b="0" i="1" u="none" strike="noStrike" kern="1200" cap="none" spc="0" normalizeH="0" baseline="0" noProof="0" dirty="0">
                <a:ln>
                  <a:noFill/>
                </a:ln>
                <a:solidFill>
                  <a:prstClr val="black"/>
                </a:solidFill>
                <a:effectLst/>
                <a:uLnTx/>
                <a:uFillTx/>
                <a:latin typeface="Calibri" panose="020F0502020204030204" pitchFamily="34" charset="0"/>
                <a:ea typeface="+mn-ea"/>
                <a:cs typeface="+mn-cs"/>
              </a:rPr>
              <a:t>is</a:t>
            </a:r>
            <a:r>
              <a:rPr kumimoji="0" lang="en-US" sz="2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now bone of my bones </a:t>
            </a:r>
          </a:p>
          <a:p>
            <a:pPr marL="457200" marR="0" lvl="0" indent="-228600" algn="l" defTabSz="914400" rtl="0" eaLnBrk="1" fontAlgn="auto" latinLnBrk="0" hangingPunct="1">
              <a:lnSpc>
                <a:spcPct val="115000"/>
              </a:lnSpc>
              <a:spcBef>
                <a:spcPts val="0"/>
              </a:spcBef>
              <a:spcAft>
                <a:spcPts val="100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And flesh of my flesh; </a:t>
            </a:r>
          </a:p>
          <a:p>
            <a:pPr marL="457200" marR="0" lvl="0" indent="-228600" algn="l" defTabSz="914400" rtl="0" eaLnBrk="1" fontAlgn="auto" latinLnBrk="0" hangingPunct="1">
              <a:lnSpc>
                <a:spcPct val="115000"/>
              </a:lnSpc>
              <a:spcBef>
                <a:spcPts val="0"/>
              </a:spcBef>
              <a:spcAft>
                <a:spcPts val="100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She shall be called Woman, </a:t>
            </a:r>
          </a:p>
          <a:p>
            <a:pPr marL="457200" marR="0" lvl="0" indent="-228600" algn="l" defTabSz="914400" rtl="0" eaLnBrk="1" fontAlgn="auto" latinLnBrk="0" hangingPunct="1">
              <a:lnSpc>
                <a:spcPct val="115000"/>
              </a:lnSpc>
              <a:spcBef>
                <a:spcPts val="0"/>
              </a:spcBef>
              <a:spcAft>
                <a:spcPts val="100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Because she was taken out of Man.” </a:t>
            </a:r>
          </a:p>
          <a:p>
            <a:pPr marL="0" marR="0" lvl="0" indent="0" algn="l" defTabSz="914400" rtl="0" eaLnBrk="1" fontAlgn="auto" latinLnBrk="0" hangingPunct="1">
              <a:lnSpc>
                <a:spcPct val="115000"/>
              </a:lnSpc>
              <a:spcBef>
                <a:spcPts val="900"/>
              </a:spcBef>
              <a:spcAft>
                <a:spcPts val="1000"/>
              </a:spcAft>
              <a:buClrTx/>
              <a:buSzTx/>
              <a:buFontTx/>
              <a:buNone/>
              <a:tabLst/>
              <a:defRPr/>
            </a:pPr>
            <a:r>
              <a:rPr kumimoji="0" lang="en-US" sz="2600" b="1" i="0" u="none" strike="noStrike" kern="1200" cap="none" spc="0" normalizeH="0" baseline="30000" noProof="0" dirty="0">
                <a:ln>
                  <a:noFill/>
                </a:ln>
                <a:solidFill>
                  <a:prstClr val="black"/>
                </a:solidFill>
                <a:effectLst/>
                <a:uLnTx/>
                <a:uFillTx/>
                <a:latin typeface="Calibri" panose="020F0502020204030204" pitchFamily="34" charset="0"/>
                <a:ea typeface="+mn-ea"/>
                <a:cs typeface="+mn-cs"/>
              </a:rPr>
              <a:t>24</a:t>
            </a:r>
            <a:r>
              <a:rPr kumimoji="0" lang="en-US" sz="2600" b="0" i="0" u="none" strike="noStrike" kern="1200" cap="none" spc="0" normalizeH="0" baseline="30000" noProof="0" dirty="0">
                <a:ln>
                  <a:noFill/>
                </a:ln>
                <a:solidFill>
                  <a:prstClr val="black"/>
                </a:solidFill>
                <a:effectLst/>
                <a:uLnTx/>
                <a:uFillTx/>
                <a:latin typeface="Calibri" panose="020F0502020204030204" pitchFamily="34" charset="0"/>
                <a:ea typeface="+mn-ea"/>
                <a:cs typeface="+mn-cs"/>
              </a:rPr>
              <a:t> </a:t>
            </a:r>
            <a:r>
              <a:rPr kumimoji="0" lang="en-US" sz="2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Therefore a man shall leave his father and mother and be joined to his wife, and they shall become one flesh. </a:t>
            </a:r>
            <a:endParaRPr lang="en-US" sz="600" dirty="0">
              <a:solidFill>
                <a:prstClr val="black"/>
              </a:solidFill>
              <a:latin typeface="Calibri" panose="020F0502020204030204" pitchFamily="34" charset="0"/>
            </a:endParaRPr>
          </a:p>
          <a:p>
            <a:pPr marL="0" marR="0" lvl="0" indent="0" algn="l" defTabSz="914400" rtl="0" eaLnBrk="1" fontAlgn="auto" latinLnBrk="0" hangingPunct="1">
              <a:lnSpc>
                <a:spcPct val="115000"/>
              </a:lnSpc>
              <a:spcBef>
                <a:spcPts val="900"/>
              </a:spcBef>
              <a:spcAft>
                <a:spcPts val="1000"/>
              </a:spcAft>
              <a:buClrTx/>
              <a:buSzTx/>
              <a:buFontTx/>
              <a:buNone/>
              <a:tabLst/>
              <a:defRPr/>
            </a:pPr>
            <a:r>
              <a:rPr kumimoji="0" lang="en-US" sz="2600" b="1" i="0" u="none" strike="noStrike" kern="1200" cap="none" spc="0" normalizeH="0" baseline="30000" noProof="0" dirty="0">
                <a:ln>
                  <a:noFill/>
                </a:ln>
                <a:solidFill>
                  <a:prstClr val="black"/>
                </a:solidFill>
                <a:effectLst/>
                <a:uLnTx/>
                <a:uFillTx/>
                <a:latin typeface="Calibri" panose="020F0502020204030204" pitchFamily="34" charset="0"/>
                <a:ea typeface="+mn-ea"/>
                <a:cs typeface="+mn-cs"/>
              </a:rPr>
              <a:t>25</a:t>
            </a:r>
            <a:r>
              <a:rPr kumimoji="0" lang="en-US" sz="2600" b="0" i="0" u="none" strike="noStrike" kern="1200" cap="none" spc="0" normalizeH="0" baseline="30000" noProof="0" dirty="0">
                <a:ln>
                  <a:noFill/>
                </a:ln>
                <a:solidFill>
                  <a:prstClr val="black"/>
                </a:solidFill>
                <a:effectLst/>
                <a:uLnTx/>
                <a:uFillTx/>
                <a:latin typeface="Calibri" panose="020F0502020204030204" pitchFamily="34" charset="0"/>
                <a:ea typeface="+mn-ea"/>
                <a:cs typeface="+mn-cs"/>
              </a:rPr>
              <a:t> </a:t>
            </a:r>
            <a:r>
              <a:rPr kumimoji="0" lang="en-US" sz="2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And they were both naked, the man and his wife, and were not ashamed.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768576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066779-CCF6-9C40-6AC1-329675CA7E75}"/>
              </a:ext>
            </a:extLst>
          </p:cNvPr>
          <p:cNvSpPr/>
          <p:nvPr/>
        </p:nvSpPr>
        <p:spPr>
          <a:xfrm>
            <a:off x="0" y="0"/>
            <a:ext cx="12192000" cy="6858000"/>
          </a:xfrm>
          <a:prstGeom prst="rect">
            <a:avLst/>
          </a:prstGeom>
          <a:solidFill>
            <a:schemeClr val="tx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EF84BFD-2CB2-6695-8871-95FA57D82F32}"/>
              </a:ext>
            </a:extLst>
          </p:cNvPr>
          <p:cNvSpPr/>
          <p:nvPr/>
        </p:nvSpPr>
        <p:spPr>
          <a:xfrm>
            <a:off x="226827" y="113414"/>
            <a:ext cx="4720857" cy="2083981"/>
          </a:xfrm>
          <a:prstGeom prst="rect">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latin typeface="Georgia Pro Cond Semibold" panose="02040706050405020303" pitchFamily="18" charset="0"/>
              </a:rPr>
              <a:t>Marriage</a:t>
            </a:r>
          </a:p>
          <a:p>
            <a:pPr algn="ctr"/>
            <a:r>
              <a:rPr lang="en-US" sz="4400" i="1" dirty="0">
                <a:solidFill>
                  <a:srgbClr val="0070C0"/>
                </a:solidFill>
                <a:latin typeface="Georgia Pro Cond Semibold" panose="02040706050405020303" pitchFamily="18" charset="0"/>
              </a:rPr>
              <a:t>(Genesis 2)</a:t>
            </a:r>
          </a:p>
        </p:txBody>
      </p:sp>
      <p:sp>
        <p:nvSpPr>
          <p:cNvPr id="6" name="TextBox 5">
            <a:extLst>
              <a:ext uri="{FF2B5EF4-FFF2-40B4-BE49-F238E27FC236}">
                <a16:creationId xmlns:a16="http://schemas.microsoft.com/office/drawing/2014/main" id="{7348096B-AF16-6184-AE66-F3A26502C17F}"/>
              </a:ext>
            </a:extLst>
          </p:cNvPr>
          <p:cNvSpPr txBox="1"/>
          <p:nvPr/>
        </p:nvSpPr>
        <p:spPr>
          <a:xfrm>
            <a:off x="2450804" y="2459665"/>
            <a:ext cx="7290391" cy="584775"/>
          </a:xfrm>
          <a:prstGeom prst="rect">
            <a:avLst/>
          </a:prstGeom>
          <a:solidFill>
            <a:schemeClr val="bg1"/>
          </a:solidFill>
          <a:ln w="19050">
            <a:solidFill>
              <a:srgbClr val="0070C0"/>
            </a:solidFill>
          </a:ln>
        </p:spPr>
        <p:txBody>
          <a:bodyPr wrap="square" rtlCol="0">
            <a:spAutoFit/>
          </a:bodyPr>
          <a:lstStyle/>
          <a:p>
            <a:pPr marL="571500" indent="-571500">
              <a:spcBef>
                <a:spcPts val="600"/>
              </a:spcBef>
              <a:buFont typeface="+mj-lt"/>
              <a:buAutoNum type="romanUcPeriod"/>
            </a:pPr>
            <a:r>
              <a:rPr lang="en-US" sz="3200" dirty="0">
                <a:latin typeface="Georgia Pro Cond Semibold" panose="02040706050405020303" pitchFamily="18" charset="0"/>
              </a:rPr>
              <a:t>Marriage is Divine in Origin</a:t>
            </a:r>
          </a:p>
        </p:txBody>
      </p:sp>
    </p:spTree>
    <p:extLst>
      <p:ext uri="{BB962C8B-B14F-4D97-AF65-F5344CB8AC3E}">
        <p14:creationId xmlns:p14="http://schemas.microsoft.com/office/powerpoint/2010/main" val="76246469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FA5FE0C-E9CF-D6D7-8558-62EB9064D6E5}"/>
              </a:ext>
            </a:extLst>
          </p:cNvPr>
          <p:cNvSpPr txBox="1"/>
          <p:nvPr/>
        </p:nvSpPr>
        <p:spPr>
          <a:xfrm>
            <a:off x="3166730" y="744276"/>
            <a:ext cx="7290391" cy="584775"/>
          </a:xfrm>
          <a:prstGeom prst="rect">
            <a:avLst/>
          </a:prstGeom>
          <a:solidFill>
            <a:schemeClr val="bg1"/>
          </a:solidFill>
          <a:ln w="19050">
            <a:solidFill>
              <a:srgbClr val="0070C0"/>
            </a:solidFill>
          </a:ln>
        </p:spPr>
        <p:txBody>
          <a:bodyPr wrap="square" rtlCol="0">
            <a:spAutoFit/>
          </a:bodyPr>
          <a:lstStyle/>
          <a:p>
            <a:pPr marL="571500" indent="-571500" algn="ctr">
              <a:spcBef>
                <a:spcPts val="600"/>
              </a:spcBef>
              <a:buFont typeface="+mj-lt"/>
              <a:buAutoNum type="romanUcPeriod"/>
            </a:pPr>
            <a:r>
              <a:rPr lang="en-US" sz="3200" dirty="0">
                <a:latin typeface="Georgia Pro Cond Semibold" panose="02040706050405020303" pitchFamily="18" charset="0"/>
              </a:rPr>
              <a:t>Marriage is Divine in Origin</a:t>
            </a:r>
          </a:p>
        </p:txBody>
      </p:sp>
      <p:sp>
        <p:nvSpPr>
          <p:cNvPr id="7" name="TextBox 6">
            <a:extLst>
              <a:ext uri="{FF2B5EF4-FFF2-40B4-BE49-F238E27FC236}">
                <a16:creationId xmlns:a16="http://schemas.microsoft.com/office/drawing/2014/main" id="{7B259674-B937-92FE-9173-6C5CAC1A6CE1}"/>
              </a:ext>
            </a:extLst>
          </p:cNvPr>
          <p:cNvSpPr txBox="1"/>
          <p:nvPr/>
        </p:nvSpPr>
        <p:spPr>
          <a:xfrm>
            <a:off x="1375144" y="1779181"/>
            <a:ext cx="10405730" cy="2677656"/>
          </a:xfrm>
          <a:prstGeom prst="rect">
            <a:avLst/>
          </a:prstGeom>
          <a:noFill/>
        </p:spPr>
        <p:txBody>
          <a:bodyPr wrap="square" rtlCol="0">
            <a:spAutoFit/>
          </a:bodyPr>
          <a:lstStyle/>
          <a:p>
            <a:pPr marL="457200" indent="-457200">
              <a:buFont typeface="+mj-lt"/>
              <a:buAutoNum type="alphaUcPeriod"/>
            </a:pPr>
            <a:r>
              <a:rPr lang="en-US" sz="2400" b="1" dirty="0"/>
              <a:t>Marriage is either Divine in origin or it is not (law of excluded middle)</a:t>
            </a:r>
          </a:p>
          <a:p>
            <a:pPr marL="914400" lvl="1" indent="-457200">
              <a:buFont typeface="+mj-lt"/>
              <a:buAutoNum type="arabicPeriod"/>
            </a:pPr>
            <a:r>
              <a:rPr lang="en-US" sz="2400" i="1" dirty="0"/>
              <a:t>If it is of human origin – no rules to be bound – man &amp; woman can do as they please!</a:t>
            </a:r>
          </a:p>
          <a:p>
            <a:pPr marL="914400" lvl="1" indent="-457200">
              <a:buFont typeface="+mj-lt"/>
              <a:buAutoNum type="arabicPeriod"/>
            </a:pPr>
            <a:r>
              <a:rPr lang="en-US" sz="2400" i="1" dirty="0"/>
              <a:t>If it is of Divine origin – God has the absolute right to set guidelines</a:t>
            </a:r>
          </a:p>
          <a:p>
            <a:pPr marL="914400" lvl="1" indent="-457200">
              <a:buFont typeface="+mj-lt"/>
              <a:buAutoNum type="arabicPeriod"/>
            </a:pPr>
            <a:r>
              <a:rPr lang="en-US" sz="2400" i="1" dirty="0"/>
              <a:t>Evolutionist / humanist argue that marriage is the result of long line of evolutionary development of biological creatures forming pairing relationships [yet no evidence]</a:t>
            </a:r>
          </a:p>
        </p:txBody>
      </p:sp>
    </p:spTree>
    <p:extLst>
      <p:ext uri="{BB962C8B-B14F-4D97-AF65-F5344CB8AC3E}">
        <p14:creationId xmlns:p14="http://schemas.microsoft.com/office/powerpoint/2010/main" val="337577901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fade">
                                      <p:cBhvr>
                                        <p:cTn id="28" dur="1000"/>
                                        <p:tgtEl>
                                          <p:spTgt spid="7">
                                            <p:txEl>
                                              <p:pRg st="3" end="3"/>
                                            </p:txEl>
                                          </p:spTgt>
                                        </p:tgtEl>
                                      </p:cBhvr>
                                    </p:animEffect>
                                    <p:anim calcmode="lin" valueType="num">
                                      <p:cBhvr>
                                        <p:cTn id="29"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FA5FE0C-E9CF-D6D7-8558-62EB9064D6E5}"/>
              </a:ext>
            </a:extLst>
          </p:cNvPr>
          <p:cNvSpPr txBox="1"/>
          <p:nvPr/>
        </p:nvSpPr>
        <p:spPr>
          <a:xfrm>
            <a:off x="3166730" y="744276"/>
            <a:ext cx="7290391" cy="584775"/>
          </a:xfrm>
          <a:prstGeom prst="rect">
            <a:avLst/>
          </a:prstGeom>
          <a:solidFill>
            <a:schemeClr val="bg1"/>
          </a:solidFill>
          <a:ln w="19050">
            <a:solidFill>
              <a:srgbClr val="0070C0"/>
            </a:solidFill>
          </a:ln>
        </p:spPr>
        <p:txBody>
          <a:bodyPr wrap="square" rtlCol="0">
            <a:spAutoFit/>
          </a:bodyPr>
          <a:lstStyle/>
          <a:p>
            <a:pPr marL="571500" indent="-571500" algn="ctr">
              <a:spcBef>
                <a:spcPts val="600"/>
              </a:spcBef>
              <a:buFont typeface="+mj-lt"/>
              <a:buAutoNum type="romanUcPeriod"/>
            </a:pPr>
            <a:r>
              <a:rPr lang="en-US" sz="3200" dirty="0">
                <a:latin typeface="Georgia Pro Cond Semibold" panose="02040706050405020303" pitchFamily="18" charset="0"/>
              </a:rPr>
              <a:t>Marriage is Divine in Origin</a:t>
            </a:r>
          </a:p>
        </p:txBody>
      </p:sp>
      <p:sp>
        <p:nvSpPr>
          <p:cNvPr id="7" name="TextBox 6">
            <a:extLst>
              <a:ext uri="{FF2B5EF4-FFF2-40B4-BE49-F238E27FC236}">
                <a16:creationId xmlns:a16="http://schemas.microsoft.com/office/drawing/2014/main" id="{7B259674-B937-92FE-9173-6C5CAC1A6CE1}"/>
              </a:ext>
            </a:extLst>
          </p:cNvPr>
          <p:cNvSpPr txBox="1"/>
          <p:nvPr/>
        </p:nvSpPr>
        <p:spPr>
          <a:xfrm>
            <a:off x="1375144" y="1779181"/>
            <a:ext cx="10405730" cy="3200876"/>
          </a:xfrm>
          <a:prstGeom prst="rect">
            <a:avLst/>
          </a:prstGeom>
          <a:noFill/>
        </p:spPr>
        <p:txBody>
          <a:bodyPr wrap="square" rtlCol="0">
            <a:spAutoFit/>
          </a:bodyPr>
          <a:lstStyle/>
          <a:p>
            <a:pPr marL="457200" indent="-457200">
              <a:buFont typeface="+mj-lt"/>
              <a:buAutoNum type="alphaUcPeriod"/>
            </a:pPr>
            <a:r>
              <a:rPr lang="en-US" sz="2400" b="1" dirty="0"/>
              <a:t>Marriage is either Divine in origin or it is not (law of excluded middle)</a:t>
            </a:r>
          </a:p>
          <a:p>
            <a:pPr marL="914400" lvl="1" indent="-457200">
              <a:buFont typeface="+mj-lt"/>
              <a:buAutoNum type="arabicPeriod"/>
            </a:pPr>
            <a:endParaRPr lang="en-US" sz="1000" i="1" dirty="0"/>
          </a:p>
          <a:p>
            <a:pPr marL="457200" indent="-457200">
              <a:buFont typeface="+mj-lt"/>
              <a:buAutoNum type="alphaUcPeriod"/>
            </a:pPr>
            <a:r>
              <a:rPr lang="en-US" sz="2400" b="1" dirty="0"/>
              <a:t>Evidence that marriage is Divine in origin</a:t>
            </a:r>
          </a:p>
          <a:p>
            <a:pPr marL="914400" lvl="1" indent="-457200">
              <a:buFont typeface="+mj-lt"/>
              <a:buAutoNum type="arabicPeriod"/>
            </a:pPr>
            <a:r>
              <a:rPr lang="en-US" sz="2400" i="1" dirty="0"/>
              <a:t>The Genesis record shows God instituted marriage</a:t>
            </a:r>
          </a:p>
          <a:p>
            <a:pPr marL="1371600" lvl="2" indent="-457200">
              <a:buFont typeface="+mj-lt"/>
              <a:buAutoNum type="alphaLcPeriod"/>
            </a:pPr>
            <a:r>
              <a:rPr lang="en-US" sz="2400" dirty="0"/>
              <a:t>It was God’s idea to make a “helper comparable” to Adam (v. 18)</a:t>
            </a:r>
          </a:p>
          <a:p>
            <a:pPr marL="1371600" lvl="2" indent="-457200">
              <a:buFont typeface="+mj-lt"/>
              <a:buAutoNum type="alphaLcPeriod"/>
            </a:pPr>
            <a:r>
              <a:rPr lang="en-US" sz="2400" dirty="0"/>
              <a:t>God made woman (v. 21)</a:t>
            </a:r>
          </a:p>
          <a:p>
            <a:pPr marL="1371600" lvl="2" indent="-457200">
              <a:buFont typeface="+mj-lt"/>
              <a:buAutoNum type="alphaLcPeriod"/>
            </a:pPr>
            <a:r>
              <a:rPr lang="en-US" sz="2400" dirty="0"/>
              <a:t>God brought woman to man (v. 22)</a:t>
            </a:r>
          </a:p>
          <a:p>
            <a:pPr marL="1371600" lvl="2" indent="-457200">
              <a:buFont typeface="+mj-lt"/>
              <a:buAutoNum type="alphaLcPeriod"/>
            </a:pPr>
            <a:r>
              <a:rPr lang="en-US" sz="2400" dirty="0"/>
              <a:t>Moses’ comments (by inspiration) about marriage (v. 24)</a:t>
            </a:r>
          </a:p>
          <a:p>
            <a:pPr marL="1371600" lvl="2" indent="-457200">
              <a:buFont typeface="+mj-lt"/>
              <a:buAutoNum type="alphaLcPeriod"/>
            </a:pPr>
            <a:r>
              <a:rPr lang="en-US" sz="2400" dirty="0"/>
              <a:t>Jesus endorsed this account (Matt. 19:4-6; Mark 10:6-9)</a:t>
            </a:r>
          </a:p>
        </p:txBody>
      </p:sp>
    </p:spTree>
    <p:extLst>
      <p:ext uri="{BB962C8B-B14F-4D97-AF65-F5344CB8AC3E}">
        <p14:creationId xmlns:p14="http://schemas.microsoft.com/office/powerpoint/2010/main" val="5764840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Effect transition="in" filter="fade">
                                      <p:cBhvr>
                                        <p:cTn id="7" dur="1000"/>
                                        <p:tgtEl>
                                          <p:spTgt spid="7">
                                            <p:txEl>
                                              <p:pRg st="3" end="3"/>
                                            </p:txEl>
                                          </p:spTgt>
                                        </p:tgtEl>
                                      </p:cBhvr>
                                    </p:animEffect>
                                    <p:anim calcmode="lin" valueType="num">
                                      <p:cBhvr>
                                        <p:cTn id="8"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4" end="4"/>
                                            </p:txEl>
                                          </p:spTgt>
                                        </p:tgtEl>
                                        <p:attrNameLst>
                                          <p:attrName>style.visibility</p:attrName>
                                        </p:attrNameLst>
                                      </p:cBhvr>
                                      <p:to>
                                        <p:strVal val="visible"/>
                                      </p:to>
                                    </p:set>
                                    <p:animEffect transition="in" filter="fade">
                                      <p:cBhvr>
                                        <p:cTn id="14" dur="1000"/>
                                        <p:tgtEl>
                                          <p:spTgt spid="7">
                                            <p:txEl>
                                              <p:pRg st="4" end="4"/>
                                            </p:txEl>
                                          </p:spTgt>
                                        </p:tgtEl>
                                      </p:cBhvr>
                                    </p:animEffect>
                                    <p:anim calcmode="lin" valueType="num">
                                      <p:cBhvr>
                                        <p:cTn id="15"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animEffect transition="in" filter="fade">
                                      <p:cBhvr>
                                        <p:cTn id="21" dur="1000"/>
                                        <p:tgtEl>
                                          <p:spTgt spid="7">
                                            <p:txEl>
                                              <p:pRg st="5" end="5"/>
                                            </p:txEl>
                                          </p:spTgt>
                                        </p:tgtEl>
                                      </p:cBhvr>
                                    </p:animEffect>
                                    <p:anim calcmode="lin" valueType="num">
                                      <p:cBhvr>
                                        <p:cTn id="22"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6" end="6"/>
                                            </p:txEl>
                                          </p:spTgt>
                                        </p:tgtEl>
                                        <p:attrNameLst>
                                          <p:attrName>style.visibility</p:attrName>
                                        </p:attrNameLst>
                                      </p:cBhvr>
                                      <p:to>
                                        <p:strVal val="visible"/>
                                      </p:to>
                                    </p:set>
                                    <p:animEffect transition="in" filter="fade">
                                      <p:cBhvr>
                                        <p:cTn id="28" dur="1000"/>
                                        <p:tgtEl>
                                          <p:spTgt spid="7">
                                            <p:txEl>
                                              <p:pRg st="6" end="6"/>
                                            </p:txEl>
                                          </p:spTgt>
                                        </p:tgtEl>
                                      </p:cBhvr>
                                    </p:animEffect>
                                    <p:anim calcmode="lin" valueType="num">
                                      <p:cBhvr>
                                        <p:cTn id="29"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xEl>
                                              <p:pRg st="7" end="7"/>
                                            </p:txEl>
                                          </p:spTgt>
                                        </p:tgtEl>
                                        <p:attrNameLst>
                                          <p:attrName>style.visibility</p:attrName>
                                        </p:attrNameLst>
                                      </p:cBhvr>
                                      <p:to>
                                        <p:strVal val="visible"/>
                                      </p:to>
                                    </p:set>
                                    <p:animEffect transition="in" filter="fade">
                                      <p:cBhvr>
                                        <p:cTn id="35" dur="1000"/>
                                        <p:tgtEl>
                                          <p:spTgt spid="7">
                                            <p:txEl>
                                              <p:pRg st="7" end="7"/>
                                            </p:txEl>
                                          </p:spTgt>
                                        </p:tgtEl>
                                      </p:cBhvr>
                                    </p:animEffect>
                                    <p:anim calcmode="lin" valueType="num">
                                      <p:cBhvr>
                                        <p:cTn id="36"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
                                            <p:txEl>
                                              <p:pRg st="8" end="8"/>
                                            </p:txEl>
                                          </p:spTgt>
                                        </p:tgtEl>
                                        <p:attrNameLst>
                                          <p:attrName>style.visibility</p:attrName>
                                        </p:attrNameLst>
                                      </p:cBhvr>
                                      <p:to>
                                        <p:strVal val="visible"/>
                                      </p:to>
                                    </p:set>
                                    <p:animEffect transition="in" filter="fade">
                                      <p:cBhvr>
                                        <p:cTn id="42" dur="1000"/>
                                        <p:tgtEl>
                                          <p:spTgt spid="7">
                                            <p:txEl>
                                              <p:pRg st="8" end="8"/>
                                            </p:txEl>
                                          </p:spTgt>
                                        </p:tgtEl>
                                      </p:cBhvr>
                                    </p:animEffect>
                                    <p:anim calcmode="lin" valueType="num">
                                      <p:cBhvr>
                                        <p:cTn id="43" dur="1000" fill="hold"/>
                                        <p:tgtEl>
                                          <p:spTgt spid="7">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FA5FE0C-E9CF-D6D7-8558-62EB9064D6E5}"/>
              </a:ext>
            </a:extLst>
          </p:cNvPr>
          <p:cNvSpPr txBox="1"/>
          <p:nvPr/>
        </p:nvSpPr>
        <p:spPr>
          <a:xfrm>
            <a:off x="3166730" y="744276"/>
            <a:ext cx="7290391" cy="584775"/>
          </a:xfrm>
          <a:prstGeom prst="rect">
            <a:avLst/>
          </a:prstGeom>
          <a:solidFill>
            <a:schemeClr val="bg1"/>
          </a:solidFill>
          <a:ln w="19050">
            <a:solidFill>
              <a:srgbClr val="0070C0"/>
            </a:solidFill>
          </a:ln>
        </p:spPr>
        <p:txBody>
          <a:bodyPr wrap="square" rtlCol="0">
            <a:spAutoFit/>
          </a:bodyPr>
          <a:lstStyle/>
          <a:p>
            <a:pPr marL="571500" indent="-571500" algn="ctr">
              <a:spcBef>
                <a:spcPts val="600"/>
              </a:spcBef>
              <a:buFont typeface="+mj-lt"/>
              <a:buAutoNum type="romanUcPeriod"/>
            </a:pPr>
            <a:r>
              <a:rPr lang="en-US" sz="3200" dirty="0">
                <a:latin typeface="Georgia Pro Cond Semibold" panose="02040706050405020303" pitchFamily="18" charset="0"/>
              </a:rPr>
              <a:t>Marriage is Divine in Origin</a:t>
            </a:r>
          </a:p>
        </p:txBody>
      </p:sp>
      <p:sp>
        <p:nvSpPr>
          <p:cNvPr id="7" name="TextBox 6">
            <a:extLst>
              <a:ext uri="{FF2B5EF4-FFF2-40B4-BE49-F238E27FC236}">
                <a16:creationId xmlns:a16="http://schemas.microsoft.com/office/drawing/2014/main" id="{7B259674-B937-92FE-9173-6C5CAC1A6CE1}"/>
              </a:ext>
            </a:extLst>
          </p:cNvPr>
          <p:cNvSpPr txBox="1"/>
          <p:nvPr/>
        </p:nvSpPr>
        <p:spPr>
          <a:xfrm>
            <a:off x="1375144" y="1779181"/>
            <a:ext cx="10405730" cy="3570208"/>
          </a:xfrm>
          <a:prstGeom prst="rect">
            <a:avLst/>
          </a:prstGeom>
          <a:noFill/>
        </p:spPr>
        <p:txBody>
          <a:bodyPr wrap="square" rtlCol="0">
            <a:spAutoFit/>
          </a:bodyPr>
          <a:lstStyle/>
          <a:p>
            <a:pPr marL="457200" indent="-457200">
              <a:buFont typeface="+mj-lt"/>
              <a:buAutoNum type="alphaUcPeriod"/>
            </a:pPr>
            <a:r>
              <a:rPr lang="en-US" sz="2400" b="1" dirty="0"/>
              <a:t>Marriage is either Divine in origin or it is not (law of excluded middle)</a:t>
            </a:r>
          </a:p>
          <a:p>
            <a:pPr marL="914400" lvl="1" indent="-457200">
              <a:buFont typeface="+mj-lt"/>
              <a:buAutoNum type="arabicPeriod"/>
            </a:pPr>
            <a:endParaRPr lang="en-US" sz="1000" i="1" dirty="0"/>
          </a:p>
          <a:p>
            <a:pPr marL="457200" indent="-457200">
              <a:buFont typeface="+mj-lt"/>
              <a:buAutoNum type="alphaUcPeriod"/>
            </a:pPr>
            <a:r>
              <a:rPr lang="en-US" sz="2400" b="1" dirty="0"/>
              <a:t>Evidence that marriage is Divine in origin</a:t>
            </a:r>
          </a:p>
          <a:p>
            <a:pPr marL="914400" lvl="1" indent="-457200">
              <a:buFont typeface="+mj-lt"/>
              <a:buAutoNum type="arabicPeriod"/>
            </a:pPr>
            <a:r>
              <a:rPr lang="en-US" sz="2400" i="1" dirty="0"/>
              <a:t>The Genesis record shows God instituted marriage</a:t>
            </a:r>
          </a:p>
          <a:p>
            <a:pPr marL="914400" lvl="1" indent="-457200">
              <a:buFont typeface="+mj-lt"/>
              <a:buAutoNum type="arabicPeriod"/>
            </a:pPr>
            <a:r>
              <a:rPr lang="en-US" sz="2400" i="1" dirty="0"/>
              <a:t>Marriage is universally practiced</a:t>
            </a:r>
          </a:p>
          <a:p>
            <a:pPr marL="1371600" lvl="2" indent="-457200">
              <a:buFont typeface="+mj-lt"/>
              <a:buAutoNum type="alphaLcPeriod"/>
            </a:pPr>
            <a:r>
              <a:rPr lang="en-US" sz="2400" dirty="0"/>
              <a:t>Dr. Ashley Montague (prominent anthropologist), “There is no societies in which marriage does not exist” (</a:t>
            </a:r>
            <a:r>
              <a:rPr lang="en-US" sz="2400" i="1" dirty="0"/>
              <a:t>The Cultured Man, </a:t>
            </a:r>
            <a:r>
              <a:rPr lang="en-US" sz="2400" dirty="0"/>
              <a:t>240</a:t>
            </a:r>
            <a:r>
              <a:rPr lang="en-US" sz="2400" i="1" dirty="0"/>
              <a:t>).</a:t>
            </a:r>
          </a:p>
          <a:p>
            <a:pPr marL="1371600" lvl="2" indent="-457200">
              <a:buFont typeface="+mj-lt"/>
              <a:buAutoNum type="alphaLcPeriod"/>
            </a:pPr>
            <a:r>
              <a:rPr lang="en-US" sz="2400" dirty="0"/>
              <a:t>If marriage developed in a random, haphazard, evolutionary fashion – one would expect that “marriage” would be found in one culture but not developed in others.</a:t>
            </a:r>
          </a:p>
        </p:txBody>
      </p:sp>
    </p:spTree>
    <p:extLst>
      <p:ext uri="{BB962C8B-B14F-4D97-AF65-F5344CB8AC3E}">
        <p14:creationId xmlns:p14="http://schemas.microsoft.com/office/powerpoint/2010/main" val="404505460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5" end="5"/>
                                            </p:txEl>
                                          </p:spTgt>
                                        </p:tgtEl>
                                        <p:attrNameLst>
                                          <p:attrName>style.visibility</p:attrName>
                                        </p:attrNameLst>
                                      </p:cBhvr>
                                      <p:to>
                                        <p:strVal val="visible"/>
                                      </p:to>
                                    </p:set>
                                    <p:animEffect transition="in" filter="fade">
                                      <p:cBhvr>
                                        <p:cTn id="7" dur="1000"/>
                                        <p:tgtEl>
                                          <p:spTgt spid="7">
                                            <p:txEl>
                                              <p:pRg st="5" end="5"/>
                                            </p:txEl>
                                          </p:spTgt>
                                        </p:tgtEl>
                                      </p:cBhvr>
                                    </p:animEffect>
                                    <p:anim calcmode="lin" valueType="num">
                                      <p:cBhvr>
                                        <p:cTn id="8"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6" end="6"/>
                                            </p:txEl>
                                          </p:spTgt>
                                        </p:tgtEl>
                                        <p:attrNameLst>
                                          <p:attrName>style.visibility</p:attrName>
                                        </p:attrNameLst>
                                      </p:cBhvr>
                                      <p:to>
                                        <p:strVal val="visible"/>
                                      </p:to>
                                    </p:set>
                                    <p:animEffect transition="in" filter="fade">
                                      <p:cBhvr>
                                        <p:cTn id="14" dur="1000"/>
                                        <p:tgtEl>
                                          <p:spTgt spid="7">
                                            <p:txEl>
                                              <p:pRg st="6" end="6"/>
                                            </p:txEl>
                                          </p:spTgt>
                                        </p:tgtEl>
                                      </p:cBhvr>
                                    </p:animEffect>
                                    <p:anim calcmode="lin" valueType="num">
                                      <p:cBhvr>
                                        <p:cTn id="15"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FA5FE0C-E9CF-D6D7-8558-62EB9064D6E5}"/>
              </a:ext>
            </a:extLst>
          </p:cNvPr>
          <p:cNvSpPr txBox="1"/>
          <p:nvPr/>
        </p:nvSpPr>
        <p:spPr>
          <a:xfrm>
            <a:off x="3166730" y="744276"/>
            <a:ext cx="7290391" cy="584775"/>
          </a:xfrm>
          <a:prstGeom prst="rect">
            <a:avLst/>
          </a:prstGeom>
          <a:solidFill>
            <a:schemeClr val="bg1"/>
          </a:solidFill>
          <a:ln w="19050">
            <a:solidFill>
              <a:srgbClr val="0070C0"/>
            </a:solidFill>
          </a:ln>
        </p:spPr>
        <p:txBody>
          <a:bodyPr wrap="square" rtlCol="0">
            <a:spAutoFit/>
          </a:bodyPr>
          <a:lstStyle/>
          <a:p>
            <a:pPr marL="571500" indent="-571500" algn="ctr">
              <a:spcBef>
                <a:spcPts val="600"/>
              </a:spcBef>
              <a:buFont typeface="+mj-lt"/>
              <a:buAutoNum type="romanUcPeriod"/>
            </a:pPr>
            <a:r>
              <a:rPr lang="en-US" sz="3200" dirty="0">
                <a:latin typeface="Georgia Pro Cond Semibold" panose="02040706050405020303" pitchFamily="18" charset="0"/>
              </a:rPr>
              <a:t>Marriage is Divine in Origin</a:t>
            </a:r>
          </a:p>
        </p:txBody>
      </p:sp>
      <p:sp>
        <p:nvSpPr>
          <p:cNvPr id="7" name="TextBox 6">
            <a:extLst>
              <a:ext uri="{FF2B5EF4-FFF2-40B4-BE49-F238E27FC236}">
                <a16:creationId xmlns:a16="http://schemas.microsoft.com/office/drawing/2014/main" id="{7B259674-B937-92FE-9173-6C5CAC1A6CE1}"/>
              </a:ext>
            </a:extLst>
          </p:cNvPr>
          <p:cNvSpPr txBox="1"/>
          <p:nvPr/>
        </p:nvSpPr>
        <p:spPr>
          <a:xfrm>
            <a:off x="1375144" y="1779181"/>
            <a:ext cx="10405730" cy="3570208"/>
          </a:xfrm>
          <a:prstGeom prst="rect">
            <a:avLst/>
          </a:prstGeom>
          <a:noFill/>
        </p:spPr>
        <p:txBody>
          <a:bodyPr wrap="square" rtlCol="0">
            <a:spAutoFit/>
          </a:bodyPr>
          <a:lstStyle/>
          <a:p>
            <a:pPr marL="457200" indent="-457200">
              <a:buFont typeface="+mj-lt"/>
              <a:buAutoNum type="alphaUcPeriod"/>
            </a:pPr>
            <a:r>
              <a:rPr lang="en-US" sz="2400" b="1" dirty="0"/>
              <a:t>Marriage is either Divine in origin or it is not (law of excluded middle)</a:t>
            </a:r>
          </a:p>
          <a:p>
            <a:pPr marL="914400" lvl="1" indent="-457200">
              <a:buFont typeface="+mj-lt"/>
              <a:buAutoNum type="arabicPeriod"/>
            </a:pPr>
            <a:endParaRPr lang="en-US" sz="1000" i="1" dirty="0"/>
          </a:p>
          <a:p>
            <a:pPr marL="457200" indent="-457200">
              <a:buFont typeface="+mj-lt"/>
              <a:buAutoNum type="alphaUcPeriod"/>
            </a:pPr>
            <a:r>
              <a:rPr lang="en-US" sz="2400" b="1" dirty="0"/>
              <a:t>Evidence that marriage is Divine in origin</a:t>
            </a:r>
          </a:p>
          <a:p>
            <a:pPr marL="914400" lvl="1" indent="-457200">
              <a:buFont typeface="+mj-lt"/>
              <a:buAutoNum type="arabicPeriod"/>
            </a:pPr>
            <a:r>
              <a:rPr lang="en-US" sz="2400" i="1" dirty="0"/>
              <a:t>The Genesis record shows God instituted marriage</a:t>
            </a:r>
          </a:p>
          <a:p>
            <a:pPr marL="914400" lvl="1" indent="-457200">
              <a:buFont typeface="+mj-lt"/>
              <a:buAutoNum type="arabicPeriod"/>
            </a:pPr>
            <a:r>
              <a:rPr lang="en-US" sz="2400" i="1" dirty="0"/>
              <a:t>Marriage is universally practiced</a:t>
            </a:r>
          </a:p>
          <a:p>
            <a:pPr marL="914400" lvl="1" indent="-457200">
              <a:buFont typeface="+mj-lt"/>
              <a:buAutoNum type="arabicPeriod"/>
            </a:pPr>
            <a:r>
              <a:rPr lang="en-US" sz="2400" i="1" dirty="0"/>
              <a:t>The historical record</a:t>
            </a:r>
          </a:p>
          <a:p>
            <a:pPr marL="1371600" lvl="2" indent="-457200">
              <a:buFont typeface="+mj-lt"/>
              <a:buAutoNum type="alphaLcPeriod"/>
            </a:pPr>
            <a:r>
              <a:rPr lang="en-US" sz="2400" dirty="0"/>
              <a:t>Marriage has been part of the history of mankind – since the beginning (Gen. 2; Matt. 19:4-6)</a:t>
            </a:r>
          </a:p>
          <a:p>
            <a:pPr marL="1371600" lvl="2" indent="-457200">
              <a:buFont typeface="+mj-lt"/>
              <a:buAutoNum type="alphaLcPeriod"/>
            </a:pPr>
            <a:r>
              <a:rPr lang="en-US" sz="2400" dirty="0"/>
              <a:t>The Code of Hammurabi (2104-2061 BC) contains 282 laws (34 of those deal with marriage)</a:t>
            </a:r>
          </a:p>
        </p:txBody>
      </p:sp>
    </p:spTree>
    <p:extLst>
      <p:ext uri="{BB962C8B-B14F-4D97-AF65-F5344CB8AC3E}">
        <p14:creationId xmlns:p14="http://schemas.microsoft.com/office/powerpoint/2010/main" val="38646975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6" end="6"/>
                                            </p:txEl>
                                          </p:spTgt>
                                        </p:tgtEl>
                                        <p:attrNameLst>
                                          <p:attrName>style.visibility</p:attrName>
                                        </p:attrNameLst>
                                      </p:cBhvr>
                                      <p:to>
                                        <p:strVal val="visible"/>
                                      </p:to>
                                    </p:set>
                                    <p:animEffect transition="in" filter="fade">
                                      <p:cBhvr>
                                        <p:cTn id="7" dur="1000"/>
                                        <p:tgtEl>
                                          <p:spTgt spid="7">
                                            <p:txEl>
                                              <p:pRg st="6" end="6"/>
                                            </p:txEl>
                                          </p:spTgt>
                                        </p:tgtEl>
                                      </p:cBhvr>
                                    </p:animEffect>
                                    <p:anim calcmode="lin" valueType="num">
                                      <p:cBhvr>
                                        <p:cTn id="8"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7" end="7"/>
                                            </p:txEl>
                                          </p:spTgt>
                                        </p:tgtEl>
                                        <p:attrNameLst>
                                          <p:attrName>style.visibility</p:attrName>
                                        </p:attrNameLst>
                                      </p:cBhvr>
                                      <p:to>
                                        <p:strVal val="visible"/>
                                      </p:to>
                                    </p:set>
                                    <p:animEffect transition="in" filter="fade">
                                      <p:cBhvr>
                                        <p:cTn id="14" dur="1000"/>
                                        <p:tgtEl>
                                          <p:spTgt spid="7">
                                            <p:txEl>
                                              <p:pRg st="7" end="7"/>
                                            </p:txEl>
                                          </p:spTgt>
                                        </p:tgtEl>
                                      </p:cBhvr>
                                    </p:animEffect>
                                    <p:anim calcmode="lin" valueType="num">
                                      <p:cBhvr>
                                        <p:cTn id="15"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066779-CCF6-9C40-6AC1-329675CA7E75}"/>
              </a:ext>
            </a:extLst>
          </p:cNvPr>
          <p:cNvSpPr/>
          <p:nvPr/>
        </p:nvSpPr>
        <p:spPr>
          <a:xfrm>
            <a:off x="0" y="0"/>
            <a:ext cx="12192000" cy="6858000"/>
          </a:xfrm>
          <a:prstGeom prst="rect">
            <a:avLst/>
          </a:prstGeom>
          <a:solidFill>
            <a:schemeClr val="tx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EF84BFD-2CB2-6695-8871-95FA57D82F32}"/>
              </a:ext>
            </a:extLst>
          </p:cNvPr>
          <p:cNvSpPr/>
          <p:nvPr/>
        </p:nvSpPr>
        <p:spPr>
          <a:xfrm>
            <a:off x="226827" y="113414"/>
            <a:ext cx="4720857" cy="2083981"/>
          </a:xfrm>
          <a:prstGeom prst="rect">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latin typeface="Georgia Pro Cond Semibold" panose="02040706050405020303" pitchFamily="18" charset="0"/>
              </a:rPr>
              <a:t>Marriage</a:t>
            </a:r>
          </a:p>
          <a:p>
            <a:pPr algn="ctr"/>
            <a:r>
              <a:rPr lang="en-US" sz="4400" i="1" dirty="0">
                <a:solidFill>
                  <a:srgbClr val="0070C0"/>
                </a:solidFill>
                <a:latin typeface="Georgia Pro Cond Semibold" panose="02040706050405020303" pitchFamily="18" charset="0"/>
              </a:rPr>
              <a:t>(Genesis 2)</a:t>
            </a:r>
          </a:p>
        </p:txBody>
      </p:sp>
      <p:sp>
        <p:nvSpPr>
          <p:cNvPr id="6" name="TextBox 5">
            <a:extLst>
              <a:ext uri="{FF2B5EF4-FFF2-40B4-BE49-F238E27FC236}">
                <a16:creationId xmlns:a16="http://schemas.microsoft.com/office/drawing/2014/main" id="{7348096B-AF16-6184-AE66-F3A26502C17F}"/>
              </a:ext>
            </a:extLst>
          </p:cNvPr>
          <p:cNvSpPr txBox="1"/>
          <p:nvPr/>
        </p:nvSpPr>
        <p:spPr>
          <a:xfrm>
            <a:off x="2450804" y="2459665"/>
            <a:ext cx="7290391" cy="1154162"/>
          </a:xfrm>
          <a:prstGeom prst="rect">
            <a:avLst/>
          </a:prstGeom>
          <a:solidFill>
            <a:schemeClr val="bg1"/>
          </a:solidFill>
          <a:ln w="19050">
            <a:solidFill>
              <a:srgbClr val="0070C0"/>
            </a:solidFill>
          </a:ln>
        </p:spPr>
        <p:txBody>
          <a:bodyPr wrap="square" rtlCol="0">
            <a:spAutoFit/>
          </a:bodyPr>
          <a:lstStyle/>
          <a:p>
            <a:pPr marL="571500" indent="-571500">
              <a:spcBef>
                <a:spcPts val="600"/>
              </a:spcBef>
              <a:buFont typeface="+mj-lt"/>
              <a:buAutoNum type="romanUcPeriod"/>
            </a:pPr>
            <a:r>
              <a:rPr lang="en-US" sz="3200" dirty="0">
                <a:solidFill>
                  <a:schemeClr val="bg1">
                    <a:lumMod val="50000"/>
                  </a:schemeClr>
                </a:solidFill>
                <a:latin typeface="Georgia Pro Cond Semibold" panose="02040706050405020303" pitchFamily="18" charset="0"/>
              </a:rPr>
              <a:t>Marriage is Divine in Origin</a:t>
            </a:r>
          </a:p>
          <a:p>
            <a:pPr marL="571500" indent="-571500">
              <a:spcBef>
                <a:spcPts val="600"/>
              </a:spcBef>
              <a:buFont typeface="+mj-lt"/>
              <a:buAutoNum type="romanUcPeriod"/>
            </a:pPr>
            <a:r>
              <a:rPr lang="en-US" sz="3200" dirty="0">
                <a:latin typeface="Georgia Pro Cond Semibold" panose="02040706050405020303" pitchFamily="18" charset="0"/>
              </a:rPr>
              <a:t>Marriage is Good for Mankind</a:t>
            </a:r>
          </a:p>
        </p:txBody>
      </p:sp>
    </p:spTree>
    <p:extLst>
      <p:ext uri="{BB962C8B-B14F-4D97-AF65-F5344CB8AC3E}">
        <p14:creationId xmlns:p14="http://schemas.microsoft.com/office/powerpoint/2010/main" val="409784575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9964878-E0F8-BDA9-467B-E5FC6F0D18D6}"/>
              </a:ext>
            </a:extLst>
          </p:cNvPr>
          <p:cNvSpPr txBox="1"/>
          <p:nvPr/>
        </p:nvSpPr>
        <p:spPr>
          <a:xfrm>
            <a:off x="3187991" y="779722"/>
            <a:ext cx="7290391" cy="584775"/>
          </a:xfrm>
          <a:prstGeom prst="rect">
            <a:avLst/>
          </a:prstGeom>
          <a:solidFill>
            <a:schemeClr val="bg1"/>
          </a:solidFill>
          <a:ln w="19050">
            <a:solidFill>
              <a:srgbClr val="0070C0"/>
            </a:solidFill>
          </a:ln>
        </p:spPr>
        <p:txBody>
          <a:bodyPr wrap="square" rtlCol="0">
            <a:spAutoFit/>
          </a:bodyPr>
          <a:lstStyle/>
          <a:p>
            <a:pPr marL="571500" indent="-571500" algn="ctr">
              <a:spcBef>
                <a:spcPts val="600"/>
              </a:spcBef>
              <a:buFont typeface="+mj-lt"/>
              <a:buAutoNum type="romanUcPeriod" startAt="2"/>
            </a:pPr>
            <a:r>
              <a:rPr lang="en-US" sz="3200" dirty="0">
                <a:latin typeface="Georgia Pro Cond Semibold" panose="02040706050405020303" pitchFamily="18" charset="0"/>
              </a:rPr>
              <a:t>Marriage is Good for Mankind</a:t>
            </a:r>
          </a:p>
        </p:txBody>
      </p:sp>
      <p:sp>
        <p:nvSpPr>
          <p:cNvPr id="4" name="TextBox 3">
            <a:extLst>
              <a:ext uri="{FF2B5EF4-FFF2-40B4-BE49-F238E27FC236}">
                <a16:creationId xmlns:a16="http://schemas.microsoft.com/office/drawing/2014/main" id="{2AD02B2F-01A4-DE0A-A879-C57ABABE7E95}"/>
              </a:ext>
            </a:extLst>
          </p:cNvPr>
          <p:cNvSpPr txBox="1"/>
          <p:nvPr/>
        </p:nvSpPr>
        <p:spPr>
          <a:xfrm>
            <a:off x="1375144" y="1779181"/>
            <a:ext cx="10405730" cy="2308324"/>
          </a:xfrm>
          <a:prstGeom prst="rect">
            <a:avLst/>
          </a:prstGeom>
          <a:noFill/>
        </p:spPr>
        <p:txBody>
          <a:bodyPr wrap="square" rtlCol="0">
            <a:spAutoFit/>
          </a:bodyPr>
          <a:lstStyle/>
          <a:p>
            <a:pPr marL="457200" indent="-457200">
              <a:buFont typeface="+mj-lt"/>
              <a:buAutoNum type="alphaUcPeriod"/>
            </a:pPr>
            <a:r>
              <a:rPr lang="en-US" sz="2400" b="1" dirty="0"/>
              <a:t>It is not good for man to be alone (v. 18)</a:t>
            </a:r>
          </a:p>
          <a:p>
            <a:pPr marL="914400" lvl="1" indent="-457200">
              <a:buFont typeface="+mj-lt"/>
              <a:buAutoNum type="arabicPeriod"/>
            </a:pPr>
            <a:r>
              <a:rPr lang="en-US" sz="2400" i="1" dirty="0"/>
              <a:t>In the context of God saying ,“it is good” (1:4, 10, 12, 18, 21, 25, 31) – now this is “not good”</a:t>
            </a:r>
          </a:p>
          <a:p>
            <a:pPr marL="914400" lvl="1" indent="-457200">
              <a:buFont typeface="+mj-lt"/>
              <a:buAutoNum type="arabicPeriod"/>
            </a:pPr>
            <a:r>
              <a:rPr lang="en-US" sz="2400" i="1" dirty="0"/>
              <a:t>This was God’s assessment / judgment – not man’s plea to God!</a:t>
            </a:r>
          </a:p>
          <a:p>
            <a:pPr marL="914400" lvl="1" indent="-457200">
              <a:buFont typeface="+mj-lt"/>
              <a:buAutoNum type="arabicPeriod"/>
            </a:pPr>
            <a:r>
              <a:rPr lang="en-US" sz="2400" i="1" dirty="0"/>
              <a:t>Not saying that it is wrong to be single (cf. 1 Cor. 7:1, 7-8)</a:t>
            </a:r>
          </a:p>
          <a:p>
            <a:pPr marL="914400" lvl="1" indent="-457200">
              <a:buFont typeface="+mj-lt"/>
              <a:buAutoNum type="arabicPeriod"/>
            </a:pPr>
            <a:r>
              <a:rPr lang="en-US" sz="2400" i="1" dirty="0"/>
              <a:t>Marriage is the answer to some problems (cf. 1 Cor. 7:2; 1 Tim. 5:13)</a:t>
            </a:r>
          </a:p>
        </p:txBody>
      </p:sp>
    </p:spTree>
    <p:extLst>
      <p:ext uri="{BB962C8B-B14F-4D97-AF65-F5344CB8AC3E}">
        <p14:creationId xmlns:p14="http://schemas.microsoft.com/office/powerpoint/2010/main" val="20229584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9964878-E0F8-BDA9-467B-E5FC6F0D18D6}"/>
              </a:ext>
            </a:extLst>
          </p:cNvPr>
          <p:cNvSpPr txBox="1"/>
          <p:nvPr/>
        </p:nvSpPr>
        <p:spPr>
          <a:xfrm>
            <a:off x="3187991" y="779722"/>
            <a:ext cx="7290391" cy="584775"/>
          </a:xfrm>
          <a:prstGeom prst="rect">
            <a:avLst/>
          </a:prstGeom>
          <a:solidFill>
            <a:schemeClr val="bg1"/>
          </a:solidFill>
          <a:ln w="19050">
            <a:solidFill>
              <a:srgbClr val="0070C0"/>
            </a:solidFill>
          </a:ln>
        </p:spPr>
        <p:txBody>
          <a:bodyPr wrap="square" rtlCol="0">
            <a:spAutoFit/>
          </a:bodyPr>
          <a:lstStyle/>
          <a:p>
            <a:pPr marL="571500" indent="-571500" algn="ctr">
              <a:spcBef>
                <a:spcPts val="600"/>
              </a:spcBef>
              <a:buFont typeface="+mj-lt"/>
              <a:buAutoNum type="romanUcPeriod" startAt="2"/>
            </a:pPr>
            <a:r>
              <a:rPr lang="en-US" sz="3200" dirty="0">
                <a:latin typeface="Georgia Pro Cond Semibold" panose="02040706050405020303" pitchFamily="18" charset="0"/>
              </a:rPr>
              <a:t>Marriage is Good for Mankind</a:t>
            </a:r>
          </a:p>
        </p:txBody>
      </p:sp>
      <p:sp>
        <p:nvSpPr>
          <p:cNvPr id="4" name="TextBox 3">
            <a:extLst>
              <a:ext uri="{FF2B5EF4-FFF2-40B4-BE49-F238E27FC236}">
                <a16:creationId xmlns:a16="http://schemas.microsoft.com/office/drawing/2014/main" id="{2AD02B2F-01A4-DE0A-A879-C57ABABE7E95}"/>
              </a:ext>
            </a:extLst>
          </p:cNvPr>
          <p:cNvSpPr txBox="1"/>
          <p:nvPr/>
        </p:nvSpPr>
        <p:spPr>
          <a:xfrm>
            <a:off x="1375144" y="1779181"/>
            <a:ext cx="10405730" cy="2831544"/>
          </a:xfrm>
          <a:prstGeom prst="rect">
            <a:avLst/>
          </a:prstGeom>
          <a:noFill/>
        </p:spPr>
        <p:txBody>
          <a:bodyPr wrap="square" rtlCol="0">
            <a:spAutoFit/>
          </a:bodyPr>
          <a:lstStyle/>
          <a:p>
            <a:pPr marL="457200" indent="-457200">
              <a:buFont typeface="+mj-lt"/>
              <a:buAutoNum type="alphaUcPeriod"/>
            </a:pPr>
            <a:r>
              <a:rPr lang="en-US" sz="2400" b="1" dirty="0"/>
              <a:t>It is not good for man to be alone (v. 18)</a:t>
            </a:r>
          </a:p>
          <a:p>
            <a:pPr marL="457200" indent="-457200">
              <a:buFont typeface="+mj-lt"/>
              <a:buAutoNum type="alphaUcPeriod"/>
            </a:pPr>
            <a:endParaRPr lang="en-US" sz="1000" b="1" dirty="0"/>
          </a:p>
          <a:p>
            <a:pPr marL="457200" indent="-457200">
              <a:buFont typeface="+mj-lt"/>
              <a:buAutoNum type="alphaUcPeriod"/>
            </a:pPr>
            <a:r>
              <a:rPr lang="en-US" sz="2400" b="1" dirty="0"/>
              <a:t>Woman is a helper comparable to man (v. 18)</a:t>
            </a:r>
          </a:p>
          <a:p>
            <a:pPr marL="914400" lvl="1" indent="-457200">
              <a:buFont typeface="+mj-lt"/>
              <a:buAutoNum type="arabicPeriod"/>
            </a:pPr>
            <a:r>
              <a:rPr lang="en-US" sz="2400" i="1" dirty="0"/>
              <a:t>“Helper comparable” </a:t>
            </a:r>
          </a:p>
          <a:p>
            <a:pPr marL="1371600" lvl="2" indent="-457200">
              <a:buFont typeface="+mj-lt"/>
              <a:buAutoNum type="alphaLcPeriod"/>
            </a:pPr>
            <a:r>
              <a:rPr lang="en-US" sz="2400" dirty="0"/>
              <a:t>ESV: “helper fit for him” (fn. corresponding to)</a:t>
            </a:r>
          </a:p>
          <a:p>
            <a:pPr marL="1371600" lvl="2" indent="-457200">
              <a:buFont typeface="+mj-lt"/>
              <a:buAutoNum type="alphaLcPeriod"/>
            </a:pPr>
            <a:r>
              <a:rPr lang="en-US" sz="2400" dirty="0"/>
              <a:t>NCV: “helper who is right for him”</a:t>
            </a:r>
          </a:p>
          <a:p>
            <a:pPr marL="1371600" lvl="2" indent="-457200">
              <a:buFont typeface="+mj-lt"/>
              <a:buAutoNum type="alphaLcPeriod"/>
            </a:pPr>
            <a:r>
              <a:rPr lang="en-US" sz="2400" dirty="0"/>
              <a:t>NASB95: “helper suitable for him”</a:t>
            </a:r>
          </a:p>
          <a:p>
            <a:pPr marL="1371600" lvl="2" indent="-457200">
              <a:buFont typeface="+mj-lt"/>
              <a:buAutoNum type="alphaLcPeriod"/>
            </a:pPr>
            <a:r>
              <a:rPr lang="en-US" sz="2400" dirty="0"/>
              <a:t>NET </a:t>
            </a:r>
            <a:r>
              <a:rPr lang="en-US" sz="2400" dirty="0" err="1"/>
              <a:t>tn</a:t>
            </a:r>
            <a:r>
              <a:rPr lang="en-US" sz="2400" dirty="0"/>
              <a:t>: “indispensable companion”</a:t>
            </a:r>
          </a:p>
        </p:txBody>
      </p:sp>
    </p:spTree>
    <p:extLst>
      <p:ext uri="{BB962C8B-B14F-4D97-AF65-F5344CB8AC3E}">
        <p14:creationId xmlns:p14="http://schemas.microsoft.com/office/powerpoint/2010/main" val="140478546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fade">
                                      <p:cBhvr>
                                        <p:cTn id="35" dur="1000"/>
                                        <p:tgtEl>
                                          <p:spTgt spid="4">
                                            <p:txEl>
                                              <p:pRg st="7" end="7"/>
                                            </p:txEl>
                                          </p:spTgt>
                                        </p:tgtEl>
                                      </p:cBhvr>
                                    </p:animEffect>
                                    <p:anim calcmode="lin" valueType="num">
                                      <p:cBhvr>
                                        <p:cTn id="3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9964878-E0F8-BDA9-467B-E5FC6F0D18D6}"/>
              </a:ext>
            </a:extLst>
          </p:cNvPr>
          <p:cNvSpPr txBox="1"/>
          <p:nvPr/>
        </p:nvSpPr>
        <p:spPr>
          <a:xfrm>
            <a:off x="3187991" y="779722"/>
            <a:ext cx="7290391" cy="584775"/>
          </a:xfrm>
          <a:prstGeom prst="rect">
            <a:avLst/>
          </a:prstGeom>
          <a:solidFill>
            <a:schemeClr val="bg1"/>
          </a:solidFill>
          <a:ln w="19050">
            <a:solidFill>
              <a:srgbClr val="0070C0"/>
            </a:solidFill>
          </a:ln>
        </p:spPr>
        <p:txBody>
          <a:bodyPr wrap="square" rtlCol="0">
            <a:spAutoFit/>
          </a:bodyPr>
          <a:lstStyle/>
          <a:p>
            <a:pPr marL="571500" indent="-571500" algn="ctr">
              <a:spcBef>
                <a:spcPts val="600"/>
              </a:spcBef>
              <a:buFont typeface="+mj-lt"/>
              <a:buAutoNum type="romanUcPeriod" startAt="2"/>
            </a:pPr>
            <a:r>
              <a:rPr lang="en-US" sz="3200" dirty="0">
                <a:latin typeface="Georgia Pro Cond Semibold" panose="02040706050405020303" pitchFamily="18" charset="0"/>
              </a:rPr>
              <a:t>Marriage is Good for Mankind</a:t>
            </a:r>
          </a:p>
        </p:txBody>
      </p:sp>
      <p:sp>
        <p:nvSpPr>
          <p:cNvPr id="4" name="TextBox 3">
            <a:extLst>
              <a:ext uri="{FF2B5EF4-FFF2-40B4-BE49-F238E27FC236}">
                <a16:creationId xmlns:a16="http://schemas.microsoft.com/office/drawing/2014/main" id="{2AD02B2F-01A4-DE0A-A879-C57ABABE7E95}"/>
              </a:ext>
            </a:extLst>
          </p:cNvPr>
          <p:cNvSpPr txBox="1"/>
          <p:nvPr/>
        </p:nvSpPr>
        <p:spPr>
          <a:xfrm>
            <a:off x="1375144" y="1779181"/>
            <a:ext cx="10405730" cy="3570208"/>
          </a:xfrm>
          <a:prstGeom prst="rect">
            <a:avLst/>
          </a:prstGeom>
          <a:noFill/>
        </p:spPr>
        <p:txBody>
          <a:bodyPr wrap="square" rtlCol="0">
            <a:spAutoFit/>
          </a:bodyPr>
          <a:lstStyle/>
          <a:p>
            <a:pPr marL="457200" indent="-457200">
              <a:buFont typeface="+mj-lt"/>
              <a:buAutoNum type="alphaUcPeriod"/>
            </a:pPr>
            <a:r>
              <a:rPr lang="en-US" sz="2400" b="1" dirty="0"/>
              <a:t>It is not good for man to be alone (v. 18)</a:t>
            </a:r>
          </a:p>
          <a:p>
            <a:pPr marL="457200" indent="-457200">
              <a:buFont typeface="+mj-lt"/>
              <a:buAutoNum type="alphaUcPeriod"/>
            </a:pPr>
            <a:endParaRPr lang="en-US" sz="1000" b="1" dirty="0"/>
          </a:p>
          <a:p>
            <a:pPr marL="457200" indent="-457200">
              <a:buFont typeface="+mj-lt"/>
              <a:buAutoNum type="alphaUcPeriod"/>
            </a:pPr>
            <a:r>
              <a:rPr lang="en-US" sz="2400" b="1" dirty="0"/>
              <a:t>Woman is a helper comparable to man (v. 18)</a:t>
            </a:r>
          </a:p>
          <a:p>
            <a:pPr marL="914400" lvl="1" indent="-457200">
              <a:buFont typeface="+mj-lt"/>
              <a:buAutoNum type="arabicPeriod"/>
            </a:pPr>
            <a:r>
              <a:rPr lang="en-US" sz="2400" i="1" dirty="0"/>
              <a:t>“Helper comparable” </a:t>
            </a:r>
          </a:p>
          <a:p>
            <a:pPr marL="914400" lvl="1" indent="-457200">
              <a:buFont typeface="+mj-lt"/>
              <a:buAutoNum type="arabicPeriod"/>
            </a:pPr>
            <a:r>
              <a:rPr lang="en-US" sz="2400" i="1" dirty="0"/>
              <a:t>God made animals and Adam named them (vv. 19-20)</a:t>
            </a:r>
          </a:p>
          <a:p>
            <a:pPr marL="1371600" lvl="2" indent="-457200">
              <a:buFont typeface="+mj-lt"/>
              <a:buAutoNum type="alphaLcPeriod"/>
            </a:pPr>
            <a:r>
              <a:rPr lang="en-US" sz="2400" dirty="0"/>
              <a:t>As Adam named them – had to notice there was male and female of each animal – but nothing that was his counterpart</a:t>
            </a:r>
          </a:p>
          <a:p>
            <a:pPr marL="1371600" lvl="2" indent="-457200">
              <a:buFont typeface="+mj-lt"/>
              <a:buAutoNum type="alphaLcPeriod"/>
            </a:pPr>
            <a:r>
              <a:rPr lang="en-US" sz="2400" dirty="0"/>
              <a:t>God pared the animals before Adam so he could fully understand that he had no companion – he was alone!</a:t>
            </a:r>
          </a:p>
          <a:p>
            <a:pPr marL="1371600" lvl="2" indent="-457200">
              <a:buFont typeface="+mj-lt"/>
              <a:buAutoNum type="alphaLcPeriod"/>
            </a:pPr>
            <a:r>
              <a:rPr lang="en-US" sz="2400" dirty="0"/>
              <a:t>Man better appreciates marriage when he understands the loneliness</a:t>
            </a:r>
          </a:p>
        </p:txBody>
      </p:sp>
    </p:spTree>
    <p:extLst>
      <p:ext uri="{BB962C8B-B14F-4D97-AF65-F5344CB8AC3E}">
        <p14:creationId xmlns:p14="http://schemas.microsoft.com/office/powerpoint/2010/main" val="335556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Effect transition="in" filter="fade">
                                      <p:cBhvr>
                                        <p:cTn id="21" dur="1000"/>
                                        <p:tgtEl>
                                          <p:spTgt spid="4">
                                            <p:txEl>
                                              <p:pRg st="7" end="7"/>
                                            </p:txEl>
                                          </p:spTgt>
                                        </p:tgtEl>
                                      </p:cBhvr>
                                    </p:animEffect>
                                    <p:anim calcmode="lin" valueType="num">
                                      <p:cBhvr>
                                        <p:cTn id="22"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9964878-E0F8-BDA9-467B-E5FC6F0D18D6}"/>
              </a:ext>
            </a:extLst>
          </p:cNvPr>
          <p:cNvSpPr txBox="1"/>
          <p:nvPr/>
        </p:nvSpPr>
        <p:spPr>
          <a:xfrm>
            <a:off x="3187991" y="779722"/>
            <a:ext cx="7290391" cy="584775"/>
          </a:xfrm>
          <a:prstGeom prst="rect">
            <a:avLst/>
          </a:prstGeom>
          <a:solidFill>
            <a:schemeClr val="bg1"/>
          </a:solidFill>
          <a:ln w="19050">
            <a:solidFill>
              <a:srgbClr val="0070C0"/>
            </a:solidFill>
          </a:ln>
        </p:spPr>
        <p:txBody>
          <a:bodyPr wrap="square" rtlCol="0">
            <a:spAutoFit/>
          </a:bodyPr>
          <a:lstStyle/>
          <a:p>
            <a:pPr marL="571500" indent="-571500" algn="ctr">
              <a:spcBef>
                <a:spcPts val="600"/>
              </a:spcBef>
              <a:buFont typeface="+mj-lt"/>
              <a:buAutoNum type="romanUcPeriod" startAt="2"/>
            </a:pPr>
            <a:r>
              <a:rPr lang="en-US" sz="3200" dirty="0">
                <a:latin typeface="Georgia Pro Cond Semibold" panose="02040706050405020303" pitchFamily="18" charset="0"/>
              </a:rPr>
              <a:t>Marriage is Good for Mankind</a:t>
            </a:r>
          </a:p>
        </p:txBody>
      </p:sp>
      <p:sp>
        <p:nvSpPr>
          <p:cNvPr id="4" name="TextBox 3">
            <a:extLst>
              <a:ext uri="{FF2B5EF4-FFF2-40B4-BE49-F238E27FC236}">
                <a16:creationId xmlns:a16="http://schemas.microsoft.com/office/drawing/2014/main" id="{2AD02B2F-01A4-DE0A-A879-C57ABABE7E95}"/>
              </a:ext>
            </a:extLst>
          </p:cNvPr>
          <p:cNvSpPr txBox="1"/>
          <p:nvPr/>
        </p:nvSpPr>
        <p:spPr>
          <a:xfrm>
            <a:off x="1375144" y="1779181"/>
            <a:ext cx="10405730" cy="3939540"/>
          </a:xfrm>
          <a:prstGeom prst="rect">
            <a:avLst/>
          </a:prstGeom>
          <a:noFill/>
        </p:spPr>
        <p:txBody>
          <a:bodyPr wrap="square" rtlCol="0">
            <a:spAutoFit/>
          </a:bodyPr>
          <a:lstStyle/>
          <a:p>
            <a:pPr marL="457200" indent="-457200">
              <a:buFont typeface="+mj-lt"/>
              <a:buAutoNum type="alphaUcPeriod"/>
            </a:pPr>
            <a:r>
              <a:rPr lang="en-US" sz="2400" b="1" dirty="0"/>
              <a:t>It is not good for man to be alone (v. 18)</a:t>
            </a:r>
          </a:p>
          <a:p>
            <a:pPr marL="457200" indent="-457200">
              <a:buFont typeface="+mj-lt"/>
              <a:buAutoNum type="alphaUcPeriod"/>
            </a:pPr>
            <a:endParaRPr lang="en-US" sz="1000" b="1" dirty="0"/>
          </a:p>
          <a:p>
            <a:pPr marL="457200" indent="-457200">
              <a:buFont typeface="+mj-lt"/>
              <a:buAutoNum type="alphaUcPeriod"/>
            </a:pPr>
            <a:r>
              <a:rPr lang="en-US" sz="2400" b="1" dirty="0"/>
              <a:t>Woman is a helper comparable to man (v. 18)</a:t>
            </a:r>
          </a:p>
          <a:p>
            <a:pPr marL="914400" lvl="1" indent="-457200">
              <a:buFont typeface="+mj-lt"/>
              <a:buAutoNum type="arabicPeriod"/>
            </a:pPr>
            <a:r>
              <a:rPr lang="en-US" sz="2400" i="1" dirty="0"/>
              <a:t>“Helper comparable” </a:t>
            </a:r>
          </a:p>
          <a:p>
            <a:pPr marL="914400" lvl="1" indent="-457200">
              <a:buFont typeface="+mj-lt"/>
              <a:buAutoNum type="arabicPeriod"/>
            </a:pPr>
            <a:r>
              <a:rPr lang="en-US" sz="2400" i="1" dirty="0"/>
              <a:t>God made animals and Adam named them (vv. 19-20)</a:t>
            </a:r>
          </a:p>
          <a:p>
            <a:pPr marL="914400" lvl="1" indent="-457200">
              <a:buFont typeface="+mj-lt"/>
              <a:buAutoNum type="arabicPeriod"/>
            </a:pPr>
            <a:r>
              <a:rPr lang="en-US" sz="2400" i="1" dirty="0"/>
              <a:t>God made woman from Adam’s rib (vv. 21-22)</a:t>
            </a:r>
          </a:p>
          <a:p>
            <a:pPr marL="1371600" lvl="2" indent="-457200">
              <a:buFont typeface="+mj-lt"/>
              <a:buAutoNum type="alphaLcPeriod"/>
            </a:pPr>
            <a:r>
              <a:rPr lang="en-US" sz="2400" dirty="0"/>
              <a:t>She was created for man (1 Cor. 11:9)</a:t>
            </a:r>
          </a:p>
          <a:p>
            <a:pPr marL="1371600" lvl="2" indent="-457200">
              <a:buFont typeface="+mj-lt"/>
              <a:buAutoNum type="alphaLcPeriod"/>
            </a:pPr>
            <a:r>
              <a:rPr lang="en-US" sz="2400" dirty="0"/>
              <a:t>Shows that she is part of him</a:t>
            </a:r>
          </a:p>
          <a:p>
            <a:pPr marL="1371600" lvl="2" indent="-457200">
              <a:buFont typeface="+mj-lt"/>
              <a:buAutoNum type="alphaLcPeriod"/>
            </a:pPr>
            <a:r>
              <a:rPr lang="en-US" sz="2400" dirty="0"/>
              <a:t>He views her as his “own flesh” (Eph. 5:28-29)</a:t>
            </a:r>
          </a:p>
          <a:p>
            <a:pPr marL="1371600" lvl="2" indent="-457200">
              <a:buFont typeface="+mj-lt"/>
              <a:buAutoNum type="alphaLcPeriod"/>
            </a:pPr>
            <a:r>
              <a:rPr lang="en-US" sz="2400" dirty="0"/>
              <a:t>She is equal to him – corresponding or suitable for him</a:t>
            </a:r>
          </a:p>
          <a:p>
            <a:pPr marL="1371600" lvl="2" indent="-457200">
              <a:buFont typeface="+mj-lt"/>
              <a:buAutoNum type="alphaLcPeriod"/>
            </a:pPr>
            <a:r>
              <a:rPr lang="en-US" sz="2400" dirty="0"/>
              <a:t>She is the missing part!</a:t>
            </a:r>
          </a:p>
        </p:txBody>
      </p:sp>
    </p:spTree>
    <p:extLst>
      <p:ext uri="{BB962C8B-B14F-4D97-AF65-F5344CB8AC3E}">
        <p14:creationId xmlns:p14="http://schemas.microsoft.com/office/powerpoint/2010/main" val="196246234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Effect transition="in" filter="fade">
                                      <p:cBhvr>
                                        <p:cTn id="7" dur="1000"/>
                                        <p:tgtEl>
                                          <p:spTgt spid="4">
                                            <p:txEl>
                                              <p:pRg st="6" end="6"/>
                                            </p:txEl>
                                          </p:spTgt>
                                        </p:tgtEl>
                                      </p:cBhvr>
                                    </p:animEffect>
                                    <p:anim calcmode="lin" valueType="num">
                                      <p:cBhvr>
                                        <p:cTn id="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7" end="7"/>
                                            </p:txEl>
                                          </p:spTgt>
                                        </p:tgtEl>
                                        <p:attrNameLst>
                                          <p:attrName>style.visibility</p:attrName>
                                        </p:attrNameLst>
                                      </p:cBhvr>
                                      <p:to>
                                        <p:strVal val="visible"/>
                                      </p:to>
                                    </p:set>
                                    <p:animEffect transition="in" filter="fade">
                                      <p:cBhvr>
                                        <p:cTn id="14" dur="1000"/>
                                        <p:tgtEl>
                                          <p:spTgt spid="4">
                                            <p:txEl>
                                              <p:pRg st="7" end="7"/>
                                            </p:txEl>
                                          </p:spTgt>
                                        </p:tgtEl>
                                      </p:cBhvr>
                                    </p:animEffect>
                                    <p:anim calcmode="lin" valueType="num">
                                      <p:cBhvr>
                                        <p:cTn id="15"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animEffect transition="in" filter="fade">
                                      <p:cBhvr>
                                        <p:cTn id="21" dur="1000"/>
                                        <p:tgtEl>
                                          <p:spTgt spid="4">
                                            <p:txEl>
                                              <p:pRg st="8" end="8"/>
                                            </p:txEl>
                                          </p:spTgt>
                                        </p:tgtEl>
                                      </p:cBhvr>
                                    </p:animEffect>
                                    <p:anim calcmode="lin" valueType="num">
                                      <p:cBhvr>
                                        <p:cTn id="22"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9" end="9"/>
                                            </p:txEl>
                                          </p:spTgt>
                                        </p:tgtEl>
                                        <p:attrNameLst>
                                          <p:attrName>style.visibility</p:attrName>
                                        </p:attrNameLst>
                                      </p:cBhvr>
                                      <p:to>
                                        <p:strVal val="visible"/>
                                      </p:to>
                                    </p:set>
                                    <p:animEffect transition="in" filter="fade">
                                      <p:cBhvr>
                                        <p:cTn id="28" dur="1000"/>
                                        <p:tgtEl>
                                          <p:spTgt spid="4">
                                            <p:txEl>
                                              <p:pRg st="9" end="9"/>
                                            </p:txEl>
                                          </p:spTgt>
                                        </p:tgtEl>
                                      </p:cBhvr>
                                    </p:animEffect>
                                    <p:anim calcmode="lin" valueType="num">
                                      <p:cBhvr>
                                        <p:cTn id="29"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10" end="10"/>
                                            </p:txEl>
                                          </p:spTgt>
                                        </p:tgtEl>
                                        <p:attrNameLst>
                                          <p:attrName>style.visibility</p:attrName>
                                        </p:attrNameLst>
                                      </p:cBhvr>
                                      <p:to>
                                        <p:strVal val="visible"/>
                                      </p:to>
                                    </p:set>
                                    <p:animEffect transition="in" filter="fade">
                                      <p:cBhvr>
                                        <p:cTn id="35" dur="1000"/>
                                        <p:tgtEl>
                                          <p:spTgt spid="4">
                                            <p:txEl>
                                              <p:pRg st="10" end="10"/>
                                            </p:txEl>
                                          </p:spTgt>
                                        </p:tgtEl>
                                      </p:cBhvr>
                                    </p:animEffect>
                                    <p:anim calcmode="lin" valueType="num">
                                      <p:cBhvr>
                                        <p:cTn id="36"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9964878-E0F8-BDA9-467B-E5FC6F0D18D6}"/>
              </a:ext>
            </a:extLst>
          </p:cNvPr>
          <p:cNvSpPr txBox="1"/>
          <p:nvPr/>
        </p:nvSpPr>
        <p:spPr>
          <a:xfrm>
            <a:off x="3187991" y="779722"/>
            <a:ext cx="7290391" cy="584775"/>
          </a:xfrm>
          <a:prstGeom prst="rect">
            <a:avLst/>
          </a:prstGeom>
          <a:solidFill>
            <a:schemeClr val="bg1"/>
          </a:solidFill>
          <a:ln w="19050">
            <a:solidFill>
              <a:srgbClr val="0070C0"/>
            </a:solidFill>
          </a:ln>
        </p:spPr>
        <p:txBody>
          <a:bodyPr wrap="square" rtlCol="0">
            <a:spAutoFit/>
          </a:bodyPr>
          <a:lstStyle/>
          <a:p>
            <a:pPr marL="571500" indent="-571500" algn="ctr">
              <a:spcBef>
                <a:spcPts val="600"/>
              </a:spcBef>
              <a:buFont typeface="+mj-lt"/>
              <a:buAutoNum type="romanUcPeriod" startAt="2"/>
            </a:pPr>
            <a:r>
              <a:rPr lang="en-US" sz="3200" dirty="0">
                <a:latin typeface="Georgia Pro Cond Semibold" panose="02040706050405020303" pitchFamily="18" charset="0"/>
              </a:rPr>
              <a:t>Marriage is Good for Mankind</a:t>
            </a:r>
          </a:p>
        </p:txBody>
      </p:sp>
      <p:sp>
        <p:nvSpPr>
          <p:cNvPr id="4" name="TextBox 3">
            <a:extLst>
              <a:ext uri="{FF2B5EF4-FFF2-40B4-BE49-F238E27FC236}">
                <a16:creationId xmlns:a16="http://schemas.microsoft.com/office/drawing/2014/main" id="{2AD02B2F-01A4-DE0A-A879-C57ABABE7E95}"/>
              </a:ext>
            </a:extLst>
          </p:cNvPr>
          <p:cNvSpPr txBox="1"/>
          <p:nvPr/>
        </p:nvSpPr>
        <p:spPr>
          <a:xfrm>
            <a:off x="1375144" y="1779181"/>
            <a:ext cx="10405730" cy="3354765"/>
          </a:xfrm>
          <a:prstGeom prst="rect">
            <a:avLst/>
          </a:prstGeom>
          <a:noFill/>
        </p:spPr>
        <p:txBody>
          <a:bodyPr wrap="square" rtlCol="0">
            <a:spAutoFit/>
          </a:bodyPr>
          <a:lstStyle/>
          <a:p>
            <a:pPr marL="457200" indent="-457200">
              <a:buFont typeface="+mj-lt"/>
              <a:buAutoNum type="alphaUcPeriod"/>
            </a:pPr>
            <a:r>
              <a:rPr lang="en-US" sz="2400" b="1" dirty="0"/>
              <a:t>It is not good for man to be alone (v. 18)</a:t>
            </a:r>
          </a:p>
          <a:p>
            <a:pPr marL="457200" indent="-457200">
              <a:buFont typeface="+mj-lt"/>
              <a:buAutoNum type="alphaUcPeriod"/>
            </a:pPr>
            <a:endParaRPr lang="en-US" sz="1000" b="1" dirty="0"/>
          </a:p>
          <a:p>
            <a:pPr marL="457200" indent="-457200">
              <a:buFont typeface="+mj-lt"/>
              <a:buAutoNum type="alphaUcPeriod"/>
            </a:pPr>
            <a:r>
              <a:rPr lang="en-US" sz="2400" b="1" dirty="0"/>
              <a:t>Woman is a helper comparable to man (v. 18)</a:t>
            </a:r>
          </a:p>
          <a:p>
            <a:pPr marL="457200" indent="-457200">
              <a:buFont typeface="+mj-lt"/>
              <a:buAutoNum type="alphaUcPeriod"/>
            </a:pPr>
            <a:endParaRPr lang="en-US" sz="1000" b="1" dirty="0"/>
          </a:p>
          <a:p>
            <a:pPr marL="457200" indent="-457200">
              <a:buFont typeface="+mj-lt"/>
              <a:buAutoNum type="alphaUcPeriod"/>
            </a:pPr>
            <a:r>
              <a:rPr lang="en-US" sz="2400" b="1" dirty="0"/>
              <a:t>Adam’s reaction shows marriage is good (v. 23)</a:t>
            </a:r>
          </a:p>
          <a:p>
            <a:pPr marL="914400" lvl="1" indent="-457200">
              <a:buFont typeface="+mj-lt"/>
              <a:buAutoNum type="arabicPeriod"/>
            </a:pPr>
            <a:r>
              <a:rPr lang="en-US" sz="2400" i="1" dirty="0"/>
              <a:t>These are the first recorded words of man</a:t>
            </a:r>
          </a:p>
          <a:p>
            <a:pPr marL="914400" lvl="1" indent="-457200">
              <a:buFont typeface="+mj-lt"/>
              <a:buAutoNum type="arabicPeriod"/>
            </a:pPr>
            <a:r>
              <a:rPr lang="en-US" sz="2400" i="1" dirty="0"/>
              <a:t>Saying she is part of me – we’re made of the same stuff!</a:t>
            </a:r>
          </a:p>
          <a:p>
            <a:pPr marL="914400" lvl="1" indent="-457200">
              <a:buFont typeface="+mj-lt"/>
              <a:buAutoNum type="arabicPeriod"/>
            </a:pPr>
            <a:r>
              <a:rPr lang="en-US" sz="2400" i="1" dirty="0"/>
              <a:t>“This is now”</a:t>
            </a:r>
          </a:p>
          <a:p>
            <a:pPr marL="1371600" lvl="2" indent="-457200">
              <a:buFont typeface="+mj-lt"/>
              <a:buAutoNum type="alphaLcPeriod"/>
            </a:pPr>
            <a:r>
              <a:rPr lang="en-US" sz="2400" dirty="0"/>
              <a:t>“This at last” (ESV)</a:t>
            </a:r>
          </a:p>
          <a:p>
            <a:pPr marL="1371600" lvl="2" indent="-457200">
              <a:buFont typeface="+mj-lt"/>
              <a:buAutoNum type="alphaLcPeriod"/>
            </a:pPr>
            <a:r>
              <a:rPr lang="en-US" sz="2400" dirty="0"/>
              <a:t>This one and not other is bone of my bone!</a:t>
            </a:r>
          </a:p>
        </p:txBody>
      </p:sp>
    </p:spTree>
    <p:extLst>
      <p:ext uri="{BB962C8B-B14F-4D97-AF65-F5344CB8AC3E}">
        <p14:creationId xmlns:p14="http://schemas.microsoft.com/office/powerpoint/2010/main" val="55811838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Effect transition="in" filter="fade">
                                      <p:cBhvr>
                                        <p:cTn id="21" dur="1000"/>
                                        <p:tgtEl>
                                          <p:spTgt spid="4">
                                            <p:txEl>
                                              <p:pRg st="7" end="7"/>
                                            </p:txEl>
                                          </p:spTgt>
                                        </p:tgtEl>
                                      </p:cBhvr>
                                    </p:animEffect>
                                    <p:anim calcmode="lin" valueType="num">
                                      <p:cBhvr>
                                        <p:cTn id="22"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fade">
                                      <p:cBhvr>
                                        <p:cTn id="28" dur="1000"/>
                                        <p:tgtEl>
                                          <p:spTgt spid="4">
                                            <p:txEl>
                                              <p:pRg st="8" end="8"/>
                                            </p:txEl>
                                          </p:spTgt>
                                        </p:tgtEl>
                                      </p:cBhvr>
                                    </p:animEffect>
                                    <p:anim calcmode="lin" valueType="num">
                                      <p:cBhvr>
                                        <p:cTn id="29"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9" end="9"/>
                                            </p:txEl>
                                          </p:spTgt>
                                        </p:tgtEl>
                                        <p:attrNameLst>
                                          <p:attrName>style.visibility</p:attrName>
                                        </p:attrNameLst>
                                      </p:cBhvr>
                                      <p:to>
                                        <p:strVal val="visible"/>
                                      </p:to>
                                    </p:set>
                                    <p:animEffect transition="in" filter="fade">
                                      <p:cBhvr>
                                        <p:cTn id="35" dur="1000"/>
                                        <p:tgtEl>
                                          <p:spTgt spid="4">
                                            <p:txEl>
                                              <p:pRg st="9" end="9"/>
                                            </p:txEl>
                                          </p:spTgt>
                                        </p:tgtEl>
                                      </p:cBhvr>
                                    </p:animEffect>
                                    <p:anim calcmode="lin" valueType="num">
                                      <p:cBhvr>
                                        <p:cTn id="36"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066779-CCF6-9C40-6AC1-329675CA7E75}"/>
              </a:ext>
            </a:extLst>
          </p:cNvPr>
          <p:cNvSpPr/>
          <p:nvPr/>
        </p:nvSpPr>
        <p:spPr>
          <a:xfrm>
            <a:off x="0" y="0"/>
            <a:ext cx="12192000" cy="6858000"/>
          </a:xfrm>
          <a:prstGeom prst="rect">
            <a:avLst/>
          </a:prstGeom>
          <a:solidFill>
            <a:schemeClr val="tx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EF84BFD-2CB2-6695-8871-95FA57D82F32}"/>
              </a:ext>
            </a:extLst>
          </p:cNvPr>
          <p:cNvSpPr/>
          <p:nvPr/>
        </p:nvSpPr>
        <p:spPr>
          <a:xfrm>
            <a:off x="226827" y="113414"/>
            <a:ext cx="4720857" cy="2083981"/>
          </a:xfrm>
          <a:prstGeom prst="rect">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latin typeface="Georgia Pro Cond Semibold" panose="02040706050405020303" pitchFamily="18" charset="0"/>
              </a:rPr>
              <a:t>Marriage</a:t>
            </a:r>
          </a:p>
          <a:p>
            <a:pPr algn="ctr"/>
            <a:r>
              <a:rPr lang="en-US" sz="4400" i="1" dirty="0">
                <a:solidFill>
                  <a:srgbClr val="0070C0"/>
                </a:solidFill>
                <a:latin typeface="Georgia Pro Cond Semibold" panose="02040706050405020303" pitchFamily="18" charset="0"/>
              </a:rPr>
              <a:t>(Genesis 2)</a:t>
            </a:r>
          </a:p>
        </p:txBody>
      </p:sp>
      <p:sp>
        <p:nvSpPr>
          <p:cNvPr id="6" name="TextBox 5">
            <a:extLst>
              <a:ext uri="{FF2B5EF4-FFF2-40B4-BE49-F238E27FC236}">
                <a16:creationId xmlns:a16="http://schemas.microsoft.com/office/drawing/2014/main" id="{7348096B-AF16-6184-AE66-F3A26502C17F}"/>
              </a:ext>
            </a:extLst>
          </p:cNvPr>
          <p:cNvSpPr txBox="1"/>
          <p:nvPr/>
        </p:nvSpPr>
        <p:spPr>
          <a:xfrm>
            <a:off x="2450804" y="2459665"/>
            <a:ext cx="7290391" cy="1723549"/>
          </a:xfrm>
          <a:prstGeom prst="rect">
            <a:avLst/>
          </a:prstGeom>
          <a:solidFill>
            <a:schemeClr val="bg1"/>
          </a:solidFill>
          <a:ln w="19050">
            <a:solidFill>
              <a:srgbClr val="0070C0"/>
            </a:solidFill>
          </a:ln>
        </p:spPr>
        <p:txBody>
          <a:bodyPr wrap="square" rtlCol="0">
            <a:spAutoFit/>
          </a:bodyPr>
          <a:lstStyle/>
          <a:p>
            <a:pPr marL="571500" indent="-571500">
              <a:spcBef>
                <a:spcPts val="600"/>
              </a:spcBef>
              <a:buFont typeface="+mj-lt"/>
              <a:buAutoNum type="romanUcPeriod"/>
            </a:pPr>
            <a:r>
              <a:rPr lang="en-US" sz="3200" dirty="0">
                <a:solidFill>
                  <a:schemeClr val="bg1">
                    <a:lumMod val="50000"/>
                  </a:schemeClr>
                </a:solidFill>
                <a:latin typeface="Georgia Pro Cond Semibold" panose="02040706050405020303" pitchFamily="18" charset="0"/>
              </a:rPr>
              <a:t>Marriage is Divine in Origin</a:t>
            </a:r>
          </a:p>
          <a:p>
            <a:pPr marL="571500" indent="-571500">
              <a:spcBef>
                <a:spcPts val="600"/>
              </a:spcBef>
              <a:buFont typeface="+mj-lt"/>
              <a:buAutoNum type="romanUcPeriod"/>
            </a:pPr>
            <a:r>
              <a:rPr lang="en-US" sz="3200" dirty="0">
                <a:solidFill>
                  <a:schemeClr val="bg1">
                    <a:lumMod val="50000"/>
                  </a:schemeClr>
                </a:solidFill>
                <a:latin typeface="Georgia Pro Cond Semibold" panose="02040706050405020303" pitchFamily="18" charset="0"/>
              </a:rPr>
              <a:t>Marriage is Good for Mankind</a:t>
            </a:r>
          </a:p>
          <a:p>
            <a:pPr marL="571500" indent="-571500">
              <a:spcBef>
                <a:spcPts val="600"/>
              </a:spcBef>
              <a:buFont typeface="+mj-lt"/>
              <a:buAutoNum type="romanUcPeriod"/>
            </a:pPr>
            <a:r>
              <a:rPr lang="en-US" sz="3200" dirty="0">
                <a:latin typeface="Georgia Pro Cond Semibold" panose="02040706050405020303" pitchFamily="18" charset="0"/>
              </a:rPr>
              <a:t> Marriage is Heterosexual</a:t>
            </a:r>
          </a:p>
        </p:txBody>
      </p:sp>
    </p:spTree>
    <p:extLst>
      <p:ext uri="{BB962C8B-B14F-4D97-AF65-F5344CB8AC3E}">
        <p14:creationId xmlns:p14="http://schemas.microsoft.com/office/powerpoint/2010/main" val="405448136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DC30F1-2876-828B-3275-CA51E0B19BC2}"/>
              </a:ext>
            </a:extLst>
          </p:cNvPr>
          <p:cNvSpPr txBox="1"/>
          <p:nvPr/>
        </p:nvSpPr>
        <p:spPr>
          <a:xfrm>
            <a:off x="3131285" y="765549"/>
            <a:ext cx="7290391" cy="584775"/>
          </a:xfrm>
          <a:prstGeom prst="rect">
            <a:avLst/>
          </a:prstGeom>
          <a:solidFill>
            <a:schemeClr val="bg1"/>
          </a:solidFill>
          <a:ln w="19050">
            <a:solidFill>
              <a:srgbClr val="0070C0"/>
            </a:solidFill>
          </a:ln>
        </p:spPr>
        <p:txBody>
          <a:bodyPr wrap="square" rtlCol="0">
            <a:spAutoFit/>
          </a:bodyPr>
          <a:lstStyle/>
          <a:p>
            <a:pPr marL="571500" indent="-571500" algn="ctr">
              <a:spcBef>
                <a:spcPts val="600"/>
              </a:spcBef>
              <a:buFont typeface="+mj-lt"/>
              <a:buAutoNum type="romanUcPeriod" startAt="3"/>
            </a:pPr>
            <a:r>
              <a:rPr lang="en-US" sz="3200" dirty="0">
                <a:latin typeface="Georgia Pro Cond Semibold" panose="02040706050405020303" pitchFamily="18" charset="0"/>
              </a:rPr>
              <a:t> Marriage is Heterosexual</a:t>
            </a:r>
          </a:p>
        </p:txBody>
      </p:sp>
      <p:sp>
        <p:nvSpPr>
          <p:cNvPr id="4" name="TextBox 3">
            <a:extLst>
              <a:ext uri="{FF2B5EF4-FFF2-40B4-BE49-F238E27FC236}">
                <a16:creationId xmlns:a16="http://schemas.microsoft.com/office/drawing/2014/main" id="{6F6905A0-2A3B-F173-E4A8-A76EB2802E7E}"/>
              </a:ext>
            </a:extLst>
          </p:cNvPr>
          <p:cNvSpPr txBox="1"/>
          <p:nvPr/>
        </p:nvSpPr>
        <p:spPr>
          <a:xfrm>
            <a:off x="1375144" y="1779181"/>
            <a:ext cx="10405730" cy="461665"/>
          </a:xfrm>
          <a:prstGeom prst="rect">
            <a:avLst/>
          </a:prstGeom>
          <a:noFill/>
        </p:spPr>
        <p:txBody>
          <a:bodyPr wrap="square" rtlCol="0">
            <a:spAutoFit/>
          </a:bodyPr>
          <a:lstStyle/>
          <a:p>
            <a:pPr marL="457200" indent="-457200">
              <a:buFont typeface="+mj-lt"/>
              <a:buAutoNum type="alphaUcPeriod"/>
            </a:pPr>
            <a:r>
              <a:rPr lang="en-US" sz="2400" b="1" dirty="0"/>
              <a:t>God made male and female</a:t>
            </a:r>
            <a:endParaRPr lang="en-US" sz="2400" i="1" dirty="0"/>
          </a:p>
        </p:txBody>
      </p:sp>
    </p:spTree>
    <p:extLst>
      <p:ext uri="{BB962C8B-B14F-4D97-AF65-F5344CB8AC3E}">
        <p14:creationId xmlns:p14="http://schemas.microsoft.com/office/powerpoint/2010/main" val="172873219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B0B256-7FBE-46DC-8F94-0A4DD406641F}"/>
              </a:ext>
            </a:extLst>
          </p:cNvPr>
          <p:cNvSpPr txBox="1"/>
          <p:nvPr/>
        </p:nvSpPr>
        <p:spPr>
          <a:xfrm>
            <a:off x="609601" y="1114377"/>
            <a:ext cx="10958622" cy="4591129"/>
          </a:xfrm>
          <a:prstGeom prst="rect">
            <a:avLst/>
          </a:prstGeom>
          <a:noFill/>
        </p:spPr>
        <p:txBody>
          <a:bodyPr wrap="square" rtlCol="0">
            <a:spAutoFit/>
          </a:bodyPr>
          <a:lstStyle/>
          <a:p>
            <a:pPr defTabSz="457200">
              <a:lnSpc>
                <a:spcPct val="115000"/>
              </a:lnSpc>
              <a:spcAft>
                <a:spcPts val="1000"/>
              </a:spcAft>
              <a:defRPr/>
            </a:pPr>
            <a:r>
              <a:rPr lang="en-US" sz="2600" b="1" baseline="30000" dirty="0">
                <a:solidFill>
                  <a:prstClr val="black"/>
                </a:solidFill>
                <a:latin typeface="Calibri" panose="020F0502020204030204" pitchFamily="34" charset="0"/>
              </a:rPr>
              <a:t>18</a:t>
            </a:r>
            <a:r>
              <a:rPr lang="en-US" sz="2600" baseline="30000" dirty="0">
                <a:solidFill>
                  <a:prstClr val="black"/>
                </a:solidFill>
                <a:latin typeface="Calibri" panose="020F0502020204030204" pitchFamily="34" charset="0"/>
              </a:rPr>
              <a:t> </a:t>
            </a:r>
            <a:r>
              <a:rPr lang="en-US" sz="2600" dirty="0">
                <a:solidFill>
                  <a:prstClr val="black"/>
                </a:solidFill>
                <a:latin typeface="Calibri" panose="020F0502020204030204" pitchFamily="34" charset="0"/>
              </a:rPr>
              <a:t>And the </a:t>
            </a:r>
            <a:r>
              <a:rPr lang="en-US" sz="2600" cap="small" dirty="0">
                <a:solidFill>
                  <a:prstClr val="black"/>
                </a:solidFill>
                <a:latin typeface="Calibri" panose="020F0502020204030204" pitchFamily="34" charset="0"/>
              </a:rPr>
              <a:t>Lord</a:t>
            </a:r>
            <a:r>
              <a:rPr lang="en-US" sz="2600" dirty="0">
                <a:solidFill>
                  <a:prstClr val="black"/>
                </a:solidFill>
                <a:latin typeface="Calibri" panose="020F0502020204030204" pitchFamily="34" charset="0"/>
              </a:rPr>
              <a:t> God said, “</a:t>
            </a:r>
            <a:r>
              <a:rPr lang="en-US" sz="2600" i="1" dirty="0">
                <a:solidFill>
                  <a:prstClr val="black"/>
                </a:solidFill>
                <a:latin typeface="Calibri" panose="020F0502020204030204" pitchFamily="34" charset="0"/>
              </a:rPr>
              <a:t>It is</a:t>
            </a:r>
            <a:r>
              <a:rPr lang="en-US" sz="2600" dirty="0">
                <a:solidFill>
                  <a:prstClr val="black"/>
                </a:solidFill>
                <a:latin typeface="Calibri" panose="020F0502020204030204" pitchFamily="34" charset="0"/>
              </a:rPr>
              <a:t> not good that </a:t>
            </a:r>
            <a:r>
              <a:rPr lang="en-US" sz="2600" b="1" u="sng" dirty="0">
                <a:solidFill>
                  <a:prstClr val="black"/>
                </a:solidFill>
                <a:latin typeface="Calibri" panose="020F0502020204030204" pitchFamily="34" charset="0"/>
              </a:rPr>
              <a:t>man</a:t>
            </a:r>
            <a:r>
              <a:rPr lang="en-US" sz="2600" dirty="0">
                <a:solidFill>
                  <a:prstClr val="black"/>
                </a:solidFill>
                <a:latin typeface="Calibri" panose="020F0502020204030204" pitchFamily="34" charset="0"/>
              </a:rPr>
              <a:t> should be alone; I will make him a helper comparable to him.” </a:t>
            </a:r>
          </a:p>
          <a:p>
            <a:pPr defTabSz="457200">
              <a:lnSpc>
                <a:spcPct val="115000"/>
              </a:lnSpc>
              <a:spcAft>
                <a:spcPts val="1000"/>
              </a:spcAft>
              <a:defRPr/>
            </a:pPr>
            <a:r>
              <a:rPr lang="en-US" sz="2600" b="1" baseline="30000" dirty="0">
                <a:solidFill>
                  <a:prstClr val="black"/>
                </a:solidFill>
                <a:latin typeface="Calibri" panose="020F0502020204030204" pitchFamily="34" charset="0"/>
              </a:rPr>
              <a:t>19 </a:t>
            </a:r>
            <a:r>
              <a:rPr lang="en-US" sz="2600" dirty="0">
                <a:solidFill>
                  <a:prstClr val="black"/>
                </a:solidFill>
                <a:latin typeface="Calibri" panose="020F0502020204030204" pitchFamily="34" charset="0"/>
              </a:rPr>
              <a:t>Out of the ground the </a:t>
            </a:r>
            <a:r>
              <a:rPr lang="en-US" sz="2600" cap="small" dirty="0">
                <a:solidFill>
                  <a:prstClr val="black"/>
                </a:solidFill>
                <a:latin typeface="Calibri" panose="020F0502020204030204" pitchFamily="34" charset="0"/>
              </a:rPr>
              <a:t>Lord</a:t>
            </a:r>
            <a:r>
              <a:rPr lang="en-US" sz="2600" dirty="0">
                <a:solidFill>
                  <a:prstClr val="black"/>
                </a:solidFill>
                <a:latin typeface="Calibri" panose="020F0502020204030204" pitchFamily="34" charset="0"/>
              </a:rPr>
              <a:t> God formed every beast of the field and every bird of the air, and brought </a:t>
            </a:r>
            <a:r>
              <a:rPr lang="en-US" sz="2600" i="1" dirty="0">
                <a:solidFill>
                  <a:prstClr val="black"/>
                </a:solidFill>
                <a:latin typeface="Calibri" panose="020F0502020204030204" pitchFamily="34" charset="0"/>
              </a:rPr>
              <a:t>them</a:t>
            </a:r>
            <a:r>
              <a:rPr lang="en-US" sz="2600" dirty="0">
                <a:solidFill>
                  <a:prstClr val="black"/>
                </a:solidFill>
                <a:latin typeface="Calibri" panose="020F0502020204030204" pitchFamily="34" charset="0"/>
              </a:rPr>
              <a:t> to Adam to see what he would call them. And whatever Adam called each living creature, that </a:t>
            </a:r>
            <a:r>
              <a:rPr lang="en-US" sz="2600" i="1" dirty="0">
                <a:solidFill>
                  <a:prstClr val="black"/>
                </a:solidFill>
                <a:latin typeface="Calibri" panose="020F0502020204030204" pitchFamily="34" charset="0"/>
              </a:rPr>
              <a:t>was</a:t>
            </a:r>
            <a:r>
              <a:rPr lang="en-US" sz="2600" dirty="0">
                <a:solidFill>
                  <a:prstClr val="black"/>
                </a:solidFill>
                <a:latin typeface="Calibri" panose="020F0502020204030204" pitchFamily="34" charset="0"/>
              </a:rPr>
              <a:t> its name. </a:t>
            </a:r>
          </a:p>
          <a:p>
            <a:pPr defTabSz="457200">
              <a:lnSpc>
                <a:spcPct val="115000"/>
              </a:lnSpc>
              <a:spcAft>
                <a:spcPts val="1000"/>
              </a:spcAft>
              <a:defRPr/>
            </a:pPr>
            <a:r>
              <a:rPr lang="en-US" sz="2600" b="1" baseline="30000" dirty="0">
                <a:solidFill>
                  <a:prstClr val="black"/>
                </a:solidFill>
                <a:latin typeface="Calibri" panose="020F0502020204030204" pitchFamily="34" charset="0"/>
              </a:rPr>
              <a:t>20</a:t>
            </a:r>
            <a:r>
              <a:rPr lang="en-US" sz="2600" baseline="30000" dirty="0">
                <a:solidFill>
                  <a:prstClr val="black"/>
                </a:solidFill>
                <a:latin typeface="Calibri" panose="020F0502020204030204" pitchFamily="34" charset="0"/>
              </a:rPr>
              <a:t> </a:t>
            </a:r>
            <a:r>
              <a:rPr lang="en-US" sz="2600" dirty="0">
                <a:solidFill>
                  <a:prstClr val="black"/>
                </a:solidFill>
                <a:latin typeface="Calibri" panose="020F0502020204030204" pitchFamily="34" charset="0"/>
              </a:rPr>
              <a:t>So Adam gave names to all cattle, to the birds of the air, and to every beast of the field. But for Adam there was not found a helper comparable to him. </a:t>
            </a:r>
          </a:p>
          <a:p>
            <a:pPr indent="228600" defTabSz="457200">
              <a:lnSpc>
                <a:spcPct val="115000"/>
              </a:lnSpc>
              <a:defRPr/>
            </a:pPr>
            <a:r>
              <a:rPr lang="en-US" sz="2600" b="1" baseline="30000" dirty="0">
                <a:solidFill>
                  <a:prstClr val="black"/>
                </a:solidFill>
                <a:latin typeface="Calibri" panose="020F0502020204030204" pitchFamily="34" charset="0"/>
              </a:rPr>
              <a:t>21</a:t>
            </a:r>
            <a:r>
              <a:rPr lang="en-US" sz="2600" baseline="30000" dirty="0">
                <a:solidFill>
                  <a:prstClr val="black"/>
                </a:solidFill>
                <a:latin typeface="Calibri" panose="020F0502020204030204" pitchFamily="34" charset="0"/>
              </a:rPr>
              <a:t> </a:t>
            </a:r>
            <a:r>
              <a:rPr lang="en-US" sz="2600" dirty="0">
                <a:solidFill>
                  <a:prstClr val="black"/>
                </a:solidFill>
                <a:latin typeface="Calibri" panose="020F0502020204030204" pitchFamily="34" charset="0"/>
              </a:rPr>
              <a:t>And the </a:t>
            </a:r>
            <a:r>
              <a:rPr lang="en-US" sz="2600" cap="small" dirty="0">
                <a:solidFill>
                  <a:prstClr val="black"/>
                </a:solidFill>
                <a:latin typeface="Calibri" panose="020F0502020204030204" pitchFamily="34" charset="0"/>
              </a:rPr>
              <a:t>Lord</a:t>
            </a:r>
            <a:r>
              <a:rPr lang="en-US" sz="2600" dirty="0">
                <a:solidFill>
                  <a:prstClr val="black"/>
                </a:solidFill>
                <a:latin typeface="Calibri" panose="020F0502020204030204" pitchFamily="34" charset="0"/>
              </a:rPr>
              <a:t> God caused a deep sleep to fall on Adam, and he slept; and He took one of his ribs, and closed up the flesh in its place. </a:t>
            </a:r>
            <a:endParaRPr lang="en-US" sz="2600" dirty="0">
              <a:solidFill>
                <a:prstClr val="black"/>
              </a:solidFill>
              <a:latin typeface="Calibri" panose="020F0502020204030204"/>
            </a:endParaRPr>
          </a:p>
        </p:txBody>
      </p:sp>
      <p:sp>
        <p:nvSpPr>
          <p:cNvPr id="3" name="TextBox 2">
            <a:extLst>
              <a:ext uri="{FF2B5EF4-FFF2-40B4-BE49-F238E27FC236}">
                <a16:creationId xmlns:a16="http://schemas.microsoft.com/office/drawing/2014/main" id="{377182BA-4302-41FC-B9B9-9B228509BBB0}"/>
              </a:ext>
            </a:extLst>
          </p:cNvPr>
          <p:cNvSpPr txBox="1"/>
          <p:nvPr/>
        </p:nvSpPr>
        <p:spPr>
          <a:xfrm>
            <a:off x="3148405" y="297788"/>
            <a:ext cx="5701553" cy="523220"/>
          </a:xfrm>
          <a:prstGeom prst="rect">
            <a:avLst/>
          </a:prstGeom>
          <a:solidFill>
            <a:schemeClr val="bg1"/>
          </a:solidFill>
          <a:ln>
            <a:solidFill>
              <a:srgbClr val="002060"/>
            </a:solidFill>
          </a:ln>
        </p:spPr>
        <p:txBody>
          <a:bodyPr wrap="square" rtlCol="0">
            <a:spAutoFit/>
          </a:bodyPr>
          <a:lstStyle/>
          <a:p>
            <a:pPr algn="ctr" defTabSz="457200">
              <a:defRPr/>
            </a:pPr>
            <a:r>
              <a:rPr lang="en-US" sz="2800" dirty="0">
                <a:solidFill>
                  <a:prstClr val="black"/>
                </a:solidFill>
                <a:latin typeface="Calibri" panose="020F0502020204030204"/>
              </a:rPr>
              <a:t>Genesis 2:18-25</a:t>
            </a:r>
          </a:p>
        </p:txBody>
      </p:sp>
    </p:spTree>
    <p:extLst>
      <p:ext uri="{BB962C8B-B14F-4D97-AF65-F5344CB8AC3E}">
        <p14:creationId xmlns:p14="http://schemas.microsoft.com/office/powerpoint/2010/main" val="344885072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B0B256-7FBE-46DC-8F94-0A4DD406641F}"/>
              </a:ext>
            </a:extLst>
          </p:cNvPr>
          <p:cNvSpPr txBox="1"/>
          <p:nvPr/>
        </p:nvSpPr>
        <p:spPr>
          <a:xfrm>
            <a:off x="616688" y="1114377"/>
            <a:ext cx="11008242" cy="5965736"/>
          </a:xfrm>
          <a:prstGeom prst="rect">
            <a:avLst/>
          </a:prstGeom>
          <a:noFill/>
        </p:spPr>
        <p:txBody>
          <a:bodyPr wrap="square" rtlCol="0">
            <a:spAutoFit/>
          </a:bodyPr>
          <a:lstStyle/>
          <a:p>
            <a:pPr indent="228600" defTabSz="457200">
              <a:lnSpc>
                <a:spcPct val="115000"/>
              </a:lnSpc>
              <a:defRPr/>
            </a:pPr>
            <a:r>
              <a:rPr lang="en-US" sz="2600" b="1" baseline="30000" dirty="0">
                <a:solidFill>
                  <a:prstClr val="black"/>
                </a:solidFill>
                <a:latin typeface="Calibri" panose="020F0502020204030204" pitchFamily="34" charset="0"/>
              </a:rPr>
              <a:t>22 </a:t>
            </a:r>
            <a:r>
              <a:rPr lang="en-US" sz="2600" dirty="0">
                <a:solidFill>
                  <a:prstClr val="black"/>
                </a:solidFill>
                <a:latin typeface="Calibri" panose="020F0502020204030204" pitchFamily="34" charset="0"/>
              </a:rPr>
              <a:t>Then the rib which the </a:t>
            </a:r>
            <a:r>
              <a:rPr lang="en-US" sz="2600" cap="small" dirty="0">
                <a:solidFill>
                  <a:prstClr val="black"/>
                </a:solidFill>
                <a:latin typeface="Calibri" panose="020F0502020204030204" pitchFamily="34" charset="0"/>
              </a:rPr>
              <a:t>Lord</a:t>
            </a:r>
            <a:r>
              <a:rPr lang="en-US" sz="2600" dirty="0">
                <a:solidFill>
                  <a:prstClr val="black"/>
                </a:solidFill>
                <a:latin typeface="Calibri" panose="020F0502020204030204" pitchFamily="34" charset="0"/>
              </a:rPr>
              <a:t> God had taken from man He made into a </a:t>
            </a:r>
            <a:r>
              <a:rPr lang="en-US" sz="2600" b="1" u="sng" dirty="0">
                <a:solidFill>
                  <a:prstClr val="black"/>
                </a:solidFill>
                <a:latin typeface="Calibri" panose="020F0502020204030204" pitchFamily="34" charset="0"/>
              </a:rPr>
              <a:t>woman</a:t>
            </a:r>
            <a:r>
              <a:rPr lang="en-US" sz="2600" dirty="0">
                <a:solidFill>
                  <a:prstClr val="black"/>
                </a:solidFill>
                <a:latin typeface="Calibri" panose="020F0502020204030204" pitchFamily="34" charset="0"/>
              </a:rPr>
              <a:t>, and He brought her to the man. </a:t>
            </a:r>
          </a:p>
          <a:p>
            <a:pPr indent="228600" defTabSz="457200">
              <a:lnSpc>
                <a:spcPct val="115000"/>
              </a:lnSpc>
              <a:defRPr/>
            </a:pPr>
            <a:r>
              <a:rPr lang="en-US" sz="2600" b="1" baseline="30000" dirty="0">
                <a:solidFill>
                  <a:prstClr val="black"/>
                </a:solidFill>
                <a:latin typeface="Calibri" panose="020F0502020204030204" pitchFamily="34" charset="0"/>
              </a:rPr>
              <a:t>23</a:t>
            </a:r>
            <a:r>
              <a:rPr lang="en-US" sz="2600" baseline="30000" dirty="0">
                <a:solidFill>
                  <a:prstClr val="black"/>
                </a:solidFill>
                <a:latin typeface="Calibri" panose="020F0502020204030204" pitchFamily="34" charset="0"/>
              </a:rPr>
              <a:t> </a:t>
            </a:r>
            <a:r>
              <a:rPr lang="en-US" sz="2600" dirty="0">
                <a:solidFill>
                  <a:prstClr val="black"/>
                </a:solidFill>
                <a:latin typeface="Calibri" panose="020F0502020204030204" pitchFamily="34" charset="0"/>
              </a:rPr>
              <a:t>And Adam said: </a:t>
            </a:r>
          </a:p>
          <a:p>
            <a:pPr marL="457200" indent="-228600" defTabSz="457200">
              <a:lnSpc>
                <a:spcPct val="115000"/>
              </a:lnSpc>
              <a:spcBef>
                <a:spcPts val="900"/>
              </a:spcBef>
              <a:spcAft>
                <a:spcPts val="1000"/>
              </a:spcAft>
              <a:defRPr/>
            </a:pPr>
            <a:r>
              <a:rPr lang="en-US" sz="2600" dirty="0">
                <a:solidFill>
                  <a:prstClr val="black"/>
                </a:solidFill>
                <a:latin typeface="Calibri" panose="020F0502020204030204" pitchFamily="34" charset="0"/>
              </a:rPr>
              <a:t>“This </a:t>
            </a:r>
            <a:r>
              <a:rPr lang="en-US" sz="2600" i="1" dirty="0">
                <a:solidFill>
                  <a:prstClr val="black"/>
                </a:solidFill>
                <a:latin typeface="Calibri" panose="020F0502020204030204" pitchFamily="34" charset="0"/>
              </a:rPr>
              <a:t>is</a:t>
            </a:r>
            <a:r>
              <a:rPr lang="en-US" sz="2600" dirty="0">
                <a:solidFill>
                  <a:prstClr val="black"/>
                </a:solidFill>
                <a:latin typeface="Calibri" panose="020F0502020204030204" pitchFamily="34" charset="0"/>
              </a:rPr>
              <a:t> now bone of my bones </a:t>
            </a:r>
          </a:p>
          <a:p>
            <a:pPr marL="457200" indent="-228600" defTabSz="457200">
              <a:lnSpc>
                <a:spcPct val="115000"/>
              </a:lnSpc>
              <a:spcAft>
                <a:spcPts val="1000"/>
              </a:spcAft>
              <a:defRPr/>
            </a:pPr>
            <a:r>
              <a:rPr lang="en-US" sz="2600" dirty="0">
                <a:solidFill>
                  <a:prstClr val="black"/>
                </a:solidFill>
                <a:latin typeface="Calibri" panose="020F0502020204030204" pitchFamily="34" charset="0"/>
              </a:rPr>
              <a:t>And flesh of my flesh; </a:t>
            </a:r>
          </a:p>
          <a:p>
            <a:pPr marL="457200" indent="-228600" defTabSz="457200">
              <a:lnSpc>
                <a:spcPct val="115000"/>
              </a:lnSpc>
              <a:spcAft>
                <a:spcPts val="1000"/>
              </a:spcAft>
              <a:defRPr/>
            </a:pPr>
            <a:r>
              <a:rPr lang="en-US" sz="2600" dirty="0">
                <a:solidFill>
                  <a:prstClr val="black"/>
                </a:solidFill>
                <a:latin typeface="Calibri" panose="020F0502020204030204" pitchFamily="34" charset="0"/>
              </a:rPr>
              <a:t>She shall be called </a:t>
            </a:r>
            <a:r>
              <a:rPr lang="en-US" sz="2600" b="1" u="sng" dirty="0">
                <a:solidFill>
                  <a:prstClr val="black"/>
                </a:solidFill>
                <a:latin typeface="Calibri" panose="020F0502020204030204" pitchFamily="34" charset="0"/>
              </a:rPr>
              <a:t>Woman</a:t>
            </a:r>
            <a:r>
              <a:rPr lang="en-US" sz="2600" dirty="0">
                <a:solidFill>
                  <a:prstClr val="black"/>
                </a:solidFill>
                <a:latin typeface="Calibri" panose="020F0502020204030204" pitchFamily="34" charset="0"/>
              </a:rPr>
              <a:t>, </a:t>
            </a:r>
          </a:p>
          <a:p>
            <a:pPr marL="457200" indent="-228600" defTabSz="457200">
              <a:lnSpc>
                <a:spcPct val="115000"/>
              </a:lnSpc>
              <a:spcAft>
                <a:spcPts val="1000"/>
              </a:spcAft>
              <a:defRPr/>
            </a:pPr>
            <a:r>
              <a:rPr lang="en-US" sz="2600" dirty="0">
                <a:solidFill>
                  <a:prstClr val="black"/>
                </a:solidFill>
                <a:latin typeface="Calibri" panose="020F0502020204030204" pitchFamily="34" charset="0"/>
              </a:rPr>
              <a:t>Because she was taken out of </a:t>
            </a:r>
            <a:r>
              <a:rPr lang="en-US" sz="2600" b="1" u="sng" dirty="0">
                <a:solidFill>
                  <a:prstClr val="black"/>
                </a:solidFill>
                <a:latin typeface="Calibri" panose="020F0502020204030204" pitchFamily="34" charset="0"/>
              </a:rPr>
              <a:t>Man</a:t>
            </a:r>
            <a:r>
              <a:rPr lang="en-US" sz="2600" dirty="0">
                <a:solidFill>
                  <a:prstClr val="black"/>
                </a:solidFill>
                <a:latin typeface="Calibri" panose="020F0502020204030204" pitchFamily="34" charset="0"/>
              </a:rPr>
              <a:t>.” </a:t>
            </a:r>
          </a:p>
          <a:p>
            <a:pPr defTabSz="457200">
              <a:lnSpc>
                <a:spcPct val="115000"/>
              </a:lnSpc>
              <a:spcBef>
                <a:spcPts val="900"/>
              </a:spcBef>
              <a:spcAft>
                <a:spcPts val="1000"/>
              </a:spcAft>
              <a:defRPr/>
            </a:pPr>
            <a:r>
              <a:rPr lang="en-US" sz="2600" b="1" baseline="30000" dirty="0">
                <a:solidFill>
                  <a:prstClr val="black"/>
                </a:solidFill>
                <a:latin typeface="Calibri" panose="020F0502020204030204" pitchFamily="34" charset="0"/>
              </a:rPr>
              <a:t>24</a:t>
            </a:r>
            <a:r>
              <a:rPr lang="en-US" sz="2600" baseline="30000" dirty="0">
                <a:solidFill>
                  <a:prstClr val="black"/>
                </a:solidFill>
                <a:latin typeface="Calibri" panose="020F0502020204030204" pitchFamily="34" charset="0"/>
              </a:rPr>
              <a:t> </a:t>
            </a:r>
            <a:r>
              <a:rPr lang="en-US" sz="2600" dirty="0">
                <a:solidFill>
                  <a:prstClr val="black"/>
                </a:solidFill>
                <a:latin typeface="Calibri" panose="020F0502020204030204" pitchFamily="34" charset="0"/>
              </a:rPr>
              <a:t>Therefore a man shall leave his father and mother and be joined to his wife, and they shall become one flesh. </a:t>
            </a:r>
          </a:p>
          <a:p>
            <a:pPr indent="228600" defTabSz="457200">
              <a:lnSpc>
                <a:spcPct val="115000"/>
              </a:lnSpc>
              <a:defRPr/>
            </a:pPr>
            <a:r>
              <a:rPr lang="en-US" sz="2600" b="1" baseline="30000" dirty="0">
                <a:solidFill>
                  <a:prstClr val="black"/>
                </a:solidFill>
                <a:latin typeface="Calibri" panose="020F0502020204030204" pitchFamily="34" charset="0"/>
              </a:rPr>
              <a:t>25</a:t>
            </a:r>
            <a:r>
              <a:rPr lang="en-US" sz="2600" baseline="30000" dirty="0">
                <a:solidFill>
                  <a:prstClr val="black"/>
                </a:solidFill>
                <a:latin typeface="Calibri" panose="020F0502020204030204" pitchFamily="34" charset="0"/>
              </a:rPr>
              <a:t> </a:t>
            </a:r>
            <a:r>
              <a:rPr lang="en-US" sz="2600" dirty="0">
                <a:solidFill>
                  <a:prstClr val="black"/>
                </a:solidFill>
                <a:latin typeface="Calibri" panose="020F0502020204030204" pitchFamily="34" charset="0"/>
              </a:rPr>
              <a:t>And they were both naked, the </a:t>
            </a:r>
            <a:r>
              <a:rPr lang="en-US" sz="2600" b="1" u="sng" dirty="0">
                <a:solidFill>
                  <a:prstClr val="black"/>
                </a:solidFill>
                <a:latin typeface="Calibri" panose="020F0502020204030204" pitchFamily="34" charset="0"/>
              </a:rPr>
              <a:t>man</a:t>
            </a:r>
            <a:r>
              <a:rPr lang="en-US" sz="2600" dirty="0">
                <a:solidFill>
                  <a:prstClr val="black"/>
                </a:solidFill>
                <a:latin typeface="Calibri" panose="020F0502020204030204" pitchFamily="34" charset="0"/>
              </a:rPr>
              <a:t> and his </a:t>
            </a:r>
            <a:r>
              <a:rPr lang="en-US" sz="2600" b="1" u="sng" dirty="0">
                <a:solidFill>
                  <a:prstClr val="black"/>
                </a:solidFill>
                <a:latin typeface="Calibri" panose="020F0502020204030204" pitchFamily="34" charset="0"/>
              </a:rPr>
              <a:t>wife</a:t>
            </a:r>
            <a:r>
              <a:rPr lang="en-US" sz="2600" dirty="0">
                <a:solidFill>
                  <a:prstClr val="black"/>
                </a:solidFill>
                <a:latin typeface="Calibri" panose="020F0502020204030204" pitchFamily="34" charset="0"/>
              </a:rPr>
              <a:t>, and were not ashamed. </a:t>
            </a:r>
          </a:p>
          <a:p>
            <a:pPr defTabSz="457200">
              <a:defRPr/>
            </a:pPr>
            <a:endParaRPr lang="en-US" sz="2600" dirty="0">
              <a:solidFill>
                <a:prstClr val="black"/>
              </a:solidFill>
              <a:latin typeface="Calibri" panose="020F0502020204030204"/>
            </a:endParaRPr>
          </a:p>
        </p:txBody>
      </p:sp>
      <p:sp>
        <p:nvSpPr>
          <p:cNvPr id="3" name="TextBox 2">
            <a:extLst>
              <a:ext uri="{FF2B5EF4-FFF2-40B4-BE49-F238E27FC236}">
                <a16:creationId xmlns:a16="http://schemas.microsoft.com/office/drawing/2014/main" id="{377182BA-4302-41FC-B9B9-9B228509BBB0}"/>
              </a:ext>
            </a:extLst>
          </p:cNvPr>
          <p:cNvSpPr txBox="1"/>
          <p:nvPr/>
        </p:nvSpPr>
        <p:spPr>
          <a:xfrm>
            <a:off x="3148405" y="297788"/>
            <a:ext cx="5701553" cy="523220"/>
          </a:xfrm>
          <a:prstGeom prst="rect">
            <a:avLst/>
          </a:prstGeom>
          <a:solidFill>
            <a:schemeClr val="bg1"/>
          </a:solidFill>
          <a:ln>
            <a:solidFill>
              <a:srgbClr val="002060"/>
            </a:solidFill>
          </a:ln>
        </p:spPr>
        <p:txBody>
          <a:bodyPr wrap="square" rtlCol="0">
            <a:spAutoFit/>
          </a:bodyPr>
          <a:lstStyle/>
          <a:p>
            <a:pPr algn="ctr" defTabSz="457200">
              <a:defRPr/>
            </a:pPr>
            <a:r>
              <a:rPr lang="en-US" sz="2800" dirty="0">
                <a:solidFill>
                  <a:prstClr val="black"/>
                </a:solidFill>
                <a:latin typeface="Calibri" panose="020F0502020204030204"/>
              </a:rPr>
              <a:t>Genesis 2:18-25</a:t>
            </a:r>
          </a:p>
        </p:txBody>
      </p:sp>
    </p:spTree>
    <p:extLst>
      <p:ext uri="{BB962C8B-B14F-4D97-AF65-F5344CB8AC3E}">
        <p14:creationId xmlns:p14="http://schemas.microsoft.com/office/powerpoint/2010/main" val="252180424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FA69FF-D33C-4C09-9EDA-CE4BD9AD2A1B}"/>
              </a:ext>
            </a:extLst>
          </p:cNvPr>
          <p:cNvSpPr txBox="1"/>
          <p:nvPr/>
        </p:nvSpPr>
        <p:spPr>
          <a:xfrm>
            <a:off x="595423" y="1216068"/>
            <a:ext cx="10994065" cy="3439531"/>
          </a:xfrm>
          <a:prstGeom prst="rect">
            <a:avLst/>
          </a:prstGeom>
          <a:noFill/>
        </p:spPr>
        <p:txBody>
          <a:bodyPr wrap="square" rtlCol="0">
            <a:spAutoFit/>
          </a:bodyPr>
          <a:lstStyle/>
          <a:p>
            <a:pPr indent="228600" defTabSz="457200">
              <a:lnSpc>
                <a:spcPct val="115000"/>
              </a:lnSpc>
              <a:defRPr/>
            </a:pPr>
            <a:r>
              <a:rPr lang="en-US" sz="2600" b="1" baseline="30000" dirty="0">
                <a:solidFill>
                  <a:prstClr val="black"/>
                </a:solidFill>
                <a:latin typeface="Calibri" panose="020F0502020204030204" pitchFamily="34" charset="0"/>
              </a:rPr>
              <a:t>4 </a:t>
            </a:r>
            <a:r>
              <a:rPr lang="en-US" sz="2600" dirty="0">
                <a:solidFill>
                  <a:prstClr val="black"/>
                </a:solidFill>
                <a:latin typeface="Calibri" panose="020F0502020204030204" pitchFamily="34" charset="0"/>
              </a:rPr>
              <a:t>And He answered and said to them, “Have you not read that He who made </a:t>
            </a:r>
            <a:r>
              <a:rPr lang="en-US" sz="2600" i="1" dirty="0">
                <a:solidFill>
                  <a:prstClr val="black"/>
                </a:solidFill>
                <a:latin typeface="Calibri" panose="020F0502020204030204" pitchFamily="34" charset="0"/>
              </a:rPr>
              <a:t>them</a:t>
            </a:r>
            <a:r>
              <a:rPr lang="en-US" sz="2600" dirty="0">
                <a:solidFill>
                  <a:prstClr val="black"/>
                </a:solidFill>
                <a:latin typeface="Calibri" panose="020F0502020204030204" pitchFamily="34" charset="0"/>
              </a:rPr>
              <a:t> at the beginning </a:t>
            </a:r>
            <a:r>
              <a:rPr lang="en-US" sz="2600" i="1" dirty="0">
                <a:solidFill>
                  <a:prstClr val="black"/>
                </a:solidFill>
                <a:latin typeface="Calibri" panose="020F0502020204030204" pitchFamily="34" charset="0"/>
              </a:rPr>
              <a:t>‘made them </a:t>
            </a:r>
            <a:r>
              <a:rPr lang="en-US" sz="2600" b="1" i="1" u="sng" dirty="0">
                <a:solidFill>
                  <a:prstClr val="black"/>
                </a:solidFill>
                <a:latin typeface="Calibri" panose="020F0502020204030204" pitchFamily="34" charset="0"/>
              </a:rPr>
              <a:t>male</a:t>
            </a:r>
            <a:r>
              <a:rPr lang="en-US" sz="2600" i="1" dirty="0">
                <a:solidFill>
                  <a:prstClr val="black"/>
                </a:solidFill>
                <a:latin typeface="Calibri" panose="020F0502020204030204" pitchFamily="34" charset="0"/>
              </a:rPr>
              <a:t> and </a:t>
            </a:r>
            <a:r>
              <a:rPr lang="en-US" sz="2600" b="1" i="1" u="sng" dirty="0">
                <a:solidFill>
                  <a:prstClr val="black"/>
                </a:solidFill>
                <a:latin typeface="Calibri" panose="020F0502020204030204" pitchFamily="34" charset="0"/>
              </a:rPr>
              <a:t>female</a:t>
            </a:r>
            <a:r>
              <a:rPr lang="en-US" sz="2600" i="1" dirty="0">
                <a:solidFill>
                  <a:prstClr val="black"/>
                </a:solidFill>
                <a:latin typeface="Calibri" panose="020F0502020204030204" pitchFamily="34" charset="0"/>
              </a:rPr>
              <a:t>,’</a:t>
            </a:r>
          </a:p>
          <a:p>
            <a:pPr indent="228600" defTabSz="457200">
              <a:lnSpc>
                <a:spcPct val="115000"/>
              </a:lnSpc>
              <a:defRPr/>
            </a:pPr>
            <a:endParaRPr lang="en-US" sz="2600" i="1" baseline="30000" dirty="0">
              <a:solidFill>
                <a:prstClr val="black"/>
              </a:solidFill>
              <a:latin typeface="Calibri" panose="020F0502020204030204" pitchFamily="34" charset="0"/>
            </a:endParaRPr>
          </a:p>
          <a:p>
            <a:pPr indent="228600" defTabSz="457200">
              <a:lnSpc>
                <a:spcPct val="115000"/>
              </a:lnSpc>
              <a:defRPr/>
            </a:pPr>
            <a:r>
              <a:rPr lang="en-US" sz="2600" b="1" baseline="30000" dirty="0">
                <a:solidFill>
                  <a:prstClr val="black"/>
                </a:solidFill>
                <a:latin typeface="Calibri" panose="020F0502020204030204" pitchFamily="34" charset="0"/>
              </a:rPr>
              <a:t>5</a:t>
            </a:r>
            <a:r>
              <a:rPr lang="en-US" sz="2600" baseline="30000" dirty="0">
                <a:solidFill>
                  <a:prstClr val="black"/>
                </a:solidFill>
                <a:latin typeface="Calibri" panose="020F0502020204030204" pitchFamily="34" charset="0"/>
              </a:rPr>
              <a:t> </a:t>
            </a:r>
            <a:r>
              <a:rPr lang="en-US" sz="2600" dirty="0">
                <a:solidFill>
                  <a:prstClr val="black"/>
                </a:solidFill>
                <a:latin typeface="Calibri" panose="020F0502020204030204" pitchFamily="34" charset="0"/>
              </a:rPr>
              <a:t>and said, </a:t>
            </a:r>
            <a:r>
              <a:rPr lang="en-US" sz="2600" i="1" dirty="0">
                <a:solidFill>
                  <a:prstClr val="black"/>
                </a:solidFill>
                <a:latin typeface="Calibri" panose="020F0502020204030204" pitchFamily="34" charset="0"/>
              </a:rPr>
              <a:t>‘For this reason a man shall leave his father and mother and be joined to his wife, and</a:t>
            </a:r>
            <a:r>
              <a:rPr lang="en-US" sz="2600" dirty="0">
                <a:solidFill>
                  <a:prstClr val="black"/>
                </a:solidFill>
                <a:latin typeface="Calibri" panose="020F0502020204030204" pitchFamily="34" charset="0"/>
              </a:rPr>
              <a:t> </a:t>
            </a:r>
            <a:r>
              <a:rPr lang="en-US" sz="2600" i="1" dirty="0">
                <a:solidFill>
                  <a:prstClr val="black"/>
                </a:solidFill>
                <a:latin typeface="Calibri" panose="020F0502020204030204" pitchFamily="34" charset="0"/>
              </a:rPr>
              <a:t>the two shall become one flesh’</a:t>
            </a:r>
            <a:r>
              <a:rPr lang="en-US" sz="2600" dirty="0">
                <a:solidFill>
                  <a:prstClr val="black"/>
                </a:solidFill>
                <a:latin typeface="Calibri" panose="020F0502020204030204" pitchFamily="34" charset="0"/>
              </a:rPr>
              <a:t>? </a:t>
            </a:r>
          </a:p>
          <a:p>
            <a:pPr indent="228600" defTabSz="457200">
              <a:lnSpc>
                <a:spcPct val="115000"/>
              </a:lnSpc>
              <a:defRPr/>
            </a:pPr>
            <a:endParaRPr lang="en-US" sz="2600" baseline="30000" dirty="0">
              <a:solidFill>
                <a:prstClr val="black"/>
              </a:solidFill>
              <a:latin typeface="Calibri" panose="020F0502020204030204" pitchFamily="34" charset="0"/>
            </a:endParaRPr>
          </a:p>
          <a:p>
            <a:pPr indent="228600" defTabSz="457200">
              <a:lnSpc>
                <a:spcPct val="115000"/>
              </a:lnSpc>
              <a:defRPr/>
            </a:pPr>
            <a:r>
              <a:rPr lang="en-US" sz="2600" b="1" baseline="30000" dirty="0">
                <a:solidFill>
                  <a:prstClr val="black"/>
                </a:solidFill>
                <a:latin typeface="Calibri" panose="020F0502020204030204" pitchFamily="34" charset="0"/>
              </a:rPr>
              <a:t>6</a:t>
            </a:r>
            <a:r>
              <a:rPr lang="en-US" sz="2600" baseline="30000" dirty="0">
                <a:solidFill>
                  <a:prstClr val="black"/>
                </a:solidFill>
                <a:latin typeface="Calibri" panose="020F0502020204030204" pitchFamily="34" charset="0"/>
              </a:rPr>
              <a:t> </a:t>
            </a:r>
            <a:r>
              <a:rPr lang="en-US" sz="2600" dirty="0">
                <a:solidFill>
                  <a:prstClr val="black"/>
                </a:solidFill>
                <a:latin typeface="Calibri" panose="020F0502020204030204" pitchFamily="34" charset="0"/>
              </a:rPr>
              <a:t>So then, they are no longer two but one flesh. Therefore what God has joined together, let not man separate.” </a:t>
            </a:r>
          </a:p>
        </p:txBody>
      </p:sp>
      <p:sp>
        <p:nvSpPr>
          <p:cNvPr id="3" name="TextBox 2">
            <a:extLst>
              <a:ext uri="{FF2B5EF4-FFF2-40B4-BE49-F238E27FC236}">
                <a16:creationId xmlns:a16="http://schemas.microsoft.com/office/drawing/2014/main" id="{BD802560-D700-4FBB-B97B-7132A924C18F}"/>
              </a:ext>
            </a:extLst>
          </p:cNvPr>
          <p:cNvSpPr txBox="1"/>
          <p:nvPr/>
        </p:nvSpPr>
        <p:spPr>
          <a:xfrm>
            <a:off x="3148405" y="297788"/>
            <a:ext cx="5701553" cy="523220"/>
          </a:xfrm>
          <a:prstGeom prst="rect">
            <a:avLst/>
          </a:prstGeom>
          <a:solidFill>
            <a:schemeClr val="bg1"/>
          </a:solidFill>
          <a:ln>
            <a:solidFill>
              <a:srgbClr val="002060"/>
            </a:solidFill>
          </a:ln>
        </p:spPr>
        <p:txBody>
          <a:bodyPr wrap="square" rtlCol="0">
            <a:spAutoFit/>
          </a:bodyPr>
          <a:lstStyle/>
          <a:p>
            <a:pPr algn="ctr" defTabSz="457200">
              <a:defRPr/>
            </a:pPr>
            <a:r>
              <a:rPr lang="en-US" sz="2800" dirty="0">
                <a:solidFill>
                  <a:prstClr val="black"/>
                </a:solidFill>
                <a:latin typeface="Calibri" panose="020F0502020204030204"/>
              </a:rPr>
              <a:t>Matthew 19:4-6</a:t>
            </a:r>
          </a:p>
        </p:txBody>
      </p:sp>
    </p:spTree>
    <p:extLst>
      <p:ext uri="{BB962C8B-B14F-4D97-AF65-F5344CB8AC3E}">
        <p14:creationId xmlns:p14="http://schemas.microsoft.com/office/powerpoint/2010/main" val="195529076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DC30F1-2876-828B-3275-CA51E0B19BC2}"/>
              </a:ext>
            </a:extLst>
          </p:cNvPr>
          <p:cNvSpPr txBox="1"/>
          <p:nvPr/>
        </p:nvSpPr>
        <p:spPr>
          <a:xfrm>
            <a:off x="3131285" y="765549"/>
            <a:ext cx="7290391" cy="584775"/>
          </a:xfrm>
          <a:prstGeom prst="rect">
            <a:avLst/>
          </a:prstGeom>
          <a:solidFill>
            <a:schemeClr val="bg1"/>
          </a:solidFill>
          <a:ln w="19050">
            <a:solidFill>
              <a:srgbClr val="0070C0"/>
            </a:solidFill>
          </a:ln>
        </p:spPr>
        <p:txBody>
          <a:bodyPr wrap="square" rtlCol="0">
            <a:spAutoFit/>
          </a:bodyPr>
          <a:lstStyle/>
          <a:p>
            <a:pPr marL="571500" indent="-571500" algn="ctr">
              <a:spcBef>
                <a:spcPts val="600"/>
              </a:spcBef>
              <a:buFont typeface="+mj-lt"/>
              <a:buAutoNum type="romanUcPeriod" startAt="3"/>
            </a:pPr>
            <a:r>
              <a:rPr lang="en-US" sz="3200" dirty="0">
                <a:latin typeface="Georgia Pro Cond Semibold" panose="02040706050405020303" pitchFamily="18" charset="0"/>
              </a:rPr>
              <a:t> Marriage is Heterosexual</a:t>
            </a:r>
          </a:p>
        </p:txBody>
      </p:sp>
      <p:sp>
        <p:nvSpPr>
          <p:cNvPr id="4" name="TextBox 3">
            <a:extLst>
              <a:ext uri="{FF2B5EF4-FFF2-40B4-BE49-F238E27FC236}">
                <a16:creationId xmlns:a16="http://schemas.microsoft.com/office/drawing/2014/main" id="{6F6905A0-2A3B-F173-E4A8-A76EB2802E7E}"/>
              </a:ext>
            </a:extLst>
          </p:cNvPr>
          <p:cNvSpPr txBox="1"/>
          <p:nvPr/>
        </p:nvSpPr>
        <p:spPr>
          <a:xfrm>
            <a:off x="1375144" y="1779181"/>
            <a:ext cx="10405730" cy="2616101"/>
          </a:xfrm>
          <a:prstGeom prst="rect">
            <a:avLst/>
          </a:prstGeom>
          <a:noFill/>
        </p:spPr>
        <p:txBody>
          <a:bodyPr wrap="square" rtlCol="0">
            <a:spAutoFit/>
          </a:bodyPr>
          <a:lstStyle/>
          <a:p>
            <a:pPr marL="457200" indent="-457200">
              <a:buFont typeface="+mj-lt"/>
              <a:buAutoNum type="alphaUcPeriod"/>
            </a:pPr>
            <a:r>
              <a:rPr lang="en-US" sz="2400" b="1" dirty="0"/>
              <a:t>God made male and female</a:t>
            </a:r>
          </a:p>
          <a:p>
            <a:pPr marL="457200" indent="-457200">
              <a:buFont typeface="+mj-lt"/>
              <a:buAutoNum type="alphaUcPeriod"/>
            </a:pPr>
            <a:endParaRPr lang="en-US" sz="1000" b="1" i="1" dirty="0"/>
          </a:p>
          <a:p>
            <a:pPr marL="457200" indent="-457200">
              <a:buFont typeface="+mj-lt"/>
              <a:buAutoNum type="alphaUcPeriod"/>
            </a:pPr>
            <a:r>
              <a:rPr lang="en-US" sz="2400" b="1" dirty="0"/>
              <a:t>The mate that God chose for Adam (male) was Eve (female)</a:t>
            </a:r>
          </a:p>
          <a:p>
            <a:pPr marL="457200" indent="-457200">
              <a:buFont typeface="+mj-lt"/>
              <a:buAutoNum type="alphaUcPeriod"/>
            </a:pPr>
            <a:endParaRPr lang="en-US" sz="1000" b="1" dirty="0"/>
          </a:p>
          <a:p>
            <a:pPr marL="457200" indent="-457200">
              <a:buFont typeface="+mj-lt"/>
              <a:buAutoNum type="alphaUcPeriod"/>
            </a:pPr>
            <a:r>
              <a:rPr lang="en-US" sz="2400" b="1" dirty="0"/>
              <a:t>Other relationship are forbidden</a:t>
            </a:r>
          </a:p>
          <a:p>
            <a:pPr marL="914400" lvl="1" indent="-457200">
              <a:buFont typeface="+mj-lt"/>
              <a:buAutoNum type="arabicPeriod"/>
            </a:pPr>
            <a:r>
              <a:rPr lang="en-US" sz="2400" i="1" dirty="0"/>
              <a:t>Same sex relationships (Rom. 1:26-27; 1 Cor. 6:9-11)</a:t>
            </a:r>
          </a:p>
          <a:p>
            <a:pPr marL="914400" lvl="1" indent="-457200">
              <a:buFont typeface="+mj-lt"/>
              <a:buAutoNum type="arabicPeriod"/>
            </a:pPr>
            <a:r>
              <a:rPr lang="en-US" sz="2400" i="1" dirty="0"/>
              <a:t>Sexual relationships with animals (Lev. 18:23; 20:15; Deut. 27:21; Gen. 2:20 implies that bestiality is not in harmony with God’s plan)</a:t>
            </a:r>
          </a:p>
        </p:txBody>
      </p:sp>
    </p:spTree>
    <p:extLst>
      <p:ext uri="{BB962C8B-B14F-4D97-AF65-F5344CB8AC3E}">
        <p14:creationId xmlns:p14="http://schemas.microsoft.com/office/powerpoint/2010/main" val="403504702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5" end="5"/>
                                            </p:txEl>
                                          </p:spTgt>
                                        </p:tgtEl>
                                        <p:attrNameLst>
                                          <p:attrName>style.visibility</p:attrName>
                                        </p:attrNameLst>
                                      </p:cBhvr>
                                      <p:to>
                                        <p:strVal val="visible"/>
                                      </p:to>
                                    </p:set>
                                    <p:animEffect transition="in" filter="fade">
                                      <p:cBhvr>
                                        <p:cTn id="14" dur="1000"/>
                                        <p:tgtEl>
                                          <p:spTgt spid="4">
                                            <p:txEl>
                                              <p:pRg st="5" end="5"/>
                                            </p:txEl>
                                          </p:spTgt>
                                        </p:tgtEl>
                                      </p:cBhvr>
                                    </p:animEffect>
                                    <p:anim calcmode="lin" valueType="num">
                                      <p:cBhvr>
                                        <p:cTn id="1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Effect transition="in" filter="fade">
                                      <p:cBhvr>
                                        <p:cTn id="21" dur="1000"/>
                                        <p:tgtEl>
                                          <p:spTgt spid="4">
                                            <p:txEl>
                                              <p:pRg st="6" end="6"/>
                                            </p:txEl>
                                          </p:spTgt>
                                        </p:tgtEl>
                                      </p:cBhvr>
                                    </p:animEffect>
                                    <p:anim calcmode="lin" valueType="num">
                                      <p:cBhvr>
                                        <p:cTn id="2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DC30F1-2876-828B-3275-CA51E0B19BC2}"/>
              </a:ext>
            </a:extLst>
          </p:cNvPr>
          <p:cNvSpPr txBox="1"/>
          <p:nvPr/>
        </p:nvSpPr>
        <p:spPr>
          <a:xfrm>
            <a:off x="3131285" y="765549"/>
            <a:ext cx="7290391" cy="584775"/>
          </a:xfrm>
          <a:prstGeom prst="rect">
            <a:avLst/>
          </a:prstGeom>
          <a:solidFill>
            <a:schemeClr val="bg1"/>
          </a:solidFill>
          <a:ln w="19050">
            <a:solidFill>
              <a:srgbClr val="0070C0"/>
            </a:solidFill>
          </a:ln>
        </p:spPr>
        <p:txBody>
          <a:bodyPr wrap="square" rtlCol="0">
            <a:spAutoFit/>
          </a:bodyPr>
          <a:lstStyle/>
          <a:p>
            <a:pPr marL="571500" indent="-571500" algn="ctr">
              <a:spcBef>
                <a:spcPts val="600"/>
              </a:spcBef>
              <a:buFont typeface="+mj-lt"/>
              <a:buAutoNum type="romanUcPeriod" startAt="3"/>
            </a:pPr>
            <a:r>
              <a:rPr lang="en-US" sz="3200" dirty="0">
                <a:latin typeface="Georgia Pro Cond Semibold" panose="02040706050405020303" pitchFamily="18" charset="0"/>
              </a:rPr>
              <a:t> Marriage is Heterosexual</a:t>
            </a:r>
          </a:p>
        </p:txBody>
      </p:sp>
      <p:sp>
        <p:nvSpPr>
          <p:cNvPr id="4" name="TextBox 3">
            <a:extLst>
              <a:ext uri="{FF2B5EF4-FFF2-40B4-BE49-F238E27FC236}">
                <a16:creationId xmlns:a16="http://schemas.microsoft.com/office/drawing/2014/main" id="{6F6905A0-2A3B-F173-E4A8-A76EB2802E7E}"/>
              </a:ext>
            </a:extLst>
          </p:cNvPr>
          <p:cNvSpPr txBox="1"/>
          <p:nvPr/>
        </p:nvSpPr>
        <p:spPr>
          <a:xfrm>
            <a:off x="1375144" y="1779181"/>
            <a:ext cx="10405730" cy="2400657"/>
          </a:xfrm>
          <a:prstGeom prst="rect">
            <a:avLst/>
          </a:prstGeom>
          <a:noFill/>
        </p:spPr>
        <p:txBody>
          <a:bodyPr wrap="square" rtlCol="0">
            <a:spAutoFit/>
          </a:bodyPr>
          <a:lstStyle/>
          <a:p>
            <a:pPr marL="457200" indent="-457200">
              <a:buFont typeface="+mj-lt"/>
              <a:buAutoNum type="alphaUcPeriod"/>
            </a:pPr>
            <a:r>
              <a:rPr lang="en-US" sz="2400" b="1" dirty="0"/>
              <a:t>God made male and female</a:t>
            </a:r>
          </a:p>
          <a:p>
            <a:pPr marL="457200" indent="-457200">
              <a:buFont typeface="+mj-lt"/>
              <a:buAutoNum type="alphaUcPeriod"/>
            </a:pPr>
            <a:endParaRPr lang="en-US" sz="1000" b="1" i="1" dirty="0"/>
          </a:p>
          <a:p>
            <a:pPr marL="457200" indent="-457200">
              <a:buFont typeface="+mj-lt"/>
              <a:buAutoNum type="alphaUcPeriod"/>
            </a:pPr>
            <a:r>
              <a:rPr lang="en-US" sz="2400" b="1" dirty="0"/>
              <a:t>The mate that God chose for Adam (male) was Eve (female)</a:t>
            </a:r>
          </a:p>
          <a:p>
            <a:pPr marL="457200" indent="-457200">
              <a:buFont typeface="+mj-lt"/>
              <a:buAutoNum type="alphaUcPeriod"/>
            </a:pPr>
            <a:endParaRPr lang="en-US" sz="1000" b="1" dirty="0"/>
          </a:p>
          <a:p>
            <a:pPr marL="457200" indent="-457200">
              <a:buFont typeface="+mj-lt"/>
              <a:buAutoNum type="alphaUcPeriod"/>
            </a:pPr>
            <a:r>
              <a:rPr lang="en-US" sz="2400" b="1" dirty="0"/>
              <a:t>Other relationship are forbidden</a:t>
            </a:r>
          </a:p>
          <a:p>
            <a:pPr marL="457200" indent="-457200">
              <a:buFont typeface="+mj-lt"/>
              <a:buAutoNum type="alphaUcPeriod"/>
            </a:pPr>
            <a:endParaRPr lang="en-US" sz="1000" b="1" dirty="0"/>
          </a:p>
          <a:p>
            <a:pPr marL="457200" indent="-457200">
              <a:buFont typeface="+mj-lt"/>
              <a:buAutoNum type="alphaUcPeriod"/>
            </a:pPr>
            <a:r>
              <a:rPr lang="en-US" sz="2400" b="1" dirty="0"/>
              <a:t>The inability to reproduce (Gen. 1:27-28) shows same-sex relationships are contrary to God’s plan</a:t>
            </a:r>
          </a:p>
        </p:txBody>
      </p:sp>
    </p:spTree>
    <p:extLst>
      <p:ext uri="{BB962C8B-B14F-4D97-AF65-F5344CB8AC3E}">
        <p14:creationId xmlns:p14="http://schemas.microsoft.com/office/powerpoint/2010/main" val="139908288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066779-CCF6-9C40-6AC1-329675CA7E75}"/>
              </a:ext>
            </a:extLst>
          </p:cNvPr>
          <p:cNvSpPr/>
          <p:nvPr/>
        </p:nvSpPr>
        <p:spPr>
          <a:xfrm>
            <a:off x="0" y="0"/>
            <a:ext cx="12192000" cy="6858000"/>
          </a:xfrm>
          <a:prstGeom prst="rect">
            <a:avLst/>
          </a:prstGeom>
          <a:solidFill>
            <a:schemeClr val="tx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EF84BFD-2CB2-6695-8871-95FA57D82F32}"/>
              </a:ext>
            </a:extLst>
          </p:cNvPr>
          <p:cNvSpPr/>
          <p:nvPr/>
        </p:nvSpPr>
        <p:spPr>
          <a:xfrm>
            <a:off x="226827" y="113414"/>
            <a:ext cx="4720857" cy="2083981"/>
          </a:xfrm>
          <a:prstGeom prst="rect">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latin typeface="Georgia Pro Cond Semibold" panose="02040706050405020303" pitchFamily="18" charset="0"/>
              </a:rPr>
              <a:t>Marriage</a:t>
            </a:r>
          </a:p>
          <a:p>
            <a:pPr algn="ctr"/>
            <a:r>
              <a:rPr lang="en-US" sz="4400" i="1" dirty="0">
                <a:solidFill>
                  <a:srgbClr val="0070C0"/>
                </a:solidFill>
                <a:latin typeface="Georgia Pro Cond Semibold" panose="02040706050405020303" pitchFamily="18" charset="0"/>
              </a:rPr>
              <a:t>(Genesis 2)</a:t>
            </a:r>
          </a:p>
        </p:txBody>
      </p:sp>
      <p:sp>
        <p:nvSpPr>
          <p:cNvPr id="6" name="TextBox 5">
            <a:extLst>
              <a:ext uri="{FF2B5EF4-FFF2-40B4-BE49-F238E27FC236}">
                <a16:creationId xmlns:a16="http://schemas.microsoft.com/office/drawing/2014/main" id="{7348096B-AF16-6184-AE66-F3A26502C17F}"/>
              </a:ext>
            </a:extLst>
          </p:cNvPr>
          <p:cNvSpPr txBox="1"/>
          <p:nvPr/>
        </p:nvSpPr>
        <p:spPr>
          <a:xfrm>
            <a:off x="2450804" y="2459665"/>
            <a:ext cx="7290391" cy="2292935"/>
          </a:xfrm>
          <a:prstGeom prst="rect">
            <a:avLst/>
          </a:prstGeom>
          <a:solidFill>
            <a:schemeClr val="bg1"/>
          </a:solidFill>
          <a:ln w="19050">
            <a:solidFill>
              <a:srgbClr val="0070C0"/>
            </a:solidFill>
          </a:ln>
        </p:spPr>
        <p:txBody>
          <a:bodyPr wrap="square" rtlCol="0">
            <a:spAutoFit/>
          </a:bodyPr>
          <a:lstStyle/>
          <a:p>
            <a:pPr marL="571500" indent="-571500">
              <a:spcBef>
                <a:spcPts val="600"/>
              </a:spcBef>
              <a:buFont typeface="+mj-lt"/>
              <a:buAutoNum type="romanUcPeriod"/>
            </a:pPr>
            <a:r>
              <a:rPr lang="en-US" sz="3200" dirty="0">
                <a:solidFill>
                  <a:schemeClr val="bg1">
                    <a:lumMod val="50000"/>
                  </a:schemeClr>
                </a:solidFill>
                <a:latin typeface="Georgia Pro Cond Semibold" panose="02040706050405020303" pitchFamily="18" charset="0"/>
              </a:rPr>
              <a:t>Marriage is Divine in Origin</a:t>
            </a:r>
          </a:p>
          <a:p>
            <a:pPr marL="571500" indent="-571500">
              <a:spcBef>
                <a:spcPts val="600"/>
              </a:spcBef>
              <a:buFont typeface="+mj-lt"/>
              <a:buAutoNum type="romanUcPeriod"/>
            </a:pPr>
            <a:r>
              <a:rPr lang="en-US" sz="3200" dirty="0">
                <a:solidFill>
                  <a:schemeClr val="bg1">
                    <a:lumMod val="50000"/>
                  </a:schemeClr>
                </a:solidFill>
                <a:latin typeface="Georgia Pro Cond Semibold" panose="02040706050405020303" pitchFamily="18" charset="0"/>
              </a:rPr>
              <a:t>Marriage is Good for Mankind</a:t>
            </a:r>
          </a:p>
          <a:p>
            <a:pPr marL="571500" indent="-571500">
              <a:spcBef>
                <a:spcPts val="600"/>
              </a:spcBef>
              <a:buFont typeface="+mj-lt"/>
              <a:buAutoNum type="romanUcPeriod"/>
            </a:pPr>
            <a:r>
              <a:rPr lang="en-US" sz="3200" dirty="0">
                <a:solidFill>
                  <a:schemeClr val="bg1">
                    <a:lumMod val="50000"/>
                  </a:schemeClr>
                </a:solidFill>
                <a:latin typeface="Georgia Pro Cond Semibold" panose="02040706050405020303" pitchFamily="18" charset="0"/>
              </a:rPr>
              <a:t> Marriage is Heterosexual</a:t>
            </a:r>
          </a:p>
          <a:p>
            <a:pPr marL="571500" indent="-571500">
              <a:spcBef>
                <a:spcPts val="600"/>
              </a:spcBef>
              <a:buFont typeface="+mj-lt"/>
              <a:buAutoNum type="romanUcPeriod"/>
            </a:pPr>
            <a:r>
              <a:rPr lang="en-US" sz="3200" dirty="0">
                <a:latin typeface="Georgia Pro Cond Semibold" panose="02040706050405020303" pitchFamily="18" charset="0"/>
              </a:rPr>
              <a:t> Marriage is Monogamous</a:t>
            </a:r>
          </a:p>
        </p:txBody>
      </p:sp>
    </p:spTree>
    <p:extLst>
      <p:ext uri="{BB962C8B-B14F-4D97-AF65-F5344CB8AC3E}">
        <p14:creationId xmlns:p14="http://schemas.microsoft.com/office/powerpoint/2010/main" val="70845774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58D907-D2D2-E0A7-164C-B11DB3A9B749}"/>
              </a:ext>
            </a:extLst>
          </p:cNvPr>
          <p:cNvSpPr txBox="1"/>
          <p:nvPr/>
        </p:nvSpPr>
        <p:spPr>
          <a:xfrm>
            <a:off x="3145460" y="758462"/>
            <a:ext cx="7290391" cy="584775"/>
          </a:xfrm>
          <a:prstGeom prst="rect">
            <a:avLst/>
          </a:prstGeom>
          <a:solidFill>
            <a:schemeClr val="bg1"/>
          </a:solidFill>
          <a:ln w="19050">
            <a:solidFill>
              <a:srgbClr val="0070C0"/>
            </a:solidFill>
          </a:ln>
        </p:spPr>
        <p:txBody>
          <a:bodyPr wrap="square" rtlCol="0">
            <a:spAutoFit/>
          </a:bodyPr>
          <a:lstStyle/>
          <a:p>
            <a:pPr marL="571500" indent="-571500" algn="ctr">
              <a:spcBef>
                <a:spcPts val="600"/>
              </a:spcBef>
              <a:buFont typeface="+mj-lt"/>
              <a:buAutoNum type="romanUcPeriod" startAt="4"/>
            </a:pPr>
            <a:r>
              <a:rPr lang="en-US" sz="3200" dirty="0">
                <a:latin typeface="Georgia Pro Cond Semibold" panose="02040706050405020303" pitchFamily="18" charset="0"/>
              </a:rPr>
              <a:t>Marriage is Monogamous</a:t>
            </a:r>
          </a:p>
        </p:txBody>
      </p:sp>
      <p:sp>
        <p:nvSpPr>
          <p:cNvPr id="4" name="TextBox 3">
            <a:extLst>
              <a:ext uri="{FF2B5EF4-FFF2-40B4-BE49-F238E27FC236}">
                <a16:creationId xmlns:a16="http://schemas.microsoft.com/office/drawing/2014/main" id="{BDFC8FC4-C505-5815-924B-2D0AF7F59C80}"/>
              </a:ext>
            </a:extLst>
          </p:cNvPr>
          <p:cNvSpPr txBox="1"/>
          <p:nvPr/>
        </p:nvSpPr>
        <p:spPr>
          <a:xfrm>
            <a:off x="1375144" y="1779181"/>
            <a:ext cx="10405730" cy="1938992"/>
          </a:xfrm>
          <a:prstGeom prst="rect">
            <a:avLst/>
          </a:prstGeom>
          <a:noFill/>
        </p:spPr>
        <p:txBody>
          <a:bodyPr wrap="square" rtlCol="0">
            <a:spAutoFit/>
          </a:bodyPr>
          <a:lstStyle/>
          <a:p>
            <a:pPr marL="457200" indent="-457200">
              <a:buFont typeface="+mj-lt"/>
              <a:buAutoNum type="alphaUcPeriod"/>
            </a:pPr>
            <a:r>
              <a:rPr lang="en-US" sz="2400" b="1" dirty="0"/>
              <a:t>God made one man for one woman (Gen. 2:24)</a:t>
            </a:r>
          </a:p>
          <a:p>
            <a:pPr marL="914400" lvl="1" indent="-457200">
              <a:buFont typeface="+mj-lt"/>
              <a:buAutoNum type="arabicPeriod"/>
            </a:pPr>
            <a:r>
              <a:rPr lang="en-US" sz="2400" i="1" dirty="0"/>
              <a:t>God did not make marriage for man and his wives / woman and her husbands</a:t>
            </a:r>
          </a:p>
          <a:p>
            <a:pPr marL="914400" lvl="1" indent="-457200">
              <a:buFont typeface="+mj-lt"/>
              <a:buAutoNum type="arabicPeriod"/>
            </a:pPr>
            <a:r>
              <a:rPr lang="en-US" sz="2400" i="1" dirty="0"/>
              <a:t>Jesus endorsed monogamy (Matt. 19:5)</a:t>
            </a:r>
          </a:p>
          <a:p>
            <a:pPr marL="914400" lvl="1" indent="-457200">
              <a:buFont typeface="+mj-lt"/>
              <a:buAutoNum type="arabicPeriod"/>
            </a:pPr>
            <a:r>
              <a:rPr lang="en-US" sz="2400" i="1" dirty="0"/>
              <a:t>Thus, polygamy is wrong!</a:t>
            </a:r>
          </a:p>
        </p:txBody>
      </p:sp>
    </p:spTree>
    <p:extLst>
      <p:ext uri="{BB962C8B-B14F-4D97-AF65-F5344CB8AC3E}">
        <p14:creationId xmlns:p14="http://schemas.microsoft.com/office/powerpoint/2010/main" val="253064445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58D907-D2D2-E0A7-164C-B11DB3A9B749}"/>
              </a:ext>
            </a:extLst>
          </p:cNvPr>
          <p:cNvSpPr txBox="1"/>
          <p:nvPr/>
        </p:nvSpPr>
        <p:spPr>
          <a:xfrm>
            <a:off x="3145460" y="758462"/>
            <a:ext cx="7290391" cy="584775"/>
          </a:xfrm>
          <a:prstGeom prst="rect">
            <a:avLst/>
          </a:prstGeom>
          <a:solidFill>
            <a:schemeClr val="bg1"/>
          </a:solidFill>
          <a:ln w="19050">
            <a:solidFill>
              <a:srgbClr val="0070C0"/>
            </a:solidFill>
          </a:ln>
        </p:spPr>
        <p:txBody>
          <a:bodyPr wrap="square" rtlCol="0">
            <a:spAutoFit/>
          </a:bodyPr>
          <a:lstStyle/>
          <a:p>
            <a:pPr marL="571500" indent="-571500" algn="ctr">
              <a:spcBef>
                <a:spcPts val="600"/>
              </a:spcBef>
              <a:buFont typeface="+mj-lt"/>
              <a:buAutoNum type="romanUcPeriod" startAt="4"/>
            </a:pPr>
            <a:r>
              <a:rPr lang="en-US" sz="3200" dirty="0">
                <a:latin typeface="Georgia Pro Cond Semibold" panose="02040706050405020303" pitchFamily="18" charset="0"/>
              </a:rPr>
              <a:t>Marriage is Monogamous</a:t>
            </a:r>
          </a:p>
        </p:txBody>
      </p:sp>
      <p:sp>
        <p:nvSpPr>
          <p:cNvPr id="4" name="TextBox 3">
            <a:extLst>
              <a:ext uri="{FF2B5EF4-FFF2-40B4-BE49-F238E27FC236}">
                <a16:creationId xmlns:a16="http://schemas.microsoft.com/office/drawing/2014/main" id="{BDFC8FC4-C505-5815-924B-2D0AF7F59C80}"/>
              </a:ext>
            </a:extLst>
          </p:cNvPr>
          <p:cNvSpPr txBox="1"/>
          <p:nvPr/>
        </p:nvSpPr>
        <p:spPr>
          <a:xfrm>
            <a:off x="1375144" y="1779181"/>
            <a:ext cx="10405730" cy="3939540"/>
          </a:xfrm>
          <a:prstGeom prst="rect">
            <a:avLst/>
          </a:prstGeom>
          <a:noFill/>
        </p:spPr>
        <p:txBody>
          <a:bodyPr wrap="square" rtlCol="0">
            <a:spAutoFit/>
          </a:bodyPr>
          <a:lstStyle/>
          <a:p>
            <a:pPr marL="457200" indent="-457200">
              <a:buFont typeface="+mj-lt"/>
              <a:buAutoNum type="alphaUcPeriod"/>
            </a:pPr>
            <a:r>
              <a:rPr lang="en-US" sz="2400" b="1" dirty="0"/>
              <a:t>God made one man for one woman (Gen. 2:24)</a:t>
            </a:r>
          </a:p>
          <a:p>
            <a:pPr marL="457200" indent="-457200">
              <a:buFont typeface="+mj-lt"/>
              <a:buAutoNum type="alphaUcPeriod"/>
            </a:pPr>
            <a:endParaRPr lang="en-US" sz="1000" b="1" dirty="0"/>
          </a:p>
          <a:p>
            <a:pPr marL="457200" indent="-457200">
              <a:buFont typeface="+mj-lt"/>
              <a:buAutoNum type="alphaUcPeriod"/>
            </a:pPr>
            <a:r>
              <a:rPr lang="en-US" sz="2400" b="1" dirty="0"/>
              <a:t>Polygamy is rebellion</a:t>
            </a:r>
          </a:p>
          <a:p>
            <a:pPr marL="914400" lvl="1" indent="-457200">
              <a:buFont typeface="+mj-lt"/>
              <a:buAutoNum type="arabicPeriod"/>
            </a:pPr>
            <a:r>
              <a:rPr lang="en-US" sz="2400" i="1" dirty="0"/>
              <a:t>Cain went out from the Lord (Gen. 4:16)</a:t>
            </a:r>
          </a:p>
          <a:p>
            <a:pPr marL="914400" lvl="1" indent="-457200">
              <a:buFont typeface="+mj-lt"/>
              <a:buAutoNum type="arabicPeriod"/>
            </a:pPr>
            <a:r>
              <a:rPr lang="en-US" sz="2400" i="1" dirty="0"/>
              <a:t>His descendants followed his rebellion (Gen. 4:16-ff)</a:t>
            </a:r>
          </a:p>
          <a:p>
            <a:pPr marL="914400" lvl="1" indent="-457200">
              <a:buFont typeface="+mj-lt"/>
              <a:buAutoNum type="arabicPeriod"/>
            </a:pPr>
            <a:r>
              <a:rPr lang="en-US" sz="2400" i="1" dirty="0"/>
              <a:t>Lamech took 2 wives (Gen. 4:19)</a:t>
            </a:r>
          </a:p>
          <a:p>
            <a:pPr marL="914400" lvl="1" indent="-457200">
              <a:buFont typeface="+mj-lt"/>
              <a:buAutoNum type="arabicPeriod"/>
            </a:pPr>
            <a:r>
              <a:rPr lang="en-US" sz="2400" i="1" dirty="0"/>
              <a:t>“Up till this age the original purpose of God in creating one man and one wife and uniting them in marriage had apparently been understood as sanctioning only monogamous marriage. In the Seventh generation from Adam comes a man in the line of the Cainites who dares to fly in the face of this divine institution” ( H.C. </a:t>
            </a:r>
            <a:r>
              <a:rPr lang="en-US" sz="2400" i="1" dirty="0" err="1"/>
              <a:t>Leupold</a:t>
            </a:r>
            <a:r>
              <a:rPr lang="en-US" sz="2400" i="1" dirty="0"/>
              <a:t>, Exposition of Genesis, 219)</a:t>
            </a:r>
          </a:p>
        </p:txBody>
      </p:sp>
    </p:spTree>
    <p:extLst>
      <p:ext uri="{BB962C8B-B14F-4D97-AF65-F5344CB8AC3E}">
        <p14:creationId xmlns:p14="http://schemas.microsoft.com/office/powerpoint/2010/main" val="172501186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58D907-D2D2-E0A7-164C-B11DB3A9B749}"/>
              </a:ext>
            </a:extLst>
          </p:cNvPr>
          <p:cNvSpPr txBox="1"/>
          <p:nvPr/>
        </p:nvSpPr>
        <p:spPr>
          <a:xfrm>
            <a:off x="3145460" y="758462"/>
            <a:ext cx="7290391" cy="584775"/>
          </a:xfrm>
          <a:prstGeom prst="rect">
            <a:avLst/>
          </a:prstGeom>
          <a:solidFill>
            <a:schemeClr val="bg1"/>
          </a:solidFill>
          <a:ln w="19050">
            <a:solidFill>
              <a:srgbClr val="0070C0"/>
            </a:solidFill>
          </a:ln>
        </p:spPr>
        <p:txBody>
          <a:bodyPr wrap="square" rtlCol="0">
            <a:spAutoFit/>
          </a:bodyPr>
          <a:lstStyle/>
          <a:p>
            <a:pPr marL="571500" indent="-571500" algn="ctr">
              <a:spcBef>
                <a:spcPts val="600"/>
              </a:spcBef>
              <a:buFont typeface="+mj-lt"/>
              <a:buAutoNum type="romanUcPeriod" startAt="4"/>
            </a:pPr>
            <a:r>
              <a:rPr lang="en-US" sz="3200" dirty="0">
                <a:latin typeface="Georgia Pro Cond Semibold" panose="02040706050405020303" pitchFamily="18" charset="0"/>
              </a:rPr>
              <a:t>Marriage is Monogamous</a:t>
            </a:r>
          </a:p>
        </p:txBody>
      </p:sp>
      <p:sp>
        <p:nvSpPr>
          <p:cNvPr id="4" name="TextBox 3">
            <a:extLst>
              <a:ext uri="{FF2B5EF4-FFF2-40B4-BE49-F238E27FC236}">
                <a16:creationId xmlns:a16="http://schemas.microsoft.com/office/drawing/2014/main" id="{BDFC8FC4-C505-5815-924B-2D0AF7F59C80}"/>
              </a:ext>
            </a:extLst>
          </p:cNvPr>
          <p:cNvSpPr txBox="1"/>
          <p:nvPr/>
        </p:nvSpPr>
        <p:spPr>
          <a:xfrm>
            <a:off x="1375144" y="1779181"/>
            <a:ext cx="10405730" cy="2616101"/>
          </a:xfrm>
          <a:prstGeom prst="rect">
            <a:avLst/>
          </a:prstGeom>
          <a:noFill/>
        </p:spPr>
        <p:txBody>
          <a:bodyPr wrap="square" rtlCol="0">
            <a:spAutoFit/>
          </a:bodyPr>
          <a:lstStyle/>
          <a:p>
            <a:pPr marL="457200" indent="-457200">
              <a:buFont typeface="+mj-lt"/>
              <a:buAutoNum type="alphaUcPeriod"/>
            </a:pPr>
            <a:r>
              <a:rPr lang="en-US" sz="2400" b="1" dirty="0"/>
              <a:t>God made one man for one woman (Gen. 2:24)</a:t>
            </a:r>
          </a:p>
          <a:p>
            <a:pPr marL="457200" indent="-457200">
              <a:buFont typeface="+mj-lt"/>
              <a:buAutoNum type="alphaUcPeriod"/>
            </a:pPr>
            <a:endParaRPr lang="en-US" sz="1000" b="1" dirty="0"/>
          </a:p>
          <a:p>
            <a:pPr marL="457200" indent="-457200">
              <a:buFont typeface="+mj-lt"/>
              <a:buAutoNum type="alphaUcPeriod"/>
            </a:pPr>
            <a:r>
              <a:rPr lang="en-US" sz="2400" b="1" dirty="0"/>
              <a:t>Polygamy is rebellion</a:t>
            </a:r>
          </a:p>
          <a:p>
            <a:pPr marL="457200" indent="-457200">
              <a:buFont typeface="+mj-lt"/>
              <a:buAutoNum type="alphaUcPeriod"/>
            </a:pPr>
            <a:endParaRPr lang="en-US" sz="1000" b="1" dirty="0"/>
          </a:p>
          <a:p>
            <a:pPr marL="457200" indent="-457200">
              <a:buFont typeface="+mj-lt"/>
              <a:buAutoNum type="alphaUcPeriod"/>
            </a:pPr>
            <a:r>
              <a:rPr lang="en-US" sz="2400" b="1" dirty="0"/>
              <a:t>Marriage is the exclusive outlet for sexual fulfillment</a:t>
            </a:r>
          </a:p>
          <a:p>
            <a:pPr marL="914400" lvl="1" indent="-457200">
              <a:buFont typeface="+mj-lt"/>
              <a:buAutoNum type="arabicPeriod"/>
            </a:pPr>
            <a:r>
              <a:rPr lang="en-US" sz="2400" i="1" dirty="0"/>
              <a:t>Gen. 2:24</a:t>
            </a:r>
          </a:p>
          <a:p>
            <a:pPr marL="914400" lvl="1" indent="-457200">
              <a:buFont typeface="+mj-lt"/>
              <a:buAutoNum type="arabicPeriod"/>
            </a:pPr>
            <a:r>
              <a:rPr lang="en-US" sz="2400" i="1" dirty="0"/>
              <a:t>Heb. 13:4</a:t>
            </a:r>
          </a:p>
          <a:p>
            <a:pPr marL="914400" lvl="1" indent="-457200">
              <a:buFont typeface="+mj-lt"/>
              <a:buAutoNum type="arabicPeriod"/>
            </a:pPr>
            <a:r>
              <a:rPr lang="en-US" sz="2400" i="1" dirty="0"/>
              <a:t>1 Cor. 7:2</a:t>
            </a:r>
          </a:p>
        </p:txBody>
      </p:sp>
    </p:spTree>
    <p:extLst>
      <p:ext uri="{BB962C8B-B14F-4D97-AF65-F5344CB8AC3E}">
        <p14:creationId xmlns:p14="http://schemas.microsoft.com/office/powerpoint/2010/main" val="338282816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Effect transition="in" filter="fade">
                                      <p:cBhvr>
                                        <p:cTn id="21" dur="1000"/>
                                        <p:tgtEl>
                                          <p:spTgt spid="4">
                                            <p:txEl>
                                              <p:pRg st="7" end="7"/>
                                            </p:txEl>
                                          </p:spTgt>
                                        </p:tgtEl>
                                      </p:cBhvr>
                                    </p:animEffect>
                                    <p:anim calcmode="lin" valueType="num">
                                      <p:cBhvr>
                                        <p:cTn id="22"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066779-CCF6-9C40-6AC1-329675CA7E75}"/>
              </a:ext>
            </a:extLst>
          </p:cNvPr>
          <p:cNvSpPr/>
          <p:nvPr/>
        </p:nvSpPr>
        <p:spPr>
          <a:xfrm>
            <a:off x="0" y="0"/>
            <a:ext cx="12192000" cy="6858000"/>
          </a:xfrm>
          <a:prstGeom prst="rect">
            <a:avLst/>
          </a:prstGeom>
          <a:solidFill>
            <a:schemeClr val="tx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EF84BFD-2CB2-6695-8871-95FA57D82F32}"/>
              </a:ext>
            </a:extLst>
          </p:cNvPr>
          <p:cNvSpPr/>
          <p:nvPr/>
        </p:nvSpPr>
        <p:spPr>
          <a:xfrm>
            <a:off x="226827" y="113414"/>
            <a:ext cx="4720857" cy="2083981"/>
          </a:xfrm>
          <a:prstGeom prst="rect">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latin typeface="Georgia Pro Cond Semibold" panose="02040706050405020303" pitchFamily="18" charset="0"/>
              </a:rPr>
              <a:t>Marriage</a:t>
            </a:r>
          </a:p>
          <a:p>
            <a:pPr algn="ctr"/>
            <a:r>
              <a:rPr lang="en-US" sz="4400" i="1" dirty="0">
                <a:solidFill>
                  <a:srgbClr val="0070C0"/>
                </a:solidFill>
                <a:latin typeface="Georgia Pro Cond Semibold" panose="02040706050405020303" pitchFamily="18" charset="0"/>
              </a:rPr>
              <a:t>(Genesis 2)</a:t>
            </a:r>
          </a:p>
        </p:txBody>
      </p:sp>
      <p:sp>
        <p:nvSpPr>
          <p:cNvPr id="6" name="TextBox 5">
            <a:extLst>
              <a:ext uri="{FF2B5EF4-FFF2-40B4-BE49-F238E27FC236}">
                <a16:creationId xmlns:a16="http://schemas.microsoft.com/office/drawing/2014/main" id="{7348096B-AF16-6184-AE66-F3A26502C17F}"/>
              </a:ext>
            </a:extLst>
          </p:cNvPr>
          <p:cNvSpPr txBox="1"/>
          <p:nvPr/>
        </p:nvSpPr>
        <p:spPr>
          <a:xfrm>
            <a:off x="2450804" y="2459665"/>
            <a:ext cx="7290391" cy="2862322"/>
          </a:xfrm>
          <a:prstGeom prst="rect">
            <a:avLst/>
          </a:prstGeom>
          <a:solidFill>
            <a:schemeClr val="bg1"/>
          </a:solidFill>
          <a:ln w="19050">
            <a:solidFill>
              <a:srgbClr val="0070C0"/>
            </a:solidFill>
          </a:ln>
        </p:spPr>
        <p:txBody>
          <a:bodyPr wrap="square" rtlCol="0">
            <a:spAutoFit/>
          </a:bodyPr>
          <a:lstStyle/>
          <a:p>
            <a:pPr marL="571500" indent="-571500">
              <a:spcBef>
                <a:spcPts val="600"/>
              </a:spcBef>
              <a:buFont typeface="+mj-lt"/>
              <a:buAutoNum type="romanUcPeriod"/>
            </a:pPr>
            <a:r>
              <a:rPr lang="en-US" sz="3200" dirty="0">
                <a:solidFill>
                  <a:schemeClr val="bg1">
                    <a:lumMod val="50000"/>
                  </a:schemeClr>
                </a:solidFill>
                <a:latin typeface="Georgia Pro Cond Semibold" panose="02040706050405020303" pitchFamily="18" charset="0"/>
              </a:rPr>
              <a:t>Marriage is Divine in Origin</a:t>
            </a:r>
          </a:p>
          <a:p>
            <a:pPr marL="571500" indent="-571500">
              <a:spcBef>
                <a:spcPts val="600"/>
              </a:spcBef>
              <a:buFont typeface="+mj-lt"/>
              <a:buAutoNum type="romanUcPeriod"/>
            </a:pPr>
            <a:r>
              <a:rPr lang="en-US" sz="3200" dirty="0">
                <a:solidFill>
                  <a:schemeClr val="bg1">
                    <a:lumMod val="50000"/>
                  </a:schemeClr>
                </a:solidFill>
                <a:latin typeface="Georgia Pro Cond Semibold" panose="02040706050405020303" pitchFamily="18" charset="0"/>
              </a:rPr>
              <a:t>Marriage is Good for Mankind</a:t>
            </a:r>
          </a:p>
          <a:p>
            <a:pPr marL="571500" indent="-571500">
              <a:spcBef>
                <a:spcPts val="600"/>
              </a:spcBef>
              <a:buFont typeface="+mj-lt"/>
              <a:buAutoNum type="romanUcPeriod"/>
            </a:pPr>
            <a:r>
              <a:rPr lang="en-US" sz="3200" dirty="0">
                <a:solidFill>
                  <a:schemeClr val="bg1">
                    <a:lumMod val="50000"/>
                  </a:schemeClr>
                </a:solidFill>
                <a:latin typeface="Georgia Pro Cond Semibold" panose="02040706050405020303" pitchFamily="18" charset="0"/>
              </a:rPr>
              <a:t> Marriage is Heterosexual</a:t>
            </a:r>
          </a:p>
          <a:p>
            <a:pPr marL="571500" indent="-571500">
              <a:spcBef>
                <a:spcPts val="600"/>
              </a:spcBef>
              <a:buFont typeface="+mj-lt"/>
              <a:buAutoNum type="romanUcPeriod"/>
            </a:pPr>
            <a:r>
              <a:rPr lang="en-US" sz="3200" dirty="0">
                <a:solidFill>
                  <a:schemeClr val="bg1">
                    <a:lumMod val="50000"/>
                  </a:schemeClr>
                </a:solidFill>
                <a:latin typeface="Georgia Pro Cond Semibold" panose="02040706050405020303" pitchFamily="18" charset="0"/>
              </a:rPr>
              <a:t> Marriage is Monogamous</a:t>
            </a:r>
          </a:p>
          <a:p>
            <a:pPr marL="571500" indent="-571500">
              <a:spcBef>
                <a:spcPts val="600"/>
              </a:spcBef>
              <a:buFont typeface="+mj-lt"/>
              <a:buAutoNum type="romanUcPeriod"/>
            </a:pPr>
            <a:r>
              <a:rPr lang="en-US" sz="3200" dirty="0">
                <a:latin typeface="Georgia Pro Cond Semibold" panose="02040706050405020303" pitchFamily="18" charset="0"/>
              </a:rPr>
              <a:t>Marriage is Permanent</a:t>
            </a:r>
          </a:p>
        </p:txBody>
      </p:sp>
    </p:spTree>
    <p:extLst>
      <p:ext uri="{BB962C8B-B14F-4D97-AF65-F5344CB8AC3E}">
        <p14:creationId xmlns:p14="http://schemas.microsoft.com/office/powerpoint/2010/main" val="307138305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164356-BBA3-256D-B196-8221C65F5A1C}"/>
              </a:ext>
            </a:extLst>
          </p:cNvPr>
          <p:cNvSpPr txBox="1"/>
          <p:nvPr/>
        </p:nvSpPr>
        <p:spPr>
          <a:xfrm>
            <a:off x="3124189" y="765549"/>
            <a:ext cx="7290391" cy="584775"/>
          </a:xfrm>
          <a:prstGeom prst="rect">
            <a:avLst/>
          </a:prstGeom>
          <a:solidFill>
            <a:schemeClr val="bg1"/>
          </a:solidFill>
          <a:ln w="19050">
            <a:solidFill>
              <a:srgbClr val="0070C0"/>
            </a:solidFill>
          </a:ln>
        </p:spPr>
        <p:txBody>
          <a:bodyPr wrap="square" rtlCol="0">
            <a:spAutoFit/>
          </a:bodyPr>
          <a:lstStyle/>
          <a:p>
            <a:pPr marL="571500" indent="-571500" algn="ctr">
              <a:spcBef>
                <a:spcPts val="600"/>
              </a:spcBef>
              <a:buFont typeface="+mj-lt"/>
              <a:buAutoNum type="romanUcPeriod" startAt="5"/>
            </a:pPr>
            <a:r>
              <a:rPr lang="en-US" sz="3200" dirty="0">
                <a:latin typeface="Georgia Pro Cond Semibold" panose="02040706050405020303" pitchFamily="18" charset="0"/>
              </a:rPr>
              <a:t>Marriage is Permanent</a:t>
            </a:r>
          </a:p>
        </p:txBody>
      </p:sp>
      <p:sp>
        <p:nvSpPr>
          <p:cNvPr id="4" name="TextBox 3">
            <a:extLst>
              <a:ext uri="{FF2B5EF4-FFF2-40B4-BE49-F238E27FC236}">
                <a16:creationId xmlns:a16="http://schemas.microsoft.com/office/drawing/2014/main" id="{EF0ACD36-6569-2996-253D-58A7353C8F8B}"/>
              </a:ext>
            </a:extLst>
          </p:cNvPr>
          <p:cNvSpPr txBox="1"/>
          <p:nvPr/>
        </p:nvSpPr>
        <p:spPr>
          <a:xfrm>
            <a:off x="1375144" y="1779181"/>
            <a:ext cx="10405730" cy="1200329"/>
          </a:xfrm>
          <a:prstGeom prst="rect">
            <a:avLst/>
          </a:prstGeom>
          <a:noFill/>
        </p:spPr>
        <p:txBody>
          <a:bodyPr wrap="square" rtlCol="0">
            <a:spAutoFit/>
          </a:bodyPr>
          <a:lstStyle/>
          <a:p>
            <a:pPr marL="457200" indent="-457200">
              <a:buFont typeface="+mj-lt"/>
              <a:buAutoNum type="alphaUcPeriod"/>
            </a:pPr>
            <a:r>
              <a:rPr lang="en-US" sz="2400" b="1" dirty="0"/>
              <a:t>Jesus used Genesis 2 to emphasize that marriage is </a:t>
            </a:r>
            <a:r>
              <a:rPr lang="en-US" sz="2400" b="1" dirty="0" err="1"/>
              <a:t>permenant</a:t>
            </a:r>
            <a:endParaRPr lang="en-US" sz="2400" b="1" dirty="0"/>
          </a:p>
          <a:p>
            <a:pPr marL="914400" lvl="1" indent="-457200">
              <a:buFont typeface="+mj-lt"/>
              <a:buAutoNum type="arabicPeriod"/>
            </a:pPr>
            <a:r>
              <a:rPr lang="en-US" sz="2400" i="1" dirty="0"/>
              <a:t>Was asked if could divorce for any reason (Matt. 19:3)</a:t>
            </a:r>
          </a:p>
          <a:p>
            <a:pPr marL="914400" lvl="1" indent="-457200">
              <a:buFont typeface="+mj-lt"/>
              <a:buAutoNum type="arabicPeriod"/>
            </a:pPr>
            <a:r>
              <a:rPr lang="en-US" sz="2400" i="1" dirty="0"/>
              <a:t>His answer pointed to Gen. 2:24 (Matt. 19:4-6)</a:t>
            </a:r>
          </a:p>
        </p:txBody>
      </p:sp>
    </p:spTree>
    <p:extLst>
      <p:ext uri="{BB962C8B-B14F-4D97-AF65-F5344CB8AC3E}">
        <p14:creationId xmlns:p14="http://schemas.microsoft.com/office/powerpoint/2010/main" val="159210954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164356-BBA3-256D-B196-8221C65F5A1C}"/>
              </a:ext>
            </a:extLst>
          </p:cNvPr>
          <p:cNvSpPr txBox="1"/>
          <p:nvPr/>
        </p:nvSpPr>
        <p:spPr>
          <a:xfrm>
            <a:off x="3124189" y="765549"/>
            <a:ext cx="7290391" cy="584775"/>
          </a:xfrm>
          <a:prstGeom prst="rect">
            <a:avLst/>
          </a:prstGeom>
          <a:solidFill>
            <a:schemeClr val="bg1"/>
          </a:solidFill>
          <a:ln w="19050">
            <a:solidFill>
              <a:srgbClr val="0070C0"/>
            </a:solidFill>
          </a:ln>
        </p:spPr>
        <p:txBody>
          <a:bodyPr wrap="square" rtlCol="0">
            <a:spAutoFit/>
          </a:bodyPr>
          <a:lstStyle/>
          <a:p>
            <a:pPr marL="571500" indent="-571500" algn="ctr">
              <a:spcBef>
                <a:spcPts val="600"/>
              </a:spcBef>
              <a:buFont typeface="+mj-lt"/>
              <a:buAutoNum type="romanUcPeriod" startAt="5"/>
            </a:pPr>
            <a:r>
              <a:rPr lang="en-US" sz="3200" dirty="0">
                <a:latin typeface="Georgia Pro Cond Semibold" panose="02040706050405020303" pitchFamily="18" charset="0"/>
              </a:rPr>
              <a:t>Marriage is Permanent</a:t>
            </a:r>
          </a:p>
        </p:txBody>
      </p:sp>
      <p:sp>
        <p:nvSpPr>
          <p:cNvPr id="4" name="TextBox 3">
            <a:extLst>
              <a:ext uri="{FF2B5EF4-FFF2-40B4-BE49-F238E27FC236}">
                <a16:creationId xmlns:a16="http://schemas.microsoft.com/office/drawing/2014/main" id="{EF0ACD36-6569-2996-253D-58A7353C8F8B}"/>
              </a:ext>
            </a:extLst>
          </p:cNvPr>
          <p:cNvSpPr txBox="1"/>
          <p:nvPr/>
        </p:nvSpPr>
        <p:spPr>
          <a:xfrm>
            <a:off x="1375144" y="1779181"/>
            <a:ext cx="10405730" cy="984885"/>
          </a:xfrm>
          <a:prstGeom prst="rect">
            <a:avLst/>
          </a:prstGeom>
          <a:noFill/>
        </p:spPr>
        <p:txBody>
          <a:bodyPr wrap="square" rtlCol="0">
            <a:spAutoFit/>
          </a:bodyPr>
          <a:lstStyle/>
          <a:p>
            <a:pPr marL="457200" indent="-457200">
              <a:buFont typeface="+mj-lt"/>
              <a:buAutoNum type="alphaUcPeriod"/>
            </a:pPr>
            <a:r>
              <a:rPr lang="en-US" sz="2400" b="1" dirty="0"/>
              <a:t>Jesus used Genesis 2 to emphasize that marriage is permanent</a:t>
            </a:r>
          </a:p>
          <a:p>
            <a:pPr marL="457200" indent="-457200">
              <a:buFont typeface="+mj-lt"/>
              <a:buAutoNum type="alphaUcPeriod"/>
            </a:pPr>
            <a:endParaRPr lang="en-US" sz="1000" b="1" dirty="0"/>
          </a:p>
          <a:p>
            <a:pPr marL="457200" indent="-457200">
              <a:buFont typeface="+mj-lt"/>
              <a:buAutoNum type="alphaUcPeriod"/>
            </a:pPr>
            <a:r>
              <a:rPr lang="en-US" sz="2400" b="1" dirty="0"/>
              <a:t>Jesus gave four reasons for his answer being “no”</a:t>
            </a:r>
          </a:p>
        </p:txBody>
      </p:sp>
      <p:sp>
        <p:nvSpPr>
          <p:cNvPr id="2" name="AutoShape 6">
            <a:extLst>
              <a:ext uri="{FF2B5EF4-FFF2-40B4-BE49-F238E27FC236}">
                <a16:creationId xmlns:a16="http://schemas.microsoft.com/office/drawing/2014/main" id="{55ED884C-D6B8-5BBA-E497-4E5282AE4143}"/>
              </a:ext>
            </a:extLst>
          </p:cNvPr>
          <p:cNvSpPr>
            <a:spLocks noChangeArrowheads="1"/>
          </p:cNvSpPr>
          <p:nvPr/>
        </p:nvSpPr>
        <p:spPr bwMode="auto">
          <a:xfrm>
            <a:off x="1942938" y="3058244"/>
            <a:ext cx="9384281" cy="3352800"/>
          </a:xfrm>
          <a:prstGeom prst="roundRect">
            <a:avLst>
              <a:gd name="adj" fmla="val 20741"/>
            </a:avLst>
          </a:prstGeom>
          <a:solidFill>
            <a:srgbClr val="002060"/>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fontAlgn="base">
              <a:lnSpc>
                <a:spcPct val="160000"/>
              </a:lnSpc>
              <a:spcBef>
                <a:spcPct val="0"/>
              </a:spcBef>
              <a:spcAft>
                <a:spcPct val="0"/>
              </a:spcAft>
              <a:defRPr/>
            </a:pPr>
            <a:r>
              <a:rPr lang="en-US" sz="2800">
                <a:solidFill>
                  <a:srgbClr val="FFFFFF"/>
                </a:solidFill>
                <a:effectLst>
                  <a:outerShdw blurRad="38100" dist="38100" dir="2700000" algn="tl">
                    <a:srgbClr val="000000"/>
                  </a:outerShdw>
                </a:effectLst>
                <a:latin typeface="Arial" charset="0"/>
              </a:rPr>
              <a:t>1. God created one man for one woman  (Gen. 1:27)</a:t>
            </a:r>
          </a:p>
          <a:p>
            <a:pPr fontAlgn="base">
              <a:lnSpc>
                <a:spcPct val="160000"/>
              </a:lnSpc>
              <a:spcBef>
                <a:spcPct val="0"/>
              </a:spcBef>
              <a:spcAft>
                <a:spcPct val="0"/>
              </a:spcAft>
              <a:defRPr/>
            </a:pPr>
            <a:r>
              <a:rPr lang="en-US" sz="2800">
                <a:solidFill>
                  <a:srgbClr val="FFFFFF"/>
                </a:solidFill>
                <a:effectLst>
                  <a:outerShdw blurRad="38100" dist="38100" dir="2700000" algn="tl">
                    <a:srgbClr val="000000"/>
                  </a:outerShdw>
                </a:effectLst>
                <a:latin typeface="Arial" charset="0"/>
              </a:rPr>
              <a:t>2. Mates must cleave to one another (Gen. 2:24)</a:t>
            </a:r>
          </a:p>
          <a:p>
            <a:pPr fontAlgn="base">
              <a:lnSpc>
                <a:spcPct val="160000"/>
              </a:lnSpc>
              <a:spcBef>
                <a:spcPct val="0"/>
              </a:spcBef>
              <a:spcAft>
                <a:spcPct val="0"/>
              </a:spcAft>
              <a:defRPr/>
            </a:pPr>
            <a:r>
              <a:rPr lang="en-US" sz="2800">
                <a:solidFill>
                  <a:srgbClr val="FFFFFF"/>
                </a:solidFill>
                <a:effectLst>
                  <a:outerShdw blurRad="38100" dist="38100" dir="2700000" algn="tl">
                    <a:srgbClr val="000000"/>
                  </a:outerShdw>
                </a:effectLst>
                <a:latin typeface="Arial" charset="0"/>
              </a:rPr>
              <a:t>3. A man and his wife are one flesh (Gen. 2:24)</a:t>
            </a:r>
          </a:p>
          <a:p>
            <a:pPr fontAlgn="base">
              <a:lnSpc>
                <a:spcPct val="160000"/>
              </a:lnSpc>
              <a:spcBef>
                <a:spcPct val="0"/>
              </a:spcBef>
              <a:spcAft>
                <a:spcPct val="0"/>
              </a:spcAft>
              <a:defRPr/>
            </a:pPr>
            <a:r>
              <a:rPr lang="en-US" sz="2800">
                <a:solidFill>
                  <a:srgbClr val="FFFFFF"/>
                </a:solidFill>
                <a:effectLst>
                  <a:outerShdw blurRad="38100" dist="38100" dir="2700000" algn="tl">
                    <a:srgbClr val="000000"/>
                  </a:outerShdw>
                </a:effectLst>
                <a:latin typeface="Arial" charset="0"/>
              </a:rPr>
              <a:t>4. God has joined man and woman together </a:t>
            </a:r>
          </a:p>
        </p:txBody>
      </p:sp>
    </p:spTree>
    <p:extLst>
      <p:ext uri="{BB962C8B-B14F-4D97-AF65-F5344CB8AC3E}">
        <p14:creationId xmlns:p14="http://schemas.microsoft.com/office/powerpoint/2010/main" val="19743561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066779-CCF6-9C40-6AC1-329675CA7E75}"/>
              </a:ext>
            </a:extLst>
          </p:cNvPr>
          <p:cNvSpPr/>
          <p:nvPr/>
        </p:nvSpPr>
        <p:spPr>
          <a:xfrm>
            <a:off x="0" y="5379"/>
            <a:ext cx="12192000" cy="6858000"/>
          </a:xfrm>
          <a:prstGeom prst="rect">
            <a:avLst/>
          </a:prstGeom>
          <a:solidFill>
            <a:schemeClr val="tx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EF84BFD-2CB2-6695-8871-95FA57D82F32}"/>
              </a:ext>
            </a:extLst>
          </p:cNvPr>
          <p:cNvSpPr/>
          <p:nvPr/>
        </p:nvSpPr>
        <p:spPr>
          <a:xfrm>
            <a:off x="226827" y="113414"/>
            <a:ext cx="4720857" cy="2083981"/>
          </a:xfrm>
          <a:prstGeom prst="rect">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latin typeface="Georgia Pro Cond Semibold" panose="02040706050405020303" pitchFamily="18" charset="0"/>
              </a:rPr>
              <a:t>Marriage</a:t>
            </a:r>
          </a:p>
          <a:p>
            <a:pPr algn="ctr"/>
            <a:r>
              <a:rPr lang="en-US" sz="4400" i="1" dirty="0">
                <a:solidFill>
                  <a:srgbClr val="0070C0"/>
                </a:solidFill>
                <a:latin typeface="Georgia Pro Cond Semibold" panose="02040706050405020303" pitchFamily="18" charset="0"/>
              </a:rPr>
              <a:t>(Genesis 2)</a:t>
            </a:r>
          </a:p>
        </p:txBody>
      </p:sp>
      <p:sp>
        <p:nvSpPr>
          <p:cNvPr id="6" name="TextBox 5">
            <a:extLst>
              <a:ext uri="{FF2B5EF4-FFF2-40B4-BE49-F238E27FC236}">
                <a16:creationId xmlns:a16="http://schemas.microsoft.com/office/drawing/2014/main" id="{7348096B-AF16-6184-AE66-F3A26502C17F}"/>
              </a:ext>
            </a:extLst>
          </p:cNvPr>
          <p:cNvSpPr txBox="1"/>
          <p:nvPr/>
        </p:nvSpPr>
        <p:spPr>
          <a:xfrm>
            <a:off x="2450804" y="2459665"/>
            <a:ext cx="7290391" cy="3431709"/>
          </a:xfrm>
          <a:prstGeom prst="rect">
            <a:avLst/>
          </a:prstGeom>
          <a:solidFill>
            <a:schemeClr val="bg1"/>
          </a:solidFill>
          <a:ln w="19050">
            <a:solidFill>
              <a:srgbClr val="0070C0"/>
            </a:solidFill>
          </a:ln>
        </p:spPr>
        <p:txBody>
          <a:bodyPr wrap="square" rtlCol="0">
            <a:spAutoFit/>
          </a:bodyPr>
          <a:lstStyle/>
          <a:p>
            <a:pPr marL="571500" indent="-571500">
              <a:spcBef>
                <a:spcPts val="600"/>
              </a:spcBef>
              <a:buFont typeface="+mj-lt"/>
              <a:buAutoNum type="romanUcPeriod"/>
            </a:pPr>
            <a:r>
              <a:rPr lang="en-US" sz="3200" dirty="0">
                <a:solidFill>
                  <a:schemeClr val="bg1">
                    <a:lumMod val="50000"/>
                  </a:schemeClr>
                </a:solidFill>
                <a:latin typeface="Georgia Pro Cond Semibold" panose="02040706050405020303" pitchFamily="18" charset="0"/>
              </a:rPr>
              <a:t>Marriage is Divine in Origin</a:t>
            </a:r>
          </a:p>
          <a:p>
            <a:pPr marL="571500" indent="-571500">
              <a:spcBef>
                <a:spcPts val="600"/>
              </a:spcBef>
              <a:buFont typeface="+mj-lt"/>
              <a:buAutoNum type="romanUcPeriod"/>
            </a:pPr>
            <a:r>
              <a:rPr lang="en-US" sz="3200" dirty="0">
                <a:solidFill>
                  <a:schemeClr val="bg1">
                    <a:lumMod val="50000"/>
                  </a:schemeClr>
                </a:solidFill>
                <a:latin typeface="Georgia Pro Cond Semibold" panose="02040706050405020303" pitchFamily="18" charset="0"/>
              </a:rPr>
              <a:t>Marriage is Good for Mankind</a:t>
            </a:r>
          </a:p>
          <a:p>
            <a:pPr marL="571500" indent="-571500">
              <a:spcBef>
                <a:spcPts val="600"/>
              </a:spcBef>
              <a:buFont typeface="+mj-lt"/>
              <a:buAutoNum type="romanUcPeriod"/>
            </a:pPr>
            <a:r>
              <a:rPr lang="en-US" sz="3200" dirty="0">
                <a:solidFill>
                  <a:schemeClr val="bg1">
                    <a:lumMod val="50000"/>
                  </a:schemeClr>
                </a:solidFill>
                <a:latin typeface="Georgia Pro Cond Semibold" panose="02040706050405020303" pitchFamily="18" charset="0"/>
              </a:rPr>
              <a:t> Marriage is Heterosexual</a:t>
            </a:r>
          </a:p>
          <a:p>
            <a:pPr marL="571500" indent="-571500">
              <a:spcBef>
                <a:spcPts val="600"/>
              </a:spcBef>
              <a:buFont typeface="+mj-lt"/>
              <a:buAutoNum type="romanUcPeriod"/>
            </a:pPr>
            <a:r>
              <a:rPr lang="en-US" sz="3200" dirty="0">
                <a:solidFill>
                  <a:schemeClr val="bg1">
                    <a:lumMod val="50000"/>
                  </a:schemeClr>
                </a:solidFill>
                <a:latin typeface="Georgia Pro Cond Semibold" panose="02040706050405020303" pitchFamily="18" charset="0"/>
              </a:rPr>
              <a:t> Marriage is Monogamous</a:t>
            </a:r>
          </a:p>
          <a:p>
            <a:pPr marL="571500" indent="-571500">
              <a:spcBef>
                <a:spcPts val="600"/>
              </a:spcBef>
              <a:buFont typeface="+mj-lt"/>
              <a:buAutoNum type="romanUcPeriod"/>
            </a:pPr>
            <a:r>
              <a:rPr lang="en-US" sz="3200" dirty="0">
                <a:solidFill>
                  <a:schemeClr val="bg1">
                    <a:lumMod val="50000"/>
                  </a:schemeClr>
                </a:solidFill>
                <a:latin typeface="Georgia Pro Cond Semibold" panose="02040706050405020303" pitchFamily="18" charset="0"/>
              </a:rPr>
              <a:t>Marriage is Permanent</a:t>
            </a:r>
          </a:p>
          <a:p>
            <a:pPr marL="571500" indent="-571500">
              <a:spcBef>
                <a:spcPts val="600"/>
              </a:spcBef>
              <a:buFont typeface="+mj-lt"/>
              <a:buAutoNum type="romanUcPeriod"/>
            </a:pPr>
            <a:r>
              <a:rPr lang="en-US" sz="3200" dirty="0">
                <a:latin typeface="Georgia Pro Cond Semibold" panose="02040706050405020303" pitchFamily="18" charset="0"/>
              </a:rPr>
              <a:t> Marriage Involves Commitment</a:t>
            </a:r>
          </a:p>
        </p:txBody>
      </p:sp>
    </p:spTree>
    <p:extLst>
      <p:ext uri="{BB962C8B-B14F-4D97-AF65-F5344CB8AC3E}">
        <p14:creationId xmlns:p14="http://schemas.microsoft.com/office/powerpoint/2010/main" val="10182281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B36A82-22A3-E466-1E68-BF2F2B2877B6}"/>
              </a:ext>
            </a:extLst>
          </p:cNvPr>
          <p:cNvSpPr txBox="1"/>
          <p:nvPr/>
        </p:nvSpPr>
        <p:spPr>
          <a:xfrm>
            <a:off x="3223433" y="758460"/>
            <a:ext cx="7290391" cy="584775"/>
          </a:xfrm>
          <a:prstGeom prst="rect">
            <a:avLst/>
          </a:prstGeom>
          <a:solidFill>
            <a:schemeClr val="bg1"/>
          </a:solidFill>
          <a:ln w="19050">
            <a:solidFill>
              <a:srgbClr val="0070C0"/>
            </a:solidFill>
          </a:ln>
        </p:spPr>
        <p:txBody>
          <a:bodyPr wrap="square" rtlCol="0">
            <a:spAutoFit/>
          </a:bodyPr>
          <a:lstStyle/>
          <a:p>
            <a:pPr marL="571500" indent="-571500" algn="ctr">
              <a:spcBef>
                <a:spcPts val="600"/>
              </a:spcBef>
              <a:buFont typeface="+mj-lt"/>
              <a:buAutoNum type="romanUcPeriod" startAt="6"/>
            </a:pPr>
            <a:r>
              <a:rPr lang="en-US" sz="3200" dirty="0">
                <a:latin typeface="Georgia Pro Cond Semibold" panose="02040706050405020303" pitchFamily="18" charset="0"/>
              </a:rPr>
              <a:t> Marriage Involves Commitment</a:t>
            </a:r>
          </a:p>
        </p:txBody>
      </p:sp>
      <p:sp>
        <p:nvSpPr>
          <p:cNvPr id="4" name="TextBox 3">
            <a:extLst>
              <a:ext uri="{FF2B5EF4-FFF2-40B4-BE49-F238E27FC236}">
                <a16:creationId xmlns:a16="http://schemas.microsoft.com/office/drawing/2014/main" id="{06C12BAE-B8B7-1DA3-AA63-C302F7B091C0}"/>
              </a:ext>
            </a:extLst>
          </p:cNvPr>
          <p:cNvSpPr txBox="1"/>
          <p:nvPr/>
        </p:nvSpPr>
        <p:spPr>
          <a:xfrm>
            <a:off x="1375144" y="1779181"/>
            <a:ext cx="10405730" cy="2308324"/>
          </a:xfrm>
          <a:prstGeom prst="rect">
            <a:avLst/>
          </a:prstGeom>
          <a:noFill/>
        </p:spPr>
        <p:txBody>
          <a:bodyPr wrap="square" rtlCol="0">
            <a:spAutoFit/>
          </a:bodyPr>
          <a:lstStyle/>
          <a:p>
            <a:pPr marL="457200" indent="-457200">
              <a:buFont typeface="+mj-lt"/>
              <a:buAutoNum type="alphaUcPeriod"/>
            </a:pPr>
            <a:r>
              <a:rPr lang="en-US" sz="2400" b="1" dirty="0"/>
              <a:t>Must leave father and mother (v. 24)</a:t>
            </a:r>
          </a:p>
          <a:p>
            <a:pPr marL="914400" lvl="1" indent="-457200">
              <a:buFont typeface="+mj-lt"/>
              <a:buAutoNum type="arabicPeriod"/>
            </a:pPr>
            <a:r>
              <a:rPr lang="en-US" sz="2400" i="1" dirty="0"/>
              <a:t>Doesn’t mean don’t have a relationship with them – even close</a:t>
            </a:r>
          </a:p>
          <a:p>
            <a:pPr marL="914400" lvl="1" indent="-457200">
              <a:buFont typeface="+mj-lt"/>
              <a:buAutoNum type="arabicPeriod"/>
            </a:pPr>
            <a:r>
              <a:rPr lang="en-US" sz="2400" i="1" dirty="0"/>
              <a:t>But they are not the primary relationship now – she is first</a:t>
            </a:r>
          </a:p>
          <a:p>
            <a:pPr marL="914400" lvl="1" indent="-457200">
              <a:buFont typeface="+mj-lt"/>
              <a:buAutoNum type="arabicPeriod"/>
            </a:pPr>
            <a:r>
              <a:rPr lang="en-US" sz="2400" i="1" dirty="0"/>
              <a:t>Couple are committed to each other – not to their parents</a:t>
            </a:r>
          </a:p>
          <a:p>
            <a:pPr marL="914400" lvl="1" indent="-457200">
              <a:buFont typeface="+mj-lt"/>
              <a:buAutoNum type="arabicPeriod"/>
            </a:pPr>
            <a:r>
              <a:rPr lang="en-US" sz="2400" i="1" dirty="0"/>
              <a:t>A new family has begun</a:t>
            </a:r>
          </a:p>
          <a:p>
            <a:pPr marL="914400" lvl="1" indent="-457200">
              <a:buFont typeface="+mj-lt"/>
              <a:buAutoNum type="arabicPeriod"/>
            </a:pPr>
            <a:r>
              <a:rPr lang="en-US" sz="2400" i="1" dirty="0"/>
              <a:t>Headship (leadership) has changed </a:t>
            </a:r>
          </a:p>
        </p:txBody>
      </p:sp>
    </p:spTree>
    <p:extLst>
      <p:ext uri="{BB962C8B-B14F-4D97-AF65-F5344CB8AC3E}">
        <p14:creationId xmlns:p14="http://schemas.microsoft.com/office/powerpoint/2010/main" val="70191058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B36A82-22A3-E466-1E68-BF2F2B2877B6}"/>
              </a:ext>
            </a:extLst>
          </p:cNvPr>
          <p:cNvSpPr txBox="1"/>
          <p:nvPr/>
        </p:nvSpPr>
        <p:spPr>
          <a:xfrm>
            <a:off x="3223433" y="758460"/>
            <a:ext cx="7290391" cy="584775"/>
          </a:xfrm>
          <a:prstGeom prst="rect">
            <a:avLst/>
          </a:prstGeom>
          <a:solidFill>
            <a:schemeClr val="bg1"/>
          </a:solidFill>
          <a:ln w="19050">
            <a:solidFill>
              <a:srgbClr val="0070C0"/>
            </a:solidFill>
          </a:ln>
        </p:spPr>
        <p:txBody>
          <a:bodyPr wrap="square" rtlCol="0">
            <a:spAutoFit/>
          </a:bodyPr>
          <a:lstStyle/>
          <a:p>
            <a:pPr marL="571500" indent="-571500" algn="ctr">
              <a:spcBef>
                <a:spcPts val="600"/>
              </a:spcBef>
              <a:buFont typeface="+mj-lt"/>
              <a:buAutoNum type="romanUcPeriod" startAt="6"/>
            </a:pPr>
            <a:r>
              <a:rPr lang="en-US" sz="3200" dirty="0">
                <a:latin typeface="Georgia Pro Cond Semibold" panose="02040706050405020303" pitchFamily="18" charset="0"/>
              </a:rPr>
              <a:t> Marriage Involves Commitment</a:t>
            </a:r>
          </a:p>
        </p:txBody>
      </p:sp>
      <p:sp>
        <p:nvSpPr>
          <p:cNvPr id="4" name="TextBox 3">
            <a:extLst>
              <a:ext uri="{FF2B5EF4-FFF2-40B4-BE49-F238E27FC236}">
                <a16:creationId xmlns:a16="http://schemas.microsoft.com/office/drawing/2014/main" id="{06C12BAE-B8B7-1DA3-AA63-C302F7B091C0}"/>
              </a:ext>
            </a:extLst>
          </p:cNvPr>
          <p:cNvSpPr txBox="1"/>
          <p:nvPr/>
        </p:nvSpPr>
        <p:spPr>
          <a:xfrm>
            <a:off x="1375144" y="1779181"/>
            <a:ext cx="10405730" cy="2462213"/>
          </a:xfrm>
          <a:prstGeom prst="rect">
            <a:avLst/>
          </a:prstGeom>
          <a:noFill/>
        </p:spPr>
        <p:txBody>
          <a:bodyPr wrap="square" rtlCol="0">
            <a:spAutoFit/>
          </a:bodyPr>
          <a:lstStyle/>
          <a:p>
            <a:pPr marL="457200" indent="-457200">
              <a:buFont typeface="+mj-lt"/>
              <a:buAutoNum type="alphaUcPeriod"/>
            </a:pPr>
            <a:r>
              <a:rPr lang="en-US" sz="2400" b="1" dirty="0"/>
              <a:t>Must leave father and mother (v. 24)</a:t>
            </a:r>
          </a:p>
          <a:p>
            <a:pPr marL="457200" indent="-457200">
              <a:buFont typeface="+mj-lt"/>
              <a:buAutoNum type="alphaUcPeriod"/>
            </a:pPr>
            <a:endParaRPr lang="en-US" sz="1000" b="1" dirty="0"/>
          </a:p>
          <a:p>
            <a:pPr marL="457200" indent="-457200">
              <a:buFont typeface="+mj-lt"/>
              <a:buAutoNum type="alphaUcPeriod"/>
            </a:pPr>
            <a:r>
              <a:rPr lang="en-US" sz="2400" b="1" dirty="0"/>
              <a:t>Joined</a:t>
            </a:r>
          </a:p>
          <a:p>
            <a:pPr marL="914400" lvl="1" indent="-457200">
              <a:buFont typeface="+mj-lt"/>
              <a:buAutoNum type="arabicPeriod"/>
            </a:pPr>
            <a:r>
              <a:rPr lang="en-US" sz="2400" i="1" dirty="0"/>
              <a:t>“</a:t>
            </a:r>
            <a:r>
              <a:rPr lang="en-US" sz="2400" dirty="0"/>
              <a:t>to cleave, to adhere, specially firmly, as if with glue, to be glued</a:t>
            </a:r>
            <a:r>
              <a:rPr lang="en-US" sz="2400" i="1" dirty="0"/>
              <a:t>” (</a:t>
            </a:r>
            <a:r>
              <a:rPr lang="en-US" sz="2400" i="1" dirty="0" err="1"/>
              <a:t>Gensenius</a:t>
            </a:r>
            <a:r>
              <a:rPr lang="en-US" sz="2400" i="1" dirty="0"/>
              <a:t>, Hebrew and Chaldee Lexicon of the Old Testament Scriptures)</a:t>
            </a:r>
          </a:p>
          <a:p>
            <a:pPr marL="914400" lvl="1" indent="-457200">
              <a:buFont typeface="+mj-lt"/>
              <a:buAutoNum type="arabicPeriod"/>
            </a:pPr>
            <a:r>
              <a:rPr lang="en-US" sz="2400" i="1" dirty="0"/>
              <a:t>Describes an inseparable relationship</a:t>
            </a:r>
          </a:p>
          <a:p>
            <a:pPr marL="914400" lvl="1" indent="-457200">
              <a:buFont typeface="+mj-lt"/>
              <a:buAutoNum type="arabicPeriod"/>
            </a:pPr>
            <a:r>
              <a:rPr lang="en-US" sz="2400" i="1" dirty="0"/>
              <a:t>In marriage you are making a commitment to each other</a:t>
            </a:r>
            <a:endParaRPr lang="en-US" sz="2400" dirty="0"/>
          </a:p>
        </p:txBody>
      </p:sp>
    </p:spTree>
    <p:extLst>
      <p:ext uri="{BB962C8B-B14F-4D97-AF65-F5344CB8AC3E}">
        <p14:creationId xmlns:p14="http://schemas.microsoft.com/office/powerpoint/2010/main" val="1200127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B36A82-22A3-E466-1E68-BF2F2B2877B6}"/>
              </a:ext>
            </a:extLst>
          </p:cNvPr>
          <p:cNvSpPr txBox="1"/>
          <p:nvPr/>
        </p:nvSpPr>
        <p:spPr>
          <a:xfrm>
            <a:off x="3223433" y="758460"/>
            <a:ext cx="7290391" cy="584775"/>
          </a:xfrm>
          <a:prstGeom prst="rect">
            <a:avLst/>
          </a:prstGeom>
          <a:solidFill>
            <a:schemeClr val="bg1"/>
          </a:solidFill>
          <a:ln w="19050">
            <a:solidFill>
              <a:srgbClr val="0070C0"/>
            </a:solidFill>
          </a:ln>
        </p:spPr>
        <p:txBody>
          <a:bodyPr wrap="square" rtlCol="0">
            <a:spAutoFit/>
          </a:bodyPr>
          <a:lstStyle/>
          <a:p>
            <a:pPr marL="571500" indent="-571500" algn="ctr">
              <a:spcBef>
                <a:spcPts val="600"/>
              </a:spcBef>
              <a:buFont typeface="+mj-lt"/>
              <a:buAutoNum type="romanUcPeriod" startAt="6"/>
            </a:pPr>
            <a:r>
              <a:rPr lang="en-US" sz="3200" dirty="0">
                <a:latin typeface="Georgia Pro Cond Semibold" panose="02040706050405020303" pitchFamily="18" charset="0"/>
              </a:rPr>
              <a:t> Marriage Involves Commitment</a:t>
            </a:r>
          </a:p>
        </p:txBody>
      </p:sp>
      <p:sp>
        <p:nvSpPr>
          <p:cNvPr id="4" name="TextBox 3">
            <a:extLst>
              <a:ext uri="{FF2B5EF4-FFF2-40B4-BE49-F238E27FC236}">
                <a16:creationId xmlns:a16="http://schemas.microsoft.com/office/drawing/2014/main" id="{06C12BAE-B8B7-1DA3-AA63-C302F7B091C0}"/>
              </a:ext>
            </a:extLst>
          </p:cNvPr>
          <p:cNvSpPr txBox="1"/>
          <p:nvPr/>
        </p:nvSpPr>
        <p:spPr>
          <a:xfrm>
            <a:off x="1375144" y="1779181"/>
            <a:ext cx="10405730" cy="2616101"/>
          </a:xfrm>
          <a:prstGeom prst="rect">
            <a:avLst/>
          </a:prstGeom>
          <a:noFill/>
        </p:spPr>
        <p:txBody>
          <a:bodyPr wrap="square" rtlCol="0">
            <a:spAutoFit/>
          </a:bodyPr>
          <a:lstStyle/>
          <a:p>
            <a:pPr marL="457200" indent="-457200">
              <a:buFont typeface="+mj-lt"/>
              <a:buAutoNum type="alphaUcPeriod"/>
            </a:pPr>
            <a:r>
              <a:rPr lang="en-US" sz="2400" b="1" dirty="0"/>
              <a:t>Must leave father and mother (v. 24)</a:t>
            </a:r>
          </a:p>
          <a:p>
            <a:pPr marL="457200" indent="-457200">
              <a:buFont typeface="+mj-lt"/>
              <a:buAutoNum type="alphaUcPeriod"/>
            </a:pPr>
            <a:endParaRPr lang="en-US" sz="1000" b="1" dirty="0"/>
          </a:p>
          <a:p>
            <a:pPr marL="457200" indent="-457200">
              <a:buFont typeface="+mj-lt"/>
              <a:buAutoNum type="alphaUcPeriod"/>
            </a:pPr>
            <a:r>
              <a:rPr lang="en-US" sz="2400" b="1" dirty="0"/>
              <a:t>Joined</a:t>
            </a:r>
          </a:p>
          <a:p>
            <a:pPr marL="457200" indent="-457200">
              <a:buFont typeface="+mj-lt"/>
              <a:buAutoNum type="alphaUcPeriod"/>
            </a:pPr>
            <a:endParaRPr lang="en-US" sz="1000" b="1" dirty="0"/>
          </a:p>
          <a:p>
            <a:pPr marL="457200" indent="-457200">
              <a:buFont typeface="+mj-lt"/>
              <a:buAutoNum type="alphaUcPeriod"/>
            </a:pPr>
            <a:r>
              <a:rPr lang="en-US" sz="2400" b="1" dirty="0"/>
              <a:t>Marriage should be built on relationship with God and commitment to each other</a:t>
            </a:r>
          </a:p>
          <a:p>
            <a:pPr marL="914400" lvl="1" indent="-457200">
              <a:buFont typeface="+mj-lt"/>
              <a:buAutoNum type="arabicPeriod"/>
            </a:pPr>
            <a:r>
              <a:rPr lang="en-US" sz="2400" i="1" dirty="0"/>
              <a:t>Not on attractiveness or romance</a:t>
            </a:r>
          </a:p>
          <a:p>
            <a:pPr marL="914400" lvl="1" indent="-457200">
              <a:buFont typeface="+mj-lt"/>
              <a:buAutoNum type="arabicPeriod"/>
            </a:pPr>
            <a:r>
              <a:rPr lang="en-US" sz="2400" i="1" dirty="0"/>
              <a:t>Not built around the children</a:t>
            </a:r>
            <a:endParaRPr lang="en-US" sz="2400" dirty="0"/>
          </a:p>
        </p:txBody>
      </p:sp>
    </p:spTree>
    <p:extLst>
      <p:ext uri="{BB962C8B-B14F-4D97-AF65-F5344CB8AC3E}">
        <p14:creationId xmlns:p14="http://schemas.microsoft.com/office/powerpoint/2010/main" val="370314738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066779-CCF6-9C40-6AC1-329675CA7E75}"/>
              </a:ext>
            </a:extLst>
          </p:cNvPr>
          <p:cNvSpPr/>
          <p:nvPr/>
        </p:nvSpPr>
        <p:spPr>
          <a:xfrm>
            <a:off x="0" y="5379"/>
            <a:ext cx="12192000" cy="6858000"/>
          </a:xfrm>
          <a:prstGeom prst="rect">
            <a:avLst/>
          </a:prstGeom>
          <a:solidFill>
            <a:schemeClr val="tx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EF84BFD-2CB2-6695-8871-95FA57D82F32}"/>
              </a:ext>
            </a:extLst>
          </p:cNvPr>
          <p:cNvSpPr/>
          <p:nvPr/>
        </p:nvSpPr>
        <p:spPr>
          <a:xfrm>
            <a:off x="226827" y="113414"/>
            <a:ext cx="4720857" cy="2083981"/>
          </a:xfrm>
          <a:prstGeom prst="rect">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latin typeface="Georgia Pro Cond Semibold" panose="02040706050405020303" pitchFamily="18" charset="0"/>
              </a:rPr>
              <a:t>Marriage</a:t>
            </a:r>
          </a:p>
          <a:p>
            <a:pPr algn="ctr"/>
            <a:r>
              <a:rPr lang="en-US" sz="4400" i="1" dirty="0">
                <a:solidFill>
                  <a:srgbClr val="0070C0"/>
                </a:solidFill>
                <a:latin typeface="Georgia Pro Cond Semibold" panose="02040706050405020303" pitchFamily="18" charset="0"/>
              </a:rPr>
              <a:t>(Genesis 2)</a:t>
            </a:r>
          </a:p>
        </p:txBody>
      </p:sp>
      <p:sp>
        <p:nvSpPr>
          <p:cNvPr id="6" name="TextBox 5">
            <a:extLst>
              <a:ext uri="{FF2B5EF4-FFF2-40B4-BE49-F238E27FC236}">
                <a16:creationId xmlns:a16="http://schemas.microsoft.com/office/drawing/2014/main" id="{7348096B-AF16-6184-AE66-F3A26502C17F}"/>
              </a:ext>
            </a:extLst>
          </p:cNvPr>
          <p:cNvSpPr txBox="1"/>
          <p:nvPr/>
        </p:nvSpPr>
        <p:spPr>
          <a:xfrm>
            <a:off x="2450804" y="2459665"/>
            <a:ext cx="7290391" cy="4001095"/>
          </a:xfrm>
          <a:prstGeom prst="rect">
            <a:avLst/>
          </a:prstGeom>
          <a:solidFill>
            <a:schemeClr val="bg1"/>
          </a:solidFill>
          <a:ln w="19050">
            <a:solidFill>
              <a:srgbClr val="0070C0"/>
            </a:solidFill>
          </a:ln>
        </p:spPr>
        <p:txBody>
          <a:bodyPr wrap="square" rtlCol="0">
            <a:spAutoFit/>
          </a:bodyPr>
          <a:lstStyle/>
          <a:p>
            <a:pPr marL="571500" indent="-571500">
              <a:spcBef>
                <a:spcPts val="600"/>
              </a:spcBef>
              <a:buFont typeface="+mj-lt"/>
              <a:buAutoNum type="romanUcPeriod"/>
            </a:pPr>
            <a:r>
              <a:rPr lang="en-US" sz="3200" dirty="0">
                <a:solidFill>
                  <a:schemeClr val="bg1">
                    <a:lumMod val="50000"/>
                  </a:schemeClr>
                </a:solidFill>
                <a:latin typeface="Georgia Pro Cond Semibold" panose="02040706050405020303" pitchFamily="18" charset="0"/>
              </a:rPr>
              <a:t>Marriage is Divine in Origin</a:t>
            </a:r>
          </a:p>
          <a:p>
            <a:pPr marL="571500" indent="-571500">
              <a:spcBef>
                <a:spcPts val="600"/>
              </a:spcBef>
              <a:buFont typeface="+mj-lt"/>
              <a:buAutoNum type="romanUcPeriod"/>
            </a:pPr>
            <a:r>
              <a:rPr lang="en-US" sz="3200" dirty="0">
                <a:solidFill>
                  <a:schemeClr val="bg1">
                    <a:lumMod val="50000"/>
                  </a:schemeClr>
                </a:solidFill>
                <a:latin typeface="Georgia Pro Cond Semibold" panose="02040706050405020303" pitchFamily="18" charset="0"/>
              </a:rPr>
              <a:t>Marriage is Good for Mankind</a:t>
            </a:r>
          </a:p>
          <a:p>
            <a:pPr marL="571500" indent="-571500">
              <a:spcBef>
                <a:spcPts val="600"/>
              </a:spcBef>
              <a:buFont typeface="+mj-lt"/>
              <a:buAutoNum type="romanUcPeriod"/>
            </a:pPr>
            <a:r>
              <a:rPr lang="en-US" sz="3200" dirty="0">
                <a:solidFill>
                  <a:schemeClr val="bg1">
                    <a:lumMod val="50000"/>
                  </a:schemeClr>
                </a:solidFill>
                <a:latin typeface="Georgia Pro Cond Semibold" panose="02040706050405020303" pitchFamily="18" charset="0"/>
              </a:rPr>
              <a:t> Marriage is Heterosexual</a:t>
            </a:r>
          </a:p>
          <a:p>
            <a:pPr marL="571500" indent="-571500">
              <a:spcBef>
                <a:spcPts val="600"/>
              </a:spcBef>
              <a:buFont typeface="+mj-lt"/>
              <a:buAutoNum type="romanUcPeriod"/>
            </a:pPr>
            <a:r>
              <a:rPr lang="en-US" sz="3200" dirty="0">
                <a:solidFill>
                  <a:schemeClr val="bg1">
                    <a:lumMod val="50000"/>
                  </a:schemeClr>
                </a:solidFill>
                <a:latin typeface="Georgia Pro Cond Semibold" panose="02040706050405020303" pitchFamily="18" charset="0"/>
              </a:rPr>
              <a:t> Marriage is Monogamous</a:t>
            </a:r>
          </a:p>
          <a:p>
            <a:pPr marL="571500" indent="-571500">
              <a:spcBef>
                <a:spcPts val="600"/>
              </a:spcBef>
              <a:buFont typeface="+mj-lt"/>
              <a:buAutoNum type="romanUcPeriod"/>
            </a:pPr>
            <a:r>
              <a:rPr lang="en-US" sz="3200" dirty="0">
                <a:solidFill>
                  <a:schemeClr val="bg1">
                    <a:lumMod val="50000"/>
                  </a:schemeClr>
                </a:solidFill>
                <a:latin typeface="Georgia Pro Cond Semibold" panose="02040706050405020303" pitchFamily="18" charset="0"/>
              </a:rPr>
              <a:t>Marriage is Permanent</a:t>
            </a:r>
          </a:p>
          <a:p>
            <a:pPr marL="571500" indent="-571500">
              <a:spcBef>
                <a:spcPts val="600"/>
              </a:spcBef>
              <a:buFont typeface="+mj-lt"/>
              <a:buAutoNum type="romanUcPeriod"/>
            </a:pPr>
            <a:r>
              <a:rPr lang="en-US" sz="3200" dirty="0">
                <a:solidFill>
                  <a:schemeClr val="bg1">
                    <a:lumMod val="50000"/>
                  </a:schemeClr>
                </a:solidFill>
                <a:latin typeface="Georgia Pro Cond Semibold" panose="02040706050405020303" pitchFamily="18" charset="0"/>
              </a:rPr>
              <a:t> Marriage Involves Commitment</a:t>
            </a:r>
          </a:p>
          <a:p>
            <a:pPr marL="571500" indent="-571500">
              <a:spcBef>
                <a:spcPts val="600"/>
              </a:spcBef>
              <a:buFont typeface="+mj-lt"/>
              <a:buAutoNum type="romanUcPeriod"/>
            </a:pPr>
            <a:r>
              <a:rPr lang="en-US" sz="3200" dirty="0">
                <a:latin typeface="Georgia Pro Cond Semibold" panose="02040706050405020303" pitchFamily="18" charset="0"/>
              </a:rPr>
              <a:t> Marriage Demands Unity</a:t>
            </a:r>
          </a:p>
        </p:txBody>
      </p:sp>
    </p:spTree>
    <p:extLst>
      <p:ext uri="{BB962C8B-B14F-4D97-AF65-F5344CB8AC3E}">
        <p14:creationId xmlns:p14="http://schemas.microsoft.com/office/powerpoint/2010/main" val="126048437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F36202A-B27F-809D-679A-6B4BBF2175B7}"/>
              </a:ext>
            </a:extLst>
          </p:cNvPr>
          <p:cNvSpPr txBox="1"/>
          <p:nvPr/>
        </p:nvSpPr>
        <p:spPr>
          <a:xfrm>
            <a:off x="3322670" y="758456"/>
            <a:ext cx="7290391" cy="584775"/>
          </a:xfrm>
          <a:prstGeom prst="rect">
            <a:avLst/>
          </a:prstGeom>
          <a:solidFill>
            <a:schemeClr val="bg1"/>
          </a:solidFill>
          <a:ln w="19050">
            <a:solidFill>
              <a:srgbClr val="0070C0"/>
            </a:solidFill>
          </a:ln>
        </p:spPr>
        <p:txBody>
          <a:bodyPr wrap="square" rtlCol="0">
            <a:spAutoFit/>
          </a:bodyPr>
          <a:lstStyle/>
          <a:p>
            <a:pPr marL="571500" indent="-571500" algn="ctr">
              <a:spcBef>
                <a:spcPts val="600"/>
              </a:spcBef>
              <a:buFont typeface="+mj-lt"/>
              <a:buAutoNum type="romanUcPeriod" startAt="7"/>
            </a:pPr>
            <a:r>
              <a:rPr lang="en-US" sz="3200" dirty="0">
                <a:latin typeface="Georgia Pro Cond Semibold" panose="02040706050405020303" pitchFamily="18" charset="0"/>
              </a:rPr>
              <a:t> Marriage Demands Unity</a:t>
            </a:r>
          </a:p>
        </p:txBody>
      </p:sp>
      <p:sp>
        <p:nvSpPr>
          <p:cNvPr id="4" name="TextBox 3">
            <a:extLst>
              <a:ext uri="{FF2B5EF4-FFF2-40B4-BE49-F238E27FC236}">
                <a16:creationId xmlns:a16="http://schemas.microsoft.com/office/drawing/2014/main" id="{9BDFE6FC-C207-F73F-C437-A40C6DD30468}"/>
              </a:ext>
            </a:extLst>
          </p:cNvPr>
          <p:cNvSpPr txBox="1"/>
          <p:nvPr/>
        </p:nvSpPr>
        <p:spPr>
          <a:xfrm>
            <a:off x="1375144" y="1779181"/>
            <a:ext cx="10405730" cy="2677656"/>
          </a:xfrm>
          <a:prstGeom prst="rect">
            <a:avLst/>
          </a:prstGeom>
          <a:noFill/>
        </p:spPr>
        <p:txBody>
          <a:bodyPr wrap="square" rtlCol="0">
            <a:spAutoFit/>
          </a:bodyPr>
          <a:lstStyle/>
          <a:p>
            <a:pPr marL="457200" indent="-457200">
              <a:buFont typeface="+mj-lt"/>
              <a:buAutoNum type="alphaUcPeriod"/>
            </a:pPr>
            <a:r>
              <a:rPr lang="en-US" sz="2400" b="1" dirty="0"/>
              <a:t>One flesh</a:t>
            </a:r>
          </a:p>
          <a:p>
            <a:pPr marL="914400" lvl="1" indent="-457200">
              <a:buFont typeface="+mj-lt"/>
              <a:buAutoNum type="arabicPeriod"/>
            </a:pPr>
            <a:r>
              <a:rPr lang="en-US" sz="2400" i="1" dirty="0"/>
              <a:t>Involves the intimate (sexual) relationship</a:t>
            </a:r>
          </a:p>
          <a:p>
            <a:pPr marL="914400" lvl="1" indent="-457200">
              <a:buFont typeface="+mj-lt"/>
              <a:buAutoNum type="arabicPeriod"/>
            </a:pPr>
            <a:r>
              <a:rPr lang="en-US" sz="2400" i="1" dirty="0"/>
              <a:t>Involves much more</a:t>
            </a:r>
          </a:p>
          <a:p>
            <a:pPr marL="1371600" lvl="2" indent="-457200">
              <a:buFont typeface="+mj-lt"/>
              <a:buAutoNum type="alphaLcPeriod"/>
            </a:pPr>
            <a:r>
              <a:rPr lang="en-US" sz="2400" dirty="0"/>
              <a:t>1 Cor. 6:16  more than sexual – involves uniting of body and mind</a:t>
            </a:r>
          </a:p>
          <a:p>
            <a:pPr marL="1371600" lvl="2" indent="-457200">
              <a:buFont typeface="+mj-lt"/>
              <a:buAutoNum type="alphaLcPeriod"/>
            </a:pPr>
            <a:r>
              <a:rPr lang="en-US" sz="2400" dirty="0"/>
              <a:t>A spiritual union</a:t>
            </a:r>
          </a:p>
          <a:p>
            <a:pPr marL="1371600" lvl="2" indent="-457200">
              <a:buFont typeface="+mj-lt"/>
              <a:buAutoNum type="alphaLcPeriod"/>
            </a:pPr>
            <a:r>
              <a:rPr lang="en-US" sz="2400" dirty="0"/>
              <a:t>One in goal, aim and purpose</a:t>
            </a:r>
          </a:p>
          <a:p>
            <a:pPr marL="1371600" lvl="2" indent="-457200">
              <a:buFont typeface="+mj-lt"/>
              <a:buAutoNum type="alphaLcPeriod"/>
            </a:pPr>
            <a:r>
              <a:rPr lang="en-US" sz="2400" dirty="0"/>
              <a:t>A bonding with each other</a:t>
            </a:r>
          </a:p>
        </p:txBody>
      </p:sp>
    </p:spTree>
    <p:extLst>
      <p:ext uri="{BB962C8B-B14F-4D97-AF65-F5344CB8AC3E}">
        <p14:creationId xmlns:p14="http://schemas.microsoft.com/office/powerpoint/2010/main" val="75918843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fade">
                                      <p:cBhvr>
                                        <p:cTn id="49" dur="1000"/>
                                        <p:tgtEl>
                                          <p:spTgt spid="4">
                                            <p:txEl>
                                              <p:pRg st="6" end="6"/>
                                            </p:txEl>
                                          </p:spTgt>
                                        </p:tgtEl>
                                      </p:cBhvr>
                                    </p:animEffect>
                                    <p:anim calcmode="lin" valueType="num">
                                      <p:cBhvr>
                                        <p:cTn id="5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F36202A-B27F-809D-679A-6B4BBF2175B7}"/>
              </a:ext>
            </a:extLst>
          </p:cNvPr>
          <p:cNvSpPr txBox="1"/>
          <p:nvPr/>
        </p:nvSpPr>
        <p:spPr>
          <a:xfrm>
            <a:off x="3322670" y="758456"/>
            <a:ext cx="7290391" cy="584775"/>
          </a:xfrm>
          <a:prstGeom prst="rect">
            <a:avLst/>
          </a:prstGeom>
          <a:solidFill>
            <a:schemeClr val="bg1"/>
          </a:solidFill>
          <a:ln w="19050">
            <a:solidFill>
              <a:srgbClr val="0070C0"/>
            </a:solidFill>
          </a:ln>
        </p:spPr>
        <p:txBody>
          <a:bodyPr wrap="square" rtlCol="0">
            <a:spAutoFit/>
          </a:bodyPr>
          <a:lstStyle/>
          <a:p>
            <a:pPr marL="571500" indent="-571500" algn="ctr">
              <a:spcBef>
                <a:spcPts val="600"/>
              </a:spcBef>
              <a:buFont typeface="+mj-lt"/>
              <a:buAutoNum type="romanUcPeriod" startAt="7"/>
            </a:pPr>
            <a:r>
              <a:rPr lang="en-US" sz="3200" dirty="0">
                <a:latin typeface="Georgia Pro Cond Semibold" panose="02040706050405020303" pitchFamily="18" charset="0"/>
              </a:rPr>
              <a:t> Marriage Demands Unity</a:t>
            </a:r>
          </a:p>
        </p:txBody>
      </p:sp>
      <p:sp>
        <p:nvSpPr>
          <p:cNvPr id="4" name="TextBox 3">
            <a:extLst>
              <a:ext uri="{FF2B5EF4-FFF2-40B4-BE49-F238E27FC236}">
                <a16:creationId xmlns:a16="http://schemas.microsoft.com/office/drawing/2014/main" id="{9BDFE6FC-C207-F73F-C437-A40C6DD30468}"/>
              </a:ext>
            </a:extLst>
          </p:cNvPr>
          <p:cNvSpPr txBox="1"/>
          <p:nvPr/>
        </p:nvSpPr>
        <p:spPr>
          <a:xfrm>
            <a:off x="1375144" y="1779181"/>
            <a:ext cx="10405730" cy="2246769"/>
          </a:xfrm>
          <a:prstGeom prst="rect">
            <a:avLst/>
          </a:prstGeom>
          <a:noFill/>
        </p:spPr>
        <p:txBody>
          <a:bodyPr wrap="square" rtlCol="0">
            <a:spAutoFit/>
          </a:bodyPr>
          <a:lstStyle/>
          <a:p>
            <a:pPr marL="457200" indent="-457200">
              <a:buFont typeface="+mj-lt"/>
              <a:buAutoNum type="alphaUcPeriod"/>
            </a:pPr>
            <a:r>
              <a:rPr lang="en-US" sz="2400" b="1" dirty="0"/>
              <a:t>One flesh</a:t>
            </a:r>
          </a:p>
          <a:p>
            <a:pPr marL="457200" indent="-457200">
              <a:buFont typeface="+mj-lt"/>
              <a:buAutoNum type="alphaUcPeriod"/>
            </a:pPr>
            <a:endParaRPr lang="en-US" sz="1000" b="1" dirty="0"/>
          </a:p>
          <a:p>
            <a:pPr marL="457200" indent="-457200">
              <a:buFont typeface="+mj-lt"/>
              <a:buAutoNum type="alphaUcPeriod"/>
            </a:pPr>
            <a:r>
              <a:rPr lang="en-US" sz="2400" b="1" dirty="0"/>
              <a:t>When sin enters – is when pull apart and point blame (Gen. 3)</a:t>
            </a:r>
          </a:p>
          <a:p>
            <a:pPr marL="457200" indent="-457200">
              <a:buFont typeface="+mj-lt"/>
              <a:buAutoNum type="alphaUcPeriod"/>
            </a:pPr>
            <a:endParaRPr lang="en-US" sz="1000" b="1" dirty="0"/>
          </a:p>
          <a:p>
            <a:pPr marL="457200" indent="-457200">
              <a:buFont typeface="+mj-lt"/>
              <a:buAutoNum type="alphaUcPeriod"/>
            </a:pPr>
            <a:r>
              <a:rPr lang="en-US" sz="2400" b="1" dirty="0"/>
              <a:t>Order of creation suggest authority and submission</a:t>
            </a:r>
          </a:p>
          <a:p>
            <a:pPr marL="914400" lvl="1" indent="-457200">
              <a:buFont typeface="+mj-lt"/>
              <a:buAutoNum type="arabicPeriod"/>
            </a:pPr>
            <a:r>
              <a:rPr lang="en-US" sz="2400" i="1" dirty="0"/>
              <a:t>Adam was created first – then Eve (Gen. 2:18-ff)</a:t>
            </a:r>
          </a:p>
          <a:p>
            <a:pPr marL="914400" lvl="1" indent="-457200">
              <a:buFont typeface="+mj-lt"/>
              <a:buAutoNum type="arabicPeriod"/>
            </a:pPr>
            <a:r>
              <a:rPr lang="en-US" sz="2400" i="1" dirty="0"/>
              <a:t>1 Tim. 2:11-12</a:t>
            </a:r>
            <a:endParaRPr lang="en-US" sz="2400" dirty="0"/>
          </a:p>
        </p:txBody>
      </p:sp>
    </p:spTree>
    <p:extLst>
      <p:ext uri="{BB962C8B-B14F-4D97-AF65-F5344CB8AC3E}">
        <p14:creationId xmlns:p14="http://schemas.microsoft.com/office/powerpoint/2010/main" val="87103445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5" end="5"/>
                                            </p:txEl>
                                          </p:spTgt>
                                        </p:tgtEl>
                                        <p:attrNameLst>
                                          <p:attrName>style.visibility</p:attrName>
                                        </p:attrNameLst>
                                      </p:cBhvr>
                                      <p:to>
                                        <p:strVal val="visible"/>
                                      </p:to>
                                    </p:set>
                                    <p:animEffect transition="in" filter="fade">
                                      <p:cBhvr>
                                        <p:cTn id="14" dur="1000"/>
                                        <p:tgtEl>
                                          <p:spTgt spid="4">
                                            <p:txEl>
                                              <p:pRg st="5" end="5"/>
                                            </p:txEl>
                                          </p:spTgt>
                                        </p:tgtEl>
                                      </p:cBhvr>
                                    </p:animEffect>
                                    <p:anim calcmode="lin" valueType="num">
                                      <p:cBhvr>
                                        <p:cTn id="1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Effect transition="in" filter="fade">
                                      <p:cBhvr>
                                        <p:cTn id="21" dur="1000"/>
                                        <p:tgtEl>
                                          <p:spTgt spid="4">
                                            <p:txEl>
                                              <p:pRg st="6" end="6"/>
                                            </p:txEl>
                                          </p:spTgt>
                                        </p:tgtEl>
                                      </p:cBhvr>
                                    </p:animEffect>
                                    <p:anim calcmode="lin" valueType="num">
                                      <p:cBhvr>
                                        <p:cTn id="2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066779-CCF6-9C40-6AC1-329675CA7E75}"/>
              </a:ext>
            </a:extLst>
          </p:cNvPr>
          <p:cNvSpPr/>
          <p:nvPr/>
        </p:nvSpPr>
        <p:spPr>
          <a:xfrm>
            <a:off x="0" y="0"/>
            <a:ext cx="12192000" cy="6858000"/>
          </a:xfrm>
          <a:prstGeom prst="rect">
            <a:avLst/>
          </a:prstGeom>
          <a:solidFill>
            <a:schemeClr val="tx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EF84BFD-2CB2-6695-8871-95FA57D82F32}"/>
              </a:ext>
            </a:extLst>
          </p:cNvPr>
          <p:cNvSpPr/>
          <p:nvPr/>
        </p:nvSpPr>
        <p:spPr>
          <a:xfrm>
            <a:off x="226827" y="113414"/>
            <a:ext cx="4720857" cy="2083981"/>
          </a:xfrm>
          <a:prstGeom prst="rect">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latin typeface="Georgia Pro Cond Semibold" panose="02040706050405020303" pitchFamily="18" charset="0"/>
              </a:rPr>
              <a:t>Marriage</a:t>
            </a:r>
          </a:p>
          <a:p>
            <a:pPr algn="ctr"/>
            <a:r>
              <a:rPr lang="en-US" sz="4400" i="1" dirty="0">
                <a:solidFill>
                  <a:srgbClr val="0070C0"/>
                </a:solidFill>
                <a:latin typeface="Georgia Pro Cond Semibold" panose="02040706050405020303" pitchFamily="18" charset="0"/>
              </a:rPr>
              <a:t>(Genesis 2)</a:t>
            </a:r>
          </a:p>
        </p:txBody>
      </p:sp>
      <p:sp>
        <p:nvSpPr>
          <p:cNvPr id="6" name="TextBox 5">
            <a:extLst>
              <a:ext uri="{FF2B5EF4-FFF2-40B4-BE49-F238E27FC236}">
                <a16:creationId xmlns:a16="http://schemas.microsoft.com/office/drawing/2014/main" id="{7348096B-AF16-6184-AE66-F3A26502C17F}"/>
              </a:ext>
            </a:extLst>
          </p:cNvPr>
          <p:cNvSpPr txBox="1"/>
          <p:nvPr/>
        </p:nvSpPr>
        <p:spPr>
          <a:xfrm>
            <a:off x="2450804" y="2459665"/>
            <a:ext cx="7290391" cy="4001095"/>
          </a:xfrm>
          <a:prstGeom prst="rect">
            <a:avLst/>
          </a:prstGeom>
          <a:solidFill>
            <a:schemeClr val="bg1"/>
          </a:solidFill>
          <a:ln w="19050">
            <a:solidFill>
              <a:srgbClr val="0070C0"/>
            </a:solidFill>
          </a:ln>
        </p:spPr>
        <p:txBody>
          <a:bodyPr wrap="square" rtlCol="0">
            <a:spAutoFit/>
          </a:bodyPr>
          <a:lstStyle/>
          <a:p>
            <a:pPr marL="571500" indent="-571500">
              <a:spcBef>
                <a:spcPts val="600"/>
              </a:spcBef>
              <a:buFont typeface="+mj-lt"/>
              <a:buAutoNum type="romanUcPeriod"/>
            </a:pPr>
            <a:r>
              <a:rPr lang="en-US" sz="3200" dirty="0">
                <a:latin typeface="Georgia Pro Cond Semibold" panose="02040706050405020303" pitchFamily="18" charset="0"/>
              </a:rPr>
              <a:t>Marriage is Divine in Origin</a:t>
            </a:r>
          </a:p>
          <a:p>
            <a:pPr marL="571500" indent="-571500">
              <a:spcBef>
                <a:spcPts val="600"/>
              </a:spcBef>
              <a:buFont typeface="+mj-lt"/>
              <a:buAutoNum type="romanUcPeriod"/>
            </a:pPr>
            <a:r>
              <a:rPr lang="en-US" sz="3200" dirty="0">
                <a:latin typeface="Georgia Pro Cond Semibold" panose="02040706050405020303" pitchFamily="18" charset="0"/>
              </a:rPr>
              <a:t>Marriage is Good for Mankind</a:t>
            </a:r>
          </a:p>
          <a:p>
            <a:pPr marL="571500" indent="-571500">
              <a:spcBef>
                <a:spcPts val="600"/>
              </a:spcBef>
              <a:buFont typeface="+mj-lt"/>
              <a:buAutoNum type="romanUcPeriod"/>
            </a:pPr>
            <a:r>
              <a:rPr lang="en-US" sz="3200" dirty="0">
                <a:latin typeface="Georgia Pro Cond Semibold" panose="02040706050405020303" pitchFamily="18" charset="0"/>
              </a:rPr>
              <a:t> Marriage is Heterosexual</a:t>
            </a:r>
          </a:p>
          <a:p>
            <a:pPr marL="571500" indent="-571500">
              <a:spcBef>
                <a:spcPts val="600"/>
              </a:spcBef>
              <a:buFont typeface="+mj-lt"/>
              <a:buAutoNum type="romanUcPeriod"/>
            </a:pPr>
            <a:r>
              <a:rPr lang="en-US" sz="3200" dirty="0">
                <a:latin typeface="Georgia Pro Cond Semibold" panose="02040706050405020303" pitchFamily="18" charset="0"/>
              </a:rPr>
              <a:t> Marriage is Monogamous</a:t>
            </a:r>
          </a:p>
          <a:p>
            <a:pPr marL="571500" indent="-571500">
              <a:spcBef>
                <a:spcPts val="600"/>
              </a:spcBef>
              <a:buFont typeface="+mj-lt"/>
              <a:buAutoNum type="romanUcPeriod"/>
            </a:pPr>
            <a:r>
              <a:rPr lang="en-US" sz="3200" dirty="0">
                <a:latin typeface="Georgia Pro Cond Semibold" panose="02040706050405020303" pitchFamily="18" charset="0"/>
              </a:rPr>
              <a:t>Marriage is Permanent</a:t>
            </a:r>
          </a:p>
          <a:p>
            <a:pPr marL="571500" indent="-571500">
              <a:spcBef>
                <a:spcPts val="600"/>
              </a:spcBef>
              <a:buFont typeface="+mj-lt"/>
              <a:buAutoNum type="romanUcPeriod"/>
            </a:pPr>
            <a:r>
              <a:rPr lang="en-US" sz="3200" dirty="0">
                <a:latin typeface="Georgia Pro Cond Semibold" panose="02040706050405020303" pitchFamily="18" charset="0"/>
              </a:rPr>
              <a:t> Marriage Involves Commitment</a:t>
            </a:r>
          </a:p>
          <a:p>
            <a:pPr marL="571500" indent="-571500">
              <a:spcBef>
                <a:spcPts val="600"/>
              </a:spcBef>
              <a:buFont typeface="+mj-lt"/>
              <a:buAutoNum type="romanUcPeriod"/>
            </a:pPr>
            <a:r>
              <a:rPr lang="en-US" sz="3200" dirty="0">
                <a:latin typeface="Georgia Pro Cond Semibold" panose="02040706050405020303" pitchFamily="18" charset="0"/>
              </a:rPr>
              <a:t> Marriage Demands Unity</a:t>
            </a:r>
          </a:p>
        </p:txBody>
      </p:sp>
    </p:spTree>
    <p:extLst>
      <p:ext uri="{BB962C8B-B14F-4D97-AF65-F5344CB8AC3E}">
        <p14:creationId xmlns:p14="http://schemas.microsoft.com/office/powerpoint/2010/main" val="238975712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1804222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2154</TotalTime>
  <Words>2402</Words>
  <Application>Microsoft Office PowerPoint</Application>
  <PresentationFormat>Widescreen</PresentationFormat>
  <Paragraphs>273</Paragraphs>
  <Slides>40</Slides>
  <Notes>0</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40</vt:i4>
      </vt:variant>
    </vt:vector>
  </HeadingPairs>
  <TitlesOfParts>
    <vt:vector size="51" baseType="lpstr">
      <vt:lpstr>Arial</vt:lpstr>
      <vt:lpstr>Calibri</vt:lpstr>
      <vt:lpstr>Times New Roman</vt:lpstr>
      <vt:lpstr>Calibri Light</vt:lpstr>
      <vt:lpstr>Wingdings</vt:lpstr>
      <vt:lpstr>Georgia Pro Cond Semibold</vt:lpstr>
      <vt:lpstr>Office Theme</vt:lpstr>
      <vt:lpstr>1_Office Theme</vt:lpstr>
      <vt:lpstr>2_Office Theme</vt:lpstr>
      <vt:lpstr>5_Office Theme</vt:lpstr>
      <vt:lpstr>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9</cp:revision>
  <cp:lastPrinted>2022-09-11T03:20:01Z</cp:lastPrinted>
  <dcterms:created xsi:type="dcterms:W3CDTF">2022-09-09T16:16:37Z</dcterms:created>
  <dcterms:modified xsi:type="dcterms:W3CDTF">2022-09-11T12:47:35Z</dcterms:modified>
</cp:coreProperties>
</file>