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sldIdLst>
    <p:sldId id="266" r:id="rId4"/>
    <p:sldId id="268" r:id="rId5"/>
    <p:sldId id="269" r:id="rId6"/>
    <p:sldId id="270" r:id="rId7"/>
    <p:sldId id="267" r:id="rId8"/>
    <p:sldId id="271" r:id="rId9"/>
    <p:sldId id="259" r:id="rId10"/>
    <p:sldId id="261" r:id="rId11"/>
    <p:sldId id="262" r:id="rId12"/>
    <p:sldId id="260" r:id="rId13"/>
    <p:sldId id="272" r:id="rId14"/>
    <p:sldId id="273" r:id="rId15"/>
    <p:sldId id="274" r:id="rId16"/>
    <p:sldId id="275" r:id="rId17"/>
    <p:sldId id="276" r:id="rId18"/>
    <p:sldId id="277" r:id="rId19"/>
    <p:sldId id="263" r:id="rId20"/>
    <p:sldId id="265" r:id="rId21"/>
    <p:sldId id="278" r:id="rId22"/>
    <p:sldId id="279" r:id="rId23"/>
    <p:sldId id="280" r:id="rId24"/>
    <p:sldId id="281" r:id="rId25"/>
    <p:sldId id="264" r:id="rId26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  <p:embeddedFont>
      <p:font typeface="Georgia Pro Semibold" panose="02040702050405020303" pitchFamily="18" charset="0"/>
      <p:bold r:id="rId33"/>
      <p:boldItalic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BC9E"/>
    <a:srgbClr val="33171D"/>
    <a:srgbClr val="8F2D2C"/>
    <a:srgbClr val="696E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font" Target="fonts/font8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1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1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8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6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1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8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5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7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9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1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6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98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1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3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9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95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1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4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26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08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3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6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1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6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63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24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42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BC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BFE80B2-A017-1D77-55BB-5F1B51AADE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296" y="1800194"/>
            <a:ext cx="6003408" cy="45561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387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9BC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BFE80B2-A017-1D77-55BB-5F1B51AADE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107" y="78044"/>
            <a:ext cx="5048712" cy="3831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19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9BC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236FB-D46B-4471-8191-10059FF281EC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25497-AC4C-46BB-A3EF-C3AE08AC0E8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BFE80B2-A017-1D77-55BB-5F1B51AADE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36" y="128917"/>
            <a:ext cx="2551814" cy="1936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DA9B477-67CC-35EB-5E45-EDD6F9AC5314}"/>
              </a:ext>
            </a:extLst>
          </p:cNvPr>
          <p:cNvSpPr/>
          <p:nvPr userDrawn="1"/>
        </p:nvSpPr>
        <p:spPr>
          <a:xfrm>
            <a:off x="2854842" y="1690689"/>
            <a:ext cx="5660508" cy="134936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4A57187-236A-BD73-E7E4-72DBEFF0D1A5}"/>
              </a:ext>
            </a:extLst>
          </p:cNvPr>
          <p:cNvSpPr/>
          <p:nvPr userDrawn="1"/>
        </p:nvSpPr>
        <p:spPr>
          <a:xfrm rot="5400000">
            <a:off x="-2028492" y="4306704"/>
            <a:ext cx="4622854" cy="140567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9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5B3614-779F-1292-094A-46AC042F0425}"/>
              </a:ext>
            </a:extLst>
          </p:cNvPr>
          <p:cNvSpPr txBox="1"/>
          <p:nvPr/>
        </p:nvSpPr>
        <p:spPr>
          <a:xfrm>
            <a:off x="510988" y="328102"/>
            <a:ext cx="8122024" cy="5900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</a:rPr>
              <a:t>Luke 7:36–50</a:t>
            </a:r>
          </a:p>
          <a:p>
            <a:pPr marL="0" marR="0">
              <a:lnSpc>
                <a:spcPct val="115000"/>
              </a:lnSpc>
              <a:spcBef>
                <a:spcPts val="1800"/>
              </a:spcBef>
              <a:spcAft>
                <a:spcPts val="1000"/>
              </a:spcAft>
            </a:pPr>
            <a:r>
              <a:rPr lang="en-US" sz="2400" b="1" i="1" dirty="0">
                <a:effectLst/>
                <a:latin typeface="Calibri" panose="020F0502020204030204" pitchFamily="34" charset="0"/>
              </a:rPr>
              <a:t>A Woman Anoints Jesus’ Feet</a:t>
            </a:r>
            <a:r>
              <a:rPr lang="en-US" sz="2400" dirty="0">
                <a:effectLst/>
                <a:latin typeface="Calibri" panose="020F0502020204030204" pitchFamily="34" charset="0"/>
              </a:rPr>
              <a:t> </a:t>
            </a:r>
          </a:p>
          <a:p>
            <a:pPr marL="0" marR="0" indent="22860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36 </a:t>
            </a:r>
            <a:r>
              <a:rPr lang="en-US" sz="2400" dirty="0">
                <a:effectLst/>
                <a:latin typeface="Calibri" panose="020F0502020204030204" pitchFamily="34" charset="0"/>
              </a:rPr>
              <a:t>Then one of the Pharisees asked Him to eat with him. And He went to the Pharisee’s house, and sat down to eat. </a:t>
            </a:r>
          </a:p>
          <a:p>
            <a:pPr marL="0" marR="0" indent="22860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37 </a:t>
            </a:r>
            <a:r>
              <a:rPr lang="en-US" sz="2400" dirty="0">
                <a:effectLst/>
                <a:latin typeface="Calibri" panose="020F0502020204030204" pitchFamily="34" charset="0"/>
              </a:rPr>
              <a:t>And behold, a woman in the city who was a sinner, when she knew that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Jesus</a:t>
            </a:r>
            <a:r>
              <a:rPr lang="en-US" sz="2400" dirty="0">
                <a:effectLst/>
                <a:latin typeface="Calibri" panose="020F0502020204030204" pitchFamily="34" charset="0"/>
              </a:rPr>
              <a:t> sat at the table in the Pharisee’s house, brought an alabaster flask of fragrant oil, </a:t>
            </a:r>
          </a:p>
          <a:p>
            <a:pPr marL="0" marR="0" indent="22860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38 </a:t>
            </a:r>
            <a:r>
              <a:rPr lang="en-US" sz="2400" dirty="0">
                <a:effectLst/>
                <a:latin typeface="Calibri" panose="020F0502020204030204" pitchFamily="34" charset="0"/>
              </a:rPr>
              <a:t>and stood at His feet behind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Him</a:t>
            </a:r>
            <a:r>
              <a:rPr lang="en-US" sz="2400" dirty="0">
                <a:effectLst/>
                <a:latin typeface="Calibri" panose="020F0502020204030204" pitchFamily="34" charset="0"/>
              </a:rPr>
              <a:t> weeping; and she began to wash His feet with her tears, and wiped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them</a:t>
            </a:r>
            <a:r>
              <a:rPr lang="en-US" sz="2400" dirty="0">
                <a:effectLst/>
                <a:latin typeface="Calibri" panose="020F0502020204030204" pitchFamily="34" charset="0"/>
              </a:rPr>
              <a:t> with the hair of her head; and she kissed His feet and anointed </a:t>
            </a:r>
            <a:r>
              <a:rPr lang="en-US" sz="2400" i="1" dirty="0">
                <a:effectLst/>
                <a:latin typeface="Calibri" panose="020F0502020204030204" pitchFamily="34" charset="0"/>
              </a:rPr>
              <a:t>them</a:t>
            </a:r>
            <a:r>
              <a:rPr lang="en-US" sz="2400" dirty="0">
                <a:effectLst/>
                <a:latin typeface="Calibri" panose="020F0502020204030204" pitchFamily="34" charset="0"/>
              </a:rPr>
              <a:t> with the fragrant oil.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019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5B3614-779F-1292-094A-46AC042F0425}"/>
              </a:ext>
            </a:extLst>
          </p:cNvPr>
          <p:cNvSpPr txBox="1"/>
          <p:nvPr/>
        </p:nvSpPr>
        <p:spPr>
          <a:xfrm>
            <a:off x="510988" y="263554"/>
            <a:ext cx="8122024" cy="6555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39 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Now when the Pharisee who had invited Him saw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this,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he spoke to himself, saying, “This Man, if He were a prophet, would know who and what manner of woman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this is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who is touching Him, for she is a sinner.” </a:t>
            </a:r>
          </a:p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 Parable of the Two Debtors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40 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And Jesus answered and said to him, “Simon, I have something to say to you.” </a:t>
            </a: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So he said, “Teacher, say it.” </a:t>
            </a: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41 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“There was a certain creditor who had two debtors. One owed five hundred denarii, and the other fifty. </a:t>
            </a: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42 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And when they had nothing with which to repay, he freely forgave them both. Tell Me, therefore, which of them will love him more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25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5B3614-779F-1292-094A-46AC042F0425}"/>
              </a:ext>
            </a:extLst>
          </p:cNvPr>
          <p:cNvSpPr txBox="1"/>
          <p:nvPr/>
        </p:nvSpPr>
        <p:spPr>
          <a:xfrm>
            <a:off x="510988" y="193627"/>
            <a:ext cx="8122024" cy="697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43 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Simon answered and said, “I suppose the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one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whom he forgave more.” </a:t>
            </a: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And He said to him, “You have rightly judged.” </a:t>
            </a: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44 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Then He turned to the woman and said to Simon, “Do you see this woman? I entered your house; you gave Me no water for My feet, but she has washed My feet with her tears and wiped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with the hair of her head. </a:t>
            </a: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45 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You gave Me no kiss, but this woman has not ceased to kiss My feet since the time I came in. </a:t>
            </a: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46 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You did not anoint My head with oil, but this woman has anointed My feet with fragrant oil. </a:t>
            </a: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47 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Therefore I say to you, her sins,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which are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many, are forgiven, for she loved much. But to whom little is forgiven,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 same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loves little.”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014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5B3614-779F-1292-094A-46AC042F0425}"/>
              </a:ext>
            </a:extLst>
          </p:cNvPr>
          <p:cNvSpPr txBox="1"/>
          <p:nvPr/>
        </p:nvSpPr>
        <p:spPr>
          <a:xfrm>
            <a:off x="510988" y="328102"/>
            <a:ext cx="8122024" cy="315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48 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Then He said to her, “Your sins are forgiven.” </a:t>
            </a: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49 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And those who sat at the table with Him began to say to themselves, “Who is this who even forgives sins?” </a:t>
            </a: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22860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50 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Then He said to the woman, “Your faith has saved you. Go in peace.”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1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8855AB-E4D2-34B2-7027-ACEEAB0DD9E4}"/>
              </a:ext>
            </a:extLst>
          </p:cNvPr>
          <p:cNvSpPr txBox="1"/>
          <p:nvPr/>
        </p:nvSpPr>
        <p:spPr>
          <a:xfrm>
            <a:off x="0" y="172370"/>
            <a:ext cx="4087906" cy="625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b="1" dirty="0">
                <a:effectLst/>
                <a:latin typeface="Calibri" panose="020F0502020204030204" pitchFamily="34" charset="0"/>
              </a:rPr>
              <a:t>Luke 7:36–50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E6551D-9418-6000-573F-1C35821C7368}"/>
              </a:ext>
            </a:extLst>
          </p:cNvPr>
          <p:cNvSpPr txBox="1"/>
          <p:nvPr/>
        </p:nvSpPr>
        <p:spPr>
          <a:xfrm>
            <a:off x="408791" y="1511453"/>
            <a:ext cx="341017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Jesus was invited into the home of a Pharisee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A sinful woman washed, anointed and kissed his feet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A6ACDE-8CEA-A47B-2197-29D81FDBF9FF}"/>
              </a:ext>
            </a:extLst>
          </p:cNvPr>
          <p:cNvSpPr txBox="1"/>
          <p:nvPr/>
        </p:nvSpPr>
        <p:spPr>
          <a:xfrm>
            <a:off x="408790" y="3820758"/>
            <a:ext cx="851467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The Pharisee thought if Jesus were really a prophet, he would know the kind of woman she was (v. 39)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Jesus addresses the Pharisee before he </a:t>
            </a:r>
            <a:r>
              <a:rPr lang="en-US" sz="2400" dirty="0" err="1"/>
              <a:t>addressses</a:t>
            </a:r>
            <a:r>
              <a:rPr lang="en-US" sz="2400" dirty="0"/>
              <a:t> the sinful woman (vv. 40-50)</a:t>
            </a:r>
          </a:p>
        </p:txBody>
      </p:sp>
    </p:spTree>
    <p:extLst>
      <p:ext uri="{BB962C8B-B14F-4D97-AF65-F5344CB8AC3E}">
        <p14:creationId xmlns:p14="http://schemas.microsoft.com/office/powerpoint/2010/main" val="155131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9C123C-1D2A-1BDD-46A4-7105346711AC}"/>
              </a:ext>
            </a:extLst>
          </p:cNvPr>
          <p:cNvSpPr txBox="1"/>
          <p:nvPr/>
        </p:nvSpPr>
        <p:spPr>
          <a:xfrm>
            <a:off x="134471" y="344244"/>
            <a:ext cx="3899647" cy="3028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u="sng" dirty="0">
                <a:effectLst/>
                <a:latin typeface="Calibri" panose="020F0502020204030204" pitchFamily="34" charset="0"/>
              </a:rPr>
              <a:t>Luke 7:40</a:t>
            </a:r>
          </a:p>
          <a:p>
            <a:pPr marL="0" marR="0" indent="22860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</a:pPr>
            <a:r>
              <a:rPr lang="en-US" sz="2400" baseline="30000" dirty="0">
                <a:effectLst/>
                <a:latin typeface="Calibri" panose="020F0502020204030204" pitchFamily="34" charset="0"/>
              </a:rPr>
              <a:t>40 </a:t>
            </a:r>
            <a:r>
              <a:rPr lang="en-US" sz="2400" dirty="0">
                <a:effectLst/>
                <a:latin typeface="Calibri" panose="020F0502020204030204" pitchFamily="34" charset="0"/>
              </a:rPr>
              <a:t>And Jesus answered and said to him, “Simon, I have something to say to you.” </a:t>
            </a:r>
          </a:p>
          <a:p>
            <a:pPr marL="0" marR="0" indent="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libri" panose="020F0502020204030204" pitchFamily="34" charset="0"/>
              </a:rPr>
              <a:t>So he said, “Teacher, say it.” </a:t>
            </a:r>
          </a:p>
          <a:p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B3F7D9-BCBA-5690-FE2D-46C8F73DD77E}"/>
              </a:ext>
            </a:extLst>
          </p:cNvPr>
          <p:cNvSpPr txBox="1"/>
          <p:nvPr/>
        </p:nvSpPr>
        <p:spPr>
          <a:xfrm>
            <a:off x="2536115" y="3878132"/>
            <a:ext cx="4071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Two Things: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C101BD-383E-43ED-F9DB-13A5655449C5}"/>
              </a:ext>
            </a:extLst>
          </p:cNvPr>
          <p:cNvSpPr txBox="1"/>
          <p:nvPr/>
        </p:nvSpPr>
        <p:spPr>
          <a:xfrm>
            <a:off x="666974" y="4518212"/>
            <a:ext cx="835869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solidFill>
                  <a:srgbClr val="002060"/>
                </a:solidFill>
              </a:rPr>
              <a:t>The Lord has a message</a:t>
            </a:r>
          </a:p>
          <a:p>
            <a:pPr marL="457200" indent="-457200">
              <a:buFont typeface="+mj-lt"/>
              <a:buAutoNum type="arabicPeriod"/>
            </a:pPr>
            <a:endParaRPr lang="en-US" sz="1000" dirty="0"/>
          </a:p>
          <a:p>
            <a:pPr marL="457200" indent="-457200">
              <a:buFont typeface="+mj-lt"/>
              <a:buAutoNum type="arabicPeriod"/>
            </a:pPr>
            <a:r>
              <a:rPr lang="en-US" sz="2800" b="1" dirty="0">
                <a:solidFill>
                  <a:srgbClr val="002060"/>
                </a:solidFill>
              </a:rPr>
              <a:t>The attitude of the hearer – “Teacher, say it”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“Teacher, tell it” (NCV)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“Let’s hear the message”</a:t>
            </a:r>
          </a:p>
        </p:txBody>
      </p:sp>
    </p:spTree>
    <p:extLst>
      <p:ext uri="{BB962C8B-B14F-4D97-AF65-F5344CB8AC3E}">
        <p14:creationId xmlns:p14="http://schemas.microsoft.com/office/powerpoint/2010/main" val="547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5B2D24-3109-3FB7-46A8-C92FCCEFB992}"/>
              </a:ext>
            </a:extLst>
          </p:cNvPr>
          <p:cNvSpPr txBox="1"/>
          <p:nvPr/>
        </p:nvSpPr>
        <p:spPr>
          <a:xfrm>
            <a:off x="629322" y="489472"/>
            <a:ext cx="77939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eorgia Pro Semibold" panose="02040702050405020303" pitchFamily="18" charset="0"/>
              </a:rPr>
              <a:t>“Teacher, Say It”</a:t>
            </a:r>
          </a:p>
        </p:txBody>
      </p:sp>
    </p:spTree>
    <p:extLst>
      <p:ext uri="{BB962C8B-B14F-4D97-AF65-F5344CB8AC3E}">
        <p14:creationId xmlns:p14="http://schemas.microsoft.com/office/powerpoint/2010/main" val="328827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D0F3B0-FF3B-10F4-80AC-FE71D27E0E05}"/>
              </a:ext>
            </a:extLst>
          </p:cNvPr>
          <p:cNvSpPr txBox="1"/>
          <p:nvPr/>
        </p:nvSpPr>
        <p:spPr>
          <a:xfrm>
            <a:off x="0" y="1113416"/>
            <a:ext cx="4141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Georgia Pro Semibold" panose="02040702050405020303" pitchFamily="18" charset="0"/>
              </a:rPr>
              <a:t>“Teacher, Say It”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8703DA-8AF8-C71F-136A-4F246A842E40}"/>
              </a:ext>
            </a:extLst>
          </p:cNvPr>
          <p:cNvSpPr txBox="1"/>
          <p:nvPr/>
        </p:nvSpPr>
        <p:spPr>
          <a:xfrm>
            <a:off x="1167206" y="4254649"/>
            <a:ext cx="7336715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Simon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pic>
        <p:nvPicPr>
          <p:cNvPr id="6" name="Graphic 5" descr="Paragraph Squiggle with solid fill">
            <a:extLst>
              <a:ext uri="{FF2B5EF4-FFF2-40B4-BE49-F238E27FC236}">
                <a16:creationId xmlns:a16="http://schemas.microsoft.com/office/drawing/2014/main" id="{D608DB89-15C8-32BF-E376-22B1C48EB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6301" y="2971800"/>
            <a:ext cx="1360841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3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1D1297-E83A-DC56-678F-F1A460683EBC}"/>
              </a:ext>
            </a:extLst>
          </p:cNvPr>
          <p:cNvSpPr txBox="1"/>
          <p:nvPr/>
        </p:nvSpPr>
        <p:spPr>
          <a:xfrm>
            <a:off x="1936377" y="462578"/>
            <a:ext cx="7336715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Simon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4C355-D0E6-A05E-97FD-9830A166E494}"/>
              </a:ext>
            </a:extLst>
          </p:cNvPr>
          <p:cNvSpPr txBox="1"/>
          <p:nvPr/>
        </p:nvSpPr>
        <p:spPr>
          <a:xfrm>
            <a:off x="570156" y="2248349"/>
            <a:ext cx="83156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Pharisee’s view: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Of Jesus: must not be a prophet (v. 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Of the woman: Sinner – lower than he was (v. 39)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Of self: Superior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To the woman (she is a worse and lowly sinner)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To Jesus (for he is a fraud)</a:t>
            </a:r>
          </a:p>
        </p:txBody>
      </p:sp>
    </p:spTree>
    <p:extLst>
      <p:ext uri="{BB962C8B-B14F-4D97-AF65-F5344CB8AC3E}">
        <p14:creationId xmlns:p14="http://schemas.microsoft.com/office/powerpoint/2010/main" val="404901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28835B-7CE0-5DA8-DE74-CA49239CEF56}"/>
              </a:ext>
            </a:extLst>
          </p:cNvPr>
          <p:cNvSpPr txBox="1"/>
          <p:nvPr/>
        </p:nvSpPr>
        <p:spPr>
          <a:xfrm>
            <a:off x="570155" y="1188720"/>
            <a:ext cx="80036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“One must vividly imagine the scene in order to feel the dramatic element in it: not a word is spoken since the woman entered and began her demonstration, which was silent except for her subdued weeping. The first surprise was followed by a strain, an increasing tension.”</a:t>
            </a:r>
          </a:p>
          <a:p>
            <a:endParaRPr lang="en-US" sz="2400" b="0" i="0" u="none" strike="noStrike" baseline="0" dirty="0"/>
          </a:p>
          <a:p>
            <a:r>
              <a:rPr lang="en-US" sz="2400" b="0" i="0" u="none" strike="noStrike" baseline="0" dirty="0"/>
              <a:t>R. C. H. Lenski, </a:t>
            </a:r>
            <a:r>
              <a:rPr lang="en-US" sz="2400" b="0" i="1" u="sng" strike="noStrike" baseline="0" dirty="0"/>
              <a:t>The Interpretation of St. Luke’s Gospel</a:t>
            </a:r>
            <a:r>
              <a:rPr lang="en-US" sz="2400" b="0" i="0" u="none" strike="noStrike" baseline="0" dirty="0"/>
              <a:t>, 428.</a:t>
            </a:r>
            <a:endParaRPr lang="en-US" sz="24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FDB048-FF35-4493-8485-FA73DA116902}"/>
              </a:ext>
            </a:extLst>
          </p:cNvPr>
          <p:cNvSpPr/>
          <p:nvPr/>
        </p:nvSpPr>
        <p:spPr>
          <a:xfrm>
            <a:off x="333486" y="303903"/>
            <a:ext cx="8477026" cy="6250193"/>
          </a:xfrm>
          <a:prstGeom prst="roundRect">
            <a:avLst>
              <a:gd name="adj" fmla="val 10299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1D1297-E83A-DC56-678F-F1A460683EBC}"/>
              </a:ext>
            </a:extLst>
          </p:cNvPr>
          <p:cNvSpPr txBox="1"/>
          <p:nvPr/>
        </p:nvSpPr>
        <p:spPr>
          <a:xfrm>
            <a:off x="1936377" y="462578"/>
            <a:ext cx="7336715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Simon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4C355-D0E6-A05E-97FD-9830A166E494}"/>
              </a:ext>
            </a:extLst>
          </p:cNvPr>
          <p:cNvSpPr txBox="1"/>
          <p:nvPr/>
        </p:nvSpPr>
        <p:spPr>
          <a:xfrm>
            <a:off x="570156" y="2248349"/>
            <a:ext cx="83156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Pharisee’s view: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Lord has something to say (v. 40)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Message reveals character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Character of Simon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dirty="0"/>
              <a:t>He questioned if Jesus knows about reputation of the woman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dirty="0"/>
              <a:t>Jesus reveals that he knows even more – </a:t>
            </a:r>
            <a:r>
              <a:rPr lang="en-US" sz="2400" i="1" dirty="0"/>
              <a:t>what Simon was thinking!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dirty="0"/>
              <a:t>Know your real character!</a:t>
            </a:r>
          </a:p>
        </p:txBody>
      </p:sp>
    </p:spTree>
    <p:extLst>
      <p:ext uri="{BB962C8B-B14F-4D97-AF65-F5344CB8AC3E}">
        <p14:creationId xmlns:p14="http://schemas.microsoft.com/office/powerpoint/2010/main" val="39797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1D1297-E83A-DC56-678F-F1A460683EBC}"/>
              </a:ext>
            </a:extLst>
          </p:cNvPr>
          <p:cNvSpPr txBox="1"/>
          <p:nvPr/>
        </p:nvSpPr>
        <p:spPr>
          <a:xfrm>
            <a:off x="1936377" y="462578"/>
            <a:ext cx="7336715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Simon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4C355-D0E6-A05E-97FD-9830A166E494}"/>
              </a:ext>
            </a:extLst>
          </p:cNvPr>
          <p:cNvSpPr txBox="1"/>
          <p:nvPr/>
        </p:nvSpPr>
        <p:spPr>
          <a:xfrm>
            <a:off x="570156" y="2248349"/>
            <a:ext cx="83156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Pharisee’s view: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Lord has something to say (v. 40)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Message reveals character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Character of Simon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Character of Jesus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dirty="0"/>
              <a:t>Knows even the thoughts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dirty="0"/>
              <a:t>John 2:24-25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dirty="0"/>
              <a:t>Evidence of his deity</a:t>
            </a:r>
          </a:p>
        </p:txBody>
      </p:sp>
    </p:spTree>
    <p:extLst>
      <p:ext uri="{BB962C8B-B14F-4D97-AF65-F5344CB8AC3E}">
        <p14:creationId xmlns:p14="http://schemas.microsoft.com/office/powerpoint/2010/main" val="331698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1D1297-E83A-DC56-678F-F1A460683EBC}"/>
              </a:ext>
            </a:extLst>
          </p:cNvPr>
          <p:cNvSpPr txBox="1"/>
          <p:nvPr/>
        </p:nvSpPr>
        <p:spPr>
          <a:xfrm>
            <a:off x="1936377" y="462578"/>
            <a:ext cx="7336715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Simon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4C355-D0E6-A05E-97FD-9830A166E494}"/>
              </a:ext>
            </a:extLst>
          </p:cNvPr>
          <p:cNvSpPr txBox="1"/>
          <p:nvPr/>
        </p:nvSpPr>
        <p:spPr>
          <a:xfrm>
            <a:off x="570156" y="2248349"/>
            <a:ext cx="83156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Pharisee’s view: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Lord has something to say (v. 40)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Message reveals character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Character of Simon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Character of Jesus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How you respond to the message – reveals character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dirty="0"/>
              <a:t>Heb. 4:11-13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2400" dirty="0"/>
              <a:t>Luke 8:11-15</a:t>
            </a:r>
          </a:p>
        </p:txBody>
      </p:sp>
    </p:spTree>
    <p:extLst>
      <p:ext uri="{BB962C8B-B14F-4D97-AF65-F5344CB8AC3E}">
        <p14:creationId xmlns:p14="http://schemas.microsoft.com/office/powerpoint/2010/main" val="423106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1D1297-E83A-DC56-678F-F1A460683EBC}"/>
              </a:ext>
            </a:extLst>
          </p:cNvPr>
          <p:cNvSpPr txBox="1"/>
          <p:nvPr/>
        </p:nvSpPr>
        <p:spPr>
          <a:xfrm>
            <a:off x="1936377" y="462578"/>
            <a:ext cx="7336715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Simon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4C355-D0E6-A05E-97FD-9830A166E494}"/>
              </a:ext>
            </a:extLst>
          </p:cNvPr>
          <p:cNvSpPr txBox="1"/>
          <p:nvPr/>
        </p:nvSpPr>
        <p:spPr>
          <a:xfrm>
            <a:off x="570156" y="2248349"/>
            <a:ext cx="83156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Pharisee’s view: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Lord has something to say (v. 40)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Message reveals character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Correcting message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Gives a parable – a parallel (vv. 41-43)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Contrast Simon to the sinful woman – showing his shortcomings (vv. 44-46)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Points out to Simon that he doesn’t even measure up to the sinful woman!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 message designed to correct his attitude</a:t>
            </a:r>
          </a:p>
        </p:txBody>
      </p:sp>
    </p:spTree>
    <p:extLst>
      <p:ext uri="{BB962C8B-B14F-4D97-AF65-F5344CB8AC3E}">
        <p14:creationId xmlns:p14="http://schemas.microsoft.com/office/powerpoint/2010/main" val="6350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1D1297-E83A-DC56-678F-F1A460683EBC}"/>
              </a:ext>
            </a:extLst>
          </p:cNvPr>
          <p:cNvSpPr txBox="1"/>
          <p:nvPr/>
        </p:nvSpPr>
        <p:spPr>
          <a:xfrm>
            <a:off x="1936377" y="462578"/>
            <a:ext cx="7336715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Simon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4C355-D0E6-A05E-97FD-9830A166E494}"/>
              </a:ext>
            </a:extLst>
          </p:cNvPr>
          <p:cNvSpPr txBox="1"/>
          <p:nvPr/>
        </p:nvSpPr>
        <p:spPr>
          <a:xfrm>
            <a:off x="570156" y="2248349"/>
            <a:ext cx="83156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Pharisee’s view: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Lord has something to say (v. 40)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Message reveals character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Correcting message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Message of grace for the sinner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Not disdain that Simon had shown (v. 39)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Forgiveness available – though many sins (v. 47)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One who realizes their sinful condition – appreciates and embraces forgiveness (vv. 42-43)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Peace comes as result (v. 50)</a:t>
            </a:r>
          </a:p>
        </p:txBody>
      </p:sp>
    </p:spTree>
    <p:extLst>
      <p:ext uri="{BB962C8B-B14F-4D97-AF65-F5344CB8AC3E}">
        <p14:creationId xmlns:p14="http://schemas.microsoft.com/office/powerpoint/2010/main" val="109438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1D1297-E83A-DC56-678F-F1A460683EBC}"/>
              </a:ext>
            </a:extLst>
          </p:cNvPr>
          <p:cNvSpPr txBox="1"/>
          <p:nvPr/>
        </p:nvSpPr>
        <p:spPr>
          <a:xfrm>
            <a:off x="1936377" y="462578"/>
            <a:ext cx="7336715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Simon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E4C355-D0E6-A05E-97FD-9830A166E494}"/>
              </a:ext>
            </a:extLst>
          </p:cNvPr>
          <p:cNvSpPr txBox="1"/>
          <p:nvPr/>
        </p:nvSpPr>
        <p:spPr>
          <a:xfrm>
            <a:off x="570156" y="2248349"/>
            <a:ext cx="83156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The Pharisee’s view: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Lord has something to say (v. 40)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Attitude: “Teacher, say it” (v. 40)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Displays (at least in words) a noble attitude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Wants to hear – but doesn’t see his need for 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Wants to hear – but no evidence he pays attention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Wants to hear – but no evidence it made a change in him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Possible to hear – yet word have little or no impact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Jas. 1:22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Acts 28:24-29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Matt. 7:24-27</a:t>
            </a:r>
          </a:p>
        </p:txBody>
      </p:sp>
    </p:spTree>
    <p:extLst>
      <p:ext uri="{BB962C8B-B14F-4D97-AF65-F5344CB8AC3E}">
        <p14:creationId xmlns:p14="http://schemas.microsoft.com/office/powerpoint/2010/main" val="348848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D0F3B0-FF3B-10F4-80AC-FE71D27E0E05}"/>
              </a:ext>
            </a:extLst>
          </p:cNvPr>
          <p:cNvSpPr txBox="1"/>
          <p:nvPr/>
        </p:nvSpPr>
        <p:spPr>
          <a:xfrm>
            <a:off x="0" y="1113416"/>
            <a:ext cx="4141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Georgia Pro Semibold" panose="02040702050405020303" pitchFamily="18" charset="0"/>
              </a:rPr>
              <a:t>“Teacher, Say It”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8703DA-8AF8-C71F-136A-4F246A842E40}"/>
              </a:ext>
            </a:extLst>
          </p:cNvPr>
          <p:cNvSpPr txBox="1"/>
          <p:nvPr/>
        </p:nvSpPr>
        <p:spPr>
          <a:xfrm>
            <a:off x="1167206" y="4254649"/>
            <a:ext cx="7336715" cy="1670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Simon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Us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pic>
        <p:nvPicPr>
          <p:cNvPr id="5" name="Graphic 4" descr="Paragraph Squiggle with solid fill">
            <a:extLst>
              <a:ext uri="{FF2B5EF4-FFF2-40B4-BE49-F238E27FC236}">
                <a16:creationId xmlns:a16="http://schemas.microsoft.com/office/drawing/2014/main" id="{426C6066-5B34-E750-94C0-2FAFDE239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6301" y="2971800"/>
            <a:ext cx="1360841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1DE185-648F-382C-FA55-0C417DE39CEB}"/>
              </a:ext>
            </a:extLst>
          </p:cNvPr>
          <p:cNvSpPr txBox="1"/>
          <p:nvPr/>
        </p:nvSpPr>
        <p:spPr>
          <a:xfrm>
            <a:off x="3162752" y="484093"/>
            <a:ext cx="5063480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Us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1F109C-202F-2E37-91A3-150B4FB0404D}"/>
              </a:ext>
            </a:extLst>
          </p:cNvPr>
          <p:cNvSpPr txBox="1"/>
          <p:nvPr/>
        </p:nvSpPr>
        <p:spPr>
          <a:xfrm>
            <a:off x="570156" y="2248349"/>
            <a:ext cx="83156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Lord has something to say to you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the Lord has revealed in his word – is what he says to you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John 12:48 – Words he spoke will judge us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Heb. 1:1-2 – God speaks to us through his Son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/>
              <a:t>Eph. 3:3-5 – Been revealed and written</a:t>
            </a:r>
          </a:p>
        </p:txBody>
      </p:sp>
    </p:spTree>
    <p:extLst>
      <p:ext uri="{BB962C8B-B14F-4D97-AF65-F5344CB8AC3E}">
        <p14:creationId xmlns:p14="http://schemas.microsoft.com/office/powerpoint/2010/main" val="189017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1DE185-648F-382C-FA55-0C417DE39CEB}"/>
              </a:ext>
            </a:extLst>
          </p:cNvPr>
          <p:cNvSpPr txBox="1"/>
          <p:nvPr/>
        </p:nvSpPr>
        <p:spPr>
          <a:xfrm>
            <a:off x="3162752" y="484093"/>
            <a:ext cx="5063480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Us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1F109C-202F-2E37-91A3-150B4FB0404D}"/>
              </a:ext>
            </a:extLst>
          </p:cNvPr>
          <p:cNvSpPr txBox="1"/>
          <p:nvPr/>
        </p:nvSpPr>
        <p:spPr>
          <a:xfrm>
            <a:off x="570156" y="2248349"/>
            <a:ext cx="831566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Lord has something to say to you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the Lord has revealed in his word – is what he says to you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does he say to you? [anything the word teaches]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Come and I will give you rest (Matt. 11:28)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To believe the OT is true – He endorsed OT stories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Creation account (Matt. 19:4)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Noah and flood (Matt. 24:37-38)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Sodom’s judgement (Matt. 11:24)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Lot’s wife (Luke 17:32)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200" dirty="0"/>
              <a:t>Jonah and great fish (Matt. 12:40)</a:t>
            </a:r>
          </a:p>
        </p:txBody>
      </p:sp>
    </p:spTree>
    <p:extLst>
      <p:ext uri="{BB962C8B-B14F-4D97-AF65-F5344CB8AC3E}">
        <p14:creationId xmlns:p14="http://schemas.microsoft.com/office/powerpoint/2010/main" val="379078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1DE185-648F-382C-FA55-0C417DE39CEB}"/>
              </a:ext>
            </a:extLst>
          </p:cNvPr>
          <p:cNvSpPr txBox="1"/>
          <p:nvPr/>
        </p:nvSpPr>
        <p:spPr>
          <a:xfrm>
            <a:off x="3162752" y="484093"/>
            <a:ext cx="5063480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Us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1F109C-202F-2E37-91A3-150B4FB0404D}"/>
              </a:ext>
            </a:extLst>
          </p:cNvPr>
          <p:cNvSpPr txBox="1"/>
          <p:nvPr/>
        </p:nvSpPr>
        <p:spPr>
          <a:xfrm>
            <a:off x="570156" y="2248349"/>
            <a:ext cx="831566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Lord has something to say to you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the Lord has revealed in his word – is what he says to you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What does he say to you? [anything the word teaches]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Come and I will give you rest (Matt. 11:28)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To believe the OT is true – He endorsed OT stories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Treat others right (Matt. 5:21-26; 7:12)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Faithful in family life (Matt. 5:31-32)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Be honest (Matt. 5:33-37)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Devout service to God (Matt. 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Sincere and not hypocrisy (Matt. 7:1-5)</a:t>
            </a:r>
          </a:p>
        </p:txBody>
      </p:sp>
    </p:spTree>
    <p:extLst>
      <p:ext uri="{BB962C8B-B14F-4D97-AF65-F5344CB8AC3E}">
        <p14:creationId xmlns:p14="http://schemas.microsoft.com/office/powerpoint/2010/main" val="75623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1DE185-648F-382C-FA55-0C417DE39CEB}"/>
              </a:ext>
            </a:extLst>
          </p:cNvPr>
          <p:cNvSpPr txBox="1"/>
          <p:nvPr/>
        </p:nvSpPr>
        <p:spPr>
          <a:xfrm>
            <a:off x="3162752" y="484093"/>
            <a:ext cx="5063480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Us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1F109C-202F-2E37-91A3-150B4FB0404D}"/>
              </a:ext>
            </a:extLst>
          </p:cNvPr>
          <p:cNvSpPr txBox="1"/>
          <p:nvPr/>
        </p:nvSpPr>
        <p:spPr>
          <a:xfrm>
            <a:off x="570156" y="2248349"/>
            <a:ext cx="831566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Lord has something to say to you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Attitude: “Teacher, say it”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Attitude should be – we want to hear what Lord says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Some don’t want to hear (Acts 7:57)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Some don’t really care whether hear or not (Rom. 10:3)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Attitude should be as: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200" dirty="0"/>
              <a:t>Samuel – “Speak, Lord, for your servant hears” (1 Sam. 3:9-10)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200" dirty="0"/>
              <a:t>Cornelius – are present to hear all things commanded of God (Acts 10:33)</a:t>
            </a:r>
          </a:p>
        </p:txBody>
      </p:sp>
    </p:spTree>
    <p:extLst>
      <p:ext uri="{BB962C8B-B14F-4D97-AF65-F5344CB8AC3E}">
        <p14:creationId xmlns:p14="http://schemas.microsoft.com/office/powerpoint/2010/main" val="70042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1DE185-648F-382C-FA55-0C417DE39CEB}"/>
              </a:ext>
            </a:extLst>
          </p:cNvPr>
          <p:cNvSpPr txBox="1"/>
          <p:nvPr/>
        </p:nvSpPr>
        <p:spPr>
          <a:xfrm>
            <a:off x="3162752" y="484093"/>
            <a:ext cx="5063480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lnSpc>
                <a:spcPct val="150000"/>
              </a:lnSpc>
              <a:buFont typeface="+mj-lt"/>
              <a:buAutoNum type="romanUcPeriod" startAt="2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Us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1F109C-202F-2E37-91A3-150B4FB0404D}"/>
              </a:ext>
            </a:extLst>
          </p:cNvPr>
          <p:cNvSpPr txBox="1"/>
          <p:nvPr/>
        </p:nvSpPr>
        <p:spPr>
          <a:xfrm>
            <a:off x="570156" y="2248349"/>
            <a:ext cx="83156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Lord has something to say to you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Attitude: “Teacher, say it”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Attitude should be – we want to hear what Lord says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/>
              <a:t>Attitude should be – want to hear and heed what is said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Word doesn’t profit if not accepted (Heb. 4:2)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Why call Jesus “Lord” if don’t submit (Luke 6:46)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200" dirty="0"/>
              <a:t>Possible to give lip service to hearing the word (Matt. 15:8)</a:t>
            </a:r>
          </a:p>
        </p:txBody>
      </p:sp>
    </p:spTree>
    <p:extLst>
      <p:ext uri="{BB962C8B-B14F-4D97-AF65-F5344CB8AC3E}">
        <p14:creationId xmlns:p14="http://schemas.microsoft.com/office/powerpoint/2010/main" val="227832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D0F3B0-FF3B-10F4-80AC-FE71D27E0E05}"/>
              </a:ext>
            </a:extLst>
          </p:cNvPr>
          <p:cNvSpPr txBox="1"/>
          <p:nvPr/>
        </p:nvSpPr>
        <p:spPr>
          <a:xfrm>
            <a:off x="0" y="1113416"/>
            <a:ext cx="4141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Georgia Pro Semibold" panose="02040702050405020303" pitchFamily="18" charset="0"/>
              </a:rPr>
              <a:t>“Teacher, Say It”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8703DA-8AF8-C71F-136A-4F246A842E40}"/>
              </a:ext>
            </a:extLst>
          </p:cNvPr>
          <p:cNvSpPr txBox="1"/>
          <p:nvPr/>
        </p:nvSpPr>
        <p:spPr>
          <a:xfrm>
            <a:off x="1167206" y="4254649"/>
            <a:ext cx="7336715" cy="1670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Simon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3600" dirty="0">
                <a:solidFill>
                  <a:srgbClr val="002060"/>
                </a:solidFill>
                <a:latin typeface="Georgia Pro Semibold" panose="02040702050405020303" pitchFamily="18" charset="0"/>
              </a:rPr>
              <a:t>Message for Us</a:t>
            </a:r>
            <a:endParaRPr lang="en-US" sz="4000" dirty="0">
              <a:solidFill>
                <a:srgbClr val="002060"/>
              </a:solidFill>
              <a:latin typeface="Georgia Pro Semibold" panose="02040702050405020303" pitchFamily="18" charset="0"/>
            </a:endParaRPr>
          </a:p>
        </p:txBody>
      </p:sp>
      <p:pic>
        <p:nvPicPr>
          <p:cNvPr id="7" name="Graphic 6" descr="Paragraph Squiggle with solid fill">
            <a:extLst>
              <a:ext uri="{FF2B5EF4-FFF2-40B4-BE49-F238E27FC236}">
                <a16:creationId xmlns:a16="http://schemas.microsoft.com/office/drawing/2014/main" id="{5DDF9A13-FA94-921F-FA70-FB6113281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6301" y="2971800"/>
            <a:ext cx="1360841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6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3725</TotalTime>
  <Words>1555</Words>
  <Application>Microsoft Office PowerPoint</Application>
  <PresentationFormat>On-screen Show (4:3)</PresentationFormat>
  <Paragraphs>165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Calibri Light</vt:lpstr>
      <vt:lpstr>Wingdings</vt:lpstr>
      <vt:lpstr>Arial</vt:lpstr>
      <vt:lpstr>Calibri</vt:lpstr>
      <vt:lpstr>Georgia Pro Semibold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7</cp:revision>
  <cp:lastPrinted>2022-08-07T04:19:19Z</cp:lastPrinted>
  <dcterms:created xsi:type="dcterms:W3CDTF">2022-08-04T14:59:06Z</dcterms:created>
  <dcterms:modified xsi:type="dcterms:W3CDTF">2022-08-07T12:54:12Z</dcterms:modified>
</cp:coreProperties>
</file>