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9" r:id="rId1"/>
    <p:sldMasterId id="2147483699" r:id="rId2"/>
  </p:sldMasterIdLst>
  <p:notesMasterIdLst>
    <p:notesMasterId r:id="rId39"/>
  </p:notesMasterIdLst>
  <p:sldIdLst>
    <p:sldId id="299" r:id="rId3"/>
    <p:sldId id="278" r:id="rId4"/>
    <p:sldId id="256" r:id="rId5"/>
    <p:sldId id="268" r:id="rId6"/>
    <p:sldId id="288" r:id="rId7"/>
    <p:sldId id="300" r:id="rId8"/>
    <p:sldId id="301" r:id="rId9"/>
    <p:sldId id="302" r:id="rId10"/>
    <p:sldId id="279" r:id="rId11"/>
    <p:sldId id="289" r:id="rId12"/>
    <p:sldId id="280" r:id="rId13"/>
    <p:sldId id="290" r:id="rId14"/>
    <p:sldId id="303" r:id="rId15"/>
    <p:sldId id="304" r:id="rId16"/>
    <p:sldId id="281" r:id="rId17"/>
    <p:sldId id="291" r:id="rId18"/>
    <p:sldId id="305" r:id="rId19"/>
    <p:sldId id="282" r:id="rId20"/>
    <p:sldId id="292" r:id="rId21"/>
    <p:sldId id="306" r:id="rId22"/>
    <p:sldId id="307" r:id="rId23"/>
    <p:sldId id="283" r:id="rId24"/>
    <p:sldId id="293" r:id="rId25"/>
    <p:sldId id="308" r:id="rId26"/>
    <p:sldId id="284" r:id="rId27"/>
    <p:sldId id="294" r:id="rId28"/>
    <p:sldId id="309" r:id="rId29"/>
    <p:sldId id="310" r:id="rId30"/>
    <p:sldId id="285" r:id="rId31"/>
    <p:sldId id="295" r:id="rId32"/>
    <p:sldId id="311" r:id="rId33"/>
    <p:sldId id="312" r:id="rId34"/>
    <p:sldId id="313" r:id="rId35"/>
    <p:sldId id="286" r:id="rId36"/>
    <p:sldId id="296" r:id="rId37"/>
    <p:sldId id="287" r:id="rId38"/>
  </p:sldIdLst>
  <p:sldSz cx="9144000" cy="6858000" type="screen4x3"/>
  <p:notesSz cx="6858000" cy="9144000"/>
  <p:embeddedFontLst>
    <p:embeddedFont>
      <p:font typeface="Arial Narrow" panose="020B0606020202030204" pitchFamily="34" charset="0"/>
      <p:regular r:id="rId40"/>
      <p:bold r:id="rId41"/>
      <p:italic r:id="rId42"/>
      <p:boldItalic r:id="rId43"/>
    </p:embeddedFont>
    <p:embeddedFont>
      <p:font typeface="Calibri" panose="020F0502020204030204" pitchFamily="34" charset="0"/>
      <p:regular r:id="rId44"/>
      <p:bold r:id="rId45"/>
      <p:italic r:id="rId46"/>
      <p:boldItalic r:id="rId47"/>
    </p:embeddedFont>
    <p:embeddedFont>
      <p:font typeface="Impact" panose="020B0806030902050204" pitchFamily="34" charset="0"/>
      <p:regular r:id="rId4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79" d="100"/>
          <a:sy n="79" d="100"/>
        </p:scale>
        <p:origin x="877" y="6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5.fntdata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8" Type="http://schemas.openxmlformats.org/officeDocument/2006/relationships/slide" Target="slides/slide6.xml"/><Relationship Id="rId51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7.fntdata"/><Relationship Id="rId20" Type="http://schemas.openxmlformats.org/officeDocument/2006/relationships/slide" Target="slides/slide18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A42740-F5F0-40CA-975E-A2A59BC1C932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9FE060-D832-4338-A932-71F25B9DF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972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13" name="Freeform 12"/>
          <p:cNvSpPr/>
          <p:nvPr/>
        </p:nvSpPr>
        <p:spPr>
          <a:xfrm>
            <a:off x="-8467" y="-16933"/>
            <a:ext cx="8754534" cy="6451600"/>
          </a:xfrm>
          <a:custGeom>
            <a:avLst/>
            <a:gdLst/>
            <a:ahLst/>
            <a:cxnLst/>
            <a:rect l="l" t="t" r="r" b="b"/>
            <a:pathLst>
              <a:path w="8754534" h="6451600">
                <a:moveTo>
                  <a:pt x="8373534" y="0"/>
                </a:moveTo>
                <a:lnTo>
                  <a:pt x="8754534" y="5994400"/>
                </a:lnTo>
                <a:lnTo>
                  <a:pt x="0" y="6451600"/>
                </a:lnTo>
                <a:lnTo>
                  <a:pt x="0" y="0"/>
                </a:lnTo>
                <a:lnTo>
                  <a:pt x="8373534" y="0"/>
                </a:lnTo>
                <a:close/>
              </a:path>
            </a:pathLst>
          </a:cu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Freeform 22"/>
          <p:cNvSpPr/>
          <p:nvPr/>
        </p:nvSpPr>
        <p:spPr>
          <a:xfrm>
            <a:off x="-10379" y="4445000"/>
            <a:ext cx="8464695" cy="1715811"/>
          </a:xfrm>
          <a:custGeom>
            <a:avLst/>
            <a:gdLst/>
            <a:ahLst/>
            <a:cxnLst/>
            <a:rect l="l" t="t" r="r" b="b"/>
            <a:pathLst>
              <a:path w="8428428" h="1878553">
                <a:moveTo>
                  <a:pt x="0" y="438229"/>
                </a:moveTo>
                <a:lnTo>
                  <a:pt x="8343246" y="0"/>
                </a:lnTo>
                <a:lnTo>
                  <a:pt x="8428428" y="1424838"/>
                </a:lnTo>
                <a:lnTo>
                  <a:pt x="7515" y="1878553"/>
                </a:lnTo>
                <a:lnTo>
                  <a:pt x="0" y="43822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Freeform 28"/>
          <p:cNvSpPr/>
          <p:nvPr/>
        </p:nvSpPr>
        <p:spPr>
          <a:xfrm>
            <a:off x="-2864" y="0"/>
            <a:ext cx="5811235" cy="321615"/>
          </a:xfrm>
          <a:custGeom>
            <a:avLst/>
            <a:gdLst/>
            <a:ahLst/>
            <a:cxnLst/>
            <a:rect l="l" t="t" r="r" b="b"/>
            <a:pathLst>
              <a:path w="5811235" h="321615">
                <a:moveTo>
                  <a:pt x="0" y="0"/>
                </a:moveTo>
                <a:lnTo>
                  <a:pt x="5811235" y="0"/>
                </a:lnTo>
                <a:lnTo>
                  <a:pt x="1" y="321615"/>
                </a:lnTo>
                <a:cubicBezTo>
                  <a:pt x="1" y="214410"/>
                  <a:pt x="0" y="107205"/>
                  <a:pt x="0" y="0"/>
                </a:cubicBez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Freeform 29"/>
          <p:cNvSpPr/>
          <p:nvPr/>
        </p:nvSpPr>
        <p:spPr>
          <a:xfrm rot="21420000">
            <a:off x="-170768" y="213023"/>
            <a:ext cx="8480534" cy="5746008"/>
          </a:xfrm>
          <a:custGeom>
            <a:avLst/>
            <a:gdLst/>
            <a:ahLst/>
            <a:cxnLst/>
            <a:rect l="l" t="t" r="r" b="b"/>
            <a:pathLst>
              <a:path w="11307378" h="5746008">
                <a:moveTo>
                  <a:pt x="11270997" y="0"/>
                </a:moveTo>
                <a:lnTo>
                  <a:pt x="11307378" y="5746008"/>
                </a:lnTo>
                <a:lnTo>
                  <a:pt x="1" y="574313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51416" y="668338"/>
            <a:ext cx="7533524" cy="2766528"/>
          </a:xfrm>
        </p:spPr>
        <p:txBody>
          <a:bodyPr anchor="b">
            <a:normAutofit/>
          </a:bodyPr>
          <a:lstStyle>
            <a:lvl1pPr algn="r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54462" y="3446830"/>
            <a:ext cx="7512060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3669071" y="4714242"/>
            <a:ext cx="4607740" cy="942356"/>
          </a:xfrm>
        </p:spPr>
        <p:txBody>
          <a:bodyPr/>
          <a:lstStyle>
            <a:lvl1pPr algn="ctr">
              <a:defRPr sz="4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smtClean="0"/>
              <a:t>8/28/2022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12134" y="4954635"/>
            <a:ext cx="2987069" cy="918361"/>
          </a:xfrm>
        </p:spPr>
        <p:txBody>
          <a:bodyPr vert="horz" lIns="91440" tIns="45720" rIns="91440" bIns="45720" rtlCol="0" anchor="ctr"/>
          <a:lstStyle>
            <a:lvl1pPr algn="r">
              <a:defRPr lang="en-US" sz="42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7401518" y="3819948"/>
            <a:ext cx="680390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3" name="5-Point Star 32"/>
          <p:cNvSpPr/>
          <p:nvPr/>
        </p:nvSpPr>
        <p:spPr>
          <a:xfrm rot="21420000">
            <a:off x="3121951" y="5057183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294209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1" y="2063396"/>
            <a:ext cx="7796030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smtClean="0"/>
              <a:t>8/28/2022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9564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3742267"/>
            <a:ext cx="7796030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smtClean="0"/>
              <a:t>8/28/2022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5259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766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0" y="2063396"/>
            <a:ext cx="3816536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495478" y="2063396"/>
            <a:ext cx="381490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smtClean="0"/>
              <a:t>8/28/2022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2051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6030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569" y="2063396"/>
            <a:ext cx="3591317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514352" y="2861733"/>
            <a:ext cx="3816534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5340" y="2063396"/>
            <a:ext cx="359667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495477" y="2861733"/>
            <a:ext cx="3816535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smtClean="0"/>
              <a:t>8/28/2022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1903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smtClean="0"/>
              <a:t>8/28/2022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3902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smtClean="0"/>
              <a:t>8/28/2022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98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232" y="685800"/>
            <a:ext cx="3095145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784600" y="685801"/>
            <a:ext cx="4525781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232" y="2709053"/>
            <a:ext cx="3095146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smtClean="0"/>
              <a:t>8/28/2022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3005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440817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7740" y="1"/>
            <a:ext cx="3162641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2709053"/>
            <a:ext cx="440817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smtClean="0"/>
              <a:t>8/28/2022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2622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106333"/>
            <a:ext cx="7796031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351" y="685800"/>
            <a:ext cx="7794385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702923"/>
            <a:ext cx="7796046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smtClean="0"/>
              <a:t>8/28/2022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2639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77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106333"/>
            <a:ext cx="7796047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smtClean="0"/>
              <a:t>8/28/2022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7508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99" y="685800"/>
            <a:ext cx="7143765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162698" y="3610032"/>
            <a:ext cx="6500967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106334"/>
            <a:ext cx="779766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smtClean="0"/>
              <a:t>8/28/2022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04280" y="88785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97147" y="290648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023419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1723855"/>
            <a:ext cx="7796030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247468"/>
            <a:ext cx="7796030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smtClean="0"/>
              <a:t>8/28/2022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4165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4352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4352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5967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175966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7785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27785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smtClean="0"/>
              <a:t>8/28/2022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0947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8880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4335" y="2063396"/>
            <a:ext cx="2482596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8880" y="4389288"/>
            <a:ext cx="2482596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805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176999" y="2063396"/>
            <a:ext cx="2482596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176998" y="4389286"/>
            <a:ext cx="2483655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670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26614" y="2063394"/>
            <a:ext cx="2482596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26614" y="4389284"/>
            <a:ext cx="2482596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smtClean="0"/>
              <a:t>8/28/2022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8290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2063396"/>
            <a:ext cx="7796030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smtClean="0"/>
              <a:t>8/28/2022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0575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1896" y="685801"/>
            <a:ext cx="1698485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685801"/>
            <a:ext cx="5928323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smtClean="0"/>
              <a:t>8/28/2022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0352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8/28/2022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7397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8/28/2022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845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8/28/2022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9334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8/28/2022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3990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8/28/2022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0461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8/28/2022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9561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8/28/2022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7977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8/28/2022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05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8/28/2022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905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8/28/2022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9062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8/28/2022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6307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19048" y="1"/>
            <a:ext cx="9004013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2063396"/>
            <a:ext cx="7797662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73562" y="5757334"/>
            <a:ext cx="283845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smtClean="0"/>
              <a:t>8/28/2022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1" y="5757334"/>
            <a:ext cx="412478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15341" y="5757334"/>
            <a:ext cx="68039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18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8/28/2022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http://2.bp.blogspot.com/_ppYFwyNQfbs/TLyLW9icdfI/AAAAAAAABVU/r8iatg5pvDU/s1600/happy-marriage.jpg"/>
          <p:cNvPicPr>
            <a:picLocks noChangeAspect="1" noChangeArrowheads="1"/>
          </p:cNvPicPr>
          <p:nvPr userDrawn="1"/>
        </p:nvPicPr>
        <p:blipFill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666" y="0"/>
            <a:ext cx="91636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7953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goodreads.com/author/show/44566.Eleanor_Roosevelt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goodreads.com/author/show/44567.Theodore_Roosevelt" TargetMode="Externa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52284" y="5634318"/>
            <a:ext cx="62528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Personal Responsibility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3207" y="201705"/>
            <a:ext cx="7611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Arial Narrow" panose="020B0606020202030204" pitchFamily="34" charset="0"/>
              </a:rPr>
              <a:t>One of the principles that is lacking in our society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4243" y="757515"/>
            <a:ext cx="7611035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Arial Narrow" panose="020B0606020202030204" pitchFamily="34" charset="0"/>
              </a:rPr>
              <a:t>Personal responsibility is: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US" sz="2800" i="1" dirty="0">
                <a:solidFill>
                  <a:srgbClr val="C00000"/>
                </a:solidFill>
                <a:latin typeface="Arial Narrow" panose="020B0606020202030204" pitchFamily="34" charset="0"/>
              </a:rPr>
              <a:t>Taking on your own responsibilities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US" sz="2800" i="1" dirty="0">
                <a:solidFill>
                  <a:srgbClr val="C00000"/>
                </a:solidFill>
                <a:latin typeface="Arial Narrow" panose="020B0606020202030204" pitchFamily="34" charset="0"/>
              </a:rPr>
              <a:t>Doing for yourself – not expecting others to do for you what you can do for yourself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US" sz="2800" i="1" dirty="0">
                <a:solidFill>
                  <a:srgbClr val="C00000"/>
                </a:solidFill>
                <a:latin typeface="Arial Narrow" panose="020B0606020202030204" pitchFamily="34" charset="0"/>
              </a:rPr>
              <a:t>Accepting blame – no excuses or blaming others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US" sz="2800" i="1" dirty="0">
                <a:solidFill>
                  <a:srgbClr val="C00000"/>
                </a:solidFill>
                <a:latin typeface="Arial Narrow" panose="020B0606020202030204" pitchFamily="34" charset="0"/>
              </a:rPr>
              <a:t>Accountability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endParaRPr lang="en-US" sz="1600" i="1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rial Narrow" panose="020B0606020202030204" pitchFamily="34" charset="0"/>
              </a:rPr>
              <a:t>Accepting personal responsibility is not easy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400" dirty="0">
              <a:latin typeface="Arial Narrow" panose="020B0606020202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rial Narrow" panose="020B0606020202030204" pitchFamily="34" charset="0"/>
              </a:rPr>
              <a:t>When we do – we will deal with things we have either left undone – or left for others to do</a:t>
            </a:r>
          </a:p>
        </p:txBody>
      </p:sp>
    </p:spTree>
    <p:extLst>
      <p:ext uri="{BB962C8B-B14F-4D97-AF65-F5344CB8AC3E}">
        <p14:creationId xmlns:p14="http://schemas.microsoft.com/office/powerpoint/2010/main" val="13232739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3557" y="376517"/>
            <a:ext cx="536537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 Narrow" panose="020B0606020202030204" pitchFamily="34" charset="0"/>
              </a:rPr>
              <a:t>“Remember always that you not only have the right to be an individual you have an obligation to be one.” </a:t>
            </a:r>
            <a:br>
              <a:rPr lang="en-US" sz="2800" dirty="0">
                <a:latin typeface="Arial Narrow" panose="020B0606020202030204" pitchFamily="34" charset="0"/>
              </a:rPr>
            </a:br>
            <a:r>
              <a:rPr lang="en-US" sz="2800" dirty="0">
                <a:latin typeface="Arial Narrow" panose="020B0606020202030204" pitchFamily="34" charset="0"/>
              </a:rPr>
              <a:t>― </a:t>
            </a:r>
            <a:r>
              <a:rPr lang="en-US" sz="2800" dirty="0">
                <a:latin typeface="Arial Narrow" panose="020B0606020202030204" pitchFamily="34" charset="0"/>
                <a:hlinkClick r:id="rId2"/>
              </a:rPr>
              <a:t>Eleanor Roosevelt</a:t>
            </a:r>
            <a:endParaRPr lang="en-US" sz="2800" dirty="0">
              <a:latin typeface="Arial Narrow" panose="020B0606020202030204" pitchFamily="34" charset="0"/>
            </a:endParaRPr>
          </a:p>
        </p:txBody>
      </p:sp>
      <p:pic>
        <p:nvPicPr>
          <p:cNvPr id="1026" name="Picture 2" descr="Eleanor Roosevel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3968" y="376517"/>
            <a:ext cx="1628775" cy="2181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593557" y="3109070"/>
            <a:ext cx="7609149" cy="2165241"/>
            <a:chOff x="593557" y="3109070"/>
            <a:chExt cx="7609149" cy="2165241"/>
          </a:xfrm>
        </p:grpSpPr>
        <p:pic>
          <p:nvPicPr>
            <p:cNvPr id="4" name="Picture 2" descr="Theodore Roosevelt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557" y="3109070"/>
              <a:ext cx="1640334" cy="21652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2944906" y="3254190"/>
              <a:ext cx="5257800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Arial Narrow" panose="020B0606020202030204" pitchFamily="34" charset="0"/>
                </a:rPr>
                <a:t>“If you could kick the person in the pants responsible for most of your trouble, you wouldn't sit for a month.” </a:t>
              </a:r>
              <a:br>
                <a:rPr lang="en-US" sz="2800" dirty="0">
                  <a:latin typeface="Arial Narrow" panose="020B0606020202030204" pitchFamily="34" charset="0"/>
                </a:rPr>
              </a:br>
              <a:r>
                <a:rPr lang="en-US" sz="2800" dirty="0">
                  <a:latin typeface="Arial Narrow" panose="020B0606020202030204" pitchFamily="34" charset="0"/>
                </a:rPr>
                <a:t>― </a:t>
              </a:r>
              <a:r>
                <a:rPr lang="en-US" sz="2800" dirty="0">
                  <a:latin typeface="Arial Narrow" panose="020B0606020202030204" pitchFamily="34" charset="0"/>
                  <a:hlinkClick r:id="rId5"/>
                </a:rPr>
                <a:t>Theodore Roosevelt</a:t>
              </a:r>
              <a:endParaRPr lang="en-US" sz="2800" dirty="0"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49414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-5469" y="680302"/>
            <a:ext cx="7990722" cy="2766528"/>
          </a:xfrm>
        </p:spPr>
        <p:txBody>
          <a:bodyPr>
            <a:normAutofit/>
          </a:bodyPr>
          <a:lstStyle/>
          <a:p>
            <a:r>
              <a:rPr lang="en-US" sz="8000" dirty="0"/>
              <a:t>Personal Responsibility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i="1" cap="none" dirty="0"/>
              <a:t>Taking On Your Own Responsibilities</a:t>
            </a:r>
          </a:p>
        </p:txBody>
      </p:sp>
      <p:pic>
        <p:nvPicPr>
          <p:cNvPr id="4" name="Picture 2" descr="http://englishharmony.com/wp-content/uploads/2012/01/how-to-point-out-mistakes-made-when-speaking-englis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34333">
            <a:off x="305937" y="262248"/>
            <a:ext cx="3429408" cy="21769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00500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englishharmony.com/wp-content/uploads/2012/01/how-to-point-out-mistakes-made-when-speaking-englis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78" y="1772722"/>
            <a:ext cx="4488806" cy="28494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 rot="21420000">
            <a:off x="156179" y="416484"/>
            <a:ext cx="8749897" cy="207489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6300" dirty="0"/>
              <a:t>Personal Responsibility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03028" y="1145036"/>
            <a:ext cx="4550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Sin</a:t>
            </a:r>
          </a:p>
        </p:txBody>
      </p:sp>
    </p:spTree>
    <p:extLst>
      <p:ext uri="{BB962C8B-B14F-4D97-AF65-F5344CB8AC3E}">
        <p14:creationId xmlns:p14="http://schemas.microsoft.com/office/powerpoint/2010/main" val="27830394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96872" y="5703589"/>
            <a:ext cx="4550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0038" indent="-300038" algn="ctr">
              <a:buFont typeface="+mj-lt"/>
              <a:buAutoNum type="romanUcPeriod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Own Sin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0647" y="322730"/>
            <a:ext cx="797410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Others may lead to or encourage sin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Matt. 18:6-ff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1 Cor. 8:10-12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Psa. 1:1-3</a:t>
            </a:r>
          </a:p>
        </p:txBody>
      </p:sp>
    </p:spTree>
    <p:extLst>
      <p:ext uri="{BB962C8B-B14F-4D97-AF65-F5344CB8AC3E}">
        <p14:creationId xmlns:p14="http://schemas.microsoft.com/office/powerpoint/2010/main" val="22999700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96872" y="5703589"/>
            <a:ext cx="4550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0038" indent="-300038" algn="ctr">
              <a:buFont typeface="+mj-lt"/>
              <a:buAutoNum type="romanUcPeriod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Own Sin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0647" y="322730"/>
            <a:ext cx="7974106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Others may lead to or encourage sin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Can’t blame others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It is choice (Rom. 6:12, 14)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Is a way to escape (1 Cor. 10:13)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Pay the price yourself (Rom. 5:12; 6:23; Jas. 1:15)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Prohibition (1 John 2:1)</a:t>
            </a:r>
          </a:p>
        </p:txBody>
      </p:sp>
    </p:spTree>
    <p:extLst>
      <p:ext uri="{BB962C8B-B14F-4D97-AF65-F5344CB8AC3E}">
        <p14:creationId xmlns:p14="http://schemas.microsoft.com/office/powerpoint/2010/main" val="35878254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96872" y="5703589"/>
            <a:ext cx="4550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0038" indent="-300038" algn="ctr">
              <a:buFont typeface="+mj-lt"/>
              <a:buAutoNum type="romanUcPeriod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Own Sin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0647" y="322730"/>
            <a:ext cx="797410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Others may lead to or encourage sin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Can’t blame others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Others can’t take responsibility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It is your sin!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Family can’t bear responsibility (Ezek. 18:20)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You (not they) transgressed (1 John 3:4)</a:t>
            </a:r>
          </a:p>
        </p:txBody>
      </p:sp>
    </p:spTree>
    <p:extLst>
      <p:ext uri="{BB962C8B-B14F-4D97-AF65-F5344CB8AC3E}">
        <p14:creationId xmlns:p14="http://schemas.microsoft.com/office/powerpoint/2010/main" val="19097568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96872" y="5703589"/>
            <a:ext cx="4550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0038" indent="-300038" algn="ctr">
              <a:buFont typeface="+mj-lt"/>
              <a:buAutoNum type="romanUcPeriod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Own Sin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0647" y="322730"/>
            <a:ext cx="797410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Others may lead to or encourage sin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Can’t blame others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Others can’t take responsibility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All too often – do not accept responsibility for own sin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Blame others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</a:rPr>
              <a:t>“You made me….”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</a:rPr>
              <a:t>“I wouldn’t have, but he….”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Parents or mates take responsibility – try to cover for…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</a:rPr>
              <a:t>“You’ve not done anything wrong…”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</a:rPr>
              <a:t>“The reason he…..is…..”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</a:rPr>
              <a:t>“Someone hurt their feelings, so…..”</a:t>
            </a:r>
          </a:p>
        </p:txBody>
      </p:sp>
    </p:spTree>
    <p:extLst>
      <p:ext uri="{BB962C8B-B14F-4D97-AF65-F5344CB8AC3E}">
        <p14:creationId xmlns:p14="http://schemas.microsoft.com/office/powerpoint/2010/main" val="12942214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englishharmony.com/wp-content/uploads/2012/01/how-to-point-out-mistakes-made-when-speaking-englis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78" y="1772722"/>
            <a:ext cx="4488806" cy="28494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 rot="21420000">
            <a:off x="156179" y="416484"/>
            <a:ext cx="8749897" cy="207489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6300" dirty="0"/>
              <a:t>Personal Responsibility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03028" y="1145036"/>
            <a:ext cx="45502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Sin</a:t>
            </a:r>
          </a:p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Obedience</a:t>
            </a:r>
          </a:p>
        </p:txBody>
      </p:sp>
    </p:spTree>
    <p:extLst>
      <p:ext uri="{BB962C8B-B14F-4D97-AF65-F5344CB8AC3E}">
        <p14:creationId xmlns:p14="http://schemas.microsoft.com/office/powerpoint/2010/main" val="20089153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07748" y="5663245"/>
            <a:ext cx="4550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Own Obedience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0647" y="322730"/>
            <a:ext cx="7974106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Take care of your own salvation (Acts 2:40)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Every case of conversion – the decision to act was left to each person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Acts 2:41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Acts 8:36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Acts 16:33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No one can do it for you 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No one can force you</a:t>
            </a:r>
          </a:p>
        </p:txBody>
      </p:sp>
    </p:spTree>
    <p:extLst>
      <p:ext uri="{BB962C8B-B14F-4D97-AF65-F5344CB8AC3E}">
        <p14:creationId xmlns:p14="http://schemas.microsoft.com/office/powerpoint/2010/main" val="24441195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englishharmony.com/wp-content/uploads/2012/01/how-to-point-out-mistakes-made-when-speaking-englis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78" y="1772722"/>
            <a:ext cx="4488806" cy="28494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 rot="21420000">
            <a:off x="156179" y="416484"/>
            <a:ext cx="8749897" cy="207489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6300" dirty="0"/>
              <a:t>Personal Responsibility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03028" y="1145036"/>
            <a:ext cx="45502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Sin</a:t>
            </a:r>
          </a:p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Obedience</a:t>
            </a:r>
          </a:p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Faith</a:t>
            </a:r>
          </a:p>
        </p:txBody>
      </p:sp>
    </p:spTree>
    <p:extLst>
      <p:ext uri="{BB962C8B-B14F-4D97-AF65-F5344CB8AC3E}">
        <p14:creationId xmlns:p14="http://schemas.microsoft.com/office/powerpoint/2010/main" val="37906036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07746" y="5676694"/>
            <a:ext cx="4550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Own Faith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0647" y="322730"/>
            <a:ext cx="797410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True faith comes from the word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Rom. 10:17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John 17:20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Acts 15:7</a:t>
            </a:r>
          </a:p>
        </p:txBody>
      </p:sp>
    </p:spTree>
    <p:extLst>
      <p:ext uri="{BB962C8B-B14F-4D97-AF65-F5344CB8AC3E}">
        <p14:creationId xmlns:p14="http://schemas.microsoft.com/office/powerpoint/2010/main" val="30107474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07746" y="5676694"/>
            <a:ext cx="4550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Own Faith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0647" y="322730"/>
            <a:ext cx="797410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True faith comes from the word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Faith cannot be inherited or borrowed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Parents can teach &amp; guide – but can’t give us faith (2 Tim. 1:5)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Must know </a:t>
            </a:r>
            <a:r>
              <a:rPr lang="en-US" sz="2400" i="1" u="sng" dirty="0">
                <a:latin typeface="Arial Narrow" panose="020B0606020202030204" pitchFamily="34" charset="0"/>
              </a:rPr>
              <a:t>why</a:t>
            </a:r>
            <a:r>
              <a:rPr lang="en-US" sz="2400" i="1" dirty="0">
                <a:latin typeface="Arial Narrow" panose="020B0606020202030204" pitchFamily="34" charset="0"/>
              </a:rPr>
              <a:t> you believe (1 Pet. 3:15)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</a:rPr>
              <a:t>Not a question of: “What do </a:t>
            </a:r>
            <a:r>
              <a:rPr lang="en-US" sz="2400" b="1" dirty="0">
                <a:latin typeface="Arial Narrow" panose="020B0606020202030204" pitchFamily="34" charset="0"/>
              </a:rPr>
              <a:t>we </a:t>
            </a:r>
            <a:r>
              <a:rPr lang="en-US" sz="2400" dirty="0">
                <a:latin typeface="Arial Narrow" panose="020B0606020202030204" pitchFamily="34" charset="0"/>
              </a:rPr>
              <a:t>believe?”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</a:rPr>
              <a:t>But: “What do </a:t>
            </a:r>
            <a:r>
              <a:rPr lang="en-US" sz="2400" b="1" dirty="0">
                <a:latin typeface="Arial Narrow" panose="020B0606020202030204" pitchFamily="34" charset="0"/>
              </a:rPr>
              <a:t>I </a:t>
            </a:r>
            <a:r>
              <a:rPr lang="en-US" sz="2400" dirty="0">
                <a:latin typeface="Arial Narrow" panose="020B0606020202030204" pitchFamily="34" charset="0"/>
              </a:rPr>
              <a:t>believe?”</a:t>
            </a:r>
          </a:p>
        </p:txBody>
      </p:sp>
    </p:spTree>
    <p:extLst>
      <p:ext uri="{BB962C8B-B14F-4D97-AF65-F5344CB8AC3E}">
        <p14:creationId xmlns:p14="http://schemas.microsoft.com/office/powerpoint/2010/main" val="16481309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07746" y="5676694"/>
            <a:ext cx="4550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Own Faith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0647" y="322730"/>
            <a:ext cx="797410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True faith comes from the word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Faith cannot be inherited or borrowed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Consequences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If you have your own faith – stand the test (1 Pet. 1:7-ff)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If you are living off your parent’s faith, mate’s faith or friend’s faith: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</a:rPr>
              <a:t>You have no faith at all!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</a:rPr>
              <a:t>It will be tested at some point (i.e. when leave home)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</a:rPr>
              <a:t>When under pressure – it gives away</a:t>
            </a:r>
          </a:p>
        </p:txBody>
      </p:sp>
    </p:spTree>
    <p:extLst>
      <p:ext uri="{BB962C8B-B14F-4D97-AF65-F5344CB8AC3E}">
        <p14:creationId xmlns:p14="http://schemas.microsoft.com/office/powerpoint/2010/main" val="41180323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englishharmony.com/wp-content/uploads/2012/01/how-to-point-out-mistakes-made-when-speaking-englis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78" y="1772722"/>
            <a:ext cx="4488806" cy="28494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 rot="21420000">
            <a:off x="156179" y="416484"/>
            <a:ext cx="8749897" cy="207489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6300" dirty="0"/>
              <a:t>Personal Responsibility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03028" y="1145036"/>
            <a:ext cx="455025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Sin</a:t>
            </a:r>
          </a:p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Obedience</a:t>
            </a:r>
          </a:p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Faith</a:t>
            </a:r>
          </a:p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Relationship</a:t>
            </a:r>
          </a:p>
        </p:txBody>
      </p:sp>
    </p:spTree>
    <p:extLst>
      <p:ext uri="{BB962C8B-B14F-4D97-AF65-F5344CB8AC3E}">
        <p14:creationId xmlns:p14="http://schemas.microsoft.com/office/powerpoint/2010/main" val="4390580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96872" y="5663247"/>
            <a:ext cx="4550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Own Relationship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0647" y="322730"/>
            <a:ext cx="797410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Some want to live on the reputation of others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Family – all been strong Christians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Church – attend a church that is strong</a:t>
            </a:r>
          </a:p>
        </p:txBody>
      </p:sp>
    </p:spTree>
    <p:extLst>
      <p:ext uri="{BB962C8B-B14F-4D97-AF65-F5344CB8AC3E}">
        <p14:creationId xmlns:p14="http://schemas.microsoft.com/office/powerpoint/2010/main" val="39937278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96872" y="5663247"/>
            <a:ext cx="4550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Own Relationship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0647" y="322730"/>
            <a:ext cx="797410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Some want to live on the reputation of others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Our relationship / service is our own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Don’t bear sin or righteousness of family (Ezek. 18)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Not a command that anyone can obey for me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All instructions – directed to me… apply to self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</a:rPr>
              <a:t>2 Cor. 13:5 – examine self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</a:rPr>
              <a:t>Jas. 1:25 – look into law and continue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</a:rPr>
              <a:t>Jas. 1:27 – keep self unspotted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</a:rPr>
              <a:t>Phil 2:12 – work out own salvation</a:t>
            </a:r>
          </a:p>
        </p:txBody>
      </p:sp>
    </p:spTree>
    <p:extLst>
      <p:ext uri="{BB962C8B-B14F-4D97-AF65-F5344CB8AC3E}">
        <p14:creationId xmlns:p14="http://schemas.microsoft.com/office/powerpoint/2010/main" val="34112211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englishharmony.com/wp-content/uploads/2012/01/how-to-point-out-mistakes-made-when-speaking-englis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78" y="1772722"/>
            <a:ext cx="4488806" cy="28494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 rot="21420000">
            <a:off x="156179" y="416484"/>
            <a:ext cx="8749897" cy="207489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6300" dirty="0"/>
              <a:t>Personal Responsibility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03028" y="1145036"/>
            <a:ext cx="45502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Sin</a:t>
            </a:r>
          </a:p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Obedience</a:t>
            </a:r>
          </a:p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Faith</a:t>
            </a:r>
          </a:p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Relationship</a:t>
            </a:r>
          </a:p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Study</a:t>
            </a:r>
          </a:p>
        </p:txBody>
      </p:sp>
    </p:spTree>
    <p:extLst>
      <p:ext uri="{BB962C8B-B14F-4D97-AF65-F5344CB8AC3E}">
        <p14:creationId xmlns:p14="http://schemas.microsoft.com/office/powerpoint/2010/main" val="8818619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07746" y="5676694"/>
            <a:ext cx="4550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Own Study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0647" y="322730"/>
            <a:ext cx="7974106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Some want to leave work of studying issues / difficult passages to: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Preachers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Elders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“Pastors”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Theologians</a:t>
            </a:r>
          </a:p>
        </p:txBody>
      </p:sp>
    </p:spTree>
    <p:extLst>
      <p:ext uri="{BB962C8B-B14F-4D97-AF65-F5344CB8AC3E}">
        <p14:creationId xmlns:p14="http://schemas.microsoft.com/office/powerpoint/2010/main" val="7392944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07746" y="5676694"/>
            <a:ext cx="4550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Own Study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0647" y="322730"/>
            <a:ext cx="797410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Some want to leave work of studying issues / difficult passages to: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Need for someone to guide us in study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Neh. 8:7-8  -Teachers helped people understand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Acts 8:31  -A need for someone to guide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Rom. 10:14-16 – How hear without a preacher?</a:t>
            </a:r>
          </a:p>
        </p:txBody>
      </p:sp>
    </p:spTree>
    <p:extLst>
      <p:ext uri="{BB962C8B-B14F-4D97-AF65-F5344CB8AC3E}">
        <p14:creationId xmlns:p14="http://schemas.microsoft.com/office/powerpoint/2010/main" val="22312544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07746" y="5676694"/>
            <a:ext cx="4550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Own Study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0647" y="322730"/>
            <a:ext cx="797410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Some want to leave work of studying issues / difficult passages to: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Need for someone to guide us in study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Must do your own study to see the truth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Acts 17:11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2 Pet. 3:18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1 John 4:1-6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Make up own mind on issues of the day</a:t>
            </a:r>
          </a:p>
        </p:txBody>
      </p:sp>
    </p:spTree>
    <p:extLst>
      <p:ext uri="{BB962C8B-B14F-4D97-AF65-F5344CB8AC3E}">
        <p14:creationId xmlns:p14="http://schemas.microsoft.com/office/powerpoint/2010/main" val="4804535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englishharmony.com/wp-content/uploads/2012/01/how-to-point-out-mistakes-made-when-speaking-englis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78" y="1772722"/>
            <a:ext cx="4488806" cy="28494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 rot="21420000">
            <a:off x="156179" y="416484"/>
            <a:ext cx="8749897" cy="207489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6300" dirty="0"/>
              <a:t>Personal Responsibility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03028" y="1145036"/>
            <a:ext cx="455025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Sin</a:t>
            </a:r>
          </a:p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Obedience</a:t>
            </a:r>
          </a:p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Faith</a:t>
            </a:r>
          </a:p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Relationship</a:t>
            </a:r>
          </a:p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Study</a:t>
            </a:r>
          </a:p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Worship</a:t>
            </a:r>
          </a:p>
        </p:txBody>
      </p:sp>
    </p:spTree>
    <p:extLst>
      <p:ext uri="{BB962C8B-B14F-4D97-AF65-F5344CB8AC3E}">
        <p14:creationId xmlns:p14="http://schemas.microsoft.com/office/powerpoint/2010/main" val="37377367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07746" y="5676695"/>
            <a:ext cx="4550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6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Own Worship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0647" y="322730"/>
            <a:ext cx="797410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While we worship together – worship is individual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1 Cor. 11:28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1 Pet. 3:7 – possible my worship is hindered</a:t>
            </a:r>
          </a:p>
        </p:txBody>
      </p:sp>
    </p:spTree>
    <p:extLst>
      <p:ext uri="{BB962C8B-B14F-4D97-AF65-F5344CB8AC3E}">
        <p14:creationId xmlns:p14="http://schemas.microsoft.com/office/powerpoint/2010/main" val="13395387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07746" y="5676695"/>
            <a:ext cx="4550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6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Own Worship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0647" y="322730"/>
            <a:ext cx="797410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While we worship together – worship is individual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Can’t let others do my worship for me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Sing  (Eph. 5:19; Col. 3:16)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Pray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</a:rPr>
              <a:t>Others may lead (1 Cor. 14:16)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</a:rPr>
              <a:t>I must follow and be praying (1 Cor. 14:16)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Give (1 Cor. 16:1-2; 2 Cor. 9:6-7)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Lord’s Supper (1 Cor. 11:23-ff)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Study of word (Acts 20:7)</a:t>
            </a:r>
          </a:p>
        </p:txBody>
      </p:sp>
    </p:spTree>
    <p:extLst>
      <p:ext uri="{BB962C8B-B14F-4D97-AF65-F5344CB8AC3E}">
        <p14:creationId xmlns:p14="http://schemas.microsoft.com/office/powerpoint/2010/main" val="7242978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englishharmony.com/wp-content/uploads/2012/01/how-to-point-out-mistakes-made-when-speaking-englis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78" y="1772722"/>
            <a:ext cx="4488806" cy="28494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 rot="21420000">
            <a:off x="156179" y="416484"/>
            <a:ext cx="8749897" cy="207489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6300" dirty="0"/>
              <a:t>Personal Responsibility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03028" y="1145036"/>
            <a:ext cx="455025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Sin</a:t>
            </a:r>
          </a:p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Obedience</a:t>
            </a:r>
          </a:p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Faith</a:t>
            </a:r>
          </a:p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Relationship</a:t>
            </a:r>
          </a:p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Study</a:t>
            </a:r>
          </a:p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Worship</a:t>
            </a:r>
          </a:p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Control</a:t>
            </a:r>
          </a:p>
        </p:txBody>
      </p:sp>
    </p:spTree>
    <p:extLst>
      <p:ext uri="{BB962C8B-B14F-4D97-AF65-F5344CB8AC3E}">
        <p14:creationId xmlns:p14="http://schemas.microsoft.com/office/powerpoint/2010/main" val="33371645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96872" y="5649800"/>
            <a:ext cx="4550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7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Own Control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0647" y="322730"/>
            <a:ext cx="797410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If others control us – there is no personal responsibility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Parents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Mate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Fellow Christians</a:t>
            </a:r>
          </a:p>
        </p:txBody>
      </p:sp>
    </p:spTree>
    <p:extLst>
      <p:ext uri="{BB962C8B-B14F-4D97-AF65-F5344CB8AC3E}">
        <p14:creationId xmlns:p14="http://schemas.microsoft.com/office/powerpoint/2010/main" val="8058680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96872" y="5649800"/>
            <a:ext cx="4550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7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Own Control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0647" y="322730"/>
            <a:ext cx="7974106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If others control us – there is no personal responsibility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Others can’t control all our decisions, actions and thoughts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Must control self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Deny self (Mark 8:34)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Temperance (2 Pet. 1:5-ff)</a:t>
            </a:r>
          </a:p>
        </p:txBody>
      </p:sp>
    </p:spTree>
    <p:extLst>
      <p:ext uri="{BB962C8B-B14F-4D97-AF65-F5344CB8AC3E}">
        <p14:creationId xmlns:p14="http://schemas.microsoft.com/office/powerpoint/2010/main" val="35414917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96872" y="5649800"/>
            <a:ext cx="4550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7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Own Control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0647" y="322730"/>
            <a:ext cx="797410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If others control us – there is no personal responsibility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Others can’t control all our decisions, actions and thoughts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Must control self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Means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I take responsibility for my thoughts – control them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I take responsibility for my words – control them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I take responsibility for my actions – control them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Don’t blame others for what I fail to do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Don’t expect others to do for me what I can do for myself</a:t>
            </a:r>
          </a:p>
        </p:txBody>
      </p:sp>
    </p:spTree>
    <p:extLst>
      <p:ext uri="{BB962C8B-B14F-4D97-AF65-F5344CB8AC3E}">
        <p14:creationId xmlns:p14="http://schemas.microsoft.com/office/powerpoint/2010/main" val="18890490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englishharmony.com/wp-content/uploads/2012/01/how-to-point-out-mistakes-made-when-speaking-englis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78" y="1772722"/>
            <a:ext cx="4488806" cy="28494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 rot="21420000">
            <a:off x="156179" y="416484"/>
            <a:ext cx="8749897" cy="207489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6300" dirty="0"/>
              <a:t>Personal Responsibility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03028" y="1145036"/>
            <a:ext cx="455025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Sin</a:t>
            </a:r>
          </a:p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Obedience</a:t>
            </a:r>
          </a:p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Faith</a:t>
            </a:r>
          </a:p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Relationship</a:t>
            </a:r>
          </a:p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Study</a:t>
            </a:r>
          </a:p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Worship</a:t>
            </a:r>
          </a:p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Control</a:t>
            </a:r>
          </a:p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Providing</a:t>
            </a:r>
          </a:p>
        </p:txBody>
      </p:sp>
    </p:spTree>
    <p:extLst>
      <p:ext uri="{BB962C8B-B14F-4D97-AF65-F5344CB8AC3E}">
        <p14:creationId xmlns:p14="http://schemas.microsoft.com/office/powerpoint/2010/main" val="10366665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94299" y="5663248"/>
            <a:ext cx="4550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8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Own Providing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0647" y="322730"/>
            <a:ext cx="797410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God expects us to provide for self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Eph. 4:28 - work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2 Thess. 3:10 – if won’t work shouldn’t eat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Prov. 6:8 – ant provides for self</a:t>
            </a:r>
          </a:p>
        </p:txBody>
      </p:sp>
    </p:spTree>
    <p:extLst>
      <p:ext uri="{BB962C8B-B14F-4D97-AF65-F5344CB8AC3E}">
        <p14:creationId xmlns:p14="http://schemas.microsoft.com/office/powerpoint/2010/main" val="24296453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94299" y="5663248"/>
            <a:ext cx="4550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8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Own Providing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0647" y="322730"/>
            <a:ext cx="797410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God expects us to provide for self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When that is not possible, family provides for family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1 Tim 5:4, 8, 16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This comes first – before any church obligation</a:t>
            </a:r>
          </a:p>
        </p:txBody>
      </p:sp>
    </p:spTree>
    <p:extLst>
      <p:ext uri="{BB962C8B-B14F-4D97-AF65-F5344CB8AC3E}">
        <p14:creationId xmlns:p14="http://schemas.microsoft.com/office/powerpoint/2010/main" val="6011208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94299" y="5663248"/>
            <a:ext cx="4550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8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Own Providing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0647" y="322730"/>
            <a:ext cx="797410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God expects us to provide for self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When that is not possible, family provides for family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Comes a time when church helps needy saints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1 Cor. 16:1-2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1 Tim. 5:16</a:t>
            </a:r>
          </a:p>
        </p:txBody>
      </p:sp>
    </p:spTree>
    <p:extLst>
      <p:ext uri="{BB962C8B-B14F-4D97-AF65-F5344CB8AC3E}">
        <p14:creationId xmlns:p14="http://schemas.microsoft.com/office/powerpoint/2010/main" val="3524904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94299" y="5663248"/>
            <a:ext cx="4550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8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Own Providing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0647" y="322730"/>
            <a:ext cx="797410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God expects us to provide for self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When that is not possible, family provides for family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Comes a time when church helps needy saints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Others do not owe us: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Not responsibility of church to provide what we can provide for self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Not responsibility of government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Not responsibility of others who have more than us</a:t>
            </a:r>
          </a:p>
        </p:txBody>
      </p:sp>
    </p:spTree>
    <p:extLst>
      <p:ext uri="{BB962C8B-B14F-4D97-AF65-F5344CB8AC3E}">
        <p14:creationId xmlns:p14="http://schemas.microsoft.com/office/powerpoint/2010/main" val="33428250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englishharmony.com/wp-content/uploads/2012/01/how-to-point-out-mistakes-made-when-speaking-englis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78" y="1772722"/>
            <a:ext cx="4488806" cy="28494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 rot="21420000">
            <a:off x="156179" y="416484"/>
            <a:ext cx="8749897" cy="207489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6300" dirty="0"/>
              <a:t>Personal Responsibility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03028" y="1145036"/>
            <a:ext cx="45502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Sin</a:t>
            </a:r>
          </a:p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Obedience</a:t>
            </a:r>
          </a:p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Faith</a:t>
            </a:r>
          </a:p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Relationship</a:t>
            </a:r>
          </a:p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Study</a:t>
            </a:r>
          </a:p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Worship</a:t>
            </a:r>
          </a:p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Control</a:t>
            </a:r>
          </a:p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Providing</a:t>
            </a:r>
          </a:p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Judgment</a:t>
            </a:r>
          </a:p>
        </p:txBody>
      </p:sp>
    </p:spTree>
    <p:extLst>
      <p:ext uri="{BB962C8B-B14F-4D97-AF65-F5344CB8AC3E}">
        <p14:creationId xmlns:p14="http://schemas.microsoft.com/office/powerpoint/2010/main" val="5616805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94298" y="5676694"/>
            <a:ext cx="4550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9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Own Judgment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0647" y="322730"/>
            <a:ext cx="797410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Judgment day is coming (Matt. 25)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</a:rPr>
              <a:t>Each will give an account for self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Rom. 14:12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2 Cor. 5:10</a:t>
            </a:r>
          </a:p>
        </p:txBody>
      </p:sp>
    </p:spTree>
    <p:extLst>
      <p:ext uri="{BB962C8B-B14F-4D97-AF65-F5344CB8AC3E}">
        <p14:creationId xmlns:p14="http://schemas.microsoft.com/office/powerpoint/2010/main" val="23141145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englishharmony.com/wp-content/uploads/2012/01/how-to-point-out-mistakes-made-when-speaking-englis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78" y="1772722"/>
            <a:ext cx="4488806" cy="28494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 rot="21420000">
            <a:off x="156179" y="416484"/>
            <a:ext cx="8749897" cy="207489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6300" dirty="0"/>
              <a:t>Personal Responsibility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03028" y="1145036"/>
            <a:ext cx="45502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Sin</a:t>
            </a:r>
          </a:p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Obedience</a:t>
            </a:r>
          </a:p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Faith</a:t>
            </a:r>
          </a:p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Relationship</a:t>
            </a:r>
          </a:p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Study</a:t>
            </a:r>
          </a:p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Worship</a:t>
            </a:r>
          </a:p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Control</a:t>
            </a:r>
          </a:p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Providing</a:t>
            </a:r>
          </a:p>
          <a:p>
            <a:pPr marL="300038" indent="-300038">
              <a:buFont typeface="+mj-lt"/>
              <a:buAutoNum type="romanUcPeriod"/>
            </a:pPr>
            <a:r>
              <a:rPr lang="en-US" sz="3200" dirty="0"/>
              <a:t>Own Judgment</a:t>
            </a:r>
          </a:p>
        </p:txBody>
      </p:sp>
    </p:spTree>
    <p:extLst>
      <p:ext uri="{BB962C8B-B14F-4D97-AF65-F5344CB8AC3E}">
        <p14:creationId xmlns:p14="http://schemas.microsoft.com/office/powerpoint/2010/main" val="35949797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2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TC104033927[[fn=Main Event]]</Template>
  <TotalTime>787</TotalTime>
  <Words>1287</Words>
  <Application>Microsoft Office PowerPoint</Application>
  <PresentationFormat>On-screen Show (4:3)</PresentationFormat>
  <Paragraphs>237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Arial Narrow</vt:lpstr>
      <vt:lpstr>Arial</vt:lpstr>
      <vt:lpstr>Impact</vt:lpstr>
      <vt:lpstr>Wingdings</vt:lpstr>
      <vt:lpstr>Calibri</vt:lpstr>
      <vt:lpstr>Main Event</vt:lpstr>
      <vt:lpstr>6_Office Theme</vt:lpstr>
      <vt:lpstr>PowerPoint Presentation</vt:lpstr>
      <vt:lpstr>PowerPoint Presentation</vt:lpstr>
      <vt:lpstr>Personal Responsibility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Personal Responsibility</dc:title>
  <dc:creator>DonnieV</dc:creator>
  <cp:lastModifiedBy>Donnie V. Rader</cp:lastModifiedBy>
  <cp:revision>35</cp:revision>
  <dcterms:created xsi:type="dcterms:W3CDTF">2013-09-21T00:33:53Z</dcterms:created>
  <dcterms:modified xsi:type="dcterms:W3CDTF">2022-08-28T20:53:38Z</dcterms:modified>
</cp:coreProperties>
</file>