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4" r:id="rId2"/>
    <p:sldMasterId id="2147483696" r:id="rId3"/>
    <p:sldMasterId id="2147483720" r:id="rId4"/>
  </p:sldMasterIdLst>
  <p:notesMasterIdLst>
    <p:notesMasterId r:id="rId43"/>
  </p:notesMasterIdLst>
  <p:handoutMasterIdLst>
    <p:handoutMasterId r:id="rId44"/>
  </p:handoutMasterIdLst>
  <p:sldIdLst>
    <p:sldId id="299" r:id="rId5"/>
    <p:sldId id="256" r:id="rId6"/>
    <p:sldId id="300" r:id="rId7"/>
    <p:sldId id="259" r:id="rId8"/>
    <p:sldId id="265" r:id="rId9"/>
    <p:sldId id="301" r:id="rId10"/>
    <p:sldId id="302" r:id="rId11"/>
    <p:sldId id="303" r:id="rId12"/>
    <p:sldId id="304" r:id="rId13"/>
    <p:sldId id="262" r:id="rId14"/>
    <p:sldId id="266" r:id="rId15"/>
    <p:sldId id="305" r:id="rId16"/>
    <p:sldId id="309" r:id="rId17"/>
    <p:sldId id="308" r:id="rId18"/>
    <p:sldId id="310" r:id="rId19"/>
    <p:sldId id="306" r:id="rId20"/>
    <p:sldId id="311" r:id="rId21"/>
    <p:sldId id="312" r:id="rId22"/>
    <p:sldId id="263" r:id="rId23"/>
    <p:sldId id="267" r:id="rId24"/>
    <p:sldId id="313" r:id="rId25"/>
    <p:sldId id="314" r:id="rId26"/>
    <p:sldId id="315" r:id="rId27"/>
    <p:sldId id="388" r:id="rId28"/>
    <p:sldId id="316" r:id="rId29"/>
    <p:sldId id="318" r:id="rId30"/>
    <p:sldId id="319" r:id="rId31"/>
    <p:sldId id="321" r:id="rId32"/>
    <p:sldId id="322" r:id="rId33"/>
    <p:sldId id="323" r:id="rId34"/>
    <p:sldId id="324" r:id="rId35"/>
    <p:sldId id="325" r:id="rId36"/>
    <p:sldId id="326" r:id="rId37"/>
    <p:sldId id="327" r:id="rId38"/>
    <p:sldId id="328" r:id="rId39"/>
    <p:sldId id="268" r:id="rId40"/>
    <p:sldId id="334" r:id="rId41"/>
    <p:sldId id="264" r:id="rId42"/>
  </p:sldIdLst>
  <p:sldSz cx="9144000" cy="6858000" type="screen4x3"/>
  <p:notesSz cx="7077075" cy="9004300"/>
  <p:embeddedFontLst>
    <p:embeddedFont>
      <p:font typeface="Baskerville Old Face" panose="02020602080505020303" pitchFamily="18" charset="0"/>
      <p:regular r:id="rId45"/>
    </p:embeddedFont>
    <p:embeddedFont>
      <p:font typeface="Calibri" panose="020F0502020204030204" pitchFamily="34" charset="0"/>
      <p:regular r:id="rId46"/>
      <p:bold r:id="rId47"/>
      <p:italic r:id="rId48"/>
      <p:boldItalic r:id="rId49"/>
    </p:embeddedFont>
    <p:embeddedFont>
      <p:font typeface="Wingdings 2" panose="05020102010507070707" pitchFamily="18" charset="2"/>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403"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font" Target="fonts/font4.fntdata"/><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2.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08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50850"/>
          </a:xfrm>
          <a:prstGeom prst="rect">
            <a:avLst/>
          </a:prstGeom>
        </p:spPr>
        <p:txBody>
          <a:bodyPr vert="horz" lIns="91440" tIns="45720" rIns="91440" bIns="45720" rtlCol="0"/>
          <a:lstStyle>
            <a:lvl1pPr algn="r">
              <a:defRPr sz="1200"/>
            </a:lvl1pPr>
          </a:lstStyle>
          <a:p>
            <a:fld id="{B22E605A-D67C-4728-9287-95529F32EA3F}" type="datetimeFigureOut">
              <a:rPr lang="en-US" smtClean="0"/>
              <a:pPr/>
              <a:t>8/28/2022</a:t>
            </a:fld>
            <a:endParaRPr lang="en-US"/>
          </a:p>
        </p:txBody>
      </p:sp>
      <p:sp>
        <p:nvSpPr>
          <p:cNvPr id="4" name="Footer Placeholder 3"/>
          <p:cNvSpPr>
            <a:spLocks noGrp="1"/>
          </p:cNvSpPr>
          <p:nvPr>
            <p:ph type="ftr" sz="quarter" idx="2"/>
          </p:nvPr>
        </p:nvSpPr>
        <p:spPr>
          <a:xfrm>
            <a:off x="0" y="8551863"/>
            <a:ext cx="3067050" cy="4508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551863"/>
            <a:ext cx="3067050" cy="450850"/>
          </a:xfrm>
          <a:prstGeom prst="rect">
            <a:avLst/>
          </a:prstGeom>
        </p:spPr>
        <p:txBody>
          <a:bodyPr vert="horz" lIns="91440" tIns="45720" rIns="91440" bIns="45720" rtlCol="0" anchor="b"/>
          <a:lstStyle>
            <a:lvl1pPr algn="r">
              <a:defRPr sz="1200"/>
            </a:lvl1pPr>
          </a:lstStyle>
          <a:p>
            <a:fld id="{71622508-AEB4-4483-8FD4-471017D8B2E7}"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08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50850"/>
          </a:xfrm>
          <a:prstGeom prst="rect">
            <a:avLst/>
          </a:prstGeom>
        </p:spPr>
        <p:txBody>
          <a:bodyPr vert="horz" lIns="91440" tIns="45720" rIns="91440" bIns="45720" rtlCol="0"/>
          <a:lstStyle>
            <a:lvl1pPr algn="r">
              <a:defRPr sz="1200"/>
            </a:lvl1pPr>
          </a:lstStyle>
          <a:p>
            <a:fld id="{16C1B121-7376-482B-8F2F-827688B7E832}" type="datetimeFigureOut">
              <a:rPr lang="en-US" smtClean="0"/>
              <a:pPr/>
              <a:t>8/28/2022</a:t>
            </a:fld>
            <a:endParaRPr lang="en-US"/>
          </a:p>
        </p:txBody>
      </p:sp>
      <p:sp>
        <p:nvSpPr>
          <p:cNvPr id="4" name="Slide Image Placeholder 3"/>
          <p:cNvSpPr>
            <a:spLocks noGrp="1" noRot="1" noChangeAspect="1"/>
          </p:cNvSpPr>
          <p:nvPr>
            <p:ph type="sldImg" idx="2"/>
          </p:nvPr>
        </p:nvSpPr>
        <p:spPr>
          <a:xfrm>
            <a:off x="1287463" y="674688"/>
            <a:ext cx="4502150" cy="33766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276725"/>
            <a:ext cx="5661025" cy="40528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551863"/>
            <a:ext cx="3067050" cy="4508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551863"/>
            <a:ext cx="3067050" cy="450850"/>
          </a:xfrm>
          <a:prstGeom prst="rect">
            <a:avLst/>
          </a:prstGeom>
        </p:spPr>
        <p:txBody>
          <a:bodyPr vert="horz" lIns="91440" tIns="45720" rIns="91440" bIns="45720" rtlCol="0" anchor="b"/>
          <a:lstStyle>
            <a:lvl1pPr algn="r">
              <a:defRPr sz="1200"/>
            </a:lvl1pPr>
          </a:lstStyle>
          <a:p>
            <a:fld id="{19986F0C-5405-4307-B9B5-C38007B4D38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986F0C-5405-4307-B9B5-C38007B4D388}"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40BBFBAC-D1B0-49FC-A684-0AB20E596863}" type="datetimeFigureOut">
              <a:rPr lang="en-US" smtClean="0"/>
              <a:pPr/>
              <a:t>8/28/2022</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F927C67A-3A74-4DC4-B141-4E62A0274ACE}" type="slidenum">
              <a:rPr lang="en-US" smtClean="0"/>
              <a:pPr/>
              <a:t>‹#›</a:t>
            </a:fld>
            <a:endParaRPr lang="en-US"/>
          </a:p>
        </p:txBody>
      </p:sp>
    </p:spTree>
  </p:cSld>
  <p:clrMapOvr>
    <a:masterClrMapping/>
  </p:clrMapOvr>
  <p:transition spd="slow">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40BBFBAC-D1B0-49FC-A684-0AB20E596863}" type="datetimeFigureOut">
              <a:rPr lang="en-US" smtClean="0"/>
              <a:pPr/>
              <a:t>8/28/2022</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F927C67A-3A74-4DC4-B141-4E62A0274ACE}" type="slidenum">
              <a:rPr lang="en-US" smtClean="0"/>
              <a:pPr/>
              <a:t>‹#›</a:t>
            </a:fld>
            <a:endParaRPr lang="en-US"/>
          </a:p>
        </p:txBody>
      </p:sp>
    </p:spTree>
  </p:cSld>
  <p:clrMapOvr>
    <a:masterClrMapping/>
  </p:clrMapOvr>
  <p:transition spd="slow">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40BBFBAC-D1B0-49FC-A684-0AB20E596863}" type="datetimeFigureOut">
              <a:rPr lang="en-US" smtClean="0"/>
              <a:pPr/>
              <a:t>8/28/2022</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F927C67A-3A74-4DC4-B141-4E62A0274ACE}"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masterClrMapping/>
  </p:clrMapOvr>
  <p:transition spd="slow">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40BBFBAC-D1B0-49FC-A684-0AB20E596863}" type="datetimeFigureOut">
              <a:rPr lang="en-US" smtClean="0"/>
              <a:pPr/>
              <a:t>8/28/2022</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F927C67A-3A74-4DC4-B141-4E62A0274ACE}" type="slidenum">
              <a:rPr lang="en-US" smtClean="0"/>
              <a:pPr/>
              <a:t>‹#›</a:t>
            </a:fld>
            <a:endParaRPr lang="en-US"/>
          </a:p>
        </p:txBody>
      </p:sp>
    </p:spTree>
  </p:cSld>
  <p:clrMapOvr>
    <a:masterClrMapping/>
  </p:clrMapOvr>
  <p:transition spd="slow">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40BBFBAC-D1B0-49FC-A684-0AB20E596863}" type="datetimeFigureOut">
              <a:rPr lang="en-US" smtClean="0"/>
              <a:pPr/>
              <a:t>8/28/2022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F927C67A-3A74-4DC4-B141-4E62A0274ACE}"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spd="slow">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40BBFBAC-D1B0-49FC-A684-0AB20E596863}" type="datetimeFigureOut">
              <a:rPr lang="en-US" smtClean="0"/>
              <a:pPr/>
              <a:t>8/28/2022</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C67A-3A74-4DC4-B141-4E62A0274ACE}" type="slidenum">
              <a:rPr lang="en-US" smtClean="0"/>
              <a:pPr/>
              <a:t>‹#›</a:t>
            </a:fld>
            <a:endParaRPr lang="en-US"/>
          </a:p>
        </p:txBody>
      </p:sp>
    </p:spTree>
  </p:cSld>
  <p:clrMapOvr>
    <a:masterClrMapping/>
  </p:clrMapOvr>
  <p:transition spd="slow">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0BBFBAC-D1B0-49FC-A684-0AB20E596863}" type="datetimeFigureOut">
              <a:rPr lang="en-US" smtClean="0"/>
              <a:pPr/>
              <a:t>8/28/2022</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C67A-3A74-4DC4-B141-4E62A0274ACE}" type="slidenum">
              <a:rPr lang="en-US" smtClean="0"/>
              <a:pPr/>
              <a:t>‹#›</a:t>
            </a:fld>
            <a:endParaRPr lang="en-US"/>
          </a:p>
        </p:txBody>
      </p:sp>
    </p:spTree>
  </p:cSld>
  <p:clrMapOvr>
    <a:masterClrMapping/>
  </p:clrMapOvr>
  <p:transition spd="slow">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40BBFBAC-D1B0-49FC-A684-0AB20E596863}" type="datetimeFigureOut">
              <a:rPr lang="en-US" smtClean="0"/>
              <a:pPr/>
              <a:t>8/28/2022</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C67A-3A74-4DC4-B141-4E62A0274ACE}" type="slidenum">
              <a:rPr lang="en-US" smtClean="0"/>
              <a:pPr/>
              <a:t>‹#›</a:t>
            </a:fld>
            <a:endParaRPr lang="en-US"/>
          </a:p>
        </p:txBody>
      </p:sp>
    </p:spTree>
  </p:cSld>
  <p:clrMapOvr>
    <a:masterClrMapping/>
  </p:clrMapOvr>
  <p:transition spd="slow">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40BBFBAC-D1B0-49FC-A684-0AB20E596863}" type="datetimeFigureOut">
              <a:rPr lang="en-US" smtClean="0"/>
              <a:pPr/>
              <a:t>8/28/2022</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F927C67A-3A74-4DC4-B141-4E62A0274ACE}"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transition spd="slow">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0BBFBAC-D1B0-49FC-A684-0AB20E596863}" type="datetimeFigureOut">
              <a:rPr lang="en-US" smtClean="0"/>
              <a:pPr/>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C67A-3A74-4DC4-B141-4E62A0274ACE}" type="slidenum">
              <a:rPr lang="en-US" smtClean="0"/>
              <a:pPr/>
              <a:t>‹#›</a:t>
            </a:fld>
            <a:endParaRPr lang="en-US"/>
          </a:p>
        </p:txBody>
      </p:sp>
    </p:spTree>
  </p:cSld>
  <p:clrMapOvr>
    <a:masterClrMapping/>
  </p:clrMapOvr>
  <p:transition spd="slow">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0BBFBAC-D1B0-49FC-A684-0AB20E596863}" type="datetimeFigureOut">
              <a:rPr lang="en-US" smtClean="0"/>
              <a:pPr/>
              <a:t>8/28/2022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C67A-3A74-4DC4-B141-4E62A0274ACE}" type="slidenum">
              <a:rPr lang="en-US" smtClean="0"/>
              <a:pPr/>
              <a:t>‹#›</a:t>
            </a:fld>
            <a:endParaRPr lang="en-US"/>
          </a:p>
        </p:txBody>
      </p:sp>
    </p:spTree>
  </p:cSld>
  <p:clrMapOvr>
    <a:masterClrMapping/>
  </p:clrMapOvr>
  <p:transition spd="slow">
    <p:circl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pPr>
            <a:fld id="{FA40A749-CD93-4D31-BB25-02BD483FB81C}"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pPr>
            <a:fld id="{C1CBAE17-B9C6-491B-80C8-BBCA4AFF9524}"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pPr>
            <a:fld id="{51D12423-F4A1-4A52-BCAC-E01E666D96FD}"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6" name="Footer Placeholder 5"/>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7" name="Slide Number Placeholder 6"/>
          <p:cNvSpPr>
            <a:spLocks noGrp="1"/>
          </p:cNvSpPr>
          <p:nvPr>
            <p:ph type="sldNum" sz="quarter" idx="12"/>
          </p:nvPr>
        </p:nvSpPr>
        <p:spPr/>
        <p:txBody>
          <a:bodyPr/>
          <a:lstStyle>
            <a:lvl1pPr>
              <a:defRPr/>
            </a:lvl1pPr>
          </a:lstStyle>
          <a:p>
            <a:pPr algn="r" rtl="0" eaLnBrk="0" fontAlgn="base" hangingPunct="0">
              <a:spcBef>
                <a:spcPct val="0"/>
              </a:spcBef>
              <a:spcAft>
                <a:spcPct val="0"/>
              </a:spcAft>
            </a:pPr>
            <a:fld id="{4D1EAFD3-6F96-4F83-9A52-0C1B65A22436}"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8" name="Footer Placeholder 7"/>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9" name="Slide Number Placeholder 8"/>
          <p:cNvSpPr>
            <a:spLocks noGrp="1"/>
          </p:cNvSpPr>
          <p:nvPr>
            <p:ph type="sldNum" sz="quarter" idx="12"/>
          </p:nvPr>
        </p:nvSpPr>
        <p:spPr/>
        <p:txBody>
          <a:bodyPr/>
          <a:lstStyle>
            <a:lvl1pPr>
              <a:defRPr/>
            </a:lvl1pPr>
          </a:lstStyle>
          <a:p>
            <a:pPr algn="r" rtl="0" eaLnBrk="0" fontAlgn="base" hangingPunct="0">
              <a:spcBef>
                <a:spcPct val="0"/>
              </a:spcBef>
              <a:spcAft>
                <a:spcPct val="0"/>
              </a:spcAft>
            </a:pPr>
            <a:fld id="{92A641EB-135A-4DF0-A3D3-A4E7BC064564}"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4" name="Footer Placeholder 3"/>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5" name="Slide Number Placeholder 4"/>
          <p:cNvSpPr>
            <a:spLocks noGrp="1"/>
          </p:cNvSpPr>
          <p:nvPr>
            <p:ph type="sldNum" sz="quarter" idx="12"/>
          </p:nvPr>
        </p:nvSpPr>
        <p:spPr/>
        <p:txBody>
          <a:bodyPr/>
          <a:lstStyle>
            <a:lvl1pPr>
              <a:defRPr/>
            </a:lvl1pPr>
          </a:lstStyle>
          <a:p>
            <a:pPr algn="r" rtl="0" eaLnBrk="0" fontAlgn="base" hangingPunct="0">
              <a:spcBef>
                <a:spcPct val="0"/>
              </a:spcBef>
              <a:spcAft>
                <a:spcPct val="0"/>
              </a:spcAft>
            </a:pPr>
            <a:fld id="{B212F05C-F828-41B2-9C48-EAA20333723C}"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3" name="Footer Placeholder 2"/>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4" name="Slide Number Placeholder 3"/>
          <p:cNvSpPr>
            <a:spLocks noGrp="1"/>
          </p:cNvSpPr>
          <p:nvPr>
            <p:ph type="sldNum" sz="quarter" idx="12"/>
          </p:nvPr>
        </p:nvSpPr>
        <p:spPr/>
        <p:txBody>
          <a:bodyPr/>
          <a:lstStyle>
            <a:lvl1pPr>
              <a:defRPr/>
            </a:lvl1pPr>
          </a:lstStyle>
          <a:p>
            <a:pPr algn="r" rtl="0" eaLnBrk="0" fontAlgn="base" hangingPunct="0">
              <a:spcBef>
                <a:spcPct val="0"/>
              </a:spcBef>
              <a:spcAft>
                <a:spcPct val="0"/>
              </a:spcAft>
            </a:pPr>
            <a:fld id="{B8773295-E2F8-4371-A6D8-75D65A2069ED}"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6" name="Footer Placeholder 5"/>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7" name="Slide Number Placeholder 6"/>
          <p:cNvSpPr>
            <a:spLocks noGrp="1"/>
          </p:cNvSpPr>
          <p:nvPr>
            <p:ph type="sldNum" sz="quarter" idx="12"/>
          </p:nvPr>
        </p:nvSpPr>
        <p:spPr/>
        <p:txBody>
          <a:bodyPr/>
          <a:lstStyle>
            <a:lvl1pPr>
              <a:defRPr/>
            </a:lvl1pPr>
          </a:lstStyle>
          <a:p>
            <a:pPr algn="r" rtl="0" eaLnBrk="0" fontAlgn="base" hangingPunct="0">
              <a:spcBef>
                <a:spcPct val="0"/>
              </a:spcBef>
              <a:spcAft>
                <a:spcPct val="0"/>
              </a:spcAft>
            </a:pPr>
            <a:fld id="{59BF3D38-3225-4B48-8C0F-E49BC2FB015C}"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6" name="Footer Placeholder 5"/>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7" name="Slide Number Placeholder 6"/>
          <p:cNvSpPr>
            <a:spLocks noGrp="1"/>
          </p:cNvSpPr>
          <p:nvPr>
            <p:ph type="sldNum" sz="quarter" idx="12"/>
          </p:nvPr>
        </p:nvSpPr>
        <p:spPr/>
        <p:txBody>
          <a:bodyPr/>
          <a:lstStyle>
            <a:lvl1pPr>
              <a:defRPr/>
            </a:lvl1pPr>
          </a:lstStyle>
          <a:p>
            <a:pPr algn="r" rtl="0" eaLnBrk="0" fontAlgn="base" hangingPunct="0">
              <a:spcBef>
                <a:spcPct val="0"/>
              </a:spcBef>
              <a:spcAft>
                <a:spcPct val="0"/>
              </a:spcAft>
            </a:pPr>
            <a:fld id="{43463086-BB15-4AD3-B871-0DF3306983CC}"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pPr>
            <a:fld id="{124A2F8C-EE8D-4364-8E85-572D21A8D298}"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pPr>
            <a:endParaRPr lang="en-US" sz="1400" kern="1200">
              <a:solidFill>
                <a:srgbClr val="000000"/>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pPr>
            <a:fld id="{725D2CAB-C273-4964-9ECB-3A1D4F8623C0}" type="slidenum">
              <a:rPr lang="en-US" sz="1400" kern="1200">
                <a:solidFill>
                  <a:srgbClr val="000000"/>
                </a:solidFill>
                <a:latin typeface="Times New Roman"/>
                <a:ea typeface="+mn-ea"/>
                <a:cs typeface="+mn-cs"/>
              </a:rPr>
              <a:pPr algn="r" rtl="0" eaLnBrk="0" fontAlgn="base" hangingPunct="0">
                <a:spcBef>
                  <a:spcPct val="0"/>
                </a:spcBef>
                <a:spcAft>
                  <a:spcPct val="0"/>
                </a:spcAft>
              </a:pPr>
              <a:t>‹#›</a:t>
            </a:fld>
            <a:endParaRPr lang="en-US" sz="1400" kern="1200">
              <a:solidFill>
                <a:srgbClr val="000000"/>
              </a:solidFill>
              <a:latin typeface="Times New Roman"/>
              <a:ea typeface="+mn-ea"/>
              <a:cs typeface="+mn-cs"/>
            </a:endParaRPr>
          </a:p>
        </p:txBody>
      </p:sp>
    </p:spTree>
  </p:cSld>
  <p:clrMapOvr>
    <a:masterClrMapping/>
  </p:clrMapOvr>
  <p:transition spd="slow">
    <p:circl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algn="l" rtl="0"/>
            <a:endParaRPr lang="en-US" kern="1200">
              <a:solidFill>
                <a:prstClr val="white"/>
              </a:solidFill>
              <a:latin typeface="Baskerville Old Face"/>
              <a:ea typeface="+mn-ea"/>
              <a:cs typeface="+mn-cs"/>
            </a:endParaRPr>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2" name="Footer Placeholder 1"/>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15" name="Slide Number Placeholder 14"/>
          <p:cNvSpPr>
            <a:spLocks noGrp="1"/>
          </p:cNvSpPr>
          <p:nvPr>
            <p:ph type="sldNum" sz="quarter" idx="12"/>
          </p:nvPr>
        </p:nvSpPr>
        <p:spPr>
          <a:xfrm>
            <a:off x="8229600" y="6473952"/>
            <a:ext cx="758952" cy="246888"/>
          </a:xfrm>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Tree>
  </p:cSld>
  <p:clrMapOvr>
    <a:masterClrMapping/>
  </p:clrMapOvr>
  <p:transition spd="slow">
    <p:circl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19" name="Footer Placeholder 18"/>
          <p:cNvSpPr>
            <a:spLocks noGrp="1"/>
          </p:cNvSpPr>
          <p:nvPr>
            <p:ph type="ftr" sz="quarter" idx="11"/>
          </p:nvPr>
        </p:nvSpPr>
        <p:spPr>
          <a:xfrm>
            <a:off x="3581400" y="76200"/>
            <a:ext cx="2895600" cy="288925"/>
          </a:xfrm>
        </p:spPr>
        <p:txBody>
          <a:bodyPr/>
          <a:lstStyle/>
          <a:p>
            <a:pPr algn="r" rtl="0"/>
            <a:endParaRPr lang="en-US" sz="1200" kern="1200">
              <a:solidFill>
                <a:srgbClr val="F0A22E">
                  <a:shade val="75000"/>
                </a:srgbClr>
              </a:solidFill>
              <a:latin typeface="Baskerville Old Face"/>
              <a:ea typeface="+mn-ea"/>
              <a:cs typeface="+mn-cs"/>
            </a:endParaRPr>
          </a:p>
        </p:txBody>
      </p:sp>
      <p:sp>
        <p:nvSpPr>
          <p:cNvPr id="16" name="Slide Number Placeholder 15"/>
          <p:cNvSpPr>
            <a:spLocks noGrp="1"/>
          </p:cNvSpPr>
          <p:nvPr>
            <p:ph type="sldNum" sz="quarter" idx="12"/>
          </p:nvPr>
        </p:nvSpPr>
        <p:spPr>
          <a:xfrm>
            <a:off x="8229600" y="6473952"/>
            <a:ext cx="758952" cy="246888"/>
          </a:xfrm>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Tree>
  </p:cSld>
  <p:clrMapOvr>
    <a:masterClrMapping/>
  </p:clrMapOvr>
  <p:transition spd="slow">
    <p:circl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algn="l" rtl="0"/>
            <a:endParaRPr lang="en-US" kern="1200">
              <a:solidFill>
                <a:prstClr val="white"/>
              </a:solidFill>
              <a:latin typeface="Baskerville Old Face"/>
              <a:ea typeface="+mn-ea"/>
              <a:cs typeface="+mn-cs"/>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11" name="Footer Placeholder 10"/>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16" name="Slide Number Placeholder 15"/>
          <p:cNvSpPr>
            <a:spLocks noGrp="1"/>
          </p:cNvSpPr>
          <p:nvPr>
            <p:ph type="sldNum" sz="quarter" idx="12"/>
          </p:nvPr>
        </p:nvSpPr>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masterClrMapping/>
  </p:clrMapOvr>
  <p:transition spd="slow">
    <p:circl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10" name="Footer Placeholder 9"/>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31" name="Slide Number Placeholder 30"/>
          <p:cNvSpPr>
            <a:spLocks noGrp="1"/>
          </p:cNvSpPr>
          <p:nvPr>
            <p:ph type="sldNum" sz="quarter" idx="12"/>
          </p:nvPr>
        </p:nvSpPr>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Tree>
  </p:cSld>
  <p:clrMapOvr>
    <a:masterClrMapping/>
  </p:clrMapOvr>
  <p:transition spd="slow">
    <p:circl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6" name="Footer Placeholder 5"/>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7" name="Slide Number Placeholder 6"/>
          <p:cNvSpPr>
            <a:spLocks noGrp="1"/>
          </p:cNvSpPr>
          <p:nvPr>
            <p:ph type="sldNum" sz="quarter" idx="12"/>
          </p:nvPr>
        </p:nvSpPr>
        <p:spPr>
          <a:xfrm>
            <a:off x="8229600" y="6477000"/>
            <a:ext cx="762000" cy="246888"/>
          </a:xfrm>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algn="l" rtl="0"/>
            <a:endParaRPr lang="en-US" kern="1200">
              <a:solidFill>
                <a:prstClr val="white"/>
              </a:solidFill>
              <a:latin typeface="Baskerville Old Face"/>
              <a:ea typeface="+mn-ea"/>
              <a:cs typeface="+mn-cs"/>
            </a:endParaRPr>
          </a:p>
        </p:txBody>
      </p:sp>
    </p:spTree>
  </p:cSld>
  <p:clrMapOvr>
    <a:masterClrMapping/>
  </p:clrMapOvr>
  <p:transition spd="slow">
    <p:circl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21" name="Footer Placeholder 20"/>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6" name="Slide Number Placeholder 5"/>
          <p:cNvSpPr>
            <a:spLocks noGrp="1"/>
          </p:cNvSpPr>
          <p:nvPr>
            <p:ph type="sldNum" sz="quarter" idx="12"/>
          </p:nvPr>
        </p:nvSpPr>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Tree>
  </p:cSld>
  <p:clrMapOvr>
    <a:masterClrMapping/>
  </p:clrMapOvr>
  <p:transition spd="slow">
    <p:circl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24" name="Footer Placeholder 23"/>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7" name="Slide Number Placeholder 6"/>
          <p:cNvSpPr>
            <a:spLocks noGrp="1"/>
          </p:cNvSpPr>
          <p:nvPr>
            <p:ph type="sldNum" sz="quarter" idx="12"/>
          </p:nvPr>
        </p:nvSpPr>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Tree>
  </p:cSld>
  <p:clrMapOvr>
    <a:masterClrMapping/>
  </p:clrMapOvr>
  <p:transition spd="slow">
    <p:circl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algn="l" rtl="0"/>
            <a:endParaRPr lang="en-US" kern="1200">
              <a:solidFill>
                <a:prstClr val="white"/>
              </a:solidFill>
              <a:latin typeface="Baskerville Old Face"/>
              <a:ea typeface="+mn-ea"/>
              <a:cs typeface="+mn-cs"/>
            </a:endParaRPr>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29" name="Footer Placeholder 28"/>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7" name="Slide Number Placeholder 6"/>
          <p:cNvSpPr>
            <a:spLocks noGrp="1"/>
          </p:cNvSpPr>
          <p:nvPr>
            <p:ph type="sldNum" sz="quarter" idx="12"/>
          </p:nvPr>
        </p:nvSpPr>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Tree>
  </p:cSld>
  <p:clrMapOvr>
    <a:masterClrMapping/>
  </p:clrMapOvr>
  <p:transition spd="slow">
    <p:circl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5" name="Footer Placeholder 4"/>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31" name="Slide Number Placeholder 30"/>
          <p:cNvSpPr>
            <a:spLocks noGrp="1"/>
          </p:cNvSpPr>
          <p:nvPr>
            <p:ph type="sldNum" sz="quarter" idx="12"/>
          </p:nvPr>
        </p:nvSpPr>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transition spd="slow">
    <p:circl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5" name="Footer Placeholder 4"/>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6" name="Slide Number Placeholder 5"/>
          <p:cNvSpPr>
            <a:spLocks noGrp="1"/>
          </p:cNvSpPr>
          <p:nvPr>
            <p:ph type="sldNum" sz="quarter" idx="12"/>
          </p:nvPr>
        </p:nvSpPr>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Tree>
  </p:cSld>
  <p:clrMapOvr>
    <a:masterClrMapping/>
  </p:clrMapOvr>
  <p:transition spd="slow">
    <p:circl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lgn="l" rtl="0"/>
            <a:fld id="{40BBFBAC-D1B0-49FC-A684-0AB20E596863}" type="datetimeFigureOut">
              <a:rPr lang="en-US" sz="1200" kern="1200">
                <a:solidFill>
                  <a:srgbClr val="F0A22E">
                    <a:shade val="75000"/>
                  </a:srgbClr>
                </a:solidFill>
                <a:latin typeface="Baskerville Old Face"/>
                <a:ea typeface="+mn-ea"/>
                <a:cs typeface="+mn-cs"/>
              </a:rPr>
              <a:pPr algn="l" rtl="0"/>
              <a:t>8/28/2022</a:t>
            </a:fld>
            <a:endParaRPr lang="en-US" sz="1200" kern="1200">
              <a:solidFill>
                <a:srgbClr val="F0A22E">
                  <a:shade val="75000"/>
                </a:srgbClr>
              </a:solidFill>
              <a:latin typeface="Baskerville Old Face"/>
              <a:ea typeface="+mn-ea"/>
              <a:cs typeface="+mn-cs"/>
            </a:endParaRPr>
          </a:p>
        </p:txBody>
      </p:sp>
      <p:sp>
        <p:nvSpPr>
          <p:cNvPr id="5" name="Footer Placeholder 4"/>
          <p:cNvSpPr>
            <a:spLocks noGrp="1"/>
          </p:cNvSpPr>
          <p:nvPr>
            <p:ph type="ftr" sz="quarter" idx="11"/>
          </p:nvPr>
        </p:nvSpPr>
        <p:spPr/>
        <p:txBody>
          <a:bodyPr/>
          <a:lstStyle/>
          <a:p>
            <a:pPr algn="r" rtl="0"/>
            <a:endParaRPr lang="en-US" sz="1200" kern="1200">
              <a:solidFill>
                <a:srgbClr val="F0A22E">
                  <a:shade val="75000"/>
                </a:srgbClr>
              </a:solidFill>
              <a:latin typeface="Baskerville Old Face"/>
              <a:ea typeface="+mn-ea"/>
              <a:cs typeface="+mn-cs"/>
            </a:endParaRPr>
          </a:p>
        </p:txBody>
      </p:sp>
      <p:sp>
        <p:nvSpPr>
          <p:cNvPr id="6" name="Slide Number Placeholder 5"/>
          <p:cNvSpPr>
            <a:spLocks noGrp="1"/>
          </p:cNvSpPr>
          <p:nvPr>
            <p:ph type="sldNum" sz="quarter" idx="12"/>
          </p:nvPr>
        </p:nvSpPr>
        <p:spPr/>
        <p:txBody>
          <a:bodyPr/>
          <a:lstStyle/>
          <a:p>
            <a:pPr algn="r" rtl="0"/>
            <a:fld id="{F927C67A-3A74-4DC4-B141-4E62A0274ACE}" type="slidenum">
              <a:rPr lang="en-US" sz="1200" kern="1200">
                <a:solidFill>
                  <a:srgbClr val="F0A22E">
                    <a:shade val="75000"/>
                  </a:srgbClr>
                </a:solidFill>
                <a:latin typeface="Baskerville Old Face"/>
                <a:ea typeface="+mn-ea"/>
                <a:cs typeface="+mn-cs"/>
              </a:rPr>
              <a:pPr algn="r" rtl="0"/>
              <a:t>‹#›</a:t>
            </a:fld>
            <a:endParaRPr lang="en-US" sz="1200" kern="1200">
              <a:solidFill>
                <a:srgbClr val="F0A22E">
                  <a:shade val="75000"/>
                </a:srgbClr>
              </a:solidFill>
              <a:latin typeface="Baskerville Old Face"/>
              <a:ea typeface="+mn-ea"/>
              <a:cs typeface="+mn-cs"/>
            </a:endParaRPr>
          </a:p>
        </p:txBody>
      </p:sp>
    </p:spTree>
  </p:cSld>
  <p:clrMapOvr>
    <a:masterClrMapping/>
  </p:clrMapOvr>
  <p:transition spd="slow">
    <p:circl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15722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08111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0917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202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30616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92697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29993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416717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6580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29208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711108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0BBFBAC-D1B0-49FC-A684-0AB20E596863}" type="datetimeFigureOut">
              <a:rPr lang="en-US" smtClean="0"/>
              <a:pPr/>
              <a:t>8/28/2022</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927C67A-3A74-4DC4-B141-4E62A0274ACE}"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circle/>
  </p:transition>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C6600"/>
            </a:gs>
            <a:gs pos="100000">
              <a:srgbClr val="000000"/>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defRPr>
            </a:lvl1pPr>
          </a:lstStyle>
          <a:p>
            <a:pPr algn="l" rtl="0" fontAlgn="base">
              <a:spcBef>
                <a:spcPct val="0"/>
              </a:spcBef>
              <a:spcAft>
                <a:spcPct val="0"/>
              </a:spcAft>
            </a:pPr>
            <a:endParaRPr lang="en-US" kern="1200">
              <a:solidFill>
                <a:srgbClr val="000000"/>
              </a:solidFill>
              <a:latin typeface="Times New Roman"/>
              <a:ea typeface="+mn-ea"/>
              <a:cs typeface="+mn-cs"/>
            </a:endParaRPr>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defRPr>
            </a:lvl1pPr>
          </a:lstStyle>
          <a:p>
            <a:pPr rtl="0" fontAlgn="base">
              <a:spcBef>
                <a:spcPct val="0"/>
              </a:spcBef>
              <a:spcAft>
                <a:spcPct val="0"/>
              </a:spcAft>
            </a:pPr>
            <a:endParaRPr lang="en-US" kern="1200">
              <a:solidFill>
                <a:srgbClr val="000000"/>
              </a:solidFill>
              <a:latin typeface="Times New Roman"/>
              <a:ea typeface="+mn-ea"/>
              <a:cs typeface="+mn-cs"/>
            </a:endParaRPr>
          </a:p>
        </p:txBody>
      </p:sp>
      <p:sp>
        <p:nvSpPr>
          <p:cNvPr id="41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mn-lt"/>
              </a:defRPr>
            </a:lvl1pPr>
          </a:lstStyle>
          <a:p>
            <a:pPr rtl="0" fontAlgn="base">
              <a:spcBef>
                <a:spcPct val="0"/>
              </a:spcBef>
              <a:spcAft>
                <a:spcPct val="0"/>
              </a:spcAft>
            </a:pPr>
            <a:fld id="{416427F2-FF7D-4B88-A484-7A13E1AA600A}" type="slidenum">
              <a:rPr lang="en-US" kern="1200">
                <a:solidFill>
                  <a:srgbClr val="000000"/>
                </a:solidFill>
                <a:latin typeface="Times New Roman"/>
                <a:ea typeface="+mn-ea"/>
                <a:cs typeface="+mn-cs"/>
              </a:rPr>
              <a:pPr rtl="0" fontAlgn="base">
                <a:spcBef>
                  <a:spcPct val="0"/>
                </a:spcBef>
                <a:spcAft>
                  <a:spcPct val="0"/>
                </a:spcAft>
              </a:pPr>
              <a:t>‹#›</a:t>
            </a:fld>
            <a:endParaRPr lang="en-US" kern="1200">
              <a:solidFill>
                <a:srgbClr val="000000"/>
              </a:solidFill>
              <a:latin typeface="Times New Roman"/>
              <a:ea typeface="+mn-ea"/>
              <a:cs typeface="+mn-cs"/>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circl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algn="l" rtl="0"/>
            <a:endParaRPr lang="en-US" kern="1200">
              <a:solidFill>
                <a:prstClr val="white"/>
              </a:solidFill>
              <a:latin typeface="Baskerville Old Face"/>
              <a:ea typeface="+mn-ea"/>
              <a:cs typeface="+mn-cs"/>
            </a:endParaRPr>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rtl="0"/>
            <a:fld id="{40BBFBAC-D1B0-49FC-A684-0AB20E596863}" type="datetimeFigureOut">
              <a:rPr lang="en-US" kern="1200" smtClean="0">
                <a:solidFill>
                  <a:srgbClr val="F0A22E">
                    <a:shade val="75000"/>
                  </a:srgbClr>
                </a:solidFill>
                <a:latin typeface="Baskerville Old Face"/>
                <a:ea typeface="+mn-ea"/>
                <a:cs typeface="+mn-cs"/>
              </a:rPr>
              <a:pPr rtl="0"/>
              <a:t>8/28/2022</a:t>
            </a:fld>
            <a:endParaRPr lang="en-US" kern="1200">
              <a:solidFill>
                <a:srgbClr val="F0A22E">
                  <a:shade val="75000"/>
                </a:srgbClr>
              </a:solidFill>
              <a:latin typeface="Baskerville Old Face"/>
              <a:ea typeface="+mn-ea"/>
              <a:cs typeface="+mn-cs"/>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rtl="0"/>
            <a:endParaRPr lang="en-US" kern="1200">
              <a:solidFill>
                <a:srgbClr val="F0A22E">
                  <a:shade val="75000"/>
                </a:srgbClr>
              </a:solidFill>
              <a:latin typeface="Baskerville Old Face"/>
              <a:ea typeface="+mn-ea"/>
              <a:cs typeface="+mn-cs"/>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rtl="0"/>
            <a:fld id="{F927C67A-3A74-4DC4-B141-4E62A0274ACE}" type="slidenum">
              <a:rPr lang="en-US" kern="1200" smtClean="0">
                <a:solidFill>
                  <a:srgbClr val="F0A22E">
                    <a:shade val="75000"/>
                  </a:srgbClr>
                </a:solidFill>
                <a:latin typeface="Baskerville Old Face"/>
                <a:ea typeface="+mn-ea"/>
                <a:cs typeface="+mn-cs"/>
              </a:rPr>
              <a:pPr rtl="0"/>
              <a:t>‹#›</a:t>
            </a:fld>
            <a:endParaRPr lang="en-US" kern="1200">
              <a:solidFill>
                <a:srgbClr val="F0A22E">
                  <a:shade val="75000"/>
                </a:srgbClr>
              </a:solidFill>
              <a:latin typeface="Baskerville Old Face"/>
              <a:ea typeface="+mn-ea"/>
              <a:cs typeface="+mn-cs"/>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algn="l" rtl="0"/>
            <a:endParaRPr lang="en-US" kern="1200">
              <a:solidFill>
                <a:prstClr val="white"/>
              </a:solidFill>
              <a:latin typeface="Baskerville Old Face"/>
              <a:ea typeface="+mn-ea"/>
              <a:cs typeface="+mn-cs"/>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pPr algn="l" rtl="0"/>
            <a:endParaRPr lang="en-US" kern="1200">
              <a:solidFill>
                <a:prstClr val="white"/>
              </a:solidFill>
              <a:latin typeface="Baskerville Old Face"/>
              <a:ea typeface="+mn-ea"/>
              <a:cs typeface="+mn-cs"/>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circle/>
  </p:transition>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0ACC7-3908-4E49-80D3-73D7F0FDBFDE}" type="datetimeFigureOut">
              <a:rPr lang="en-US" smtClean="0">
                <a:solidFill>
                  <a:prstClr val="black">
                    <a:tint val="75000"/>
                  </a:prstClr>
                </a:solidFill>
              </a:rPr>
              <a:pPr/>
              <a:t>8/28/2022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66" y="0"/>
            <a:ext cx="91636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8112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1524000"/>
            <a:ext cx="8153400" cy="2000548"/>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800" b="1" u="sng" dirty="0">
                <a:solidFill>
                  <a:schemeClr val="bg1"/>
                </a:solidFill>
              </a:rPr>
              <a:t>Luke 13:3, 5</a:t>
            </a:r>
          </a:p>
          <a:p>
            <a:endParaRPr lang="en-US" sz="2400" dirty="0">
              <a:solidFill>
                <a:schemeClr val="bg1"/>
              </a:solidFill>
            </a:endParaRPr>
          </a:p>
          <a:p>
            <a:r>
              <a:rPr lang="en-US" sz="2400" dirty="0">
                <a:solidFill>
                  <a:schemeClr val="bg1"/>
                </a:solidFill>
              </a:rPr>
              <a:t>3 I tell you, no; but unless you repent you will all likewise perish. </a:t>
            </a:r>
          </a:p>
          <a:p>
            <a:endParaRPr lang="en-US" sz="2400" dirty="0">
              <a:solidFill>
                <a:schemeClr val="bg1"/>
              </a:solidFill>
            </a:endParaRPr>
          </a:p>
          <a:p>
            <a:r>
              <a:rPr lang="en-US" sz="2400" dirty="0">
                <a:solidFill>
                  <a:schemeClr val="bg1"/>
                </a:solidFill>
              </a:rPr>
              <a:t>5 I tell you, no; but unless you repent you will all likewise perish."  </a:t>
            </a:r>
          </a:p>
        </p:txBody>
      </p:sp>
      <p:sp>
        <p:nvSpPr>
          <p:cNvPr id="5" name="TextBox 4"/>
          <p:cNvSpPr txBox="1"/>
          <p:nvPr/>
        </p:nvSpPr>
        <p:spPr>
          <a:xfrm>
            <a:off x="3581400" y="533400"/>
            <a:ext cx="1909497" cy="584775"/>
          </a:xfrm>
          <a:prstGeom prst="rect">
            <a:avLst/>
          </a:prstGeom>
          <a:noFill/>
        </p:spPr>
        <p:txBody>
          <a:bodyPr wrap="none" rtlCol="0">
            <a:spAutoFit/>
          </a:bodyPr>
          <a:lstStyle/>
          <a:p>
            <a:r>
              <a:rPr lang="en-US" sz="3200" dirty="0">
                <a:solidFill>
                  <a:schemeClr val="tx2">
                    <a:lumMod val="75000"/>
                  </a:schemeClr>
                </a:solidFill>
              </a:rPr>
              <a:t>Jesus Said,</a:t>
            </a:r>
          </a:p>
        </p:txBody>
      </p:sp>
      <p:sp>
        <p:nvSpPr>
          <p:cNvPr id="6" name="TextBox 5"/>
          <p:cNvSpPr txBox="1"/>
          <p:nvPr/>
        </p:nvSpPr>
        <p:spPr>
          <a:xfrm>
            <a:off x="609600" y="3810000"/>
            <a:ext cx="8077200" cy="1877437"/>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3200" b="1" dirty="0">
                <a:solidFill>
                  <a:srgbClr val="FFFF00"/>
                </a:solidFill>
              </a:rPr>
              <a:t>Three Things Come to Mind:</a:t>
            </a:r>
            <a:endParaRPr lang="en-US" sz="3200" dirty="0">
              <a:solidFill>
                <a:srgbClr val="FFFF00"/>
              </a:solidFill>
            </a:endParaRPr>
          </a:p>
          <a:p>
            <a:pPr>
              <a:buFont typeface="Arial" pitchFamily="34" charset="0"/>
              <a:buChar char="•"/>
            </a:pPr>
            <a:r>
              <a:rPr lang="en-US" sz="2800" i="1" dirty="0"/>
              <a:t> What is he talking about? – Prompted this? Context?</a:t>
            </a:r>
          </a:p>
          <a:p>
            <a:pPr>
              <a:buFont typeface="Arial" pitchFamily="34" charset="0"/>
              <a:buChar char="•"/>
            </a:pPr>
            <a:r>
              <a:rPr lang="en-US" sz="2800" i="1" dirty="0"/>
              <a:t> What does it mean to perish?</a:t>
            </a:r>
          </a:p>
          <a:p>
            <a:pPr>
              <a:buFont typeface="Arial" pitchFamily="34" charset="0"/>
              <a:buChar char="•"/>
            </a:pPr>
            <a:r>
              <a:rPr lang="en-US" sz="2800" i="1" dirty="0"/>
              <a:t> What is demanded in repentance?</a:t>
            </a:r>
            <a:endParaRPr lang="en-US" sz="2400" i="1"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81200" y="228600"/>
            <a:ext cx="5237331" cy="5447645"/>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138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Repent</a:t>
            </a:r>
          </a:p>
          <a:p>
            <a:pPr algn="ctr"/>
            <a:r>
              <a:rPr lang="en-US" sz="7200" b="1" i="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or</a:t>
            </a:r>
            <a:endParaRPr lang="en-US" sz="72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endParaRPr>
          </a:p>
          <a:p>
            <a:pPr algn="ctr"/>
            <a:r>
              <a:rPr lang="en-US" sz="138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Perish</a:t>
            </a:r>
          </a:p>
        </p:txBody>
      </p:sp>
      <p:sp>
        <p:nvSpPr>
          <p:cNvPr id="3" name="TextBox 2"/>
          <p:cNvSpPr txBox="1"/>
          <p:nvPr/>
        </p:nvSpPr>
        <p:spPr>
          <a:xfrm>
            <a:off x="3657600" y="5562600"/>
            <a:ext cx="1903085" cy="523220"/>
          </a:xfrm>
          <a:prstGeom prst="rect">
            <a:avLst/>
          </a:prstGeom>
          <a:noFill/>
        </p:spPr>
        <p:txBody>
          <a:bodyPr wrap="none" rtlCol="0">
            <a:spAutoFit/>
          </a:bodyPr>
          <a:lstStyle/>
          <a:p>
            <a:r>
              <a:rPr lang="en-US" sz="2800" i="1" dirty="0">
                <a:latin typeface="Baskerville Old Face" pitchFamily="18" charset="0"/>
              </a:rPr>
              <a:t>Luke 13:1-5</a:t>
            </a:r>
          </a:p>
        </p:txBody>
      </p:sp>
    </p:spTree>
  </p:cSld>
  <p:clrMapOvr>
    <a:masterClrMapping/>
  </p:clrMapOvr>
  <p:transition spd="slow">
    <p:circl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0200" y="-76200"/>
            <a:ext cx="5990743" cy="120032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Repent </a:t>
            </a:r>
            <a:r>
              <a:rPr lang="en-US" sz="4400" b="1" i="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or</a:t>
            </a:r>
            <a:r>
              <a:rPr lang="en-US" sz="4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 </a:t>
            </a: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Perish</a:t>
            </a:r>
          </a:p>
        </p:txBody>
      </p:sp>
      <p:sp>
        <p:nvSpPr>
          <p:cNvPr id="4" name="Rounded Rectangle 3"/>
          <p:cNvSpPr/>
          <p:nvPr/>
        </p:nvSpPr>
        <p:spPr>
          <a:xfrm>
            <a:off x="838200" y="1981200"/>
            <a:ext cx="76200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b="1" dirty="0">
                <a:solidFill>
                  <a:schemeClr val="bg1"/>
                </a:solidFill>
                <a:latin typeface="Baskerville Old Face" pitchFamily="18" charset="0"/>
              </a:rPr>
              <a:t>The Context</a:t>
            </a:r>
          </a:p>
        </p:txBody>
      </p:sp>
      <p:sp>
        <p:nvSpPr>
          <p:cNvPr id="5" name="Rounded Rectangle 4"/>
          <p:cNvSpPr/>
          <p:nvPr/>
        </p:nvSpPr>
        <p:spPr>
          <a:xfrm>
            <a:off x="838200" y="3238500"/>
            <a:ext cx="76200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b="1" dirty="0">
                <a:solidFill>
                  <a:schemeClr val="bg1"/>
                </a:solidFill>
                <a:latin typeface="Baskerville Old Face" pitchFamily="18" charset="0"/>
              </a:rPr>
              <a:t>The Warning</a:t>
            </a:r>
          </a:p>
        </p:txBody>
      </p:sp>
      <p:sp>
        <p:nvSpPr>
          <p:cNvPr id="6" name="Rounded Rectangle 5"/>
          <p:cNvSpPr/>
          <p:nvPr/>
        </p:nvSpPr>
        <p:spPr>
          <a:xfrm>
            <a:off x="838200" y="4495800"/>
            <a:ext cx="76200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
        <p:nvSpPr>
          <p:cNvPr id="7" name="TextBox 6"/>
          <p:cNvSpPr txBox="1"/>
          <p:nvPr/>
        </p:nvSpPr>
        <p:spPr>
          <a:xfrm>
            <a:off x="3657600" y="1066800"/>
            <a:ext cx="1903085" cy="523220"/>
          </a:xfrm>
          <a:prstGeom prst="rect">
            <a:avLst/>
          </a:prstGeom>
          <a:noFill/>
        </p:spPr>
        <p:txBody>
          <a:bodyPr wrap="none" rtlCol="0">
            <a:spAutoFit/>
          </a:bodyPr>
          <a:lstStyle/>
          <a:p>
            <a:r>
              <a:rPr lang="en-US" sz="2800" i="1" dirty="0">
                <a:latin typeface="Baskerville Old Face" pitchFamily="18" charset="0"/>
              </a:rPr>
              <a:t>Luke 13:1-5</a:t>
            </a:r>
          </a:p>
        </p:txBody>
      </p:sp>
    </p:spTree>
  </p:cSld>
  <p:clrMapOvr>
    <a:masterClrMapping/>
  </p:clrMapOvr>
  <p:transition spd="slow">
    <p:circl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0200" y="-76200"/>
            <a:ext cx="5990743" cy="120032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Repent </a:t>
            </a:r>
            <a:r>
              <a:rPr lang="en-US" sz="4400" b="1" i="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or</a:t>
            </a:r>
            <a:r>
              <a:rPr lang="en-US" sz="4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 </a:t>
            </a: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Perish</a:t>
            </a:r>
          </a:p>
        </p:txBody>
      </p:sp>
      <p:sp>
        <p:nvSpPr>
          <p:cNvPr id="4" name="Rounded Rectangle 3"/>
          <p:cNvSpPr/>
          <p:nvPr/>
        </p:nvSpPr>
        <p:spPr>
          <a:xfrm>
            <a:off x="838200" y="1981200"/>
            <a:ext cx="76200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b="1" dirty="0">
                <a:solidFill>
                  <a:schemeClr val="bg1"/>
                </a:solidFill>
                <a:latin typeface="Baskerville Old Face" pitchFamily="18" charset="0"/>
              </a:rPr>
              <a:t>The Context</a:t>
            </a:r>
          </a:p>
        </p:txBody>
      </p:sp>
      <p:sp>
        <p:nvSpPr>
          <p:cNvPr id="7" name="TextBox 6"/>
          <p:cNvSpPr txBox="1"/>
          <p:nvPr/>
        </p:nvSpPr>
        <p:spPr>
          <a:xfrm>
            <a:off x="3657600" y="1066800"/>
            <a:ext cx="1903085" cy="523220"/>
          </a:xfrm>
          <a:prstGeom prst="rect">
            <a:avLst/>
          </a:prstGeom>
          <a:noFill/>
        </p:spPr>
        <p:txBody>
          <a:bodyPr wrap="none" rtlCol="0">
            <a:spAutoFit/>
          </a:bodyPr>
          <a:lstStyle/>
          <a:p>
            <a:r>
              <a:rPr lang="en-US" sz="2800" i="1" dirty="0">
                <a:latin typeface="Baskerville Old Face" pitchFamily="18" charset="0"/>
              </a:rPr>
              <a:t>Luke 13:1-5</a:t>
            </a:r>
          </a:p>
        </p:txBody>
      </p:sp>
      <p:sp>
        <p:nvSpPr>
          <p:cNvPr id="5" name="Rounded Rectangle 4"/>
          <p:cNvSpPr/>
          <p:nvPr/>
        </p:nvSpPr>
        <p:spPr>
          <a:xfrm>
            <a:off x="838200" y="3238500"/>
            <a:ext cx="7620000" cy="990600"/>
          </a:xfrm>
          <a:prstGeom prst="roundRect">
            <a:avLst>
              <a:gd name="adj" fmla="val 36600"/>
            </a:avLst>
          </a:prstGeom>
          <a:solidFill>
            <a:schemeClr val="tx2">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b="1" dirty="0">
                <a:solidFill>
                  <a:schemeClr val="bg1"/>
                </a:solidFill>
                <a:latin typeface="Baskerville Old Face" pitchFamily="18" charset="0"/>
              </a:rPr>
              <a:t>The Warning</a:t>
            </a:r>
          </a:p>
        </p:txBody>
      </p:sp>
      <p:sp>
        <p:nvSpPr>
          <p:cNvPr id="6" name="Rounded Rectangle 5"/>
          <p:cNvSpPr/>
          <p:nvPr/>
        </p:nvSpPr>
        <p:spPr>
          <a:xfrm>
            <a:off x="838200" y="4495800"/>
            <a:ext cx="7620000" cy="990600"/>
          </a:xfrm>
          <a:prstGeom prst="roundRect">
            <a:avLst>
              <a:gd name="adj" fmla="val 36600"/>
            </a:avLst>
          </a:prstGeom>
          <a:solidFill>
            <a:schemeClr val="tx2">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Tree>
  </p:cSld>
  <p:clrMapOvr>
    <a:masterClrMapping/>
  </p:clrMapOvr>
  <p:transition spd="slow">
    <p:circl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16200000">
            <a:off x="-1943099" y="2933700"/>
            <a:ext cx="56388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b="1" dirty="0">
                <a:solidFill>
                  <a:schemeClr val="bg1"/>
                </a:solidFill>
                <a:latin typeface="Baskerville Old Face" pitchFamily="18" charset="0"/>
              </a:rPr>
              <a:t>The Context</a:t>
            </a:r>
          </a:p>
        </p:txBody>
      </p:sp>
      <p:sp>
        <p:nvSpPr>
          <p:cNvPr id="3" name="TextBox 2"/>
          <p:cNvSpPr txBox="1"/>
          <p:nvPr/>
        </p:nvSpPr>
        <p:spPr>
          <a:xfrm>
            <a:off x="1752600" y="304800"/>
            <a:ext cx="6781800" cy="1261884"/>
          </a:xfrm>
          <a:prstGeom prst="rect">
            <a:avLst/>
          </a:prstGeom>
          <a:noFill/>
        </p:spPr>
        <p:txBody>
          <a:bodyPr wrap="square" rtlCol="0">
            <a:spAutoFit/>
          </a:bodyPr>
          <a:lstStyle/>
          <a:p>
            <a:pPr marL="514350" indent="-514350">
              <a:buAutoNum type="alphaUcPeriod"/>
            </a:pPr>
            <a:r>
              <a:rPr lang="en-US" sz="2800" b="1" dirty="0"/>
              <a:t> </a:t>
            </a:r>
            <a:r>
              <a:rPr lang="en-US" sz="2800" b="1" u="sng" dirty="0">
                <a:solidFill>
                  <a:schemeClr val="tx2">
                    <a:lumMod val="75000"/>
                  </a:schemeClr>
                </a:solidFill>
              </a:rPr>
              <a:t>Warning to repent </a:t>
            </a:r>
            <a:r>
              <a:rPr lang="en-US" sz="2800" dirty="0"/>
              <a:t>(Luke 12)</a:t>
            </a:r>
          </a:p>
          <a:p>
            <a:pPr marL="971550" lvl="1" indent="-514350">
              <a:buFont typeface="+mj-lt"/>
              <a:buAutoNum type="arabicPeriod"/>
            </a:pPr>
            <a:r>
              <a:rPr lang="en-US" sz="2400" dirty="0"/>
              <a:t>Verses 54-56 – Rebuke not seeing the time</a:t>
            </a:r>
          </a:p>
          <a:p>
            <a:pPr marL="971550" lvl="1" indent="-514350">
              <a:buFont typeface="+mj-lt"/>
              <a:buAutoNum type="arabicPeriod"/>
            </a:pPr>
            <a:r>
              <a:rPr lang="en-US" sz="2400" dirty="0"/>
              <a:t>Verses 57-59 – Turn before it is too late</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Scale>
                                      <p:cBhvr>
                                        <p:cTn id="7"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1" end="1"/>
                                            </p:txEl>
                                          </p:spTgt>
                                        </p:tgtEl>
                                        <p:attrNameLst>
                                          <p:attrName>ppt_x</p:attrName>
                                          <p:attrName>ppt_y</p:attrName>
                                        </p:attrNameLst>
                                      </p:cBhvr>
                                    </p:animMotion>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Scale>
                                      <p:cBhvr>
                                        <p:cTn id="14"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2" end="2"/>
                                            </p:txEl>
                                          </p:spTgt>
                                        </p:tgtEl>
                                        <p:attrNameLst>
                                          <p:attrName>ppt_x</p:attrName>
                                          <p:attrName>ppt_y</p:attrName>
                                        </p:attrNameLst>
                                      </p:cBhvr>
                                    </p:animMotion>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16200000">
            <a:off x="-1943099" y="2933700"/>
            <a:ext cx="56388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b="1" dirty="0">
                <a:solidFill>
                  <a:schemeClr val="bg1"/>
                </a:solidFill>
                <a:latin typeface="Baskerville Old Face" pitchFamily="18" charset="0"/>
              </a:rPr>
              <a:t>The Context</a:t>
            </a:r>
          </a:p>
        </p:txBody>
      </p:sp>
      <p:sp>
        <p:nvSpPr>
          <p:cNvPr id="3" name="TextBox 2"/>
          <p:cNvSpPr txBox="1"/>
          <p:nvPr/>
        </p:nvSpPr>
        <p:spPr>
          <a:xfrm>
            <a:off x="1752600" y="304800"/>
            <a:ext cx="6781800" cy="5601533"/>
          </a:xfrm>
          <a:prstGeom prst="rect">
            <a:avLst/>
          </a:prstGeom>
          <a:noFill/>
        </p:spPr>
        <p:txBody>
          <a:bodyPr wrap="square" rtlCol="0">
            <a:spAutoFit/>
          </a:bodyPr>
          <a:lstStyle/>
          <a:p>
            <a:pPr marL="514350" indent="-514350">
              <a:buAutoNum type="alphaUcPeriod"/>
            </a:pPr>
            <a:r>
              <a:rPr lang="en-US" sz="2800" b="1" dirty="0"/>
              <a:t> </a:t>
            </a:r>
            <a:r>
              <a:rPr lang="en-US" sz="2800" b="1" u="sng" dirty="0">
                <a:solidFill>
                  <a:schemeClr val="tx2">
                    <a:lumMod val="75000"/>
                  </a:schemeClr>
                </a:solidFill>
              </a:rPr>
              <a:t>Warning to repent </a:t>
            </a:r>
            <a:r>
              <a:rPr lang="en-US" sz="2800" dirty="0"/>
              <a:t>(Luke 12)</a:t>
            </a:r>
          </a:p>
          <a:p>
            <a:pPr marL="514350" indent="-514350">
              <a:buAutoNum type="alphaUcPeriod"/>
            </a:pPr>
            <a:endParaRPr lang="en-US" sz="1400" dirty="0"/>
          </a:p>
          <a:p>
            <a:pPr marL="514350" indent="-514350">
              <a:buAutoNum type="alphaUcPeriod"/>
            </a:pPr>
            <a:r>
              <a:rPr lang="en-US" sz="2800" b="1" dirty="0"/>
              <a:t> </a:t>
            </a:r>
            <a:r>
              <a:rPr lang="en-US" sz="2800" b="1" u="sng" dirty="0">
                <a:solidFill>
                  <a:schemeClr val="tx2">
                    <a:lumMod val="75000"/>
                  </a:schemeClr>
                </a:solidFill>
              </a:rPr>
              <a:t>Failed to make application to self </a:t>
            </a:r>
            <a:r>
              <a:rPr lang="en-US" sz="2800" dirty="0"/>
              <a:t>(13:1)</a:t>
            </a:r>
          </a:p>
          <a:p>
            <a:pPr marL="971550" lvl="1" indent="-514350">
              <a:buFont typeface="+mj-lt"/>
              <a:buAutoNum type="arabicPeriod"/>
            </a:pPr>
            <a:r>
              <a:rPr lang="en-US" sz="2400" dirty="0"/>
              <a:t>Not make immediate application to own needs – but point to others</a:t>
            </a:r>
          </a:p>
          <a:p>
            <a:pPr marL="971550" lvl="1" indent="-514350">
              <a:buFont typeface="+mj-lt"/>
              <a:buAutoNum type="arabicPeriod"/>
            </a:pPr>
            <a:r>
              <a:rPr lang="en-US" sz="2400" dirty="0"/>
              <a:t>Any pointing to “others”  breaks the force of the application to self</a:t>
            </a:r>
          </a:p>
          <a:p>
            <a:pPr marL="971550" lvl="1" indent="-514350">
              <a:buFont typeface="+mj-lt"/>
              <a:buAutoNum type="arabicPeriod"/>
            </a:pPr>
            <a:r>
              <a:rPr lang="en-US" sz="2400" dirty="0"/>
              <a:t>What is the story?  </a:t>
            </a:r>
          </a:p>
          <a:p>
            <a:pPr marL="1428750" lvl="2" indent="-514350">
              <a:buFont typeface="+mj-lt"/>
              <a:buAutoNum type="alphaLcPeriod"/>
            </a:pPr>
            <a:r>
              <a:rPr lang="en-US" sz="2400" dirty="0"/>
              <a:t>Not given any more details</a:t>
            </a:r>
          </a:p>
          <a:p>
            <a:pPr marL="1428750" lvl="2" indent="-514350">
              <a:buFont typeface="+mj-lt"/>
              <a:buAutoNum type="alphaLcPeriod"/>
            </a:pPr>
            <a:r>
              <a:rPr lang="en-US" sz="2400" dirty="0"/>
              <a:t>Galileans were Herod’s subjects – had been a quarrel between Herod &amp; Pilate (</a:t>
            </a:r>
            <a:r>
              <a:rPr lang="en-US" sz="2400" dirty="0" err="1"/>
              <a:t>Lk</a:t>
            </a:r>
            <a:r>
              <a:rPr lang="en-US" sz="2400" dirty="0"/>
              <a:t>. 23:12)</a:t>
            </a:r>
          </a:p>
          <a:p>
            <a:pPr marL="1428750" lvl="2" indent="-514350">
              <a:buFont typeface="+mj-lt"/>
              <a:buAutoNum type="alphaLcPeriod"/>
            </a:pPr>
            <a:r>
              <a:rPr lang="en-US" sz="2400" dirty="0"/>
              <a:t>Pilates officers took worshippers by surprise, killed them, mixed their blood with sacrifices.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Scale>
                                      <p:cBhvr>
                                        <p:cTn id="7"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3" end="3"/>
                                            </p:txEl>
                                          </p:spTgt>
                                        </p:tgtEl>
                                        <p:attrNameLst>
                                          <p:attrName>ppt_x</p:attrName>
                                          <p:attrName>ppt_y</p:attrName>
                                        </p:attrNameLst>
                                      </p:cBhvr>
                                    </p:animMotion>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Scale>
                                      <p:cBhvr>
                                        <p:cTn id="14"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4" end="4"/>
                                            </p:txEl>
                                          </p:spTgt>
                                        </p:tgtEl>
                                        <p:attrNameLst>
                                          <p:attrName>ppt_x</p:attrName>
                                          <p:attrName>ppt_y</p:attrName>
                                        </p:attrNameLst>
                                      </p:cBhvr>
                                    </p:animMotion>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Scale>
                                      <p:cBhvr>
                                        <p:cTn id="21" dur="1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5" end="5"/>
                                            </p:txEl>
                                          </p:spTgt>
                                        </p:tgtEl>
                                        <p:attrNameLst>
                                          <p:attrName>ppt_x</p:attrName>
                                          <p:attrName>ppt_y</p:attrName>
                                        </p:attrNameLst>
                                      </p:cBhvr>
                                    </p:animMotion>
                                    <p:animEffect transition="in" filter="fade">
                                      <p:cBhvr>
                                        <p:cTn id="23" dur="1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Scale>
                                      <p:cBhvr>
                                        <p:cTn id="28" dur="1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6" end="6"/>
                                            </p:txEl>
                                          </p:spTgt>
                                        </p:tgtEl>
                                        <p:attrNameLst>
                                          <p:attrName>ppt_x</p:attrName>
                                          <p:attrName>ppt_y</p:attrName>
                                        </p:attrNameLst>
                                      </p:cBhvr>
                                    </p:animMotion>
                                    <p:animEffect transition="in" filter="fade">
                                      <p:cBhvr>
                                        <p:cTn id="30" dur="10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Scale>
                                      <p:cBhvr>
                                        <p:cTn id="35" dur="1000" decel="50000" fill="hold">
                                          <p:stCondLst>
                                            <p:cond delay="0"/>
                                          </p:stCondLst>
                                        </p:cTn>
                                        <p:tgtEl>
                                          <p:spTgt spid="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7" end="7"/>
                                            </p:txEl>
                                          </p:spTgt>
                                        </p:tgtEl>
                                        <p:attrNameLst>
                                          <p:attrName>ppt_x</p:attrName>
                                          <p:attrName>ppt_y</p:attrName>
                                        </p:attrNameLst>
                                      </p:cBhvr>
                                    </p:animMotion>
                                    <p:animEffect transition="in" filter="fade">
                                      <p:cBhvr>
                                        <p:cTn id="37" dur="1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Scale>
                                      <p:cBhvr>
                                        <p:cTn id="42" dur="1000" decel="50000" fill="hold">
                                          <p:stCondLst>
                                            <p:cond delay="0"/>
                                          </p:stCondLst>
                                        </p:cTn>
                                        <p:tgtEl>
                                          <p:spTgt spid="3">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
                                            <p:txEl>
                                              <p:pRg st="8" end="8"/>
                                            </p:txEl>
                                          </p:spTgt>
                                        </p:tgtEl>
                                        <p:attrNameLst>
                                          <p:attrName>ppt_x</p:attrName>
                                          <p:attrName>ppt_y</p:attrName>
                                        </p:attrNameLst>
                                      </p:cBhvr>
                                    </p:animMotion>
                                    <p:animEffect transition="in" filter="fade">
                                      <p:cBhvr>
                                        <p:cTn id="44"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41248"/>
          </a:xfrm>
        </p:spPr>
        <p:txBody>
          <a:bodyPr/>
          <a:lstStyle/>
          <a:p>
            <a:pPr algn="ctr"/>
            <a:r>
              <a:rPr lang="en-US" cap="none" dirty="0"/>
              <a:t>Why Mention The Story?</a:t>
            </a:r>
          </a:p>
        </p:txBody>
      </p:sp>
      <p:sp>
        <p:nvSpPr>
          <p:cNvPr id="3" name="TextBox 2"/>
          <p:cNvSpPr txBox="1"/>
          <p:nvPr/>
        </p:nvSpPr>
        <p:spPr>
          <a:xfrm>
            <a:off x="457200" y="1752600"/>
            <a:ext cx="8534400" cy="3108543"/>
          </a:xfrm>
          <a:prstGeom prst="rect">
            <a:avLst/>
          </a:prstGeom>
          <a:noFill/>
        </p:spPr>
        <p:txBody>
          <a:bodyPr wrap="square" rtlCol="0">
            <a:spAutoFit/>
          </a:bodyPr>
          <a:lstStyle/>
          <a:p>
            <a:pPr>
              <a:buFont typeface="Arial" pitchFamily="34" charset="0"/>
              <a:buChar char="•"/>
            </a:pPr>
            <a:r>
              <a:rPr lang="en-US" sz="2800" dirty="0"/>
              <a:t> May be as “a case in point” – a case of those who taken away by death when least expected it – thus we all need to be ready (cf. M. Henry).</a:t>
            </a:r>
          </a:p>
          <a:p>
            <a:pPr>
              <a:buFont typeface="Arial" pitchFamily="34" charset="0"/>
              <a:buChar char="•"/>
            </a:pPr>
            <a:endParaRPr lang="en-US" sz="2800" dirty="0"/>
          </a:p>
          <a:p>
            <a:pPr>
              <a:buFont typeface="Arial" pitchFamily="34" charset="0"/>
              <a:buChar char="•"/>
            </a:pPr>
            <a:r>
              <a:rPr lang="en-US" sz="2800" dirty="0"/>
              <a:t> More likely – point to people who suffered tragedy – as evidence of their sinfulness – it is those wicked people who need to turn (not us)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Scale>
                                      <p:cBhvr>
                                        <p:cTn id="14"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2" end="2"/>
                                            </p:txEl>
                                          </p:spTgt>
                                        </p:tgtEl>
                                        <p:attrNameLst>
                                          <p:attrName>ppt_x</p:attrName>
                                          <p:attrName>ppt_y</p:attrName>
                                        </p:attrNameLst>
                                      </p:cBhvr>
                                    </p:animMotion>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16200000">
            <a:off x="-1943099" y="2933700"/>
            <a:ext cx="56388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b="1" dirty="0">
                <a:solidFill>
                  <a:schemeClr val="bg1"/>
                </a:solidFill>
                <a:latin typeface="Baskerville Old Face" pitchFamily="18" charset="0"/>
              </a:rPr>
              <a:t>The Context</a:t>
            </a:r>
          </a:p>
        </p:txBody>
      </p:sp>
      <p:sp>
        <p:nvSpPr>
          <p:cNvPr id="3" name="TextBox 2"/>
          <p:cNvSpPr txBox="1"/>
          <p:nvPr/>
        </p:nvSpPr>
        <p:spPr>
          <a:xfrm>
            <a:off x="1752600" y="304800"/>
            <a:ext cx="7391400" cy="5509200"/>
          </a:xfrm>
          <a:prstGeom prst="rect">
            <a:avLst/>
          </a:prstGeom>
          <a:noFill/>
        </p:spPr>
        <p:txBody>
          <a:bodyPr wrap="square" rtlCol="0">
            <a:spAutoFit/>
          </a:bodyPr>
          <a:lstStyle/>
          <a:p>
            <a:pPr marL="514350" indent="-514350">
              <a:buAutoNum type="alphaUcPeriod"/>
            </a:pPr>
            <a:r>
              <a:rPr lang="en-US" sz="2800" b="1" dirty="0"/>
              <a:t> </a:t>
            </a:r>
            <a:r>
              <a:rPr lang="en-US" sz="2800" b="1" u="sng" dirty="0">
                <a:solidFill>
                  <a:schemeClr val="tx2">
                    <a:lumMod val="75000"/>
                  </a:schemeClr>
                </a:solidFill>
              </a:rPr>
              <a:t>Warning to repent </a:t>
            </a:r>
            <a:r>
              <a:rPr lang="en-US" sz="2800" dirty="0"/>
              <a:t>(Luke 12)</a:t>
            </a:r>
          </a:p>
          <a:p>
            <a:pPr marL="514350" indent="-514350">
              <a:buAutoNum type="alphaUcPeriod"/>
            </a:pPr>
            <a:endParaRPr lang="en-US" sz="1400" dirty="0"/>
          </a:p>
          <a:p>
            <a:pPr marL="514350" indent="-514350">
              <a:buAutoNum type="alphaUcPeriod"/>
            </a:pPr>
            <a:r>
              <a:rPr lang="en-US" sz="2800" b="1" dirty="0"/>
              <a:t> </a:t>
            </a:r>
            <a:r>
              <a:rPr lang="en-US" sz="2800" b="1" u="sng" dirty="0">
                <a:solidFill>
                  <a:schemeClr val="tx2">
                    <a:lumMod val="75000"/>
                  </a:schemeClr>
                </a:solidFill>
              </a:rPr>
              <a:t>Failed to make application to self </a:t>
            </a:r>
            <a:r>
              <a:rPr lang="en-US" sz="2800" dirty="0"/>
              <a:t>(13:1)</a:t>
            </a:r>
          </a:p>
          <a:p>
            <a:pPr marL="514350" indent="-514350">
              <a:buAutoNum type="alphaUcPeriod"/>
            </a:pPr>
            <a:endParaRPr lang="en-US" sz="1400" dirty="0"/>
          </a:p>
          <a:p>
            <a:pPr marL="514350" indent="-514350">
              <a:buAutoNum type="alphaUcPeriod"/>
            </a:pPr>
            <a:r>
              <a:rPr lang="en-US" sz="2800" dirty="0"/>
              <a:t> </a:t>
            </a:r>
            <a:r>
              <a:rPr lang="en-US" sz="2800" b="1" u="sng" dirty="0">
                <a:solidFill>
                  <a:schemeClr val="tx2">
                    <a:lumMod val="75000"/>
                  </a:schemeClr>
                </a:solidFill>
              </a:rPr>
              <a:t>Sin punished in this life</a:t>
            </a:r>
            <a:endParaRPr lang="en-US" sz="2800" dirty="0">
              <a:solidFill>
                <a:schemeClr val="tx2">
                  <a:lumMod val="75000"/>
                </a:schemeClr>
              </a:solidFill>
            </a:endParaRPr>
          </a:p>
          <a:p>
            <a:pPr marL="971550" lvl="1" indent="-514350">
              <a:buFont typeface="+mj-lt"/>
              <a:buAutoNum type="arabicPeriod"/>
            </a:pPr>
            <a:r>
              <a:rPr lang="en-US" sz="2400" dirty="0"/>
              <a:t>Job’s friends had that idea (Job 4-ff)</a:t>
            </a:r>
          </a:p>
          <a:p>
            <a:pPr marL="971550" lvl="1" indent="-514350">
              <a:buFont typeface="+mj-lt"/>
              <a:buAutoNum type="arabicPeriod"/>
            </a:pPr>
            <a:r>
              <a:rPr lang="en-US" sz="2400" dirty="0"/>
              <a:t>Idea: those killed – proof – were terrible sinners</a:t>
            </a:r>
          </a:p>
          <a:p>
            <a:pPr marL="1428750" lvl="2" indent="-514350">
              <a:buFont typeface="+mj-lt"/>
              <a:buAutoNum type="alphaLcPeriod"/>
            </a:pPr>
            <a:r>
              <a:rPr lang="en-US" sz="2400" dirty="0"/>
              <a:t>Thus, if hasn’t happened to me – “I’m okay”</a:t>
            </a:r>
          </a:p>
          <a:p>
            <a:pPr marL="1428750" lvl="2" indent="-514350">
              <a:buFont typeface="+mj-lt"/>
              <a:buAutoNum type="alphaLcPeriod"/>
            </a:pPr>
            <a:r>
              <a:rPr lang="en-US" sz="2400" dirty="0"/>
              <a:t>Jesus said “no” (v. 3)</a:t>
            </a:r>
          </a:p>
          <a:p>
            <a:pPr marL="971550" lvl="1" indent="-514350">
              <a:buFont typeface="+mj-lt"/>
              <a:buAutoNum type="arabicPeriod"/>
            </a:pPr>
            <a:r>
              <a:rPr lang="en-US" sz="2400" dirty="0"/>
              <a:t>Another case – tower of Siloam (v. 4)</a:t>
            </a:r>
          </a:p>
          <a:p>
            <a:pPr marL="1428750" lvl="2" indent="-514350">
              <a:buFont typeface="+mj-lt"/>
              <a:buAutoNum type="alphaLcPeriod"/>
            </a:pPr>
            <a:r>
              <a:rPr lang="en-US" sz="2400" dirty="0"/>
              <a:t>Lightfoot conjectures that was located near the pool of Siloam.</a:t>
            </a:r>
          </a:p>
          <a:p>
            <a:pPr marL="1428750" lvl="2" indent="-514350">
              <a:buFont typeface="+mj-lt"/>
              <a:buAutoNum type="alphaLcPeriod"/>
            </a:pPr>
            <a:r>
              <a:rPr lang="en-US" sz="2400" dirty="0"/>
              <a:t>Know little about the details</a:t>
            </a:r>
          </a:p>
          <a:p>
            <a:pPr marL="1428750" lvl="2" indent="-514350">
              <a:buFont typeface="+mj-lt"/>
              <a:buAutoNum type="alphaLcPeriod"/>
            </a:pPr>
            <a:r>
              <a:rPr lang="en-US" sz="2400" dirty="0"/>
              <a:t>Point is that they didn’t suffer because of their sins!</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Scale>
                                      <p:cBhvr>
                                        <p:cTn id="7" dur="1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5" end="5"/>
                                            </p:txEl>
                                          </p:spTgt>
                                        </p:tgtEl>
                                        <p:attrNameLst>
                                          <p:attrName>ppt_x</p:attrName>
                                          <p:attrName>ppt_y</p:attrName>
                                        </p:attrNameLst>
                                      </p:cBhvr>
                                    </p:animMotion>
                                    <p:animEffect transition="in" filter="fade">
                                      <p:cBhvr>
                                        <p:cTn id="9" dur="1000"/>
                                        <p:tgtEl>
                                          <p:spTgt spid="3">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Scale>
                                      <p:cBhvr>
                                        <p:cTn id="14" dur="1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6" end="6"/>
                                            </p:txEl>
                                          </p:spTgt>
                                        </p:tgtEl>
                                        <p:attrNameLst>
                                          <p:attrName>ppt_x</p:attrName>
                                          <p:attrName>ppt_y</p:attrName>
                                        </p:attrNameLst>
                                      </p:cBhvr>
                                    </p:animMotion>
                                    <p:animEffect transition="in" filter="fade">
                                      <p:cBhvr>
                                        <p:cTn id="16" dur="10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Scale>
                                      <p:cBhvr>
                                        <p:cTn id="21" dur="1000" decel="50000" fill="hold">
                                          <p:stCondLst>
                                            <p:cond delay="0"/>
                                          </p:stCondLst>
                                        </p:cTn>
                                        <p:tgtEl>
                                          <p:spTgt spid="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7" end="7"/>
                                            </p:txEl>
                                          </p:spTgt>
                                        </p:tgtEl>
                                        <p:attrNameLst>
                                          <p:attrName>ppt_x</p:attrName>
                                          <p:attrName>ppt_y</p:attrName>
                                        </p:attrNameLst>
                                      </p:cBhvr>
                                    </p:animMotion>
                                    <p:animEffect transition="in" filter="fade">
                                      <p:cBhvr>
                                        <p:cTn id="23" dur="10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Scale>
                                      <p:cBhvr>
                                        <p:cTn id="28" dur="1000" decel="50000" fill="hold">
                                          <p:stCondLst>
                                            <p:cond delay="0"/>
                                          </p:stCondLst>
                                        </p:cTn>
                                        <p:tgtEl>
                                          <p:spTgt spid="3">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8" end="8"/>
                                            </p:txEl>
                                          </p:spTgt>
                                        </p:tgtEl>
                                        <p:attrNameLst>
                                          <p:attrName>ppt_x</p:attrName>
                                          <p:attrName>ppt_y</p:attrName>
                                        </p:attrNameLst>
                                      </p:cBhvr>
                                    </p:animMotion>
                                    <p:animEffect transition="in" filter="fade">
                                      <p:cBhvr>
                                        <p:cTn id="30" dur="10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Scale>
                                      <p:cBhvr>
                                        <p:cTn id="35" dur="1000" decel="50000" fill="hold">
                                          <p:stCondLst>
                                            <p:cond delay="0"/>
                                          </p:stCondLst>
                                        </p:cTn>
                                        <p:tgtEl>
                                          <p:spTgt spid="3">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9" end="9"/>
                                            </p:txEl>
                                          </p:spTgt>
                                        </p:tgtEl>
                                        <p:attrNameLst>
                                          <p:attrName>ppt_x</p:attrName>
                                          <p:attrName>ppt_y</p:attrName>
                                        </p:attrNameLst>
                                      </p:cBhvr>
                                    </p:animMotion>
                                    <p:animEffect transition="in" filter="fade">
                                      <p:cBhvr>
                                        <p:cTn id="37" dur="10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Scale>
                                      <p:cBhvr>
                                        <p:cTn id="42" dur="1000" decel="50000" fill="hold">
                                          <p:stCondLst>
                                            <p:cond delay="0"/>
                                          </p:stCondLst>
                                        </p:cTn>
                                        <p:tgtEl>
                                          <p:spTgt spid="3">
                                            <p:txEl>
                                              <p:pRg st="10" end="1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
                                            <p:txEl>
                                              <p:pRg st="10" end="10"/>
                                            </p:txEl>
                                          </p:spTgt>
                                        </p:tgtEl>
                                        <p:attrNameLst>
                                          <p:attrName>ppt_x</p:attrName>
                                          <p:attrName>ppt_y</p:attrName>
                                        </p:attrNameLst>
                                      </p:cBhvr>
                                    </p:animMotion>
                                    <p:animEffect transition="in" filter="fade">
                                      <p:cBhvr>
                                        <p:cTn id="44" dur="1000"/>
                                        <p:tgtEl>
                                          <p:spTgt spid="3">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Scale>
                                      <p:cBhvr>
                                        <p:cTn id="49" dur="1000" decel="50000" fill="hold">
                                          <p:stCondLst>
                                            <p:cond delay="0"/>
                                          </p:stCondLst>
                                        </p:cTn>
                                        <p:tgtEl>
                                          <p:spTgt spid="3">
                                            <p:txEl>
                                              <p:pRg st="11" end="1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
                                            <p:txEl>
                                              <p:pRg st="11" end="11"/>
                                            </p:txEl>
                                          </p:spTgt>
                                        </p:tgtEl>
                                        <p:attrNameLst>
                                          <p:attrName>ppt_x</p:attrName>
                                          <p:attrName>ppt_y</p:attrName>
                                        </p:attrNameLst>
                                      </p:cBhvr>
                                    </p:animMotion>
                                    <p:animEffect transition="in" filter="fade">
                                      <p:cBhvr>
                                        <p:cTn id="51" dur="1000"/>
                                        <p:tgtEl>
                                          <p:spTgt spid="3">
                                            <p:txEl>
                                              <p:pRg st="11" end="1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2" presetClass="entr" presetSubtype="0" fill="hold" grpId="0" nodeType="click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Scale>
                                      <p:cBhvr>
                                        <p:cTn id="56" dur="1000" decel="50000" fill="hold">
                                          <p:stCondLst>
                                            <p:cond delay="0"/>
                                          </p:stCondLst>
                                        </p:cTn>
                                        <p:tgtEl>
                                          <p:spTgt spid="3">
                                            <p:txEl>
                                              <p:pRg st="12" end="1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3">
                                            <p:txEl>
                                              <p:pRg st="12" end="12"/>
                                            </p:txEl>
                                          </p:spTgt>
                                        </p:tgtEl>
                                        <p:attrNameLst>
                                          <p:attrName>ppt_x</p:attrName>
                                          <p:attrName>ppt_y</p:attrName>
                                        </p:attrNameLst>
                                      </p:cBhvr>
                                    </p:animMotion>
                                    <p:animEffect transition="in" filter="fade">
                                      <p:cBhvr>
                                        <p:cTn id="58"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16200000">
            <a:off x="-1943099" y="2933700"/>
            <a:ext cx="56388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b="1" dirty="0">
                <a:solidFill>
                  <a:schemeClr val="bg1"/>
                </a:solidFill>
                <a:latin typeface="Baskerville Old Face" pitchFamily="18" charset="0"/>
              </a:rPr>
              <a:t>The Context</a:t>
            </a:r>
          </a:p>
        </p:txBody>
      </p:sp>
      <p:sp>
        <p:nvSpPr>
          <p:cNvPr id="3" name="TextBox 2"/>
          <p:cNvSpPr txBox="1"/>
          <p:nvPr/>
        </p:nvSpPr>
        <p:spPr>
          <a:xfrm>
            <a:off x="1752600" y="304800"/>
            <a:ext cx="7391400" cy="3200876"/>
          </a:xfrm>
          <a:prstGeom prst="rect">
            <a:avLst/>
          </a:prstGeom>
          <a:noFill/>
        </p:spPr>
        <p:txBody>
          <a:bodyPr wrap="square" rtlCol="0">
            <a:spAutoFit/>
          </a:bodyPr>
          <a:lstStyle/>
          <a:p>
            <a:pPr marL="514350" indent="-514350">
              <a:buAutoNum type="alphaUcPeriod"/>
            </a:pPr>
            <a:r>
              <a:rPr lang="en-US" sz="2800" b="1" dirty="0"/>
              <a:t> </a:t>
            </a:r>
            <a:r>
              <a:rPr lang="en-US" sz="2800" b="1" u="sng" dirty="0">
                <a:solidFill>
                  <a:schemeClr val="tx2">
                    <a:lumMod val="75000"/>
                  </a:schemeClr>
                </a:solidFill>
              </a:rPr>
              <a:t>Warning to repent </a:t>
            </a:r>
            <a:r>
              <a:rPr lang="en-US" sz="2800" dirty="0"/>
              <a:t>(Luke 12)</a:t>
            </a:r>
          </a:p>
          <a:p>
            <a:pPr marL="514350" indent="-514350">
              <a:buAutoNum type="alphaUcPeriod"/>
            </a:pPr>
            <a:endParaRPr lang="en-US" sz="1400" dirty="0"/>
          </a:p>
          <a:p>
            <a:pPr marL="514350" indent="-514350">
              <a:buAutoNum type="alphaUcPeriod"/>
            </a:pPr>
            <a:r>
              <a:rPr lang="en-US" sz="2800" b="1" dirty="0"/>
              <a:t> </a:t>
            </a:r>
            <a:r>
              <a:rPr lang="en-US" sz="2800" b="1" u="sng" dirty="0">
                <a:solidFill>
                  <a:schemeClr val="tx2">
                    <a:lumMod val="75000"/>
                  </a:schemeClr>
                </a:solidFill>
              </a:rPr>
              <a:t>Failed to make application to self </a:t>
            </a:r>
            <a:r>
              <a:rPr lang="en-US" sz="2800" dirty="0"/>
              <a:t>(13:1)</a:t>
            </a:r>
          </a:p>
          <a:p>
            <a:pPr marL="514350" indent="-514350">
              <a:buAutoNum type="alphaUcPeriod"/>
            </a:pPr>
            <a:endParaRPr lang="en-US" sz="1400" dirty="0"/>
          </a:p>
          <a:p>
            <a:pPr marL="514350" indent="-514350">
              <a:buAutoNum type="alphaUcPeriod"/>
            </a:pPr>
            <a:r>
              <a:rPr lang="en-US" sz="2800" dirty="0"/>
              <a:t> </a:t>
            </a:r>
            <a:r>
              <a:rPr lang="en-US" sz="2800" b="1" u="sng" dirty="0">
                <a:solidFill>
                  <a:schemeClr val="tx2">
                    <a:lumMod val="75000"/>
                  </a:schemeClr>
                </a:solidFill>
              </a:rPr>
              <a:t>Sin punished in this life</a:t>
            </a:r>
          </a:p>
          <a:p>
            <a:pPr marL="514350" indent="-514350">
              <a:buAutoNum type="alphaUcPeriod"/>
            </a:pPr>
            <a:endParaRPr lang="en-US" sz="1400" b="1" u="sng" dirty="0"/>
          </a:p>
          <a:p>
            <a:pPr marL="514350" indent="-514350">
              <a:buAutoNum type="alphaUcPeriod"/>
            </a:pPr>
            <a:r>
              <a:rPr lang="en-US" sz="2800" dirty="0"/>
              <a:t> </a:t>
            </a:r>
            <a:r>
              <a:rPr lang="en-US" sz="2800" b="1" u="sng" dirty="0">
                <a:solidFill>
                  <a:schemeClr val="tx2">
                    <a:lumMod val="75000"/>
                  </a:schemeClr>
                </a:solidFill>
              </a:rPr>
              <a:t>Jesus targets their own sin</a:t>
            </a:r>
            <a:r>
              <a:rPr lang="en-US" sz="2800" dirty="0"/>
              <a:t> (vv. 3, 5)</a:t>
            </a:r>
            <a:endParaRPr lang="en-US" sz="2800" b="1" u="sng" dirty="0">
              <a:solidFill>
                <a:schemeClr val="tx2">
                  <a:lumMod val="75000"/>
                </a:schemeClr>
              </a:solidFill>
            </a:endParaRPr>
          </a:p>
          <a:p>
            <a:pPr marL="971550" lvl="1" indent="-514350">
              <a:buFont typeface="+mj-lt"/>
              <a:buAutoNum type="arabicPeriod"/>
            </a:pPr>
            <a:r>
              <a:rPr lang="en-US" sz="2400" dirty="0"/>
              <a:t>YOU are the sinner – need to be concerned about</a:t>
            </a:r>
          </a:p>
          <a:p>
            <a:pPr marL="971550" lvl="1" indent="-514350">
              <a:buFont typeface="+mj-lt"/>
              <a:buAutoNum type="arabicPeriod"/>
            </a:pPr>
            <a:r>
              <a:rPr lang="en-US" sz="2400" dirty="0"/>
              <a:t>YOU need to REPENT!</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Scale>
                                      <p:cBhvr>
                                        <p:cTn id="7" dur="1000" decel="50000" fill="hold">
                                          <p:stCondLst>
                                            <p:cond delay="0"/>
                                          </p:stCondLst>
                                        </p:cTn>
                                        <p:tgtEl>
                                          <p:spTgt spid="3">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7" end="7"/>
                                            </p:txEl>
                                          </p:spTgt>
                                        </p:tgtEl>
                                        <p:attrNameLst>
                                          <p:attrName>ppt_x</p:attrName>
                                          <p:attrName>ppt_y</p:attrName>
                                        </p:attrNameLst>
                                      </p:cBhvr>
                                    </p:animMotion>
                                    <p:animEffect transition="in" filter="fade">
                                      <p:cBhvr>
                                        <p:cTn id="9" dur="1000"/>
                                        <p:tgtEl>
                                          <p:spTgt spid="3">
                                            <p:txEl>
                                              <p:pRg st="7" end="7"/>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Scale>
                                      <p:cBhvr>
                                        <p:cTn id="14" dur="1000" decel="50000" fill="hold">
                                          <p:stCondLst>
                                            <p:cond delay="0"/>
                                          </p:stCondLst>
                                        </p:cTn>
                                        <p:tgtEl>
                                          <p:spTgt spid="3">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8" end="8"/>
                                            </p:txEl>
                                          </p:spTgt>
                                        </p:tgtEl>
                                        <p:attrNameLst>
                                          <p:attrName>ppt_x</p:attrName>
                                          <p:attrName>ppt_y</p:attrName>
                                        </p:attrNameLst>
                                      </p:cBhvr>
                                    </p:animMotion>
                                    <p:animEffect transition="in" filter="fade">
                                      <p:cBhvr>
                                        <p:cTn id="16"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0200" y="-76200"/>
            <a:ext cx="5990743" cy="120032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Repent </a:t>
            </a:r>
            <a:r>
              <a:rPr lang="en-US" sz="4400" b="1" i="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or</a:t>
            </a:r>
            <a:r>
              <a:rPr lang="en-US" sz="4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 </a:t>
            </a: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Perish</a:t>
            </a:r>
          </a:p>
        </p:txBody>
      </p:sp>
      <p:sp>
        <p:nvSpPr>
          <p:cNvPr id="4" name="Rounded Rectangle 3"/>
          <p:cNvSpPr/>
          <p:nvPr/>
        </p:nvSpPr>
        <p:spPr>
          <a:xfrm>
            <a:off x="838200" y="1981200"/>
            <a:ext cx="7620000" cy="990600"/>
          </a:xfrm>
          <a:prstGeom prst="roundRect">
            <a:avLst>
              <a:gd name="adj" fmla="val 36600"/>
            </a:avLst>
          </a:prstGeom>
          <a:solidFill>
            <a:schemeClr val="tx2">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b="1" dirty="0">
                <a:solidFill>
                  <a:schemeClr val="bg1"/>
                </a:solidFill>
                <a:latin typeface="Baskerville Old Face" pitchFamily="18" charset="0"/>
              </a:rPr>
              <a:t>The Context</a:t>
            </a:r>
          </a:p>
        </p:txBody>
      </p:sp>
      <p:sp>
        <p:nvSpPr>
          <p:cNvPr id="5" name="Rounded Rectangle 4"/>
          <p:cNvSpPr/>
          <p:nvPr/>
        </p:nvSpPr>
        <p:spPr>
          <a:xfrm>
            <a:off x="838200" y="3238500"/>
            <a:ext cx="76200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b="1" dirty="0">
                <a:solidFill>
                  <a:schemeClr val="bg1"/>
                </a:solidFill>
                <a:latin typeface="Baskerville Old Face" pitchFamily="18" charset="0"/>
              </a:rPr>
              <a:t>The Warning</a:t>
            </a:r>
          </a:p>
        </p:txBody>
      </p:sp>
      <p:sp>
        <p:nvSpPr>
          <p:cNvPr id="7" name="TextBox 6"/>
          <p:cNvSpPr txBox="1"/>
          <p:nvPr/>
        </p:nvSpPr>
        <p:spPr>
          <a:xfrm>
            <a:off x="3657600" y="1066800"/>
            <a:ext cx="1903085" cy="523220"/>
          </a:xfrm>
          <a:prstGeom prst="rect">
            <a:avLst/>
          </a:prstGeom>
          <a:noFill/>
        </p:spPr>
        <p:txBody>
          <a:bodyPr wrap="none" rtlCol="0">
            <a:spAutoFit/>
          </a:bodyPr>
          <a:lstStyle/>
          <a:p>
            <a:r>
              <a:rPr lang="en-US" sz="2800" i="1" dirty="0">
                <a:latin typeface="Baskerville Old Face" pitchFamily="18" charset="0"/>
              </a:rPr>
              <a:t>Luke 13:1-5</a:t>
            </a:r>
          </a:p>
        </p:txBody>
      </p:sp>
      <p:sp>
        <p:nvSpPr>
          <p:cNvPr id="6" name="Rounded Rectangle 5"/>
          <p:cNvSpPr/>
          <p:nvPr/>
        </p:nvSpPr>
        <p:spPr>
          <a:xfrm>
            <a:off x="838200" y="4495800"/>
            <a:ext cx="7620000" cy="990600"/>
          </a:xfrm>
          <a:prstGeom prst="roundRect">
            <a:avLst>
              <a:gd name="adj" fmla="val 36600"/>
            </a:avLst>
          </a:prstGeom>
          <a:solidFill>
            <a:schemeClr val="tx2">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Tree>
  </p:cSld>
  <p:clrMapOvr>
    <a:masterClrMapping/>
  </p:clrMapOvr>
  <p:transition spd="slow">
    <p:circl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1905001" y="2819400"/>
            <a:ext cx="55626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b="1" dirty="0">
                <a:solidFill>
                  <a:schemeClr val="bg1"/>
                </a:solidFill>
                <a:latin typeface="Baskerville Old Face" pitchFamily="18" charset="0"/>
              </a:rPr>
              <a:t>The Warning</a:t>
            </a:r>
          </a:p>
        </p:txBody>
      </p:sp>
      <p:sp>
        <p:nvSpPr>
          <p:cNvPr id="3" name="TextBox 2"/>
          <p:cNvSpPr txBox="1"/>
          <p:nvPr/>
        </p:nvSpPr>
        <p:spPr>
          <a:xfrm>
            <a:off x="1752600" y="1371600"/>
            <a:ext cx="6781800" cy="1261884"/>
          </a:xfrm>
          <a:prstGeom prst="rect">
            <a:avLst/>
          </a:prstGeom>
          <a:noFill/>
        </p:spPr>
        <p:txBody>
          <a:bodyPr wrap="square" rtlCol="0">
            <a:spAutoFit/>
          </a:bodyPr>
          <a:lstStyle/>
          <a:p>
            <a:pPr marL="514350" indent="-514350">
              <a:buAutoNum type="alphaUcPeriod"/>
            </a:pPr>
            <a:r>
              <a:rPr lang="en-US" sz="2800" b="1" dirty="0">
                <a:effectLst>
                  <a:outerShdw blurRad="38100" dist="38100" dir="2700000" algn="tl">
                    <a:srgbClr val="000000">
                      <a:alpha val="43137"/>
                    </a:srgbClr>
                  </a:outerShdw>
                </a:effectLst>
              </a:rPr>
              <a:t> </a:t>
            </a:r>
            <a:r>
              <a:rPr lang="en-US" sz="2800" b="1" u="sng" dirty="0">
                <a:solidFill>
                  <a:schemeClr val="tx2">
                    <a:lumMod val="75000"/>
                  </a:schemeClr>
                </a:solidFill>
              </a:rPr>
              <a:t>Worse than physical death </a:t>
            </a:r>
            <a:r>
              <a:rPr lang="en-US" sz="2800" dirty="0"/>
              <a:t>(vv. 3, 5)</a:t>
            </a:r>
          </a:p>
          <a:p>
            <a:pPr marL="971550" lvl="1" indent="-514350">
              <a:buFont typeface="+mj-lt"/>
              <a:buAutoNum type="arabicPeriod"/>
            </a:pPr>
            <a:r>
              <a:rPr lang="en-US" sz="2400" dirty="0"/>
              <a:t>Matt. 10:28</a:t>
            </a:r>
          </a:p>
          <a:p>
            <a:pPr marL="971550" lvl="1" indent="-514350">
              <a:buFont typeface="+mj-lt"/>
              <a:buAutoNum type="arabicPeriod"/>
            </a:pPr>
            <a:r>
              <a:rPr lang="en-US" sz="2400" dirty="0"/>
              <a:t>Heb. 10:26-28</a:t>
            </a:r>
          </a:p>
        </p:txBody>
      </p:sp>
      <p:sp>
        <p:nvSpPr>
          <p:cNvPr id="4" name="TextBox 3"/>
          <p:cNvSpPr txBox="1"/>
          <p:nvPr/>
        </p:nvSpPr>
        <p:spPr>
          <a:xfrm>
            <a:off x="2133600" y="76200"/>
            <a:ext cx="4812536" cy="1077218"/>
          </a:xfrm>
          <a:prstGeom prst="rect">
            <a:avLst/>
          </a:prstGeom>
          <a:noFill/>
        </p:spPr>
        <p:txBody>
          <a:bodyPr wrap="none" rtlCol="0">
            <a:spAutoFit/>
          </a:bodyPr>
          <a:lstStyle/>
          <a:p>
            <a:pPr algn="ctr"/>
            <a:r>
              <a:rPr lang="en-US" sz="4000" i="1" dirty="0">
                <a:solidFill>
                  <a:srgbClr val="FFFF00"/>
                </a:solidFill>
                <a:effectLst>
                  <a:outerShdw blurRad="38100" dist="38100" dir="2700000" algn="tl">
                    <a:srgbClr val="000000">
                      <a:alpha val="43137"/>
                    </a:srgbClr>
                  </a:outerShdw>
                </a:effectLst>
              </a:rPr>
              <a:t>“Perish”</a:t>
            </a:r>
          </a:p>
          <a:p>
            <a:pPr algn="ctr"/>
            <a:r>
              <a:rPr lang="en-US" sz="2400" dirty="0">
                <a:effectLst>
                  <a:outerShdw blurRad="38100" dist="38100" dir="2700000" algn="tl">
                    <a:srgbClr val="000000">
                      <a:alpha val="43137"/>
                    </a:srgbClr>
                  </a:outerShdw>
                </a:effectLst>
              </a:rPr>
              <a:t>This is the “too late” and the “or else”</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1905001" y="2819400"/>
            <a:ext cx="55626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b="1" dirty="0">
                <a:solidFill>
                  <a:schemeClr val="bg1"/>
                </a:solidFill>
                <a:latin typeface="Baskerville Old Face" pitchFamily="18" charset="0"/>
              </a:rPr>
              <a:t>The Warning</a:t>
            </a:r>
          </a:p>
        </p:txBody>
      </p:sp>
      <p:sp>
        <p:nvSpPr>
          <p:cNvPr id="3" name="TextBox 2"/>
          <p:cNvSpPr txBox="1"/>
          <p:nvPr/>
        </p:nvSpPr>
        <p:spPr>
          <a:xfrm>
            <a:off x="1752600" y="1371600"/>
            <a:ext cx="6781800" cy="1169551"/>
          </a:xfrm>
          <a:prstGeom prst="rect">
            <a:avLst/>
          </a:prstGeom>
          <a:noFill/>
        </p:spPr>
        <p:txBody>
          <a:bodyPr wrap="square" rtlCol="0">
            <a:spAutoFit/>
          </a:bodyPr>
          <a:lstStyle/>
          <a:p>
            <a:pPr marL="514350" indent="-514350">
              <a:buAutoNum type="alphaUcPeriod"/>
            </a:pPr>
            <a:r>
              <a:rPr lang="en-US" sz="2800" b="1" dirty="0">
                <a:effectLst>
                  <a:outerShdw blurRad="38100" dist="38100" dir="2700000" algn="tl">
                    <a:srgbClr val="000000">
                      <a:alpha val="43137"/>
                    </a:srgbClr>
                  </a:outerShdw>
                </a:effectLst>
              </a:rPr>
              <a:t> </a:t>
            </a:r>
            <a:r>
              <a:rPr lang="en-US" sz="2800" b="1" u="sng" dirty="0">
                <a:solidFill>
                  <a:schemeClr val="tx2">
                    <a:lumMod val="75000"/>
                  </a:schemeClr>
                </a:solidFill>
              </a:rPr>
              <a:t>Worse than physical death </a:t>
            </a:r>
            <a:r>
              <a:rPr lang="en-US" sz="2800" dirty="0"/>
              <a:t>(vv. 3, 5)</a:t>
            </a:r>
          </a:p>
          <a:p>
            <a:pPr marL="514350" indent="-514350">
              <a:buAutoNum type="alphaUcPeriod"/>
            </a:pPr>
            <a:endParaRPr lang="en-US" sz="1400" dirty="0"/>
          </a:p>
          <a:p>
            <a:pPr marL="514350" indent="-514350">
              <a:buAutoNum type="alphaUcPeriod"/>
            </a:pPr>
            <a:r>
              <a:rPr lang="en-US" sz="2800" dirty="0"/>
              <a:t> </a:t>
            </a:r>
            <a:r>
              <a:rPr lang="en-US" sz="2800" b="1" u="sng" dirty="0">
                <a:solidFill>
                  <a:schemeClr val="tx2">
                    <a:lumMod val="75000"/>
                  </a:schemeClr>
                </a:solidFill>
              </a:rPr>
              <a:t>Eternal - Everlasting</a:t>
            </a:r>
            <a:endParaRPr lang="en-US" sz="2400" dirty="0"/>
          </a:p>
        </p:txBody>
      </p:sp>
      <p:sp>
        <p:nvSpPr>
          <p:cNvPr id="4" name="TextBox 3"/>
          <p:cNvSpPr txBox="1"/>
          <p:nvPr/>
        </p:nvSpPr>
        <p:spPr>
          <a:xfrm>
            <a:off x="2133600" y="76200"/>
            <a:ext cx="4812536" cy="1077218"/>
          </a:xfrm>
          <a:prstGeom prst="rect">
            <a:avLst/>
          </a:prstGeom>
          <a:noFill/>
        </p:spPr>
        <p:txBody>
          <a:bodyPr wrap="none" rtlCol="0">
            <a:spAutoFit/>
          </a:bodyPr>
          <a:lstStyle/>
          <a:p>
            <a:pPr algn="ctr"/>
            <a:r>
              <a:rPr lang="en-US" sz="4000" i="1" dirty="0">
                <a:solidFill>
                  <a:srgbClr val="FFFF00"/>
                </a:solidFill>
                <a:effectLst>
                  <a:outerShdw blurRad="38100" dist="38100" dir="2700000" algn="tl">
                    <a:srgbClr val="000000">
                      <a:alpha val="43137"/>
                    </a:srgbClr>
                  </a:outerShdw>
                </a:effectLst>
              </a:rPr>
              <a:t>“Perish”</a:t>
            </a:r>
          </a:p>
          <a:p>
            <a:pPr algn="ctr"/>
            <a:r>
              <a:rPr lang="en-US" sz="2400" dirty="0">
                <a:effectLst>
                  <a:outerShdw blurRad="38100" dist="38100" dir="2700000" algn="tl">
                    <a:srgbClr val="000000">
                      <a:alpha val="43137"/>
                    </a:srgbClr>
                  </a:outerShdw>
                </a:effectLst>
              </a:rPr>
              <a:t>This is the “too late” and the “or else”</a:t>
            </a:r>
          </a:p>
        </p:txBody>
      </p:sp>
    </p:spTree>
  </p:cSld>
  <p:clrMapOvr>
    <a:masterClrMapping/>
  </p:clrMapOvr>
  <p:transition spd="slow">
    <p:circl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0" y="0"/>
            <a:ext cx="9144000" cy="762000"/>
          </a:xfrm>
          <a:prstGeom prst="rect">
            <a:avLst/>
          </a:prstGeom>
          <a:solidFill>
            <a:srgbClr val="FFFFFF"/>
          </a:solidFill>
          <a:ln w="9525">
            <a:solidFill>
              <a:srgbClr val="C00000"/>
            </a:solid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Arial" charset="0"/>
                <a:ea typeface="+mn-ea"/>
                <a:cs typeface="+mn-cs"/>
              </a:rPr>
              <a:t>Matt. 25:46 – Same As Heaven</a:t>
            </a:r>
          </a:p>
        </p:txBody>
      </p:sp>
      <p:sp>
        <p:nvSpPr>
          <p:cNvPr id="4" name="Text Box 2"/>
          <p:cNvSpPr txBox="1">
            <a:spLocks noChangeArrowheads="1"/>
          </p:cNvSpPr>
          <p:nvPr/>
        </p:nvSpPr>
        <p:spPr bwMode="auto">
          <a:xfrm>
            <a:off x="533400" y="914400"/>
            <a:ext cx="8153400" cy="830997"/>
          </a:xfrm>
          <a:prstGeom prst="rect">
            <a:avLst/>
          </a:prstGeom>
          <a:solidFill>
            <a:schemeClr val="tx1"/>
          </a:solidFill>
          <a:ln w="9525">
            <a:solidFill>
              <a:schemeClr val="bg1"/>
            </a:solidFill>
            <a:miter lim="800000"/>
            <a:headEnd/>
            <a:tailEnd/>
          </a:ln>
          <a:effectLst/>
        </p:spPr>
        <p:txBody>
          <a:bodyPr>
            <a:spAutoFit/>
          </a:bodyPr>
          <a:lstStyle/>
          <a:p>
            <a:r>
              <a:rPr lang="en-US" sz="2400" dirty="0">
                <a:solidFill>
                  <a:schemeClr val="bg1"/>
                </a:solidFill>
                <a:latin typeface="Times New Roman" pitchFamily="18" charset="0"/>
              </a:rPr>
              <a:t>“And these will go away into everlasting punishment, but the righteous into eternal life." </a:t>
            </a:r>
          </a:p>
        </p:txBody>
      </p:sp>
      <p:sp>
        <p:nvSpPr>
          <p:cNvPr id="11" name="Rectangle 4"/>
          <p:cNvSpPr>
            <a:spLocks noChangeArrowheads="1"/>
          </p:cNvSpPr>
          <p:nvPr/>
        </p:nvSpPr>
        <p:spPr bwMode="auto">
          <a:xfrm>
            <a:off x="609600" y="2209800"/>
            <a:ext cx="3048000" cy="3657600"/>
          </a:xfrm>
          <a:prstGeom prst="rect">
            <a:avLst/>
          </a:prstGeom>
          <a:solidFill>
            <a:srgbClr val="000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a:ln>
                  <a:noFill/>
                </a:ln>
                <a:solidFill>
                  <a:srgbClr val="FFFF00"/>
                </a:solidFill>
                <a:effectLst/>
                <a:uLnTx/>
                <a:uFillTx/>
                <a:latin typeface="Arial" charset="0"/>
                <a:ea typeface="+mn-ea"/>
                <a:cs typeface="+mn-cs"/>
              </a:rPr>
              <a:t>Everlasting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a:ln>
                  <a:noFill/>
                </a:ln>
                <a:solidFill>
                  <a:srgbClr val="FFFF00"/>
                </a:solidFill>
                <a:effectLst/>
                <a:uLnTx/>
                <a:uFillTx/>
                <a:latin typeface="Arial" charset="0"/>
                <a:ea typeface="+mn-ea"/>
                <a:cs typeface="+mn-cs"/>
              </a:rPr>
              <a:t>Punishment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1" u="none" strike="noStrike" kern="1200" cap="none" spc="0" normalizeH="0" baseline="0" noProof="0">
                <a:ln>
                  <a:noFill/>
                </a:ln>
                <a:solidFill>
                  <a:srgbClr val="FFFF00"/>
                </a:solidFill>
                <a:effectLst/>
                <a:uLnTx/>
                <a:uFillTx/>
                <a:latin typeface="Arial" charset="0"/>
                <a:ea typeface="+mn-ea"/>
                <a:cs typeface="+mn-cs"/>
              </a:rPr>
              <a:t>(Gk: aionios)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a:ln>
                <a:noFill/>
              </a:ln>
              <a:solidFill>
                <a:srgbClr val="FFFF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a:ln>
                  <a:noFill/>
                </a:ln>
                <a:solidFill>
                  <a:srgbClr val="FFFF00"/>
                </a:solidFill>
                <a:effectLst/>
                <a:uLnTx/>
                <a:uFillTx/>
                <a:latin typeface="Arial" charset="0"/>
                <a:ea typeface="+mn-ea"/>
                <a:cs typeface="+mn-cs"/>
              </a:rPr>
              <a:t>Hell</a:t>
            </a:r>
          </a:p>
        </p:txBody>
      </p:sp>
      <p:sp>
        <p:nvSpPr>
          <p:cNvPr id="12" name="Rectangle 5"/>
          <p:cNvSpPr>
            <a:spLocks noChangeArrowheads="1"/>
          </p:cNvSpPr>
          <p:nvPr/>
        </p:nvSpPr>
        <p:spPr bwMode="auto">
          <a:xfrm>
            <a:off x="5410200" y="2209800"/>
            <a:ext cx="3048000" cy="3657600"/>
          </a:xfrm>
          <a:prstGeom prst="rect">
            <a:avLst/>
          </a:prstGeom>
          <a:solidFill>
            <a:srgbClr val="FFFF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Arial" charset="0"/>
                <a:ea typeface="+mn-ea"/>
                <a:cs typeface="+mn-cs"/>
              </a:rPr>
              <a:t>Eternal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Arial" charset="0"/>
                <a:ea typeface="+mn-ea"/>
                <a:cs typeface="+mn-cs"/>
              </a:rPr>
              <a:t>Life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1" u="none" strike="noStrike" kern="1200" cap="none" spc="0" normalizeH="0" baseline="0" noProof="0">
                <a:ln>
                  <a:noFill/>
                </a:ln>
                <a:solidFill>
                  <a:srgbClr val="000000"/>
                </a:solidFill>
                <a:effectLst/>
                <a:uLnTx/>
                <a:uFillTx/>
                <a:latin typeface="Arial" charset="0"/>
                <a:ea typeface="+mn-ea"/>
                <a:cs typeface="+mn-cs"/>
              </a:rPr>
              <a:t>(Gk: aionios)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a:ln>
                <a:noFill/>
              </a:ln>
              <a:solidFill>
                <a:srgbClr val="0000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Arial" charset="0"/>
                <a:ea typeface="+mn-ea"/>
                <a:cs typeface="+mn-cs"/>
              </a:rPr>
              <a:t>Heaven</a:t>
            </a:r>
          </a:p>
        </p:txBody>
      </p:sp>
      <p:grpSp>
        <p:nvGrpSpPr>
          <p:cNvPr id="13" name="Group 11"/>
          <p:cNvGrpSpPr>
            <a:grpSpLocks/>
          </p:cNvGrpSpPr>
          <p:nvPr/>
        </p:nvGrpSpPr>
        <p:grpSpPr bwMode="auto">
          <a:xfrm>
            <a:off x="3581400" y="2438400"/>
            <a:ext cx="1905000" cy="3276600"/>
            <a:chOff x="2256" y="1536"/>
            <a:chExt cx="1200" cy="2064"/>
          </a:xfrm>
          <a:effectLst>
            <a:outerShdw blurRad="50800" dist="38100" dir="5400000" algn="t" rotWithShape="0">
              <a:prstClr val="black">
                <a:alpha val="40000"/>
              </a:prstClr>
            </a:outerShdw>
          </a:effectLst>
        </p:grpSpPr>
        <p:sp>
          <p:nvSpPr>
            <p:cNvPr id="14" name="AutoShape 7"/>
            <p:cNvSpPr>
              <a:spLocks noChangeArrowheads="1"/>
            </p:cNvSpPr>
            <p:nvPr/>
          </p:nvSpPr>
          <p:spPr bwMode="auto">
            <a:xfrm>
              <a:off x="2496" y="3120"/>
              <a:ext cx="720" cy="48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mn-cs"/>
              </a:endParaRPr>
            </a:p>
          </p:txBody>
        </p:sp>
        <p:sp>
          <p:nvSpPr>
            <p:cNvPr id="15" name="AutoShape 8"/>
            <p:cNvSpPr>
              <a:spLocks noChangeArrowheads="1"/>
            </p:cNvSpPr>
            <p:nvPr/>
          </p:nvSpPr>
          <p:spPr bwMode="auto">
            <a:xfrm flipH="1">
              <a:off x="2496" y="1536"/>
              <a:ext cx="720" cy="48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mn-cs"/>
              </a:endParaRPr>
            </a:p>
          </p:txBody>
        </p:sp>
        <p:sp>
          <p:nvSpPr>
            <p:cNvPr id="16" name="Text Box 10"/>
            <p:cNvSpPr txBox="1">
              <a:spLocks noChangeArrowheads="1"/>
            </p:cNvSpPr>
            <p:nvPr/>
          </p:nvSpPr>
          <p:spPr bwMode="auto">
            <a:xfrm>
              <a:off x="2256" y="2016"/>
              <a:ext cx="1200" cy="1047"/>
            </a:xfrm>
            <a:prstGeom prst="rect">
              <a:avLst/>
            </a:prstGeom>
            <a:noFill/>
            <a:ln w="9525">
              <a:noFill/>
              <a:miter lim="800000"/>
              <a:headEnd/>
              <a:tailEnd/>
            </a:ln>
            <a:effectLst/>
          </p:spPr>
          <p:txBody>
            <a:bodyPr>
              <a:spAutoFit/>
            </a:bodyPr>
            <a:lstStyle/>
            <a:p>
              <a:pPr marL="0" marR="0" lvl="0" indent="0" algn="ctr" defTabSz="914400" rtl="0" eaLnBrk="1" fontAlgn="base" latinLnBrk="0" hangingPunct="1">
                <a:lnSpc>
                  <a:spcPct val="7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charset="0"/>
                  <a:ea typeface="+mn-ea"/>
                  <a:cs typeface="+mn-cs"/>
                </a:rPr>
                <a:t>What Do</a:t>
              </a:r>
            </a:p>
            <a:p>
              <a:pPr marL="0" marR="0" lvl="0" indent="0" algn="ctr" defTabSz="914400" rtl="0" eaLnBrk="1" fontAlgn="base" latinLnBrk="0" hangingPunct="1">
                <a:lnSpc>
                  <a:spcPct val="7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charset="0"/>
                  <a:ea typeface="+mn-ea"/>
                  <a:cs typeface="+mn-cs"/>
                </a:rPr>
                <a:t>With One</a:t>
              </a:r>
            </a:p>
            <a:p>
              <a:pPr marL="0" marR="0" lvl="0" indent="0" algn="ctr" defTabSz="914400" rtl="0" eaLnBrk="1" fontAlgn="base" latinLnBrk="0" hangingPunct="1">
                <a:lnSpc>
                  <a:spcPct val="7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charset="0"/>
                  <a:ea typeface="+mn-ea"/>
                  <a:cs typeface="+mn-cs"/>
                </a:rPr>
                <a:t>Do With</a:t>
              </a:r>
            </a:p>
            <a:p>
              <a:pPr marL="0" marR="0" lvl="0" indent="0" algn="ctr" defTabSz="914400" rtl="0" eaLnBrk="1" fontAlgn="base" latinLnBrk="0" hangingPunct="1">
                <a:lnSpc>
                  <a:spcPct val="7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charset="0"/>
                  <a:ea typeface="+mn-ea"/>
                  <a:cs typeface="+mn-cs"/>
                </a:rPr>
                <a:t>The Other</a:t>
              </a:r>
            </a:p>
          </p:txBody>
        </p:sp>
      </p:gr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Scale>
                                      <p:cBhvr>
                                        <p:cTn id="14"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2"/>
                                        </p:tgtEl>
                                        <p:attrNameLst>
                                          <p:attrName>ppt_x</p:attrName>
                                          <p:attrName>ppt_y</p:attrName>
                                        </p:attrNameLst>
                                      </p:cBhvr>
                                    </p:animMotion>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0" y="0"/>
            <a:ext cx="9144000" cy="762000"/>
          </a:xfrm>
          <a:prstGeom prst="rect">
            <a:avLst/>
          </a:prstGeom>
          <a:solidFill>
            <a:srgbClr val="FFFFFF"/>
          </a:solidFill>
          <a:ln w="9525">
            <a:solidFill>
              <a:srgbClr val="C00000"/>
            </a:solidFill>
            <a:miter lim="800000"/>
            <a:headEnd/>
            <a:tailE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Arial" charset="0"/>
                <a:ea typeface="+mn-ea"/>
                <a:cs typeface="+mn-cs"/>
              </a:rPr>
              <a:t>Rev. 14:10-11 – Torment Forever</a:t>
            </a:r>
          </a:p>
        </p:txBody>
      </p:sp>
      <p:sp>
        <p:nvSpPr>
          <p:cNvPr id="4" name="Text Box 2"/>
          <p:cNvSpPr txBox="1">
            <a:spLocks noChangeArrowheads="1"/>
          </p:cNvSpPr>
          <p:nvPr/>
        </p:nvSpPr>
        <p:spPr bwMode="auto">
          <a:xfrm>
            <a:off x="304800" y="1143000"/>
            <a:ext cx="8610600" cy="2419124"/>
          </a:xfrm>
          <a:prstGeom prst="rect">
            <a:avLst/>
          </a:prstGeom>
          <a:solidFill>
            <a:schemeClr val="tx1"/>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lgn="l" rtl="0" fontAlgn="base">
              <a:lnSpc>
                <a:spcPct val="90000"/>
              </a:lnSpc>
              <a:spcBef>
                <a:spcPct val="0"/>
              </a:spcBef>
              <a:spcAft>
                <a:spcPct val="0"/>
              </a:spcAft>
            </a:pPr>
            <a:r>
              <a:rPr lang="en-US" sz="2400" kern="1200" dirty="0">
                <a:solidFill>
                  <a:schemeClr val="bg1"/>
                </a:solidFill>
                <a:latin typeface="Times New Roman" pitchFamily="18" charset="0"/>
                <a:ea typeface="+mn-ea"/>
                <a:cs typeface="+mn-cs"/>
              </a:rPr>
              <a:t>“10 he himself shall also drink of the wine of the wrath of God, which is poured out full strength into the cup of His indignation. He shall be tormented with fire and brimstone in the presence of the holy angels and in the presence of the Lamb. </a:t>
            </a:r>
          </a:p>
          <a:p>
            <a:pPr algn="l" rtl="0" fontAlgn="base">
              <a:lnSpc>
                <a:spcPct val="90000"/>
              </a:lnSpc>
              <a:spcBef>
                <a:spcPct val="0"/>
              </a:spcBef>
              <a:spcAft>
                <a:spcPct val="0"/>
              </a:spcAft>
            </a:pPr>
            <a:r>
              <a:rPr lang="en-US" sz="2400" kern="1200" dirty="0">
                <a:solidFill>
                  <a:schemeClr val="bg1"/>
                </a:solidFill>
                <a:latin typeface="Times New Roman" pitchFamily="18" charset="0"/>
                <a:ea typeface="+mn-ea"/>
                <a:cs typeface="+mn-cs"/>
              </a:rPr>
              <a:t>11 And the smoke of their torment ascends forever and ever; and they have no rest day or night, who worship the beast and his image, and whoever receives the mark of his name.”</a:t>
            </a:r>
          </a:p>
        </p:txBody>
      </p:sp>
      <p:sp>
        <p:nvSpPr>
          <p:cNvPr id="5" name="Line 17"/>
          <p:cNvSpPr>
            <a:spLocks noChangeShapeType="1"/>
          </p:cNvSpPr>
          <p:nvPr/>
        </p:nvSpPr>
        <p:spPr bwMode="auto">
          <a:xfrm>
            <a:off x="1828800" y="2849562"/>
            <a:ext cx="5791200" cy="0"/>
          </a:xfrm>
          <a:prstGeom prst="line">
            <a:avLst/>
          </a:prstGeom>
          <a:noFill/>
          <a:ln w="57150">
            <a:solidFill>
              <a:schemeClr val="bg1"/>
            </a:solidFill>
            <a:round/>
            <a:headEnd/>
            <a:tailEnd/>
          </a:ln>
          <a:effectLst/>
        </p:spPr>
        <p:txBody>
          <a:bodyPr/>
          <a:lstStyle/>
          <a:p>
            <a:pPr algn="l" rtl="0" fontAlgn="base">
              <a:spcBef>
                <a:spcPct val="0"/>
              </a:spcBef>
              <a:spcAft>
                <a:spcPct val="0"/>
              </a:spcAft>
            </a:pPr>
            <a:endParaRPr lang="en-US" sz="2400" kern="1200">
              <a:solidFill>
                <a:srgbClr val="000000"/>
              </a:solidFill>
              <a:latin typeface="Arial" charset="0"/>
              <a:ea typeface="+mn-ea"/>
              <a:cs typeface="+mn-cs"/>
            </a:endParaRPr>
          </a:p>
        </p:txBody>
      </p:sp>
      <p:sp>
        <p:nvSpPr>
          <p:cNvPr id="6" name="Rectangle 18"/>
          <p:cNvSpPr>
            <a:spLocks noChangeArrowheads="1"/>
          </p:cNvSpPr>
          <p:nvPr/>
        </p:nvSpPr>
        <p:spPr bwMode="auto">
          <a:xfrm>
            <a:off x="914400" y="3810000"/>
            <a:ext cx="2819400" cy="2819400"/>
          </a:xfrm>
          <a:prstGeom prst="rect">
            <a:avLst/>
          </a:prstGeom>
          <a:solidFill>
            <a:srgbClr val="FFFFCC"/>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rtl="0" fontAlgn="base">
              <a:lnSpc>
                <a:spcPct val="150000"/>
              </a:lnSpc>
              <a:spcBef>
                <a:spcPct val="0"/>
              </a:spcBef>
              <a:spcAft>
                <a:spcPct val="0"/>
              </a:spcAft>
            </a:pPr>
            <a:r>
              <a:rPr lang="en-US" sz="2400" b="1" kern="1200" dirty="0">
                <a:solidFill>
                  <a:srgbClr val="000000"/>
                </a:solidFill>
                <a:latin typeface="Arial" charset="0"/>
                <a:ea typeface="+mn-ea"/>
                <a:cs typeface="+mn-cs"/>
              </a:rPr>
              <a:t>God Lives</a:t>
            </a:r>
          </a:p>
          <a:p>
            <a:pPr algn="ctr" rtl="0" fontAlgn="base">
              <a:lnSpc>
                <a:spcPct val="150000"/>
              </a:lnSpc>
              <a:spcBef>
                <a:spcPct val="0"/>
              </a:spcBef>
              <a:spcAft>
                <a:spcPct val="0"/>
              </a:spcAft>
            </a:pPr>
            <a:r>
              <a:rPr lang="en-US" sz="2400" b="1" kern="1200" dirty="0">
                <a:solidFill>
                  <a:srgbClr val="000000"/>
                </a:solidFill>
                <a:latin typeface="Arial" charset="0"/>
                <a:ea typeface="+mn-ea"/>
                <a:cs typeface="+mn-cs"/>
              </a:rPr>
              <a:t>“forever and ever”</a:t>
            </a:r>
          </a:p>
          <a:p>
            <a:pPr algn="ctr" rtl="0" fontAlgn="base">
              <a:lnSpc>
                <a:spcPct val="150000"/>
              </a:lnSpc>
              <a:spcBef>
                <a:spcPct val="0"/>
              </a:spcBef>
              <a:spcAft>
                <a:spcPct val="0"/>
              </a:spcAft>
            </a:pPr>
            <a:r>
              <a:rPr lang="en-US" sz="2400" b="1" kern="1200" dirty="0">
                <a:solidFill>
                  <a:srgbClr val="000000"/>
                </a:solidFill>
                <a:latin typeface="Arial" charset="0"/>
                <a:ea typeface="+mn-ea"/>
                <a:cs typeface="+mn-cs"/>
              </a:rPr>
              <a:t>(Rev. 4:9)</a:t>
            </a:r>
          </a:p>
          <a:p>
            <a:pPr algn="ctr" rtl="0" fontAlgn="base">
              <a:lnSpc>
                <a:spcPct val="150000"/>
              </a:lnSpc>
              <a:spcBef>
                <a:spcPct val="0"/>
              </a:spcBef>
              <a:spcAft>
                <a:spcPct val="0"/>
              </a:spcAft>
            </a:pPr>
            <a:r>
              <a:rPr lang="en-US" sz="2400" b="1" i="1" kern="1200" dirty="0">
                <a:solidFill>
                  <a:srgbClr val="CC3300"/>
                </a:solidFill>
                <a:latin typeface="Arial" charset="0"/>
                <a:ea typeface="+mn-ea"/>
                <a:cs typeface="+mn-cs"/>
              </a:rPr>
              <a:t>Endless Future</a:t>
            </a:r>
          </a:p>
        </p:txBody>
      </p:sp>
      <p:grpSp>
        <p:nvGrpSpPr>
          <p:cNvPr id="7" name="Group 21"/>
          <p:cNvGrpSpPr>
            <a:grpSpLocks/>
          </p:cNvGrpSpPr>
          <p:nvPr/>
        </p:nvGrpSpPr>
        <p:grpSpPr bwMode="auto">
          <a:xfrm>
            <a:off x="4038600" y="3810000"/>
            <a:ext cx="3886200" cy="2819400"/>
            <a:chOff x="2544" y="2208"/>
            <a:chExt cx="2448" cy="1776"/>
          </a:xfrm>
          <a:scene3d>
            <a:camera prst="orthographicFront">
              <a:rot lat="0" lon="0" rev="0"/>
            </a:camera>
            <a:lightRig rig="balanced" dir="t">
              <a:rot lat="0" lon="0" rev="8700000"/>
            </a:lightRig>
          </a:scene3d>
        </p:grpSpPr>
        <p:sp>
          <p:nvSpPr>
            <p:cNvPr id="8" name="Rectangle 19"/>
            <p:cNvSpPr>
              <a:spLocks noChangeArrowheads="1"/>
            </p:cNvSpPr>
            <p:nvPr/>
          </p:nvSpPr>
          <p:spPr bwMode="auto">
            <a:xfrm>
              <a:off x="3216" y="2208"/>
              <a:ext cx="1776" cy="1776"/>
            </a:xfrm>
            <a:prstGeom prst="rect">
              <a:avLst/>
            </a:prstGeom>
            <a:solidFill>
              <a:srgbClr val="FFFFCC"/>
            </a:solidFill>
            <a:ln w="9525">
              <a:noFill/>
              <a:miter lim="800000"/>
              <a:headEnd/>
              <a:tailEnd/>
            </a:ln>
            <a:effectLst>
              <a:outerShdw blurRad="44450" dist="27940" dir="5400000" algn="ctr">
                <a:srgbClr val="000000">
                  <a:alpha val="32000"/>
                </a:srgbClr>
              </a:outerShdw>
            </a:effectLst>
            <a:sp3d>
              <a:bevelT w="190500" h="38100"/>
            </a:sp3d>
          </p:spPr>
          <p:txBody>
            <a:bodyPr wrap="none" anchor="ctr"/>
            <a:lstStyle/>
            <a:p>
              <a:pPr algn="ctr" rtl="0" fontAlgn="base">
                <a:lnSpc>
                  <a:spcPct val="150000"/>
                </a:lnSpc>
                <a:spcBef>
                  <a:spcPct val="0"/>
                </a:spcBef>
                <a:spcAft>
                  <a:spcPct val="0"/>
                </a:spcAft>
              </a:pPr>
              <a:r>
                <a:rPr lang="en-US" sz="2400" b="1" kern="1200">
                  <a:solidFill>
                    <a:srgbClr val="000000"/>
                  </a:solidFill>
                  <a:latin typeface="Arial" charset="0"/>
                  <a:ea typeface="+mn-ea"/>
                  <a:cs typeface="+mn-cs"/>
                </a:rPr>
                <a:t>Torment</a:t>
              </a:r>
            </a:p>
            <a:p>
              <a:pPr algn="ctr" rtl="0" fontAlgn="base">
                <a:lnSpc>
                  <a:spcPct val="150000"/>
                </a:lnSpc>
                <a:spcBef>
                  <a:spcPct val="0"/>
                </a:spcBef>
                <a:spcAft>
                  <a:spcPct val="0"/>
                </a:spcAft>
              </a:pPr>
              <a:r>
                <a:rPr lang="en-US" sz="2400" b="1" kern="1200">
                  <a:solidFill>
                    <a:srgbClr val="000000"/>
                  </a:solidFill>
                  <a:latin typeface="Arial" charset="0"/>
                  <a:ea typeface="+mn-ea"/>
                  <a:cs typeface="+mn-cs"/>
                </a:rPr>
                <a:t>“forever and ever”</a:t>
              </a:r>
            </a:p>
            <a:p>
              <a:pPr algn="ctr" rtl="0" fontAlgn="base">
                <a:lnSpc>
                  <a:spcPct val="150000"/>
                </a:lnSpc>
                <a:spcBef>
                  <a:spcPct val="0"/>
                </a:spcBef>
                <a:spcAft>
                  <a:spcPct val="0"/>
                </a:spcAft>
              </a:pPr>
              <a:r>
                <a:rPr lang="en-US" sz="2400" b="1" kern="1200">
                  <a:solidFill>
                    <a:srgbClr val="000000"/>
                  </a:solidFill>
                  <a:latin typeface="Arial" charset="0"/>
                  <a:ea typeface="+mn-ea"/>
                  <a:cs typeface="+mn-cs"/>
                </a:rPr>
                <a:t>(Rev. 14:11)</a:t>
              </a:r>
            </a:p>
            <a:p>
              <a:pPr algn="ctr" rtl="0" fontAlgn="base">
                <a:lnSpc>
                  <a:spcPct val="150000"/>
                </a:lnSpc>
                <a:spcBef>
                  <a:spcPct val="0"/>
                </a:spcBef>
                <a:spcAft>
                  <a:spcPct val="0"/>
                </a:spcAft>
              </a:pPr>
              <a:r>
                <a:rPr lang="en-US" sz="2400" b="1" i="1" kern="1200">
                  <a:solidFill>
                    <a:srgbClr val="CC3300"/>
                  </a:solidFill>
                  <a:latin typeface="Arial" charset="0"/>
                  <a:ea typeface="+mn-ea"/>
                  <a:cs typeface="+mn-cs"/>
                </a:rPr>
                <a:t>Endless Future</a:t>
              </a:r>
            </a:p>
          </p:txBody>
        </p:sp>
        <p:sp>
          <p:nvSpPr>
            <p:cNvPr id="9" name="AutoShape 20"/>
            <p:cNvSpPr>
              <a:spLocks noChangeArrowheads="1"/>
            </p:cNvSpPr>
            <p:nvPr/>
          </p:nvSpPr>
          <p:spPr bwMode="auto">
            <a:xfrm>
              <a:off x="2544" y="2880"/>
              <a:ext cx="432" cy="480"/>
            </a:xfrm>
            <a:prstGeom prst="leftRightArrow">
              <a:avLst>
                <a:gd name="adj1" fmla="val 50000"/>
                <a:gd name="adj2" fmla="val 20000"/>
              </a:avLst>
            </a:prstGeom>
            <a:solidFill>
              <a:schemeClr val="tx1"/>
            </a:solidFill>
            <a:ln w="9525">
              <a:noFill/>
              <a:miter lim="800000"/>
              <a:headEnd/>
              <a:tailEnd/>
            </a:ln>
            <a:effectLst>
              <a:outerShdw blurRad="44450" dist="27940" dir="5400000" algn="ctr">
                <a:srgbClr val="000000">
                  <a:alpha val="32000"/>
                </a:srgbClr>
              </a:outerShdw>
            </a:effectLst>
            <a:sp3d>
              <a:bevelT w="190500" h="38100"/>
            </a:sp3d>
          </p:spPr>
          <p:txBody>
            <a:bodyPr wrap="none" anchor="ctr"/>
            <a:lstStyle/>
            <a:p>
              <a:pPr algn="l" rtl="0" fontAlgn="base">
                <a:spcBef>
                  <a:spcPct val="0"/>
                </a:spcBef>
                <a:spcAft>
                  <a:spcPct val="0"/>
                </a:spcAft>
              </a:pPr>
              <a:endParaRPr lang="en-US" sz="2400" kern="1200">
                <a:solidFill>
                  <a:srgbClr val="000000"/>
                </a:solidFill>
                <a:latin typeface="Arial" charset="0"/>
                <a:ea typeface="+mn-ea"/>
                <a:cs typeface="+mn-cs"/>
              </a:endParaRPr>
            </a:p>
          </p:txBody>
        </p:sp>
      </p:gr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1905001" y="2819400"/>
            <a:ext cx="55626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b="1" dirty="0">
                <a:solidFill>
                  <a:schemeClr val="bg1"/>
                </a:solidFill>
                <a:latin typeface="Baskerville Old Face" pitchFamily="18" charset="0"/>
              </a:rPr>
              <a:t>The Warning</a:t>
            </a:r>
          </a:p>
        </p:txBody>
      </p:sp>
      <p:sp>
        <p:nvSpPr>
          <p:cNvPr id="3" name="TextBox 2"/>
          <p:cNvSpPr txBox="1"/>
          <p:nvPr/>
        </p:nvSpPr>
        <p:spPr>
          <a:xfrm>
            <a:off x="1752600" y="1371600"/>
            <a:ext cx="6781800" cy="1815882"/>
          </a:xfrm>
          <a:prstGeom prst="rect">
            <a:avLst/>
          </a:prstGeom>
          <a:noFill/>
        </p:spPr>
        <p:txBody>
          <a:bodyPr wrap="square" rtlCol="0">
            <a:spAutoFit/>
          </a:bodyPr>
          <a:lstStyle/>
          <a:p>
            <a:pPr marL="514350" indent="-514350">
              <a:buAutoNum type="alphaUcPeriod"/>
            </a:pPr>
            <a:r>
              <a:rPr lang="en-US" sz="2800" b="1" dirty="0">
                <a:effectLst>
                  <a:outerShdw blurRad="38100" dist="38100" dir="2700000" algn="tl">
                    <a:srgbClr val="000000">
                      <a:alpha val="43137"/>
                    </a:srgbClr>
                  </a:outerShdw>
                </a:effectLst>
              </a:rPr>
              <a:t> </a:t>
            </a:r>
            <a:r>
              <a:rPr lang="en-US" sz="2800" b="1" u="sng" dirty="0">
                <a:solidFill>
                  <a:schemeClr val="tx2">
                    <a:lumMod val="75000"/>
                  </a:schemeClr>
                </a:solidFill>
              </a:rPr>
              <a:t>Worse than physical death </a:t>
            </a:r>
            <a:r>
              <a:rPr lang="en-US" sz="2800" dirty="0"/>
              <a:t>(vv. 3, 5)</a:t>
            </a:r>
          </a:p>
          <a:p>
            <a:pPr marL="514350" indent="-514350">
              <a:buAutoNum type="alphaUcPeriod"/>
            </a:pPr>
            <a:endParaRPr lang="en-US" sz="1400" dirty="0"/>
          </a:p>
          <a:p>
            <a:pPr marL="514350" indent="-514350">
              <a:buAutoNum type="alphaUcPeriod"/>
            </a:pPr>
            <a:r>
              <a:rPr lang="en-US" sz="2800" dirty="0"/>
              <a:t> </a:t>
            </a:r>
            <a:r>
              <a:rPr lang="en-US" sz="2800" b="1" u="sng" dirty="0">
                <a:solidFill>
                  <a:schemeClr val="tx2">
                    <a:lumMod val="75000"/>
                  </a:schemeClr>
                </a:solidFill>
              </a:rPr>
              <a:t>Eternal – Everlasting</a:t>
            </a:r>
          </a:p>
          <a:p>
            <a:pPr marL="514350" indent="-514350">
              <a:buAutoNum type="alphaUcPeriod"/>
            </a:pPr>
            <a:endParaRPr lang="en-US" sz="1400" b="1" u="sng" dirty="0"/>
          </a:p>
          <a:p>
            <a:pPr marL="514350" indent="-514350">
              <a:buAutoNum type="alphaUcPeriod"/>
            </a:pPr>
            <a:r>
              <a:rPr lang="en-US" sz="2800" b="1" dirty="0"/>
              <a:t> </a:t>
            </a:r>
            <a:r>
              <a:rPr lang="en-US" sz="2800" b="1" u="sng" dirty="0">
                <a:solidFill>
                  <a:schemeClr val="tx2">
                    <a:lumMod val="75000"/>
                  </a:schemeClr>
                </a:solidFill>
              </a:rPr>
              <a:t>Torment – Pain - Anguish</a:t>
            </a:r>
            <a:endParaRPr lang="en-US" sz="2400" dirty="0">
              <a:solidFill>
                <a:schemeClr val="tx2">
                  <a:lumMod val="75000"/>
                </a:schemeClr>
              </a:solidFill>
            </a:endParaRPr>
          </a:p>
        </p:txBody>
      </p:sp>
      <p:sp>
        <p:nvSpPr>
          <p:cNvPr id="4" name="TextBox 3"/>
          <p:cNvSpPr txBox="1"/>
          <p:nvPr/>
        </p:nvSpPr>
        <p:spPr>
          <a:xfrm>
            <a:off x="2133600" y="76200"/>
            <a:ext cx="4812536" cy="1077218"/>
          </a:xfrm>
          <a:prstGeom prst="rect">
            <a:avLst/>
          </a:prstGeom>
          <a:noFill/>
        </p:spPr>
        <p:txBody>
          <a:bodyPr wrap="none" rtlCol="0">
            <a:spAutoFit/>
          </a:bodyPr>
          <a:lstStyle/>
          <a:p>
            <a:pPr algn="ctr"/>
            <a:r>
              <a:rPr lang="en-US" sz="4000" i="1" dirty="0">
                <a:solidFill>
                  <a:srgbClr val="FFFF00"/>
                </a:solidFill>
                <a:effectLst>
                  <a:outerShdw blurRad="38100" dist="38100" dir="2700000" algn="tl">
                    <a:srgbClr val="000000">
                      <a:alpha val="43137"/>
                    </a:srgbClr>
                  </a:outerShdw>
                </a:effectLst>
              </a:rPr>
              <a:t>“Perish”</a:t>
            </a:r>
          </a:p>
          <a:p>
            <a:pPr algn="ctr"/>
            <a:r>
              <a:rPr lang="en-US" sz="2400" dirty="0">
                <a:effectLst>
                  <a:outerShdw blurRad="38100" dist="38100" dir="2700000" algn="tl">
                    <a:srgbClr val="000000">
                      <a:alpha val="43137"/>
                    </a:srgbClr>
                  </a:outerShdw>
                </a:effectLst>
              </a:rPr>
              <a:t>This is the “too late” and the “or else”</a:t>
            </a:r>
          </a:p>
        </p:txBody>
      </p:sp>
    </p:spTree>
  </p:cSld>
  <p:clrMapOvr>
    <a:masterClrMapping/>
  </p:clrMapOvr>
  <p:transition spd="slow">
    <p:circl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0289761"/>
          <p:cNvPicPr>
            <a:picLocks noChangeAspect="1" noChangeArrowheads="1"/>
          </p:cNvPicPr>
          <p:nvPr/>
        </p:nvPicPr>
        <p:blipFill>
          <a:blip r:embed="rId2"/>
          <a:srcRect/>
          <a:stretch>
            <a:fillRect/>
          </a:stretch>
        </p:blipFill>
        <p:spPr bwMode="auto">
          <a:xfrm>
            <a:off x="-228600" y="0"/>
            <a:ext cx="9601200" cy="6858000"/>
          </a:xfrm>
          <a:prstGeom prst="rect">
            <a:avLst/>
          </a:prstGeom>
          <a:noFill/>
        </p:spPr>
      </p:pic>
      <p:sp>
        <p:nvSpPr>
          <p:cNvPr id="20484" name="Oval 4"/>
          <p:cNvSpPr>
            <a:spLocks noChangeArrowheads="1"/>
          </p:cNvSpPr>
          <p:nvPr/>
        </p:nvSpPr>
        <p:spPr bwMode="auto">
          <a:xfrm>
            <a:off x="914400" y="76200"/>
            <a:ext cx="7543800" cy="1600200"/>
          </a:xfrm>
          <a:prstGeom prst="ellipse">
            <a:avLst/>
          </a:prstGeom>
          <a:solidFill>
            <a:srgbClr val="000000"/>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rtl="0" fontAlgn="base">
              <a:spcBef>
                <a:spcPct val="0"/>
              </a:spcBef>
              <a:spcAft>
                <a:spcPct val="0"/>
              </a:spcAft>
            </a:pPr>
            <a:r>
              <a:rPr lang="en-US" sz="4400" u="sng" kern="1200" dirty="0">
                <a:solidFill>
                  <a:srgbClr val="FFFF00"/>
                </a:solidFill>
                <a:latin typeface="Baskerville Old Face" pitchFamily="18" charset="0"/>
              </a:rPr>
              <a:t>Summary of Bible</a:t>
            </a:r>
          </a:p>
          <a:p>
            <a:pPr algn="ctr" rtl="0" fontAlgn="base">
              <a:spcBef>
                <a:spcPct val="0"/>
              </a:spcBef>
              <a:spcAft>
                <a:spcPct val="0"/>
              </a:spcAft>
            </a:pPr>
            <a:r>
              <a:rPr lang="en-US" sz="4400" u="sng" kern="1200" dirty="0">
                <a:solidFill>
                  <a:srgbClr val="FFFF00"/>
                </a:solidFill>
                <a:latin typeface="Baskerville Old Face" pitchFamily="18" charset="0"/>
              </a:rPr>
              <a:t>Teaching on Hell</a:t>
            </a:r>
          </a:p>
        </p:txBody>
      </p:sp>
      <p:sp>
        <p:nvSpPr>
          <p:cNvPr id="20485" name="Text Box 5"/>
          <p:cNvSpPr txBox="1">
            <a:spLocks noChangeArrowheads="1"/>
          </p:cNvSpPr>
          <p:nvPr/>
        </p:nvSpPr>
        <p:spPr bwMode="auto">
          <a:xfrm>
            <a:off x="701692" y="1828800"/>
            <a:ext cx="7680308" cy="4811510"/>
          </a:xfrm>
          <a:prstGeom prst="rect">
            <a:avLst/>
          </a:prstGeom>
          <a:solidFill>
            <a:srgbClr val="CC3300">
              <a:alpha val="72157"/>
            </a:srgbClr>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spAutoFit/>
          </a:bodyPr>
          <a:lstStyle/>
          <a:p>
            <a:pPr algn="l" rtl="0" eaLnBrk="0" fontAlgn="base" hangingPunct="0">
              <a:lnSpc>
                <a:spcPct val="110000"/>
              </a:lnSpc>
              <a:spcBef>
                <a:spcPct val="0"/>
              </a:spcBef>
              <a:spcAft>
                <a:spcPct val="0"/>
              </a:spcAft>
              <a:buFont typeface="Wingdings" pitchFamily="2" charset="2"/>
              <a:buChar char="L"/>
            </a:pPr>
            <a:r>
              <a:rPr lang="en-US" sz="2800" kern="1200" dirty="0">
                <a:solidFill>
                  <a:srgbClr val="FFFF00"/>
                </a:solidFill>
                <a:effectLst>
                  <a:outerShdw blurRad="38100" dist="38100" dir="2700000" algn="tl">
                    <a:srgbClr val="000000">
                      <a:alpha val="43137"/>
                    </a:srgbClr>
                  </a:outerShdw>
                </a:effectLst>
                <a:latin typeface="Baskerville Old Face" pitchFamily="18" charset="0"/>
              </a:rPr>
              <a:t> Lake of fire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(Rev. 20:10, 14, 15; 21:8)</a:t>
            </a:r>
            <a:endParaRPr lang="en-US" sz="2800" kern="1200" dirty="0">
              <a:solidFill>
                <a:schemeClr val="bg1"/>
              </a:solidFill>
              <a:effectLst>
                <a:outerShdw blurRad="38100" dist="38100" dir="2700000" algn="tl">
                  <a:srgbClr val="000000">
                    <a:alpha val="43137"/>
                  </a:srgbClr>
                </a:outerShdw>
              </a:effectLst>
              <a:latin typeface="Baskerville Old Face" pitchFamily="18" charset="0"/>
            </a:endParaRPr>
          </a:p>
          <a:p>
            <a:pPr algn="l" rtl="0" eaLnBrk="0" fontAlgn="base" hangingPunct="0">
              <a:lnSpc>
                <a:spcPct val="110000"/>
              </a:lnSpc>
              <a:spcBef>
                <a:spcPct val="0"/>
              </a:spcBef>
              <a:spcAft>
                <a:spcPct val="0"/>
              </a:spcAft>
              <a:buFont typeface="Wingdings" pitchFamily="2" charset="2"/>
              <a:buChar char="L"/>
            </a:pPr>
            <a:r>
              <a:rPr lang="en-US" sz="2800" kern="1200" dirty="0">
                <a:solidFill>
                  <a:srgbClr val="FFFF00"/>
                </a:solidFill>
                <a:effectLst>
                  <a:outerShdw blurRad="38100" dist="38100" dir="2700000" algn="tl">
                    <a:srgbClr val="000000">
                      <a:alpha val="43137"/>
                    </a:srgbClr>
                  </a:outerShdw>
                </a:effectLst>
                <a:latin typeface="Baskerville Old Face" pitchFamily="18" charset="0"/>
              </a:rPr>
              <a:t> Furnace of fire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(Matt. 13:42, 50)</a:t>
            </a:r>
            <a:endParaRPr lang="en-US" sz="2800" kern="1200" dirty="0">
              <a:solidFill>
                <a:schemeClr val="bg1"/>
              </a:solidFill>
              <a:effectLst>
                <a:outerShdw blurRad="38100" dist="38100" dir="2700000" algn="tl">
                  <a:srgbClr val="000000">
                    <a:alpha val="43137"/>
                  </a:srgbClr>
                </a:outerShdw>
              </a:effectLst>
              <a:latin typeface="Baskerville Old Face" pitchFamily="18" charset="0"/>
            </a:endParaRPr>
          </a:p>
          <a:p>
            <a:pPr algn="l" rtl="0" eaLnBrk="0" fontAlgn="base" hangingPunct="0">
              <a:lnSpc>
                <a:spcPct val="110000"/>
              </a:lnSpc>
              <a:spcBef>
                <a:spcPct val="0"/>
              </a:spcBef>
              <a:spcAft>
                <a:spcPct val="0"/>
              </a:spcAft>
              <a:buFont typeface="Wingdings" pitchFamily="2" charset="2"/>
              <a:buChar char="L"/>
            </a:pPr>
            <a:r>
              <a:rPr lang="en-US" sz="2800" kern="1200" dirty="0">
                <a:solidFill>
                  <a:srgbClr val="FFFF00"/>
                </a:solidFill>
                <a:effectLst>
                  <a:outerShdw blurRad="38100" dist="38100" dir="2700000" algn="tl">
                    <a:srgbClr val="000000">
                      <a:alpha val="43137"/>
                    </a:srgbClr>
                  </a:outerShdw>
                </a:effectLst>
                <a:latin typeface="Baskerville Old Face" pitchFamily="18" charset="0"/>
              </a:rPr>
              <a:t> Flaming fire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(2 Thess. 1:7-9)</a:t>
            </a:r>
            <a:endParaRPr lang="en-US" sz="2800" kern="1200" dirty="0">
              <a:solidFill>
                <a:schemeClr val="bg1"/>
              </a:solidFill>
              <a:effectLst>
                <a:outerShdw blurRad="38100" dist="38100" dir="2700000" algn="tl">
                  <a:srgbClr val="000000">
                    <a:alpha val="43137"/>
                  </a:srgbClr>
                </a:outerShdw>
              </a:effectLst>
              <a:latin typeface="Baskerville Old Face" pitchFamily="18" charset="0"/>
            </a:endParaRPr>
          </a:p>
          <a:p>
            <a:pPr algn="l" rtl="0" eaLnBrk="0" fontAlgn="base" hangingPunct="0">
              <a:lnSpc>
                <a:spcPct val="110000"/>
              </a:lnSpc>
              <a:spcBef>
                <a:spcPct val="0"/>
              </a:spcBef>
              <a:spcAft>
                <a:spcPct val="0"/>
              </a:spcAft>
              <a:buFont typeface="Wingdings" pitchFamily="2" charset="2"/>
              <a:buChar char="L"/>
            </a:pPr>
            <a:r>
              <a:rPr lang="en-US" sz="2800" kern="1200" dirty="0">
                <a:solidFill>
                  <a:srgbClr val="FFFF00"/>
                </a:solidFill>
                <a:effectLst>
                  <a:outerShdw blurRad="38100" dist="38100" dir="2700000" algn="tl">
                    <a:srgbClr val="000000">
                      <a:alpha val="43137"/>
                    </a:srgbClr>
                  </a:outerShdw>
                </a:effectLst>
                <a:latin typeface="Baskerville Old Face" pitchFamily="18" charset="0"/>
              </a:rPr>
              <a:t> Baptism of fire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(Matt. 3:11-12)</a:t>
            </a:r>
          </a:p>
          <a:p>
            <a:pPr algn="l" rtl="0" eaLnBrk="0" fontAlgn="base" hangingPunct="0">
              <a:lnSpc>
                <a:spcPct val="110000"/>
              </a:lnSpc>
              <a:spcBef>
                <a:spcPct val="0"/>
              </a:spcBef>
              <a:spcAft>
                <a:spcPct val="0"/>
              </a:spcAft>
              <a:buFont typeface="Wingdings" pitchFamily="2" charset="2"/>
              <a:buChar char="L"/>
            </a:pPr>
            <a:r>
              <a:rPr lang="en-US" sz="2800" kern="1200" dirty="0">
                <a:solidFill>
                  <a:srgbClr val="FFFF00"/>
                </a:solidFill>
                <a:effectLst>
                  <a:outerShdw blurRad="38100" dist="38100" dir="2700000" algn="tl">
                    <a:srgbClr val="000000">
                      <a:alpha val="43137"/>
                    </a:srgbClr>
                  </a:outerShdw>
                </a:effectLst>
                <a:latin typeface="Baskerville Old Face" pitchFamily="18" charset="0"/>
              </a:rPr>
              <a:t> Unquenchable fire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(Mark 9:43, 48)</a:t>
            </a:r>
          </a:p>
          <a:p>
            <a:pPr algn="l" rtl="0" eaLnBrk="0" fontAlgn="base" hangingPunct="0">
              <a:lnSpc>
                <a:spcPct val="110000"/>
              </a:lnSpc>
              <a:spcBef>
                <a:spcPct val="0"/>
              </a:spcBef>
              <a:spcAft>
                <a:spcPct val="0"/>
              </a:spcAft>
              <a:buFont typeface="Wingdings" pitchFamily="2" charset="2"/>
              <a:buChar char="L"/>
            </a:pPr>
            <a:r>
              <a:rPr lang="en-US" sz="2800" kern="1200" dirty="0">
                <a:solidFill>
                  <a:srgbClr val="FFFF00"/>
                </a:solidFill>
                <a:effectLst>
                  <a:outerShdw blurRad="38100" dist="38100" dir="2700000" algn="tl">
                    <a:srgbClr val="000000">
                      <a:alpha val="43137"/>
                    </a:srgbClr>
                  </a:outerShdw>
                </a:effectLst>
                <a:latin typeface="Baskerville Old Face" pitchFamily="18" charset="0"/>
              </a:rPr>
              <a:t> Brimstone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(Rev. 21:8)</a:t>
            </a:r>
          </a:p>
          <a:p>
            <a:pPr algn="l" rtl="0" eaLnBrk="0" fontAlgn="base" hangingPunct="0">
              <a:lnSpc>
                <a:spcPct val="110000"/>
              </a:lnSpc>
              <a:spcBef>
                <a:spcPct val="0"/>
              </a:spcBef>
              <a:spcAft>
                <a:spcPct val="0"/>
              </a:spcAft>
              <a:buFont typeface="Wingdings" pitchFamily="2" charset="2"/>
              <a:buChar char="L"/>
            </a:pPr>
            <a:r>
              <a:rPr lang="en-US" sz="2800" i="1" kern="1200" dirty="0">
                <a:solidFill>
                  <a:srgbClr val="FFFF00"/>
                </a:solidFill>
                <a:effectLst>
                  <a:outerShdw blurRad="38100" dist="38100" dir="2700000" algn="tl">
                    <a:srgbClr val="000000">
                      <a:alpha val="43137"/>
                    </a:srgbClr>
                  </a:outerShdw>
                </a:effectLst>
                <a:latin typeface="Baskerville Old Face" pitchFamily="18" charset="0"/>
              </a:rPr>
              <a:t> </a:t>
            </a:r>
            <a:r>
              <a:rPr lang="en-US" sz="2800" kern="1200" dirty="0">
                <a:solidFill>
                  <a:srgbClr val="FFFF00"/>
                </a:solidFill>
                <a:effectLst>
                  <a:outerShdw blurRad="38100" dist="38100" dir="2700000" algn="tl">
                    <a:srgbClr val="000000">
                      <a:alpha val="43137"/>
                    </a:srgbClr>
                  </a:outerShdw>
                </a:effectLst>
                <a:latin typeface="Baskerville Old Face" pitchFamily="18" charset="0"/>
              </a:rPr>
              <a:t>Weeping, Wailing &amp; Gnashing</a:t>
            </a:r>
            <a:r>
              <a:rPr lang="en-US" sz="2800" i="1" kern="1200" dirty="0">
                <a:solidFill>
                  <a:srgbClr val="FFFF00"/>
                </a:solidFill>
                <a:effectLst>
                  <a:outerShdw blurRad="38100" dist="38100" dir="2700000" algn="tl">
                    <a:srgbClr val="000000">
                      <a:alpha val="43137"/>
                    </a:srgbClr>
                  </a:outerShdw>
                </a:effectLst>
                <a:latin typeface="Baskerville Old Face" pitchFamily="18" charset="0"/>
              </a:rPr>
              <a:t>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(Matt. 8:12; 13:50)</a:t>
            </a:r>
          </a:p>
          <a:p>
            <a:pPr algn="l" rtl="0" eaLnBrk="0" fontAlgn="base" hangingPunct="0">
              <a:lnSpc>
                <a:spcPct val="110000"/>
              </a:lnSpc>
              <a:spcBef>
                <a:spcPct val="0"/>
              </a:spcBef>
              <a:spcAft>
                <a:spcPct val="0"/>
              </a:spcAft>
              <a:buFont typeface="Wingdings" pitchFamily="2" charset="2"/>
              <a:buChar char="L"/>
            </a:pPr>
            <a:r>
              <a:rPr lang="en-US" sz="2800" i="1" kern="1200" dirty="0">
                <a:solidFill>
                  <a:srgbClr val="FFFF00"/>
                </a:solidFill>
                <a:effectLst>
                  <a:outerShdw blurRad="38100" dist="38100" dir="2700000" algn="tl">
                    <a:srgbClr val="000000">
                      <a:alpha val="43137"/>
                    </a:srgbClr>
                  </a:outerShdw>
                </a:effectLst>
                <a:latin typeface="Baskerville Old Face" pitchFamily="18" charset="0"/>
              </a:rPr>
              <a:t> </a:t>
            </a:r>
            <a:r>
              <a:rPr lang="en-US" sz="2800" kern="1200" dirty="0">
                <a:solidFill>
                  <a:srgbClr val="FFFF00"/>
                </a:solidFill>
                <a:effectLst>
                  <a:outerShdw blurRad="38100" dist="38100" dir="2700000" algn="tl">
                    <a:srgbClr val="000000">
                      <a:alpha val="43137"/>
                    </a:srgbClr>
                  </a:outerShdw>
                </a:effectLst>
                <a:latin typeface="Baskerville Old Face" pitchFamily="18" charset="0"/>
              </a:rPr>
              <a:t>Prepared for Devil</a:t>
            </a:r>
            <a:r>
              <a:rPr lang="en-US" sz="2800" i="1" kern="1200" dirty="0">
                <a:solidFill>
                  <a:srgbClr val="FFFF00"/>
                </a:solidFill>
                <a:effectLst>
                  <a:outerShdw blurRad="38100" dist="38100" dir="2700000" algn="tl">
                    <a:srgbClr val="000000">
                      <a:alpha val="43137"/>
                    </a:srgbClr>
                  </a:outerShdw>
                </a:effectLst>
                <a:latin typeface="Baskerville Old Face" pitchFamily="18" charset="0"/>
              </a:rPr>
              <a:t>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(Matt. 25:41)</a:t>
            </a:r>
          </a:p>
          <a:p>
            <a:pPr algn="l" rtl="0" eaLnBrk="0" fontAlgn="base" hangingPunct="0">
              <a:lnSpc>
                <a:spcPct val="110000"/>
              </a:lnSpc>
              <a:spcBef>
                <a:spcPct val="0"/>
              </a:spcBef>
              <a:spcAft>
                <a:spcPct val="0"/>
              </a:spcAft>
              <a:buFont typeface="Wingdings" pitchFamily="2" charset="2"/>
              <a:buChar char="L"/>
            </a:pPr>
            <a:r>
              <a:rPr lang="en-US" sz="2800" i="1" kern="1200" dirty="0">
                <a:solidFill>
                  <a:srgbClr val="FFFF00"/>
                </a:solidFill>
                <a:effectLst>
                  <a:outerShdw blurRad="38100" dist="38100" dir="2700000" algn="tl">
                    <a:srgbClr val="000000">
                      <a:alpha val="43137"/>
                    </a:srgbClr>
                  </a:outerShdw>
                </a:effectLst>
                <a:latin typeface="Baskerville Old Face" pitchFamily="18" charset="0"/>
              </a:rPr>
              <a:t> </a:t>
            </a:r>
            <a:r>
              <a:rPr lang="en-US" sz="2800" kern="1200" dirty="0">
                <a:solidFill>
                  <a:srgbClr val="FFFF00"/>
                </a:solidFill>
                <a:effectLst>
                  <a:outerShdw blurRad="38100" dist="38100" dir="2700000" algn="tl">
                    <a:srgbClr val="000000">
                      <a:alpha val="43137"/>
                    </a:srgbClr>
                  </a:outerShdw>
                </a:effectLst>
                <a:latin typeface="Baskerville Old Face" pitchFamily="18" charset="0"/>
              </a:rPr>
              <a:t>Outer darkness</a:t>
            </a:r>
            <a:r>
              <a:rPr lang="en-US" sz="2800" i="1" kern="1200" dirty="0">
                <a:solidFill>
                  <a:srgbClr val="FFFF00"/>
                </a:solidFill>
                <a:effectLst>
                  <a:outerShdw blurRad="38100" dist="38100" dir="2700000" algn="tl">
                    <a:srgbClr val="000000">
                      <a:alpha val="43137"/>
                    </a:srgbClr>
                  </a:outerShdw>
                </a:effectLst>
                <a:latin typeface="Baskerville Old Face" pitchFamily="18" charset="0"/>
              </a:rPr>
              <a:t>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(Matt. 8:12; 25:30)</a:t>
            </a:r>
          </a:p>
          <a:p>
            <a:pPr algn="l" rtl="0" eaLnBrk="0" fontAlgn="base" hangingPunct="0">
              <a:lnSpc>
                <a:spcPct val="110000"/>
              </a:lnSpc>
              <a:spcBef>
                <a:spcPct val="0"/>
              </a:spcBef>
              <a:spcAft>
                <a:spcPct val="0"/>
              </a:spcAft>
              <a:buFont typeface="Wingdings" pitchFamily="2" charset="2"/>
              <a:buChar char="L"/>
            </a:pPr>
            <a:r>
              <a:rPr lang="en-US" sz="2800" i="1" kern="1200" dirty="0">
                <a:solidFill>
                  <a:srgbClr val="FFFF00"/>
                </a:solidFill>
                <a:effectLst>
                  <a:outerShdw blurRad="38100" dist="38100" dir="2700000" algn="tl">
                    <a:srgbClr val="000000">
                      <a:alpha val="43137"/>
                    </a:srgbClr>
                  </a:outerShdw>
                </a:effectLst>
                <a:latin typeface="Baskerville Old Face" pitchFamily="18" charset="0"/>
              </a:rPr>
              <a:t> </a:t>
            </a:r>
            <a:r>
              <a:rPr lang="en-US" sz="2800" kern="1200" dirty="0">
                <a:solidFill>
                  <a:srgbClr val="FFFF00"/>
                </a:solidFill>
                <a:effectLst>
                  <a:outerShdw blurRad="38100" dist="38100" dir="2700000" algn="tl">
                    <a:srgbClr val="000000">
                      <a:alpha val="43137"/>
                    </a:srgbClr>
                  </a:outerShdw>
                </a:effectLst>
                <a:latin typeface="Baskerville Old Face" pitchFamily="18" charset="0"/>
              </a:rPr>
              <a:t>Torment for ever</a:t>
            </a:r>
            <a:r>
              <a:rPr lang="en-US" sz="2800" i="1" kern="1200" dirty="0">
                <a:solidFill>
                  <a:srgbClr val="FFFF00"/>
                </a:solidFill>
                <a:effectLst>
                  <a:outerShdw blurRad="38100" dist="38100" dir="2700000" algn="tl">
                    <a:srgbClr val="000000">
                      <a:alpha val="43137"/>
                    </a:srgbClr>
                  </a:outerShdw>
                </a:effectLst>
                <a:latin typeface="Baskerville Old Face" pitchFamily="18" charset="0"/>
              </a:rPr>
              <a:t> </a:t>
            </a:r>
            <a:r>
              <a:rPr lang="en-US" sz="2800" i="1" kern="1200" dirty="0">
                <a:solidFill>
                  <a:schemeClr val="bg1"/>
                </a:solidFill>
                <a:effectLst>
                  <a:outerShdw blurRad="38100" dist="38100" dir="2700000" algn="tl">
                    <a:srgbClr val="000000">
                      <a:alpha val="43137"/>
                    </a:srgbClr>
                  </a:outerShdw>
                </a:effectLst>
                <a:latin typeface="Baskerville Old Face" pitchFamily="18" charset="0"/>
              </a:rPr>
              <a:t>(Rev. 14:10-11)</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5">
                                            <p:txEl>
                                              <p:pRg st="0" end="0"/>
                                            </p:txEl>
                                          </p:spTgt>
                                        </p:tgtEl>
                                        <p:attrNameLst>
                                          <p:attrName>style.visibility</p:attrName>
                                        </p:attrNameLst>
                                      </p:cBhvr>
                                      <p:to>
                                        <p:strVal val="visible"/>
                                      </p:to>
                                    </p:set>
                                    <p:anim calcmode="lin" valueType="num">
                                      <p:cBhvr additive="base">
                                        <p:cTn id="7" dur="500" fill="hold"/>
                                        <p:tgtEl>
                                          <p:spTgt spid="2048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48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5">
                                            <p:txEl>
                                              <p:pRg st="1" end="1"/>
                                            </p:txEl>
                                          </p:spTgt>
                                        </p:tgtEl>
                                        <p:attrNameLst>
                                          <p:attrName>style.visibility</p:attrName>
                                        </p:attrNameLst>
                                      </p:cBhvr>
                                      <p:to>
                                        <p:strVal val="visible"/>
                                      </p:to>
                                    </p:set>
                                    <p:anim calcmode="lin" valueType="num">
                                      <p:cBhvr additive="base">
                                        <p:cTn id="13" dur="500" fill="hold"/>
                                        <p:tgtEl>
                                          <p:spTgt spid="2048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485">
                                            <p:txEl>
                                              <p:pRg st="2" end="2"/>
                                            </p:txEl>
                                          </p:spTgt>
                                        </p:tgtEl>
                                        <p:attrNameLst>
                                          <p:attrName>style.visibility</p:attrName>
                                        </p:attrNameLst>
                                      </p:cBhvr>
                                      <p:to>
                                        <p:strVal val="visible"/>
                                      </p:to>
                                    </p:set>
                                    <p:anim calcmode="lin" valueType="num">
                                      <p:cBhvr additive="base">
                                        <p:cTn id="19" dur="500" fill="hold"/>
                                        <p:tgtEl>
                                          <p:spTgt spid="2048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48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5">
                                            <p:txEl>
                                              <p:pRg st="3" end="3"/>
                                            </p:txEl>
                                          </p:spTgt>
                                        </p:tgtEl>
                                        <p:attrNameLst>
                                          <p:attrName>style.visibility</p:attrName>
                                        </p:attrNameLst>
                                      </p:cBhvr>
                                      <p:to>
                                        <p:strVal val="visible"/>
                                      </p:to>
                                    </p:set>
                                    <p:anim calcmode="lin" valueType="num">
                                      <p:cBhvr additive="base">
                                        <p:cTn id="25" dur="500" fill="hold"/>
                                        <p:tgtEl>
                                          <p:spTgt spid="2048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48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485">
                                            <p:txEl>
                                              <p:pRg st="4" end="4"/>
                                            </p:txEl>
                                          </p:spTgt>
                                        </p:tgtEl>
                                        <p:attrNameLst>
                                          <p:attrName>style.visibility</p:attrName>
                                        </p:attrNameLst>
                                      </p:cBhvr>
                                      <p:to>
                                        <p:strVal val="visible"/>
                                      </p:to>
                                    </p:set>
                                    <p:anim calcmode="lin" valueType="num">
                                      <p:cBhvr additive="base">
                                        <p:cTn id="31" dur="500" fill="hold"/>
                                        <p:tgtEl>
                                          <p:spTgt spid="2048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48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485">
                                            <p:txEl>
                                              <p:pRg st="5" end="5"/>
                                            </p:txEl>
                                          </p:spTgt>
                                        </p:tgtEl>
                                        <p:attrNameLst>
                                          <p:attrName>style.visibility</p:attrName>
                                        </p:attrNameLst>
                                      </p:cBhvr>
                                      <p:to>
                                        <p:strVal val="visible"/>
                                      </p:to>
                                    </p:set>
                                    <p:anim calcmode="lin" valueType="num">
                                      <p:cBhvr additive="base">
                                        <p:cTn id="37" dur="500" fill="hold"/>
                                        <p:tgtEl>
                                          <p:spTgt spid="2048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048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485">
                                            <p:txEl>
                                              <p:pRg st="6" end="6"/>
                                            </p:txEl>
                                          </p:spTgt>
                                        </p:tgtEl>
                                        <p:attrNameLst>
                                          <p:attrName>style.visibility</p:attrName>
                                        </p:attrNameLst>
                                      </p:cBhvr>
                                      <p:to>
                                        <p:strVal val="visible"/>
                                      </p:to>
                                    </p:set>
                                    <p:anim calcmode="lin" valueType="num">
                                      <p:cBhvr additive="base">
                                        <p:cTn id="43" dur="500" fill="hold"/>
                                        <p:tgtEl>
                                          <p:spTgt spid="2048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048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485">
                                            <p:txEl>
                                              <p:pRg st="7" end="7"/>
                                            </p:txEl>
                                          </p:spTgt>
                                        </p:tgtEl>
                                        <p:attrNameLst>
                                          <p:attrName>style.visibility</p:attrName>
                                        </p:attrNameLst>
                                      </p:cBhvr>
                                      <p:to>
                                        <p:strVal val="visible"/>
                                      </p:to>
                                    </p:set>
                                    <p:anim calcmode="lin" valueType="num">
                                      <p:cBhvr additive="base">
                                        <p:cTn id="49" dur="500" fill="hold"/>
                                        <p:tgtEl>
                                          <p:spTgt spid="2048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048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485">
                                            <p:txEl>
                                              <p:pRg st="8" end="8"/>
                                            </p:txEl>
                                          </p:spTgt>
                                        </p:tgtEl>
                                        <p:attrNameLst>
                                          <p:attrName>style.visibility</p:attrName>
                                        </p:attrNameLst>
                                      </p:cBhvr>
                                      <p:to>
                                        <p:strVal val="visible"/>
                                      </p:to>
                                    </p:set>
                                    <p:anim calcmode="lin" valueType="num">
                                      <p:cBhvr additive="base">
                                        <p:cTn id="55" dur="500" fill="hold"/>
                                        <p:tgtEl>
                                          <p:spTgt spid="2048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048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0485">
                                            <p:txEl>
                                              <p:pRg st="9" end="9"/>
                                            </p:txEl>
                                          </p:spTgt>
                                        </p:tgtEl>
                                        <p:attrNameLst>
                                          <p:attrName>style.visibility</p:attrName>
                                        </p:attrNameLst>
                                      </p:cBhvr>
                                      <p:to>
                                        <p:strVal val="visible"/>
                                      </p:to>
                                    </p:set>
                                    <p:anim calcmode="lin" valueType="num">
                                      <p:cBhvr additive="base">
                                        <p:cTn id="61" dur="500" fill="hold"/>
                                        <p:tgtEl>
                                          <p:spTgt spid="20485">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0485">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rot="16200000">
            <a:off x="-1905001" y="2819400"/>
            <a:ext cx="55626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rtl="0">
              <a:buFont typeface="+mj-lt"/>
              <a:buAutoNum type="romanUcPeriod" startAt="2"/>
            </a:pPr>
            <a:r>
              <a:rPr lang="en-US" sz="4000" b="1" kern="1200" dirty="0">
                <a:solidFill>
                  <a:prstClr val="black"/>
                </a:solidFill>
                <a:latin typeface="Baskerville Old Face" pitchFamily="18" charset="0"/>
                <a:ea typeface="+mn-ea"/>
                <a:cs typeface="+mn-cs"/>
              </a:rPr>
              <a:t>The Warning</a:t>
            </a:r>
          </a:p>
        </p:txBody>
      </p:sp>
      <p:sp>
        <p:nvSpPr>
          <p:cNvPr id="3" name="TextBox 2"/>
          <p:cNvSpPr txBox="1"/>
          <p:nvPr/>
        </p:nvSpPr>
        <p:spPr>
          <a:xfrm>
            <a:off x="1752600" y="1371600"/>
            <a:ext cx="6781800" cy="2462213"/>
          </a:xfrm>
          <a:prstGeom prst="rect">
            <a:avLst/>
          </a:prstGeom>
          <a:noFill/>
        </p:spPr>
        <p:txBody>
          <a:bodyPr wrap="square" rtlCol="0">
            <a:spAutoFit/>
          </a:bodyPr>
          <a:lstStyle/>
          <a:p>
            <a:pPr marL="514350" indent="-514350" algn="l" rtl="0">
              <a:buFontTx/>
              <a:buAutoNum type="alphaUcPeriod"/>
            </a:pPr>
            <a:r>
              <a:rPr lang="en-US" sz="2800" b="1" kern="1200" dirty="0">
                <a:solidFill>
                  <a:prstClr val="white"/>
                </a:solidFill>
                <a:effectLst>
                  <a:outerShdw blurRad="38100" dist="38100" dir="2700000" algn="tl">
                    <a:srgbClr val="000000">
                      <a:alpha val="43137"/>
                    </a:srgbClr>
                  </a:outerShdw>
                </a:effectLst>
                <a:latin typeface="Baskerville Old Face"/>
                <a:ea typeface="+mn-ea"/>
                <a:cs typeface="+mn-cs"/>
              </a:rPr>
              <a:t> </a:t>
            </a:r>
            <a:r>
              <a:rPr lang="en-US" sz="2800" b="1" u="sng" kern="1200" dirty="0">
                <a:solidFill>
                  <a:srgbClr val="FBEEC9">
                    <a:lumMod val="75000"/>
                  </a:srgbClr>
                </a:solidFill>
                <a:latin typeface="Baskerville Old Face"/>
                <a:ea typeface="+mn-ea"/>
                <a:cs typeface="+mn-cs"/>
              </a:rPr>
              <a:t>Worse than physical death </a:t>
            </a:r>
            <a:r>
              <a:rPr lang="en-US" sz="2800" kern="1200" dirty="0">
                <a:solidFill>
                  <a:prstClr val="white"/>
                </a:solidFill>
                <a:latin typeface="Baskerville Old Face"/>
                <a:ea typeface="+mn-ea"/>
                <a:cs typeface="+mn-cs"/>
              </a:rPr>
              <a:t>(vv. 3, 5)</a:t>
            </a:r>
          </a:p>
          <a:p>
            <a:pPr marL="514350" indent="-514350" algn="l" rtl="0">
              <a:buFontTx/>
              <a:buAutoNum type="alphaUcPeriod"/>
            </a:pPr>
            <a:endParaRPr lang="en-US" sz="1400" kern="1200" dirty="0">
              <a:solidFill>
                <a:prstClr val="white"/>
              </a:solidFill>
              <a:latin typeface="Baskerville Old Face"/>
              <a:ea typeface="+mn-ea"/>
              <a:cs typeface="+mn-cs"/>
            </a:endParaRPr>
          </a:p>
          <a:p>
            <a:pPr marL="514350" indent="-514350" algn="l" rtl="0">
              <a:buFontTx/>
              <a:buAutoNum type="alphaUcPeriod"/>
            </a:pPr>
            <a:r>
              <a:rPr lang="en-US" sz="2800" kern="1200" dirty="0">
                <a:solidFill>
                  <a:prstClr val="white"/>
                </a:solidFill>
                <a:latin typeface="Baskerville Old Face"/>
                <a:ea typeface="+mn-ea"/>
                <a:cs typeface="+mn-cs"/>
              </a:rPr>
              <a:t> </a:t>
            </a:r>
            <a:r>
              <a:rPr lang="en-US" sz="2800" b="1" u="sng" kern="1200" dirty="0">
                <a:solidFill>
                  <a:srgbClr val="FBEEC9">
                    <a:lumMod val="75000"/>
                  </a:srgbClr>
                </a:solidFill>
                <a:latin typeface="Baskerville Old Face"/>
                <a:ea typeface="+mn-ea"/>
                <a:cs typeface="+mn-cs"/>
              </a:rPr>
              <a:t>Eternal – Everlasting</a:t>
            </a:r>
            <a:endParaRPr lang="en-US" sz="2800" u="sng" kern="1200" dirty="0">
              <a:solidFill>
                <a:srgbClr val="FBEEC9">
                  <a:lumMod val="75000"/>
                </a:srgbClr>
              </a:solidFill>
              <a:latin typeface="Baskerville Old Face"/>
              <a:ea typeface="+mn-ea"/>
              <a:cs typeface="+mn-cs"/>
            </a:endParaRPr>
          </a:p>
          <a:p>
            <a:pPr marL="514350" indent="-514350" algn="l" rtl="0">
              <a:buFontTx/>
              <a:buAutoNum type="alphaUcPeriod"/>
            </a:pPr>
            <a:endParaRPr lang="en-US" sz="1400" u="sng" kern="1200" dirty="0">
              <a:solidFill>
                <a:prstClr val="white"/>
              </a:solidFill>
              <a:latin typeface="Baskerville Old Face"/>
              <a:ea typeface="+mn-ea"/>
              <a:cs typeface="+mn-cs"/>
            </a:endParaRPr>
          </a:p>
          <a:p>
            <a:pPr marL="514350" indent="-514350" algn="l" rtl="0">
              <a:buFontTx/>
              <a:buAutoNum type="alphaUcPeriod"/>
            </a:pPr>
            <a:r>
              <a:rPr lang="en-US" sz="2800" kern="1200" dirty="0">
                <a:solidFill>
                  <a:prstClr val="white"/>
                </a:solidFill>
                <a:latin typeface="Baskerville Old Face"/>
                <a:ea typeface="+mn-ea"/>
                <a:cs typeface="+mn-cs"/>
              </a:rPr>
              <a:t> </a:t>
            </a:r>
            <a:r>
              <a:rPr lang="en-US" sz="2800" b="1" u="sng" kern="1200" dirty="0">
                <a:solidFill>
                  <a:srgbClr val="FBEEC9">
                    <a:lumMod val="75000"/>
                  </a:srgbClr>
                </a:solidFill>
                <a:latin typeface="Baskerville Old Face"/>
                <a:ea typeface="+mn-ea"/>
                <a:cs typeface="+mn-cs"/>
              </a:rPr>
              <a:t>Torment – Pain – Anguish</a:t>
            </a:r>
          </a:p>
          <a:p>
            <a:pPr marL="514350" indent="-514350" algn="l" rtl="0">
              <a:buFontTx/>
              <a:buAutoNum type="alphaUcPeriod"/>
            </a:pPr>
            <a:endParaRPr lang="en-US" sz="1400" u="sng" kern="1200" dirty="0">
              <a:latin typeface="Baskerville Old Face"/>
              <a:ea typeface="+mn-ea"/>
              <a:cs typeface="+mn-cs"/>
            </a:endParaRPr>
          </a:p>
          <a:p>
            <a:pPr marL="514350" indent="-514350" algn="l" rtl="0">
              <a:buFontTx/>
              <a:buAutoNum type="alphaUcPeriod"/>
            </a:pPr>
            <a:r>
              <a:rPr lang="en-US" sz="2800" dirty="0">
                <a:latin typeface="Baskerville Old Face"/>
              </a:rPr>
              <a:t> </a:t>
            </a:r>
            <a:r>
              <a:rPr lang="en-US" sz="2800" b="1" u="sng" dirty="0">
                <a:solidFill>
                  <a:schemeClr val="tx2">
                    <a:lumMod val="75000"/>
                  </a:schemeClr>
                </a:solidFill>
                <a:latin typeface="Baskerville Old Face"/>
              </a:rPr>
              <a:t>For the disobedient</a:t>
            </a:r>
            <a:endParaRPr lang="en-US" sz="2400" kern="1200" dirty="0">
              <a:solidFill>
                <a:schemeClr val="tx2">
                  <a:lumMod val="75000"/>
                </a:schemeClr>
              </a:solidFill>
              <a:latin typeface="Baskerville Old Face"/>
              <a:ea typeface="+mn-ea"/>
              <a:cs typeface="+mn-cs"/>
            </a:endParaRPr>
          </a:p>
        </p:txBody>
      </p:sp>
      <p:sp>
        <p:nvSpPr>
          <p:cNvPr id="4" name="TextBox 3"/>
          <p:cNvSpPr txBox="1"/>
          <p:nvPr/>
        </p:nvSpPr>
        <p:spPr>
          <a:xfrm>
            <a:off x="2133600" y="76200"/>
            <a:ext cx="4812536" cy="1077218"/>
          </a:xfrm>
          <a:prstGeom prst="rect">
            <a:avLst/>
          </a:prstGeom>
          <a:noFill/>
        </p:spPr>
        <p:txBody>
          <a:bodyPr wrap="none" rtlCol="0">
            <a:spAutoFit/>
          </a:bodyPr>
          <a:lstStyle/>
          <a:p>
            <a:pPr algn="ctr" rtl="0"/>
            <a:r>
              <a:rPr lang="en-US" sz="4000" i="1" kern="1200" dirty="0">
                <a:solidFill>
                  <a:srgbClr val="FFFF00"/>
                </a:solidFill>
                <a:effectLst>
                  <a:outerShdw blurRad="38100" dist="38100" dir="2700000" algn="tl">
                    <a:srgbClr val="000000">
                      <a:alpha val="43137"/>
                    </a:srgbClr>
                  </a:outerShdw>
                </a:effectLst>
                <a:latin typeface="Baskerville Old Face"/>
                <a:ea typeface="+mn-ea"/>
                <a:cs typeface="+mn-cs"/>
              </a:rPr>
              <a:t>“Perish”</a:t>
            </a:r>
          </a:p>
          <a:p>
            <a:pPr algn="ctr" rtl="0"/>
            <a:r>
              <a:rPr lang="en-US" sz="2400" kern="1200" dirty="0">
                <a:solidFill>
                  <a:prstClr val="white"/>
                </a:solidFill>
                <a:effectLst>
                  <a:outerShdw blurRad="38100" dist="38100" dir="2700000" algn="tl">
                    <a:srgbClr val="000000">
                      <a:alpha val="43137"/>
                    </a:srgbClr>
                  </a:outerShdw>
                </a:effectLst>
                <a:latin typeface="Baskerville Old Face"/>
                <a:ea typeface="+mn-ea"/>
                <a:cs typeface="+mn-cs"/>
              </a:rPr>
              <a:t>This is the “too late” and the “or else”</a:t>
            </a:r>
          </a:p>
        </p:txBody>
      </p:sp>
    </p:spTree>
  </p:cSld>
  <p:clrMapOvr>
    <a:masterClrMapping/>
  </p:clrMapOvr>
  <p:transition spd="slow">
    <p:circl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FILES\PFILES\MSOFFICE\MEDIA\CNTCD1\Photo1\j0285086.jpg"/>
          <p:cNvPicPr>
            <a:picLocks noChangeAspect="1" noChangeArrowheads="1"/>
          </p:cNvPicPr>
          <p:nvPr/>
        </p:nvPicPr>
        <p:blipFill>
          <a:blip r:embed="rId2"/>
          <a:srcRect/>
          <a:stretch>
            <a:fillRect/>
          </a:stretch>
        </p:blipFill>
        <p:spPr bwMode="auto">
          <a:xfrm>
            <a:off x="0" y="0"/>
            <a:ext cx="9118752" cy="6858000"/>
          </a:xfrm>
          <a:prstGeom prst="rect">
            <a:avLst/>
          </a:prstGeom>
          <a:noFill/>
        </p:spPr>
      </p:pic>
      <p:sp>
        <p:nvSpPr>
          <p:cNvPr id="3" name="TextBox 2"/>
          <p:cNvSpPr txBox="1"/>
          <p:nvPr/>
        </p:nvSpPr>
        <p:spPr>
          <a:xfrm>
            <a:off x="76200" y="76200"/>
            <a:ext cx="5562600" cy="1107996"/>
          </a:xfrm>
          <a:prstGeom prst="rect">
            <a:avLst/>
          </a:prstGeom>
          <a:noFill/>
        </p:spPr>
        <p:txBody>
          <a:bodyPr wrap="square" rtlCol="0">
            <a:spAutoFit/>
          </a:bodyPr>
          <a:lstStyle/>
          <a:p>
            <a:r>
              <a:rPr lang="en-US" sz="6600" dirty="0">
                <a:solidFill>
                  <a:schemeClr val="bg1"/>
                </a:solidFill>
              </a:rPr>
              <a:t>The List</a:t>
            </a:r>
          </a:p>
        </p:txBody>
      </p:sp>
      <p:sp>
        <p:nvSpPr>
          <p:cNvPr id="4" name="Text Box 5"/>
          <p:cNvSpPr txBox="1">
            <a:spLocks noChangeArrowheads="1"/>
          </p:cNvSpPr>
          <p:nvPr/>
        </p:nvSpPr>
        <p:spPr bwMode="auto">
          <a:xfrm>
            <a:off x="1828800" y="1066800"/>
            <a:ext cx="5562600" cy="5262979"/>
          </a:xfrm>
          <a:prstGeom prst="rect">
            <a:avLst/>
          </a:prstGeom>
          <a:solidFill>
            <a:srgbClr val="FFFFFF">
              <a:alpha val="70980"/>
            </a:srgb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nSpc>
                <a:spcPct val="120000"/>
              </a:lnSpc>
              <a:buFontTx/>
              <a:buChar char="•"/>
            </a:pPr>
            <a:r>
              <a:rPr lang="en-US" sz="2800" dirty="0">
                <a:solidFill>
                  <a:schemeClr val="bg1"/>
                </a:solidFill>
              </a:rPr>
              <a:t>  </a:t>
            </a:r>
            <a:r>
              <a:rPr lang="en-US" sz="2800" i="1" dirty="0">
                <a:solidFill>
                  <a:schemeClr val="bg1"/>
                </a:solidFill>
              </a:rPr>
              <a:t>Devil and his angels </a:t>
            </a:r>
            <a:r>
              <a:rPr lang="en-US" sz="2800" dirty="0">
                <a:solidFill>
                  <a:schemeClr val="bg1"/>
                </a:solidFill>
              </a:rPr>
              <a:t>(Matt. 25:41)</a:t>
            </a:r>
          </a:p>
          <a:p>
            <a:pPr>
              <a:lnSpc>
                <a:spcPct val="120000"/>
              </a:lnSpc>
              <a:buFontTx/>
              <a:buChar char="•"/>
            </a:pPr>
            <a:r>
              <a:rPr lang="en-US" sz="2800" dirty="0">
                <a:solidFill>
                  <a:schemeClr val="bg1"/>
                </a:solidFill>
              </a:rPr>
              <a:t>  </a:t>
            </a:r>
            <a:r>
              <a:rPr lang="en-US" sz="2800" i="1" dirty="0">
                <a:solidFill>
                  <a:schemeClr val="bg1"/>
                </a:solidFill>
              </a:rPr>
              <a:t>Unbelievers </a:t>
            </a:r>
            <a:r>
              <a:rPr lang="en-US" sz="2800" dirty="0">
                <a:solidFill>
                  <a:schemeClr val="bg1"/>
                </a:solidFill>
              </a:rPr>
              <a:t>(Rev. 21:8)</a:t>
            </a:r>
          </a:p>
          <a:p>
            <a:pPr>
              <a:lnSpc>
                <a:spcPct val="120000"/>
              </a:lnSpc>
              <a:buFontTx/>
              <a:buChar char="•"/>
            </a:pPr>
            <a:r>
              <a:rPr lang="en-US" sz="2800" dirty="0">
                <a:solidFill>
                  <a:schemeClr val="bg1"/>
                </a:solidFill>
              </a:rPr>
              <a:t>  </a:t>
            </a:r>
            <a:r>
              <a:rPr lang="en-US" sz="2800" i="1" dirty="0">
                <a:solidFill>
                  <a:schemeClr val="bg1"/>
                </a:solidFill>
              </a:rPr>
              <a:t>Liars</a:t>
            </a:r>
            <a:r>
              <a:rPr lang="en-US" sz="2800" dirty="0">
                <a:solidFill>
                  <a:schemeClr val="bg1"/>
                </a:solidFill>
              </a:rPr>
              <a:t> (Rev. 21:8)</a:t>
            </a:r>
          </a:p>
          <a:p>
            <a:pPr>
              <a:lnSpc>
                <a:spcPct val="120000"/>
              </a:lnSpc>
              <a:buFontTx/>
              <a:buChar char="•"/>
            </a:pPr>
            <a:r>
              <a:rPr lang="en-US" sz="2800" dirty="0">
                <a:solidFill>
                  <a:schemeClr val="bg1"/>
                </a:solidFill>
              </a:rPr>
              <a:t>  </a:t>
            </a:r>
            <a:r>
              <a:rPr lang="en-US" sz="2800" i="1" dirty="0">
                <a:solidFill>
                  <a:schemeClr val="bg1"/>
                </a:solidFill>
              </a:rPr>
              <a:t>Disobedient</a:t>
            </a:r>
            <a:r>
              <a:rPr lang="en-US" sz="2800" dirty="0">
                <a:solidFill>
                  <a:schemeClr val="bg1"/>
                </a:solidFill>
              </a:rPr>
              <a:t> (2 Thess. 1:7-9)</a:t>
            </a:r>
          </a:p>
          <a:p>
            <a:pPr>
              <a:lnSpc>
                <a:spcPct val="120000"/>
              </a:lnSpc>
              <a:buFontTx/>
              <a:buChar char="•"/>
            </a:pPr>
            <a:r>
              <a:rPr lang="en-US" sz="2800" dirty="0">
                <a:solidFill>
                  <a:schemeClr val="bg1"/>
                </a:solidFill>
              </a:rPr>
              <a:t>  </a:t>
            </a:r>
            <a:r>
              <a:rPr lang="en-US" sz="2800" i="1" dirty="0">
                <a:solidFill>
                  <a:schemeClr val="bg1"/>
                </a:solidFill>
              </a:rPr>
              <a:t>Religious</a:t>
            </a:r>
            <a:r>
              <a:rPr lang="en-US" sz="2800" dirty="0">
                <a:solidFill>
                  <a:schemeClr val="bg1"/>
                </a:solidFill>
              </a:rPr>
              <a:t> (Matt. 7:21-29)</a:t>
            </a:r>
          </a:p>
          <a:p>
            <a:pPr>
              <a:lnSpc>
                <a:spcPct val="120000"/>
              </a:lnSpc>
              <a:buFontTx/>
              <a:buChar char="•"/>
            </a:pPr>
            <a:r>
              <a:rPr lang="en-US" sz="2800" dirty="0">
                <a:solidFill>
                  <a:schemeClr val="bg1"/>
                </a:solidFill>
              </a:rPr>
              <a:t>  </a:t>
            </a:r>
            <a:r>
              <a:rPr lang="en-US" sz="2800" i="1" dirty="0">
                <a:solidFill>
                  <a:schemeClr val="bg1"/>
                </a:solidFill>
              </a:rPr>
              <a:t>Moral </a:t>
            </a:r>
            <a:r>
              <a:rPr lang="en-US" sz="2800" dirty="0">
                <a:solidFill>
                  <a:schemeClr val="bg1"/>
                </a:solidFill>
              </a:rPr>
              <a:t>(2 Thess. 1:7-9)</a:t>
            </a:r>
          </a:p>
          <a:p>
            <a:pPr>
              <a:lnSpc>
                <a:spcPct val="120000"/>
              </a:lnSpc>
              <a:buFontTx/>
              <a:buChar char="•"/>
            </a:pPr>
            <a:r>
              <a:rPr lang="en-US" sz="2800" dirty="0">
                <a:solidFill>
                  <a:schemeClr val="bg1"/>
                </a:solidFill>
              </a:rPr>
              <a:t>  </a:t>
            </a:r>
            <a:r>
              <a:rPr lang="en-US" sz="2800" i="1" dirty="0">
                <a:solidFill>
                  <a:schemeClr val="bg1"/>
                </a:solidFill>
              </a:rPr>
              <a:t>Christians who are</a:t>
            </a:r>
            <a:r>
              <a:rPr lang="en-US" sz="2800" dirty="0">
                <a:solidFill>
                  <a:schemeClr val="bg1"/>
                </a:solidFill>
              </a:rPr>
              <a:t>:</a:t>
            </a:r>
          </a:p>
          <a:p>
            <a:pPr lvl="1">
              <a:lnSpc>
                <a:spcPct val="120000"/>
              </a:lnSpc>
              <a:buFont typeface="Wingdings" pitchFamily="2" charset="2"/>
              <a:buChar char="Ø"/>
            </a:pPr>
            <a:r>
              <a:rPr lang="en-US" sz="2800" dirty="0">
                <a:solidFill>
                  <a:schemeClr val="bg1"/>
                </a:solidFill>
              </a:rPr>
              <a:t> Apostates (Heb. 10:27ff)</a:t>
            </a:r>
          </a:p>
          <a:p>
            <a:pPr lvl="1">
              <a:lnSpc>
                <a:spcPct val="120000"/>
              </a:lnSpc>
              <a:buFont typeface="Wingdings" pitchFamily="2" charset="2"/>
              <a:buChar char="Ø"/>
            </a:pPr>
            <a:r>
              <a:rPr lang="en-US" sz="2800" dirty="0">
                <a:solidFill>
                  <a:schemeClr val="bg1"/>
                </a:solidFill>
              </a:rPr>
              <a:t> Lukewarm (Rev. 3:16)</a:t>
            </a:r>
          </a:p>
          <a:p>
            <a:pPr lvl="1">
              <a:lnSpc>
                <a:spcPct val="120000"/>
              </a:lnSpc>
              <a:buFont typeface="Wingdings" pitchFamily="2" charset="2"/>
              <a:buChar char="Ø"/>
            </a:pPr>
            <a:r>
              <a:rPr lang="en-US" sz="2800" dirty="0">
                <a:solidFill>
                  <a:schemeClr val="bg1"/>
                </a:solidFill>
              </a:rPr>
              <a:t> Indifferent (Matt. 25:14-30)</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ppt_y"/>
                                          </p:val>
                                        </p:tav>
                                        <p:tav tm="100000">
                                          <p:val>
                                            <p:strVal val="#ppt_y"/>
                                          </p:val>
                                        </p:tav>
                                      </p:tavLst>
                                    </p:anim>
                                  </p:childTnLst>
                                </p:cTn>
                              </p:par>
                              <p:par>
                                <p:cTn id="63" presetID="10" presetClass="entr" presetSubtype="0" fill="hold" grpId="1" nodeType="withEffect">
                                  <p:stCondLst>
                                    <p:cond delay="0"/>
                                  </p:stCondLst>
                                  <p:childTnLst>
                                    <p:set>
                                      <p:cBhvr>
                                        <p:cTn id="64" dur="1" fill="hold">
                                          <p:stCondLst>
                                            <p:cond delay="0"/>
                                          </p:stCondLst>
                                        </p:cTn>
                                        <p:tgtEl>
                                          <p:spTgt spid="4">
                                            <p:txEl>
                                              <p:pRg st="0" end="0"/>
                                            </p:txEl>
                                          </p:spTgt>
                                        </p:tgtEl>
                                        <p:attrNameLst>
                                          <p:attrName>style.visibility</p:attrName>
                                        </p:attrNameLst>
                                      </p:cBhvr>
                                      <p:to>
                                        <p:strVal val="visible"/>
                                      </p:to>
                                    </p:set>
                                    <p:animEffect transition="in" filter="fade">
                                      <p:cBhvr>
                                        <p:cTn id="65" dur="2000"/>
                                        <p:tgtEl>
                                          <p:spTgt spid="4">
                                            <p:txEl>
                                              <p:pRg st="0" end="0"/>
                                            </p:txEl>
                                          </p:spTgt>
                                        </p:tgtEl>
                                      </p:cBhvr>
                                    </p:animEffect>
                                  </p:childTnLst>
                                </p:cTn>
                              </p:par>
                              <p:par>
                                <p:cTn id="66" presetID="10" presetClass="entr" presetSubtype="0" fill="hold" grpId="1" nodeType="withEffect">
                                  <p:stCondLst>
                                    <p:cond delay="0"/>
                                  </p:stCondLst>
                                  <p:childTnLst>
                                    <p:set>
                                      <p:cBhvr>
                                        <p:cTn id="67" dur="1" fill="hold">
                                          <p:stCondLst>
                                            <p:cond delay="0"/>
                                          </p:stCondLst>
                                        </p:cTn>
                                        <p:tgtEl>
                                          <p:spTgt spid="4">
                                            <p:txEl>
                                              <p:pRg st="1" end="1"/>
                                            </p:txEl>
                                          </p:spTgt>
                                        </p:tgtEl>
                                        <p:attrNameLst>
                                          <p:attrName>style.visibility</p:attrName>
                                        </p:attrNameLst>
                                      </p:cBhvr>
                                      <p:to>
                                        <p:strVal val="visible"/>
                                      </p:to>
                                    </p:set>
                                    <p:animEffect transition="in" filter="fade">
                                      <p:cBhvr>
                                        <p:cTn id="68" dur="2000"/>
                                        <p:tgtEl>
                                          <p:spTgt spid="4">
                                            <p:txEl>
                                              <p:pRg st="1" end="1"/>
                                            </p:txEl>
                                          </p:spTgt>
                                        </p:tgtEl>
                                      </p:cBhvr>
                                    </p:animEffect>
                                  </p:childTnLst>
                                </p:cTn>
                              </p:par>
                              <p:par>
                                <p:cTn id="69" presetID="10" presetClass="entr" presetSubtype="0" fill="hold" grpId="1" nodeType="withEffect">
                                  <p:stCondLst>
                                    <p:cond delay="0"/>
                                  </p:stCondLst>
                                  <p:childTnLst>
                                    <p:set>
                                      <p:cBhvr>
                                        <p:cTn id="70" dur="1" fill="hold">
                                          <p:stCondLst>
                                            <p:cond delay="0"/>
                                          </p:stCondLst>
                                        </p:cTn>
                                        <p:tgtEl>
                                          <p:spTgt spid="4">
                                            <p:txEl>
                                              <p:pRg st="2" end="2"/>
                                            </p:txEl>
                                          </p:spTgt>
                                        </p:tgtEl>
                                        <p:attrNameLst>
                                          <p:attrName>style.visibility</p:attrName>
                                        </p:attrNameLst>
                                      </p:cBhvr>
                                      <p:to>
                                        <p:strVal val="visible"/>
                                      </p:to>
                                    </p:set>
                                    <p:animEffect transition="in" filter="fade">
                                      <p:cBhvr>
                                        <p:cTn id="71" dur="2000"/>
                                        <p:tgtEl>
                                          <p:spTgt spid="4">
                                            <p:txEl>
                                              <p:pRg st="2" end="2"/>
                                            </p:txEl>
                                          </p:spTgt>
                                        </p:tgtEl>
                                      </p:cBhvr>
                                    </p:animEffect>
                                  </p:childTnLst>
                                </p:cTn>
                              </p:par>
                              <p:par>
                                <p:cTn id="72" presetID="10" presetClass="entr" presetSubtype="0" fill="hold" grpId="1" nodeType="withEffect">
                                  <p:stCondLst>
                                    <p:cond delay="0"/>
                                  </p:stCondLst>
                                  <p:childTnLst>
                                    <p:set>
                                      <p:cBhvr>
                                        <p:cTn id="73" dur="1" fill="hold">
                                          <p:stCondLst>
                                            <p:cond delay="0"/>
                                          </p:stCondLst>
                                        </p:cTn>
                                        <p:tgtEl>
                                          <p:spTgt spid="4">
                                            <p:txEl>
                                              <p:pRg st="3" end="3"/>
                                            </p:txEl>
                                          </p:spTgt>
                                        </p:tgtEl>
                                        <p:attrNameLst>
                                          <p:attrName>style.visibility</p:attrName>
                                        </p:attrNameLst>
                                      </p:cBhvr>
                                      <p:to>
                                        <p:strVal val="visible"/>
                                      </p:to>
                                    </p:set>
                                    <p:animEffect transition="in" filter="fade">
                                      <p:cBhvr>
                                        <p:cTn id="74" dur="2000"/>
                                        <p:tgtEl>
                                          <p:spTgt spid="4">
                                            <p:txEl>
                                              <p:pRg st="3" end="3"/>
                                            </p:txEl>
                                          </p:spTgt>
                                        </p:tgtEl>
                                      </p:cBhvr>
                                    </p:animEffect>
                                  </p:childTnLst>
                                </p:cTn>
                              </p:par>
                              <p:par>
                                <p:cTn id="75" presetID="10" presetClass="entr" presetSubtype="0" fill="hold" grpId="1" nodeType="withEffect">
                                  <p:stCondLst>
                                    <p:cond delay="0"/>
                                  </p:stCondLst>
                                  <p:childTnLst>
                                    <p:set>
                                      <p:cBhvr>
                                        <p:cTn id="76" dur="1" fill="hold">
                                          <p:stCondLst>
                                            <p:cond delay="0"/>
                                          </p:stCondLst>
                                        </p:cTn>
                                        <p:tgtEl>
                                          <p:spTgt spid="4">
                                            <p:txEl>
                                              <p:pRg st="4" end="4"/>
                                            </p:txEl>
                                          </p:spTgt>
                                        </p:tgtEl>
                                        <p:attrNameLst>
                                          <p:attrName>style.visibility</p:attrName>
                                        </p:attrNameLst>
                                      </p:cBhvr>
                                      <p:to>
                                        <p:strVal val="visible"/>
                                      </p:to>
                                    </p:set>
                                    <p:animEffect transition="in" filter="fade">
                                      <p:cBhvr>
                                        <p:cTn id="77" dur="2000"/>
                                        <p:tgtEl>
                                          <p:spTgt spid="4">
                                            <p:txEl>
                                              <p:pRg st="4" end="4"/>
                                            </p:txEl>
                                          </p:spTgt>
                                        </p:tgtEl>
                                      </p:cBhvr>
                                    </p:animEffect>
                                  </p:childTnLst>
                                </p:cTn>
                              </p:par>
                              <p:par>
                                <p:cTn id="78" presetID="10" presetClass="entr" presetSubtype="0" fill="hold" grpId="1" nodeType="withEffect">
                                  <p:stCondLst>
                                    <p:cond delay="0"/>
                                  </p:stCondLst>
                                  <p:childTnLst>
                                    <p:set>
                                      <p:cBhvr>
                                        <p:cTn id="79" dur="1" fill="hold">
                                          <p:stCondLst>
                                            <p:cond delay="0"/>
                                          </p:stCondLst>
                                        </p:cTn>
                                        <p:tgtEl>
                                          <p:spTgt spid="4">
                                            <p:txEl>
                                              <p:pRg st="5" end="5"/>
                                            </p:txEl>
                                          </p:spTgt>
                                        </p:tgtEl>
                                        <p:attrNameLst>
                                          <p:attrName>style.visibility</p:attrName>
                                        </p:attrNameLst>
                                      </p:cBhvr>
                                      <p:to>
                                        <p:strVal val="visible"/>
                                      </p:to>
                                    </p:set>
                                    <p:animEffect transition="in" filter="fade">
                                      <p:cBhvr>
                                        <p:cTn id="80" dur="2000"/>
                                        <p:tgtEl>
                                          <p:spTgt spid="4">
                                            <p:txEl>
                                              <p:pRg st="5" end="5"/>
                                            </p:txEl>
                                          </p:spTgt>
                                        </p:tgtEl>
                                      </p:cBhvr>
                                    </p:animEffect>
                                  </p:childTnLst>
                                </p:cTn>
                              </p:par>
                              <p:par>
                                <p:cTn id="81" presetID="10" presetClass="entr" presetSubtype="0" fill="hold" grpId="1" nodeType="withEffect">
                                  <p:stCondLst>
                                    <p:cond delay="0"/>
                                  </p:stCondLst>
                                  <p:childTnLst>
                                    <p:set>
                                      <p:cBhvr>
                                        <p:cTn id="82" dur="1" fill="hold">
                                          <p:stCondLst>
                                            <p:cond delay="0"/>
                                          </p:stCondLst>
                                        </p:cTn>
                                        <p:tgtEl>
                                          <p:spTgt spid="4">
                                            <p:txEl>
                                              <p:pRg st="6" end="6"/>
                                            </p:txEl>
                                          </p:spTgt>
                                        </p:tgtEl>
                                        <p:attrNameLst>
                                          <p:attrName>style.visibility</p:attrName>
                                        </p:attrNameLst>
                                      </p:cBhvr>
                                      <p:to>
                                        <p:strVal val="visible"/>
                                      </p:to>
                                    </p:set>
                                    <p:animEffect transition="in" filter="fade">
                                      <p:cBhvr>
                                        <p:cTn id="83" dur="2000"/>
                                        <p:tgtEl>
                                          <p:spTgt spid="4">
                                            <p:txEl>
                                              <p:pRg st="6" end="6"/>
                                            </p:txEl>
                                          </p:spTgt>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4">
                                            <p:txEl>
                                              <p:pRg st="7" end="7"/>
                                            </p:txEl>
                                          </p:spTgt>
                                        </p:tgtEl>
                                        <p:attrNameLst>
                                          <p:attrName>style.visibility</p:attrName>
                                        </p:attrNameLst>
                                      </p:cBhvr>
                                      <p:to>
                                        <p:strVal val="visible"/>
                                      </p:to>
                                    </p:set>
                                    <p:animEffect transition="in" filter="fade">
                                      <p:cBhvr>
                                        <p:cTn id="86" dur="2000"/>
                                        <p:tgtEl>
                                          <p:spTgt spid="4">
                                            <p:txEl>
                                              <p:pRg st="7" end="7"/>
                                            </p:txEl>
                                          </p:spTgt>
                                        </p:tgtEl>
                                      </p:cBhvr>
                                    </p:animEffect>
                                  </p:childTnLst>
                                </p:cTn>
                              </p:par>
                              <p:par>
                                <p:cTn id="87" presetID="10" presetClass="entr" presetSubtype="0" fill="hold" grpId="1" nodeType="withEffect">
                                  <p:stCondLst>
                                    <p:cond delay="0"/>
                                  </p:stCondLst>
                                  <p:childTnLst>
                                    <p:set>
                                      <p:cBhvr>
                                        <p:cTn id="88" dur="1" fill="hold">
                                          <p:stCondLst>
                                            <p:cond delay="0"/>
                                          </p:stCondLst>
                                        </p:cTn>
                                        <p:tgtEl>
                                          <p:spTgt spid="4">
                                            <p:txEl>
                                              <p:pRg st="8" end="8"/>
                                            </p:txEl>
                                          </p:spTgt>
                                        </p:tgtEl>
                                        <p:attrNameLst>
                                          <p:attrName>style.visibility</p:attrName>
                                        </p:attrNameLst>
                                      </p:cBhvr>
                                      <p:to>
                                        <p:strVal val="visible"/>
                                      </p:to>
                                    </p:set>
                                    <p:animEffect transition="in" filter="fade">
                                      <p:cBhvr>
                                        <p:cTn id="89" dur="2000"/>
                                        <p:tgtEl>
                                          <p:spTgt spid="4">
                                            <p:txEl>
                                              <p:pRg st="8" end="8"/>
                                            </p:txEl>
                                          </p:spTgt>
                                        </p:tgtEl>
                                      </p:cBhvr>
                                    </p:animEffect>
                                  </p:childTnLst>
                                </p:cTn>
                              </p:par>
                              <p:par>
                                <p:cTn id="90" presetID="10" presetClass="entr" presetSubtype="0" fill="hold" grpId="1" nodeType="withEffect">
                                  <p:stCondLst>
                                    <p:cond delay="0"/>
                                  </p:stCondLst>
                                  <p:childTnLst>
                                    <p:set>
                                      <p:cBhvr>
                                        <p:cTn id="91" dur="1" fill="hold">
                                          <p:stCondLst>
                                            <p:cond delay="0"/>
                                          </p:stCondLst>
                                        </p:cTn>
                                        <p:tgtEl>
                                          <p:spTgt spid="4">
                                            <p:txEl>
                                              <p:pRg st="9" end="9"/>
                                            </p:txEl>
                                          </p:spTgt>
                                        </p:tgtEl>
                                        <p:attrNameLst>
                                          <p:attrName>style.visibility</p:attrName>
                                        </p:attrNameLst>
                                      </p:cBhvr>
                                      <p:to>
                                        <p:strVal val="visible"/>
                                      </p:to>
                                    </p:set>
                                    <p:animEffect transition="in" filter="fade">
                                      <p:cBhvr>
                                        <p:cTn id="92" dur="2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autoUpdateAnimBg="0"/>
      <p:bldP spid="4" grpId="1" uiExpand="1"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0200" y="-76200"/>
            <a:ext cx="5990743" cy="120032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Repent </a:t>
            </a:r>
            <a:r>
              <a:rPr lang="en-US" sz="4400" b="1" i="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or</a:t>
            </a:r>
            <a:r>
              <a:rPr lang="en-US" sz="4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 </a:t>
            </a: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Perish</a:t>
            </a:r>
          </a:p>
        </p:txBody>
      </p:sp>
      <p:sp>
        <p:nvSpPr>
          <p:cNvPr id="4" name="Rounded Rectangle 3"/>
          <p:cNvSpPr/>
          <p:nvPr/>
        </p:nvSpPr>
        <p:spPr>
          <a:xfrm>
            <a:off x="838200" y="1981200"/>
            <a:ext cx="7620000" cy="990600"/>
          </a:xfrm>
          <a:prstGeom prst="roundRect">
            <a:avLst>
              <a:gd name="adj" fmla="val 36600"/>
            </a:avLst>
          </a:prstGeom>
          <a:solidFill>
            <a:schemeClr val="tx2">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b="1" dirty="0">
                <a:solidFill>
                  <a:schemeClr val="bg1"/>
                </a:solidFill>
                <a:latin typeface="Baskerville Old Face" pitchFamily="18" charset="0"/>
              </a:rPr>
              <a:t>The Context</a:t>
            </a:r>
          </a:p>
        </p:txBody>
      </p:sp>
      <p:sp>
        <p:nvSpPr>
          <p:cNvPr id="5" name="Rounded Rectangle 4"/>
          <p:cNvSpPr/>
          <p:nvPr/>
        </p:nvSpPr>
        <p:spPr>
          <a:xfrm>
            <a:off x="838200" y="3238500"/>
            <a:ext cx="7620000" cy="990600"/>
          </a:xfrm>
          <a:prstGeom prst="roundRect">
            <a:avLst>
              <a:gd name="adj" fmla="val 36600"/>
            </a:avLst>
          </a:prstGeom>
          <a:solidFill>
            <a:schemeClr val="tx2">
              <a:lumMod val="75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b="1" dirty="0">
                <a:solidFill>
                  <a:schemeClr val="bg1"/>
                </a:solidFill>
                <a:latin typeface="Baskerville Old Face" pitchFamily="18" charset="0"/>
              </a:rPr>
              <a:t>The Warning</a:t>
            </a:r>
          </a:p>
        </p:txBody>
      </p:sp>
      <p:sp>
        <p:nvSpPr>
          <p:cNvPr id="6" name="Rounded Rectangle 5"/>
          <p:cNvSpPr/>
          <p:nvPr/>
        </p:nvSpPr>
        <p:spPr>
          <a:xfrm>
            <a:off x="838200" y="4495800"/>
            <a:ext cx="76200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
        <p:nvSpPr>
          <p:cNvPr id="7" name="TextBox 6"/>
          <p:cNvSpPr txBox="1"/>
          <p:nvPr/>
        </p:nvSpPr>
        <p:spPr>
          <a:xfrm>
            <a:off x="3657600" y="1066800"/>
            <a:ext cx="1903085" cy="523220"/>
          </a:xfrm>
          <a:prstGeom prst="rect">
            <a:avLst/>
          </a:prstGeom>
          <a:noFill/>
        </p:spPr>
        <p:txBody>
          <a:bodyPr wrap="none" rtlCol="0">
            <a:spAutoFit/>
          </a:bodyPr>
          <a:lstStyle/>
          <a:p>
            <a:r>
              <a:rPr lang="en-US" sz="2800" i="1" dirty="0">
                <a:latin typeface="Baskerville Old Face" pitchFamily="18" charset="0"/>
              </a:rPr>
              <a:t>Luke 13:1-5</a:t>
            </a:r>
          </a:p>
        </p:txBody>
      </p:sp>
    </p:spTree>
  </p:cSld>
  <p:clrMapOvr>
    <a:masterClrMapping/>
  </p:clrMapOvr>
  <p:transition spd="slow">
    <p:circl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1943100" y="2857500"/>
            <a:ext cx="56388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
        <p:nvSpPr>
          <p:cNvPr id="4" name="TextBox 3"/>
          <p:cNvSpPr txBox="1"/>
          <p:nvPr/>
        </p:nvSpPr>
        <p:spPr>
          <a:xfrm>
            <a:off x="3604153" y="130314"/>
            <a:ext cx="2064989" cy="707886"/>
          </a:xfrm>
          <a:prstGeom prst="rect">
            <a:avLst/>
          </a:prstGeom>
          <a:noFill/>
        </p:spPr>
        <p:txBody>
          <a:bodyPr wrap="none" rtlCol="0">
            <a:spAutoFit/>
          </a:bodyPr>
          <a:lstStyle/>
          <a:p>
            <a:r>
              <a:rPr lang="en-US" sz="4000" i="1" dirty="0">
                <a:solidFill>
                  <a:srgbClr val="FFFF00"/>
                </a:solidFill>
                <a:effectLst>
                  <a:outerShdw blurRad="38100" dist="38100" dir="2700000" algn="tl">
                    <a:srgbClr val="000000">
                      <a:alpha val="43137"/>
                    </a:srgbClr>
                  </a:outerShdw>
                </a:effectLst>
              </a:rPr>
              <a:t>“Repent”</a:t>
            </a:r>
          </a:p>
        </p:txBody>
      </p:sp>
      <p:sp>
        <p:nvSpPr>
          <p:cNvPr id="5" name="TextBox 4"/>
          <p:cNvSpPr txBox="1"/>
          <p:nvPr/>
        </p:nvSpPr>
        <p:spPr>
          <a:xfrm>
            <a:off x="1676400" y="1219200"/>
            <a:ext cx="6781800" cy="523220"/>
          </a:xfrm>
          <a:prstGeom prst="rect">
            <a:avLst/>
          </a:prstGeom>
          <a:noFill/>
        </p:spPr>
        <p:txBody>
          <a:bodyPr wrap="square" rtlCol="0">
            <a:spAutoFit/>
          </a:bodyPr>
          <a:lstStyle/>
          <a:p>
            <a:pPr marL="514350" indent="-514350">
              <a:buAutoNum type="alphaUcPeriod"/>
            </a:pPr>
            <a:r>
              <a:rPr lang="en-US" sz="2800" b="1" dirty="0">
                <a:effectLst>
                  <a:outerShdw blurRad="38100" dist="38100" dir="2700000" algn="tl">
                    <a:srgbClr val="000000">
                      <a:alpha val="43137"/>
                    </a:srgbClr>
                  </a:outerShdw>
                </a:effectLst>
              </a:rPr>
              <a:t> </a:t>
            </a:r>
            <a:r>
              <a:rPr lang="en-US" sz="2800" b="1" u="sng" dirty="0">
                <a:solidFill>
                  <a:schemeClr val="tx2">
                    <a:lumMod val="75000"/>
                  </a:schemeClr>
                </a:solidFill>
              </a:rPr>
              <a:t>Its meaning</a:t>
            </a:r>
            <a:endParaRPr lang="en-US" sz="2400"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Scale>
                                      <p:cBhvr>
                                        <p:cTn id="7"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0" end="0"/>
                                            </p:txEl>
                                          </p:spTgt>
                                        </p:tgtEl>
                                        <p:attrNameLst>
                                          <p:attrName>ppt_x</p:attrName>
                                          <p:attrName>ppt_y</p:attrName>
                                        </p:attrNameLst>
                                      </p:cBhvr>
                                    </p:animMotion>
                                    <p:animEffect transition="in" filter="fade">
                                      <p:cBhvr>
                                        <p:cTn id="9"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Text Box 6"/>
          <p:cNvSpPr txBox="1">
            <a:spLocks noChangeArrowheads="1"/>
          </p:cNvSpPr>
          <p:nvPr/>
        </p:nvSpPr>
        <p:spPr bwMode="auto">
          <a:xfrm>
            <a:off x="838200" y="1752600"/>
            <a:ext cx="7696200" cy="3327400"/>
          </a:xfrm>
          <a:prstGeom prst="rect">
            <a:avLst/>
          </a:prstGeom>
          <a:solidFill>
            <a:srgbClr val="FFFFFF"/>
          </a:solidFill>
          <a:ln w="9525">
            <a:solidFill>
              <a:schemeClr val="tx1"/>
            </a:solidFill>
            <a:miter lim="800000"/>
            <a:headEnd/>
            <a:tailEnd/>
          </a:ln>
        </p:spPr>
        <p:txBody>
          <a:bodyPr>
            <a:spAutoFit/>
          </a:bodyPr>
          <a:lstStyle/>
          <a:p>
            <a:pPr algn="l" rtl="0" fontAlgn="base">
              <a:spcBef>
                <a:spcPct val="0"/>
              </a:spcBef>
              <a:spcAft>
                <a:spcPct val="0"/>
              </a:spcAft>
            </a:pPr>
            <a:r>
              <a:rPr lang="en-US" sz="2400" kern="1200" dirty="0">
                <a:solidFill>
                  <a:srgbClr val="000000"/>
                </a:solidFill>
                <a:latin typeface="Arial" charset="0"/>
                <a:ea typeface="+mn-ea"/>
                <a:cs typeface="+mn-cs"/>
              </a:rPr>
              <a:t>1. </a:t>
            </a:r>
            <a:r>
              <a:rPr lang="en-US" sz="2400" kern="1200" dirty="0" err="1">
                <a:solidFill>
                  <a:srgbClr val="000000"/>
                </a:solidFill>
                <a:latin typeface="Arial" charset="0"/>
                <a:ea typeface="+mn-ea"/>
                <a:cs typeface="+mn-cs"/>
              </a:rPr>
              <a:t>metanoeo</a:t>
            </a:r>
            <a:r>
              <a:rPr lang="en-US" sz="2400" kern="1200" dirty="0">
                <a:solidFill>
                  <a:srgbClr val="000000"/>
                </a:solidFill>
                <a:latin typeface="Arial" charset="0"/>
                <a:ea typeface="+mn-ea"/>
                <a:cs typeface="+mn-cs"/>
              </a:rPr>
              <a:t> NT:3340, lit., "to perceive afterwards" (meta, "after," implying "change," </a:t>
            </a:r>
            <a:r>
              <a:rPr lang="en-US" sz="2400" kern="1200" dirty="0" err="1">
                <a:solidFill>
                  <a:srgbClr val="000000"/>
                </a:solidFill>
                <a:latin typeface="Arial" charset="0"/>
                <a:ea typeface="+mn-ea"/>
                <a:cs typeface="+mn-cs"/>
              </a:rPr>
              <a:t>noeo</a:t>
            </a:r>
            <a:r>
              <a:rPr lang="en-US" sz="2400" kern="1200" dirty="0">
                <a:solidFill>
                  <a:srgbClr val="000000"/>
                </a:solidFill>
                <a:latin typeface="Arial" charset="0"/>
                <a:ea typeface="+mn-ea"/>
                <a:cs typeface="+mn-cs"/>
              </a:rPr>
              <a:t>, "to perceive"; nous, "the mind, the seat of moral reflection"), in contrast to </a:t>
            </a:r>
            <a:r>
              <a:rPr lang="en-US" sz="2400" kern="1200" dirty="0" err="1">
                <a:solidFill>
                  <a:srgbClr val="000000"/>
                </a:solidFill>
                <a:latin typeface="Arial" charset="0"/>
                <a:ea typeface="+mn-ea"/>
                <a:cs typeface="+mn-cs"/>
              </a:rPr>
              <a:t>pronoeo</a:t>
            </a:r>
            <a:r>
              <a:rPr lang="en-US" sz="2400" kern="1200" dirty="0">
                <a:solidFill>
                  <a:srgbClr val="000000"/>
                </a:solidFill>
                <a:latin typeface="Arial" charset="0"/>
                <a:ea typeface="+mn-ea"/>
                <a:cs typeface="+mn-cs"/>
              </a:rPr>
              <a:t>, "to perceive beforehand," hence signifies "to change one's mind or purpose," always, in the NT, involving a change for the better, an amendment, and always, except in Luke 17:3,4, of "repentance" from sin. </a:t>
            </a:r>
          </a:p>
          <a:p>
            <a:pPr algn="r" rtl="0" fontAlgn="base">
              <a:spcBef>
                <a:spcPct val="0"/>
              </a:spcBef>
              <a:spcAft>
                <a:spcPct val="0"/>
              </a:spcAft>
            </a:pPr>
            <a:r>
              <a:rPr lang="en-US" sz="2000" kern="1200" dirty="0">
                <a:solidFill>
                  <a:srgbClr val="000000"/>
                </a:solidFill>
                <a:latin typeface="Arial" charset="0"/>
                <a:ea typeface="+mn-ea"/>
                <a:cs typeface="+mn-cs"/>
              </a:rPr>
              <a:t>(</a:t>
            </a:r>
            <a:r>
              <a:rPr lang="en-US" sz="2000" i="1" kern="1200" dirty="0">
                <a:solidFill>
                  <a:srgbClr val="000000"/>
                </a:solidFill>
                <a:latin typeface="Arial" charset="0"/>
                <a:ea typeface="+mn-ea"/>
                <a:cs typeface="+mn-cs"/>
              </a:rPr>
              <a:t>Vine's Expository Dictionary of Biblical Words</a:t>
            </a:r>
            <a:r>
              <a:rPr lang="en-US" sz="2000" kern="1200" dirty="0">
                <a:solidFill>
                  <a:srgbClr val="000000"/>
                </a:solidFill>
                <a:latin typeface="Arial" charset="0"/>
                <a:ea typeface="+mn-ea"/>
                <a:cs typeface="+mn-cs"/>
              </a:rPr>
              <a:t>)</a:t>
            </a:r>
          </a:p>
        </p:txBody>
      </p:sp>
      <p:sp>
        <p:nvSpPr>
          <p:cNvPr id="5" name="Rectangle 4"/>
          <p:cNvSpPr/>
          <p:nvPr/>
        </p:nvSpPr>
        <p:spPr>
          <a:xfrm>
            <a:off x="152400" y="0"/>
            <a:ext cx="2056973" cy="830997"/>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a:ln w="11430"/>
                <a:solidFill>
                  <a:srgbClr val="F8F8F8"/>
                </a:solidFill>
                <a:effectLst>
                  <a:outerShdw blurRad="25400" algn="tl" rotWithShape="0">
                    <a:srgbClr val="000000">
                      <a:alpha val="43000"/>
                    </a:srgbClr>
                  </a:outerShdw>
                </a:effectLst>
              </a:rPr>
              <a:t>Repent</a:t>
            </a:r>
          </a:p>
        </p:txBody>
      </p:sp>
    </p:spTree>
  </p:cSld>
  <p:clrMapOvr>
    <a:masterClrMapping/>
  </p:clrMapOvr>
  <p:transition spd="slow">
    <p:circl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457200" y="2286000"/>
            <a:ext cx="8229600" cy="2232025"/>
          </a:xfrm>
          <a:prstGeom prst="rect">
            <a:avLst/>
          </a:prstGeom>
          <a:solidFill>
            <a:srgbClr val="FFFFFF"/>
          </a:solidFill>
          <a:ln w="9525">
            <a:solidFill>
              <a:schemeClr val="tx1"/>
            </a:solidFill>
            <a:miter lim="800000"/>
            <a:headEnd/>
            <a:tailEnd/>
          </a:ln>
        </p:spPr>
        <p:txBody>
          <a:bodyPr>
            <a:spAutoFit/>
          </a:bodyPr>
          <a:lstStyle/>
          <a:p>
            <a:pPr algn="l" rtl="0" fontAlgn="base">
              <a:spcBef>
                <a:spcPct val="0"/>
              </a:spcBef>
              <a:spcAft>
                <a:spcPct val="0"/>
              </a:spcAft>
            </a:pPr>
            <a:r>
              <a:rPr lang="en-US" sz="2400" kern="1200">
                <a:solidFill>
                  <a:srgbClr val="000000"/>
                </a:solidFill>
                <a:latin typeface="Arial" charset="0"/>
                <a:ea typeface="+mn-ea"/>
                <a:cs typeface="+mn-cs"/>
              </a:rPr>
              <a:t>NT:3340</a:t>
            </a:r>
          </a:p>
          <a:p>
            <a:pPr algn="l" rtl="0" fontAlgn="base">
              <a:spcBef>
                <a:spcPct val="0"/>
              </a:spcBef>
              <a:spcAft>
                <a:spcPct val="0"/>
              </a:spcAft>
            </a:pPr>
            <a:r>
              <a:rPr lang="en-US" sz="2400" kern="1200">
                <a:solidFill>
                  <a:srgbClr val="000000"/>
                </a:solidFill>
                <a:latin typeface="Arial" charset="0"/>
                <a:ea typeface="+mn-ea"/>
                <a:cs typeface="+mn-cs"/>
              </a:rPr>
              <a:t>metanoeo (met-an-o-eh'-o); from NT:3326 and NT:3539; to think differently or afterwards, i.e. reconsider (morally, feel compunction):</a:t>
            </a:r>
          </a:p>
          <a:p>
            <a:pPr algn="l" rtl="0" fontAlgn="base">
              <a:spcBef>
                <a:spcPct val="0"/>
              </a:spcBef>
              <a:spcAft>
                <a:spcPct val="0"/>
              </a:spcAft>
            </a:pPr>
            <a:endParaRPr lang="en-US" sz="2400" kern="1200">
              <a:solidFill>
                <a:srgbClr val="000000"/>
              </a:solidFill>
              <a:latin typeface="Arial" charset="0"/>
              <a:ea typeface="+mn-ea"/>
              <a:cs typeface="+mn-cs"/>
            </a:endParaRPr>
          </a:p>
          <a:p>
            <a:pPr algn="r" rtl="0" fontAlgn="base">
              <a:spcBef>
                <a:spcPct val="0"/>
              </a:spcBef>
              <a:spcAft>
                <a:spcPct val="0"/>
              </a:spcAft>
            </a:pPr>
            <a:r>
              <a:rPr lang="en-US" sz="2000" i="1" kern="1200">
                <a:solidFill>
                  <a:srgbClr val="000000"/>
                </a:solidFill>
                <a:latin typeface="Arial" charset="0"/>
                <a:ea typeface="+mn-ea"/>
                <a:cs typeface="+mn-cs"/>
              </a:rPr>
              <a:t>(Strong’s)</a:t>
            </a:r>
          </a:p>
        </p:txBody>
      </p:sp>
      <p:sp>
        <p:nvSpPr>
          <p:cNvPr id="3" name="Rectangle 2"/>
          <p:cNvSpPr/>
          <p:nvPr/>
        </p:nvSpPr>
        <p:spPr>
          <a:xfrm>
            <a:off x="152400" y="0"/>
            <a:ext cx="2056973" cy="830997"/>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a:ln w="11430"/>
                <a:solidFill>
                  <a:srgbClr val="F8F8F8"/>
                </a:solidFill>
                <a:effectLst>
                  <a:outerShdw blurRad="25400" algn="tl" rotWithShape="0">
                    <a:srgbClr val="000000">
                      <a:alpha val="43000"/>
                    </a:srgbClr>
                  </a:outerShdw>
                </a:effectLst>
              </a:rPr>
              <a:t>Repent</a:t>
            </a:r>
          </a:p>
        </p:txBody>
      </p:sp>
    </p:spTree>
  </p:cSld>
  <p:clrMapOvr>
    <a:masterClrMapping/>
  </p:clrMapOvr>
  <p:transition spd="slow">
    <p:circl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0" y="217488"/>
            <a:ext cx="9144000" cy="6291262"/>
          </a:xfrm>
          <a:prstGeom prst="rect">
            <a:avLst/>
          </a:prstGeom>
          <a:solidFill>
            <a:srgbClr val="FFFFFF"/>
          </a:solidFill>
          <a:ln w="9525">
            <a:solidFill>
              <a:schemeClr val="tx1"/>
            </a:solidFill>
            <a:miter lim="800000"/>
            <a:headEnd/>
            <a:tailEnd/>
          </a:ln>
        </p:spPr>
        <p:txBody>
          <a:bodyPr>
            <a:spAutoFit/>
          </a:bodyPr>
          <a:lstStyle/>
          <a:p>
            <a:pPr algn="l" rtl="0" fontAlgn="base">
              <a:lnSpc>
                <a:spcPct val="90000"/>
              </a:lnSpc>
              <a:spcBef>
                <a:spcPct val="0"/>
              </a:spcBef>
              <a:spcAft>
                <a:spcPct val="0"/>
              </a:spcAft>
            </a:pPr>
            <a:r>
              <a:rPr lang="en-US" sz="2400" kern="1200" dirty="0">
                <a:solidFill>
                  <a:srgbClr val="000000"/>
                </a:solidFill>
                <a:latin typeface="Arial" charset="0"/>
                <a:ea typeface="+mn-ea"/>
                <a:cs typeface="+mn-cs"/>
              </a:rPr>
              <a:t>Repent </a:t>
            </a:r>
            <a:r>
              <a:rPr lang="en-US" sz="2400" kern="1200" dirty="0" err="1">
                <a:solidFill>
                  <a:srgbClr val="000000"/>
                </a:solidFill>
                <a:latin typeface="Arial" charset="0"/>
                <a:ea typeface="+mn-ea"/>
                <a:cs typeface="+mn-cs"/>
              </a:rPr>
              <a:t>metanoeite</a:t>
            </a:r>
            <a:r>
              <a:rPr lang="en-US" sz="2400" kern="1200" dirty="0">
                <a:solidFill>
                  <a:srgbClr val="000000"/>
                </a:solidFill>
                <a:latin typeface="Arial" charset="0"/>
                <a:ea typeface="+mn-ea"/>
                <a:cs typeface="+mn-cs"/>
              </a:rPr>
              <a:t> (NT:3340). A word compounded of the preposition meta (NT:3326), "after, with;" and the verb </a:t>
            </a:r>
            <a:r>
              <a:rPr lang="en-US" sz="2400" kern="1200" dirty="0" err="1">
                <a:solidFill>
                  <a:srgbClr val="000000"/>
                </a:solidFill>
                <a:latin typeface="Arial" charset="0"/>
                <a:ea typeface="+mn-ea"/>
                <a:cs typeface="+mn-cs"/>
              </a:rPr>
              <a:t>noeoo</a:t>
            </a:r>
            <a:r>
              <a:rPr lang="en-US" sz="2400" kern="1200" dirty="0">
                <a:solidFill>
                  <a:srgbClr val="000000"/>
                </a:solidFill>
                <a:latin typeface="Arial" charset="0"/>
                <a:ea typeface="+mn-ea"/>
                <a:cs typeface="+mn-cs"/>
              </a:rPr>
              <a:t> (NT:3539), "to perceive," and "to think," as the result of perceiving or observing. In this compound the preposition combines the two meanings of time and change, which may be denoted by after and different; so that the whole compound means to think differently after. </a:t>
            </a:r>
            <a:r>
              <a:rPr lang="en-US" sz="2400" kern="1200" dirty="0" err="1">
                <a:solidFill>
                  <a:srgbClr val="000000"/>
                </a:solidFill>
                <a:latin typeface="Arial" charset="0"/>
                <a:ea typeface="+mn-ea"/>
                <a:cs typeface="+mn-cs"/>
              </a:rPr>
              <a:t>Metanoia</a:t>
            </a:r>
            <a:r>
              <a:rPr lang="en-US" sz="2400" kern="1200" dirty="0">
                <a:solidFill>
                  <a:srgbClr val="000000"/>
                </a:solidFill>
                <a:latin typeface="Arial" charset="0"/>
                <a:ea typeface="+mn-ea"/>
                <a:cs typeface="+mn-cs"/>
              </a:rPr>
              <a:t> (NT:3341) ("repentance") is therefore, primarily, an after thought, different from the former thought; then, a change of mind which issues in regret and in change of conduct. These latter ideas, however, have been imported into the word by scriptural usage, and do not lie in it etymologically nor by primary usage. Repentance, then, has been rightly defined as "Such a virtuous alteration of the mind and purpose as begets a like virtuous change in the life and practice." Sorrow is not, as is popularly conceived, the primary nor the prominent notion of the word. Paul distinguishes between sorrow </a:t>
            </a:r>
            <a:r>
              <a:rPr lang="en-US" sz="2400" kern="1200" dirty="0" err="1">
                <a:solidFill>
                  <a:srgbClr val="000000"/>
                </a:solidFill>
                <a:latin typeface="Arial" charset="0"/>
                <a:ea typeface="+mn-ea"/>
                <a:cs typeface="+mn-cs"/>
              </a:rPr>
              <a:t>lupee</a:t>
            </a:r>
            <a:r>
              <a:rPr lang="en-US" sz="2400" kern="1200" dirty="0">
                <a:solidFill>
                  <a:srgbClr val="000000"/>
                </a:solidFill>
                <a:latin typeface="Arial" charset="0"/>
                <a:ea typeface="+mn-ea"/>
                <a:cs typeface="+mn-cs"/>
              </a:rPr>
              <a:t> (NT:3077) and repentance </a:t>
            </a:r>
            <a:r>
              <a:rPr lang="en-US" sz="2400" kern="1200" dirty="0" err="1">
                <a:solidFill>
                  <a:srgbClr val="000000"/>
                </a:solidFill>
                <a:latin typeface="Arial" charset="0"/>
                <a:ea typeface="+mn-ea"/>
                <a:cs typeface="+mn-cs"/>
              </a:rPr>
              <a:t>metanoia</a:t>
            </a:r>
            <a:r>
              <a:rPr lang="en-US" sz="2400" kern="1200" dirty="0">
                <a:solidFill>
                  <a:srgbClr val="000000"/>
                </a:solidFill>
                <a:latin typeface="Arial" charset="0"/>
                <a:ea typeface="+mn-ea"/>
                <a:cs typeface="+mn-cs"/>
              </a:rPr>
              <a:t> (NT:3341), and puts the one as the outcome of the other. "Godly sorrow </a:t>
            </a:r>
            <a:r>
              <a:rPr lang="en-US" sz="2400" kern="1200" dirty="0" err="1">
                <a:solidFill>
                  <a:srgbClr val="000000"/>
                </a:solidFill>
                <a:latin typeface="Arial" charset="0"/>
                <a:ea typeface="+mn-ea"/>
                <a:cs typeface="+mn-cs"/>
              </a:rPr>
              <a:t>worketh</a:t>
            </a:r>
            <a:r>
              <a:rPr lang="en-US" sz="2400" kern="1200" dirty="0">
                <a:solidFill>
                  <a:srgbClr val="000000"/>
                </a:solidFill>
                <a:latin typeface="Arial" charset="0"/>
                <a:ea typeface="+mn-ea"/>
                <a:cs typeface="+mn-cs"/>
              </a:rPr>
              <a:t> repentance" (2 </a:t>
            </a:r>
            <a:r>
              <a:rPr lang="en-US" sz="2400" kern="1200" dirty="0" err="1">
                <a:solidFill>
                  <a:srgbClr val="000000"/>
                </a:solidFill>
                <a:latin typeface="Arial" charset="0"/>
                <a:ea typeface="+mn-ea"/>
                <a:cs typeface="+mn-cs"/>
              </a:rPr>
              <a:t>Cor</a:t>
            </a:r>
            <a:r>
              <a:rPr lang="en-US" sz="2400" kern="1200" dirty="0">
                <a:solidFill>
                  <a:srgbClr val="000000"/>
                </a:solidFill>
                <a:latin typeface="Arial" charset="0"/>
                <a:ea typeface="+mn-ea"/>
                <a:cs typeface="+mn-cs"/>
              </a:rPr>
              <a:t> 7:10).</a:t>
            </a:r>
          </a:p>
          <a:p>
            <a:pPr algn="r" rtl="0" fontAlgn="base">
              <a:lnSpc>
                <a:spcPct val="90000"/>
              </a:lnSpc>
              <a:spcBef>
                <a:spcPct val="0"/>
              </a:spcBef>
              <a:spcAft>
                <a:spcPct val="0"/>
              </a:spcAft>
            </a:pPr>
            <a:r>
              <a:rPr lang="en-US" sz="2000" i="1" kern="1200" dirty="0">
                <a:solidFill>
                  <a:srgbClr val="000000"/>
                </a:solidFill>
                <a:latin typeface="Arial" charset="0"/>
                <a:ea typeface="+mn-ea"/>
                <a:cs typeface="+mn-cs"/>
              </a:rPr>
              <a:t>(Vincent's Word Studies of the New Testament)</a:t>
            </a:r>
          </a:p>
        </p:txBody>
      </p:sp>
    </p:spTree>
  </p:cSld>
  <p:clrMapOvr>
    <a:masterClrMapping/>
  </p:clrMapOvr>
  <p:transition spd="slow">
    <p:circl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0" y="217488"/>
            <a:ext cx="9144000" cy="6291262"/>
          </a:xfrm>
          <a:prstGeom prst="rect">
            <a:avLst/>
          </a:prstGeom>
          <a:solidFill>
            <a:srgbClr val="FFFFFF"/>
          </a:solidFill>
          <a:ln w="9525">
            <a:solidFill>
              <a:schemeClr val="tx1"/>
            </a:solidFill>
            <a:miter lim="800000"/>
            <a:headEnd/>
            <a:tailEnd/>
          </a:ln>
        </p:spPr>
        <p:txBody>
          <a:bodyPr>
            <a:spAutoFit/>
          </a:bodyPr>
          <a:lstStyle/>
          <a:p>
            <a:pPr algn="l" rtl="0" fontAlgn="base">
              <a:lnSpc>
                <a:spcPct val="90000"/>
              </a:lnSpc>
              <a:spcBef>
                <a:spcPct val="0"/>
              </a:spcBef>
              <a:spcAft>
                <a:spcPct val="0"/>
              </a:spcAft>
            </a:pPr>
            <a:r>
              <a:rPr lang="en-US" sz="2400" kern="1200" dirty="0">
                <a:solidFill>
                  <a:srgbClr val="000000"/>
                </a:solidFill>
                <a:latin typeface="Arial" charset="0"/>
                <a:ea typeface="+mn-ea"/>
                <a:cs typeface="+mn-cs"/>
              </a:rPr>
              <a:t>Repent </a:t>
            </a:r>
            <a:r>
              <a:rPr lang="en-US" sz="2400" kern="1200" dirty="0" err="1">
                <a:solidFill>
                  <a:srgbClr val="000000"/>
                </a:solidFill>
                <a:latin typeface="Arial" charset="0"/>
                <a:ea typeface="+mn-ea"/>
                <a:cs typeface="+mn-cs"/>
              </a:rPr>
              <a:t>metanoeite</a:t>
            </a:r>
            <a:r>
              <a:rPr lang="en-US" sz="2400" kern="1200" dirty="0">
                <a:solidFill>
                  <a:srgbClr val="000000"/>
                </a:solidFill>
                <a:latin typeface="Arial" charset="0"/>
                <a:ea typeface="+mn-ea"/>
                <a:cs typeface="+mn-cs"/>
              </a:rPr>
              <a:t> (NT:3340). A word compounded of the preposition meta (NT:3326), "after, with;" and the verb </a:t>
            </a:r>
            <a:r>
              <a:rPr lang="en-US" sz="2400" kern="1200" dirty="0" err="1">
                <a:solidFill>
                  <a:srgbClr val="000000"/>
                </a:solidFill>
                <a:latin typeface="Arial" charset="0"/>
                <a:ea typeface="+mn-ea"/>
                <a:cs typeface="+mn-cs"/>
              </a:rPr>
              <a:t>noeoo</a:t>
            </a:r>
            <a:r>
              <a:rPr lang="en-US" sz="2400" kern="1200" dirty="0">
                <a:solidFill>
                  <a:srgbClr val="000000"/>
                </a:solidFill>
                <a:latin typeface="Arial" charset="0"/>
                <a:ea typeface="+mn-ea"/>
                <a:cs typeface="+mn-cs"/>
              </a:rPr>
              <a:t> (NT:3539), "to perceive," and "to think," as the result of perceiving or observing. In this compound the preposition combines the two meanings of time and change, which may be denoted by after and different; so that the whole compound means to think differently after. </a:t>
            </a:r>
            <a:r>
              <a:rPr lang="en-US" sz="2400" kern="1200" dirty="0" err="1">
                <a:solidFill>
                  <a:srgbClr val="000000"/>
                </a:solidFill>
                <a:latin typeface="Arial" charset="0"/>
                <a:ea typeface="+mn-ea"/>
                <a:cs typeface="+mn-cs"/>
              </a:rPr>
              <a:t>Metanoia</a:t>
            </a:r>
            <a:r>
              <a:rPr lang="en-US" sz="2400" kern="1200" dirty="0">
                <a:solidFill>
                  <a:srgbClr val="000000"/>
                </a:solidFill>
                <a:latin typeface="Arial" charset="0"/>
                <a:ea typeface="+mn-ea"/>
                <a:cs typeface="+mn-cs"/>
              </a:rPr>
              <a:t> (NT:3341) ("repentance") is therefore, primarily, an after thought, different from the former thought; then, a change of mind which issues in regret and in change of conduct. </a:t>
            </a:r>
            <a:r>
              <a:rPr lang="en-US" sz="2400" kern="1200" dirty="0">
                <a:solidFill>
                  <a:schemeClr val="tx1">
                    <a:lumMod val="85000"/>
                  </a:schemeClr>
                </a:solidFill>
                <a:latin typeface="Arial" charset="0"/>
                <a:ea typeface="+mn-ea"/>
                <a:cs typeface="+mn-cs"/>
              </a:rPr>
              <a:t>These latter ideas, however, have been imported into the word by scriptural usage, and do not lie in it etymologically nor by primary usage. Repentance, then, has been rightly defined as "Such a virtuous alteration of the mind and purpose as begets a like virtuous change in the life and practice." Sorrow is not, as is popularly conceived, the primary nor the prominent notion of the word. Paul distinguishes between sorrow </a:t>
            </a:r>
            <a:r>
              <a:rPr lang="en-US" sz="2400" kern="1200" dirty="0" err="1">
                <a:solidFill>
                  <a:schemeClr val="tx1">
                    <a:lumMod val="85000"/>
                  </a:schemeClr>
                </a:solidFill>
                <a:latin typeface="Arial" charset="0"/>
                <a:ea typeface="+mn-ea"/>
                <a:cs typeface="+mn-cs"/>
              </a:rPr>
              <a:t>lupee</a:t>
            </a:r>
            <a:r>
              <a:rPr lang="en-US" sz="2400" kern="1200" dirty="0">
                <a:solidFill>
                  <a:schemeClr val="tx1">
                    <a:lumMod val="85000"/>
                  </a:schemeClr>
                </a:solidFill>
                <a:latin typeface="Arial" charset="0"/>
                <a:ea typeface="+mn-ea"/>
                <a:cs typeface="+mn-cs"/>
              </a:rPr>
              <a:t> (NT:3077) and repentance </a:t>
            </a:r>
            <a:r>
              <a:rPr lang="en-US" sz="2400" kern="1200" dirty="0" err="1">
                <a:solidFill>
                  <a:schemeClr val="tx1">
                    <a:lumMod val="85000"/>
                  </a:schemeClr>
                </a:solidFill>
                <a:latin typeface="Arial" charset="0"/>
                <a:ea typeface="+mn-ea"/>
                <a:cs typeface="+mn-cs"/>
              </a:rPr>
              <a:t>metanoia</a:t>
            </a:r>
            <a:r>
              <a:rPr lang="en-US" sz="2400" kern="1200" dirty="0">
                <a:solidFill>
                  <a:schemeClr val="tx1">
                    <a:lumMod val="85000"/>
                  </a:schemeClr>
                </a:solidFill>
                <a:latin typeface="Arial" charset="0"/>
                <a:ea typeface="+mn-ea"/>
                <a:cs typeface="+mn-cs"/>
              </a:rPr>
              <a:t> (NT:3341), and puts the one as the outcome of the other. "Godly sorrow </a:t>
            </a:r>
            <a:r>
              <a:rPr lang="en-US" sz="2400" kern="1200" dirty="0" err="1">
                <a:solidFill>
                  <a:schemeClr val="tx1">
                    <a:lumMod val="85000"/>
                  </a:schemeClr>
                </a:solidFill>
                <a:latin typeface="Arial" charset="0"/>
                <a:ea typeface="+mn-ea"/>
                <a:cs typeface="+mn-cs"/>
              </a:rPr>
              <a:t>worketh</a:t>
            </a:r>
            <a:r>
              <a:rPr lang="en-US" sz="2400" kern="1200" dirty="0">
                <a:solidFill>
                  <a:schemeClr val="tx1">
                    <a:lumMod val="85000"/>
                  </a:schemeClr>
                </a:solidFill>
                <a:latin typeface="Arial" charset="0"/>
                <a:ea typeface="+mn-ea"/>
                <a:cs typeface="+mn-cs"/>
              </a:rPr>
              <a:t> repentance" (2 </a:t>
            </a:r>
            <a:r>
              <a:rPr lang="en-US" sz="2400" kern="1200" dirty="0" err="1">
                <a:solidFill>
                  <a:schemeClr val="tx1">
                    <a:lumMod val="85000"/>
                  </a:schemeClr>
                </a:solidFill>
                <a:latin typeface="Arial" charset="0"/>
                <a:ea typeface="+mn-ea"/>
                <a:cs typeface="+mn-cs"/>
              </a:rPr>
              <a:t>Cor</a:t>
            </a:r>
            <a:r>
              <a:rPr lang="en-US" sz="2400" kern="1200" dirty="0">
                <a:solidFill>
                  <a:schemeClr val="tx1">
                    <a:lumMod val="85000"/>
                  </a:schemeClr>
                </a:solidFill>
                <a:latin typeface="Arial" charset="0"/>
                <a:ea typeface="+mn-ea"/>
                <a:cs typeface="+mn-cs"/>
              </a:rPr>
              <a:t> 7:10).</a:t>
            </a:r>
          </a:p>
          <a:p>
            <a:pPr algn="r" rtl="0" fontAlgn="base">
              <a:lnSpc>
                <a:spcPct val="90000"/>
              </a:lnSpc>
              <a:spcBef>
                <a:spcPct val="0"/>
              </a:spcBef>
              <a:spcAft>
                <a:spcPct val="0"/>
              </a:spcAft>
            </a:pPr>
            <a:r>
              <a:rPr lang="en-US" sz="2000" i="1" kern="1200" dirty="0">
                <a:solidFill>
                  <a:srgbClr val="000000"/>
                </a:solidFill>
                <a:latin typeface="Arial" charset="0"/>
                <a:ea typeface="+mn-ea"/>
                <a:cs typeface="+mn-cs"/>
              </a:rPr>
              <a:t>(Vincent's Word Studies of the New Testament)</a:t>
            </a:r>
          </a:p>
        </p:txBody>
      </p:sp>
    </p:spTree>
    <p:extLst>
      <p:ext uri="{BB962C8B-B14F-4D97-AF65-F5344CB8AC3E}">
        <p14:creationId xmlns:p14="http://schemas.microsoft.com/office/powerpoint/2010/main" val="1955514369"/>
      </p:ext>
    </p:extLst>
  </p:cSld>
  <p:clrMapOvr>
    <a:masterClrMapping/>
  </p:clrMapOvr>
  <p:transition spd="slow">
    <p:circl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1943100" y="2857500"/>
            <a:ext cx="56388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
        <p:nvSpPr>
          <p:cNvPr id="4" name="TextBox 3"/>
          <p:cNvSpPr txBox="1"/>
          <p:nvPr/>
        </p:nvSpPr>
        <p:spPr>
          <a:xfrm>
            <a:off x="3604153" y="130314"/>
            <a:ext cx="2064989" cy="707886"/>
          </a:xfrm>
          <a:prstGeom prst="rect">
            <a:avLst/>
          </a:prstGeom>
          <a:noFill/>
        </p:spPr>
        <p:txBody>
          <a:bodyPr wrap="none" rtlCol="0">
            <a:spAutoFit/>
          </a:bodyPr>
          <a:lstStyle/>
          <a:p>
            <a:r>
              <a:rPr lang="en-US" sz="4000" i="1" dirty="0">
                <a:solidFill>
                  <a:srgbClr val="FFFF00"/>
                </a:solidFill>
                <a:effectLst>
                  <a:outerShdw blurRad="38100" dist="38100" dir="2700000" algn="tl">
                    <a:srgbClr val="000000">
                      <a:alpha val="43137"/>
                    </a:srgbClr>
                  </a:outerShdw>
                </a:effectLst>
              </a:rPr>
              <a:t>“Repent”</a:t>
            </a:r>
          </a:p>
        </p:txBody>
      </p:sp>
      <p:sp>
        <p:nvSpPr>
          <p:cNvPr id="5" name="TextBox 4"/>
          <p:cNvSpPr txBox="1"/>
          <p:nvPr/>
        </p:nvSpPr>
        <p:spPr>
          <a:xfrm>
            <a:off x="1676400" y="1219200"/>
            <a:ext cx="6781800" cy="1538883"/>
          </a:xfrm>
          <a:prstGeom prst="rect">
            <a:avLst/>
          </a:prstGeom>
          <a:noFill/>
        </p:spPr>
        <p:txBody>
          <a:bodyPr wrap="square" rtlCol="0">
            <a:spAutoFit/>
          </a:bodyPr>
          <a:lstStyle/>
          <a:p>
            <a:pPr marL="514350" indent="-514350">
              <a:buAutoNum type="alphaUcPeriod"/>
            </a:pPr>
            <a:r>
              <a:rPr lang="en-US" sz="2800" b="1" dirty="0">
                <a:effectLst>
                  <a:outerShdw blurRad="38100" dist="38100" dir="2700000" algn="tl">
                    <a:srgbClr val="000000">
                      <a:alpha val="43137"/>
                    </a:srgbClr>
                  </a:outerShdw>
                </a:effectLst>
              </a:rPr>
              <a:t> </a:t>
            </a:r>
            <a:r>
              <a:rPr lang="en-US" sz="2800" b="1" u="sng" dirty="0">
                <a:solidFill>
                  <a:schemeClr val="tx2">
                    <a:lumMod val="75000"/>
                  </a:schemeClr>
                </a:solidFill>
              </a:rPr>
              <a:t>Its meaning</a:t>
            </a:r>
          </a:p>
          <a:p>
            <a:pPr marL="514350" indent="-514350">
              <a:buAutoNum type="alphaUcPeriod"/>
            </a:pPr>
            <a:endParaRPr lang="en-US" sz="1400" b="1" u="sng" dirty="0"/>
          </a:p>
          <a:p>
            <a:pPr marL="514350" indent="-514350">
              <a:buAutoNum type="alphaUcPeriod"/>
            </a:pPr>
            <a:r>
              <a:rPr lang="en-US" sz="2800" b="1" dirty="0"/>
              <a:t> </a:t>
            </a:r>
            <a:r>
              <a:rPr lang="en-US" sz="2800" b="1" u="sng" dirty="0">
                <a:solidFill>
                  <a:schemeClr val="tx2">
                    <a:lumMod val="75000"/>
                  </a:schemeClr>
                </a:solidFill>
              </a:rPr>
              <a:t>Its elements</a:t>
            </a:r>
          </a:p>
          <a:p>
            <a:pPr marL="971550" lvl="1" indent="-514350">
              <a:buFont typeface="+mj-lt"/>
              <a:buAutoNum type="arabicPeriod"/>
            </a:pPr>
            <a:r>
              <a:rPr lang="en-US" sz="2400" dirty="0"/>
              <a:t>Godly sorrow (produces repentance)</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Scale>
                                      <p:cBhvr>
                                        <p:cTn id="7" dur="1000" decel="50000" fill="hold">
                                          <p:stCondLst>
                                            <p:cond delay="0"/>
                                          </p:stCondLst>
                                        </p:cTn>
                                        <p:tgtEl>
                                          <p:spTgt spid="5">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3" end="3"/>
                                            </p:txEl>
                                          </p:spTgt>
                                        </p:tgtEl>
                                        <p:attrNameLst>
                                          <p:attrName>ppt_x</p:attrName>
                                          <p:attrName>ppt_y</p:attrName>
                                        </p:attrNameLst>
                                      </p:cBhvr>
                                    </p:animMotion>
                                    <p:animEffect transition="in" filter="fade">
                                      <p:cBhvr>
                                        <p:cTn id="9"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1600200" y="1295400"/>
            <a:ext cx="6858000" cy="1624013"/>
          </a:xfrm>
          <a:prstGeom prst="rect">
            <a:avLst/>
          </a:prstGeom>
          <a:solidFill>
            <a:srgbClr val="FFFFFF"/>
          </a:solidFill>
          <a:ln w="9525">
            <a:solidFill>
              <a:schemeClr val="tx1"/>
            </a:solidFill>
            <a:miter lim="800000"/>
            <a:headEnd/>
            <a:tailEnd/>
          </a:ln>
        </p:spPr>
        <p:txBody>
          <a:bodyPr>
            <a:spAutoFit/>
          </a:bodyPr>
          <a:lstStyle/>
          <a:p>
            <a:pPr algn="ctr" rtl="0" fontAlgn="base">
              <a:spcBef>
                <a:spcPct val="0"/>
              </a:spcBef>
              <a:spcAft>
                <a:spcPct val="0"/>
              </a:spcAft>
            </a:pPr>
            <a:r>
              <a:rPr lang="en-US" sz="2800" b="1" u="sng" kern="1200">
                <a:solidFill>
                  <a:srgbClr val="000000"/>
                </a:solidFill>
                <a:latin typeface="Arial" charset="0"/>
                <a:ea typeface="+mn-ea"/>
                <a:cs typeface="+mn-cs"/>
              </a:rPr>
              <a:t>2 Cor 7:10</a:t>
            </a:r>
          </a:p>
          <a:p>
            <a:pPr algn="l" rtl="0" fontAlgn="base">
              <a:spcBef>
                <a:spcPct val="0"/>
              </a:spcBef>
              <a:spcAft>
                <a:spcPct val="0"/>
              </a:spcAft>
            </a:pPr>
            <a:r>
              <a:rPr lang="en-US" sz="2400" kern="1200">
                <a:solidFill>
                  <a:srgbClr val="000000"/>
                </a:solidFill>
                <a:latin typeface="Arial" charset="0"/>
                <a:ea typeface="+mn-ea"/>
                <a:cs typeface="+mn-cs"/>
              </a:rPr>
              <a:t>For godly sorrow produces repentance leading to salvation, not to be regretted; but the sorrow of the world produces death.</a:t>
            </a:r>
          </a:p>
        </p:txBody>
      </p:sp>
      <p:sp>
        <p:nvSpPr>
          <p:cNvPr id="25606" name="Text Box 6"/>
          <p:cNvSpPr txBox="1">
            <a:spLocks noChangeArrowheads="1"/>
          </p:cNvSpPr>
          <p:nvPr/>
        </p:nvSpPr>
        <p:spPr bwMode="auto">
          <a:xfrm>
            <a:off x="1752600" y="406400"/>
            <a:ext cx="3878263" cy="519113"/>
          </a:xfrm>
          <a:prstGeom prst="rect">
            <a:avLst/>
          </a:prstGeom>
          <a:noFill/>
          <a:ln w="9525">
            <a:noFill/>
            <a:miter lim="800000"/>
            <a:headEnd/>
            <a:tailEnd/>
          </a:ln>
          <a:effectLst/>
        </p:spPr>
        <p:txBody>
          <a:bodyPr wrap="none">
            <a:spAutoFit/>
          </a:bodyPr>
          <a:lstStyle/>
          <a:p>
            <a:pPr algn="l" rtl="0" fontAlgn="base">
              <a:spcBef>
                <a:spcPct val="0"/>
              </a:spcBef>
              <a:spcAft>
                <a:spcPct val="0"/>
              </a:spcAft>
              <a:defRPr/>
            </a:pPr>
            <a:r>
              <a:rPr lang="en-US" sz="2800" b="1" kern="1200">
                <a:solidFill>
                  <a:srgbClr val="FFFFCC"/>
                </a:solidFill>
                <a:effectLst>
                  <a:outerShdw blurRad="38100" dist="38100" dir="2700000" algn="tl">
                    <a:srgbClr val="000000"/>
                  </a:outerShdw>
                </a:effectLst>
                <a:latin typeface="Arial" charset="0"/>
                <a:ea typeface="+mn-ea"/>
                <a:cs typeface="+mn-cs"/>
              </a:rPr>
              <a:t>1. Sorrow toward God</a:t>
            </a:r>
          </a:p>
        </p:txBody>
      </p:sp>
      <p:sp>
        <p:nvSpPr>
          <p:cNvPr id="5" name="Text Box 3"/>
          <p:cNvSpPr txBox="1">
            <a:spLocks noChangeArrowheads="1"/>
          </p:cNvSpPr>
          <p:nvPr/>
        </p:nvSpPr>
        <p:spPr bwMode="auto">
          <a:xfrm rot="-5400000">
            <a:off x="-2879725" y="2879725"/>
            <a:ext cx="6858000" cy="1098550"/>
          </a:xfrm>
          <a:prstGeom prst="rect">
            <a:avLst/>
          </a:prstGeom>
          <a:solidFill>
            <a:schemeClr val="bg1"/>
          </a:solidFill>
          <a:ln w="9525">
            <a:noFill/>
            <a:miter lim="800000"/>
            <a:headEnd/>
            <a:tailEnd/>
          </a:ln>
        </p:spPr>
        <p:txBody>
          <a:bodyPr>
            <a:spAutoFit/>
          </a:bodyPr>
          <a:lstStyle/>
          <a:p>
            <a:pPr algn="ctr" rtl="0" fontAlgn="base">
              <a:spcBef>
                <a:spcPct val="0"/>
              </a:spcBef>
              <a:spcAft>
                <a:spcPct val="0"/>
              </a:spcAft>
            </a:pPr>
            <a:r>
              <a:rPr lang="en-US" sz="6600" kern="1200">
                <a:solidFill>
                  <a:srgbClr val="FFFFCC"/>
                </a:solidFill>
                <a:latin typeface="+mj-lt"/>
                <a:ea typeface="+mn-ea"/>
                <a:cs typeface="+mn-cs"/>
              </a:rPr>
              <a:t>Godly Sorrow</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p:cTn id="7" dur="500" fill="hold"/>
                                        <p:tgtEl>
                                          <p:spTgt spid="25604"/>
                                        </p:tgtEl>
                                        <p:attrNameLst>
                                          <p:attrName>ppt_w</p:attrName>
                                        </p:attrNameLst>
                                      </p:cBhvr>
                                      <p:tavLst>
                                        <p:tav tm="0">
                                          <p:val>
                                            <p:strVal val="#ppt_w*0.05"/>
                                          </p:val>
                                        </p:tav>
                                        <p:tav tm="100000">
                                          <p:val>
                                            <p:strVal val="#ppt_w"/>
                                          </p:val>
                                        </p:tav>
                                      </p:tavLst>
                                    </p:anim>
                                    <p:anim calcmode="lin" valueType="num">
                                      <p:cBhvr>
                                        <p:cTn id="8" dur="500" fill="hold"/>
                                        <p:tgtEl>
                                          <p:spTgt spid="25604"/>
                                        </p:tgtEl>
                                        <p:attrNameLst>
                                          <p:attrName>ppt_h</p:attrName>
                                        </p:attrNameLst>
                                      </p:cBhvr>
                                      <p:tavLst>
                                        <p:tav tm="0">
                                          <p:val>
                                            <p:strVal val="#ppt_h"/>
                                          </p:val>
                                        </p:tav>
                                        <p:tav tm="100000">
                                          <p:val>
                                            <p:strVal val="#ppt_h"/>
                                          </p:val>
                                        </p:tav>
                                      </p:tavLst>
                                    </p:anim>
                                    <p:anim calcmode="lin" valueType="num">
                                      <p:cBhvr>
                                        <p:cTn id="9" dur="500" fill="hold"/>
                                        <p:tgtEl>
                                          <p:spTgt spid="25604"/>
                                        </p:tgtEl>
                                        <p:attrNameLst>
                                          <p:attrName>ppt_x</p:attrName>
                                        </p:attrNameLst>
                                      </p:cBhvr>
                                      <p:tavLst>
                                        <p:tav tm="0">
                                          <p:val>
                                            <p:strVal val="#ppt_x-.2"/>
                                          </p:val>
                                        </p:tav>
                                        <p:tav tm="100000">
                                          <p:val>
                                            <p:strVal val="#ppt_x"/>
                                          </p:val>
                                        </p:tav>
                                      </p:tavLst>
                                    </p:anim>
                                    <p:anim calcmode="lin" valueType="num">
                                      <p:cBhvr>
                                        <p:cTn id="10" dur="500" fill="hold"/>
                                        <p:tgtEl>
                                          <p:spTgt spid="25604"/>
                                        </p:tgtEl>
                                        <p:attrNameLst>
                                          <p:attrName>ppt_y</p:attrName>
                                        </p:attrNameLst>
                                      </p:cBhvr>
                                      <p:tavLst>
                                        <p:tav tm="0">
                                          <p:val>
                                            <p:strVal val="#ppt_y"/>
                                          </p:val>
                                        </p:tav>
                                        <p:tav tm="100000">
                                          <p:val>
                                            <p:strVal val="#ppt_y"/>
                                          </p:val>
                                        </p:tav>
                                      </p:tavLst>
                                    </p:anim>
                                    <p:animEffect transition="in" filter="fade">
                                      <p:cBhvr>
                                        <p:cTn id="11"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p:cNvSpPr txBox="1">
            <a:spLocks noChangeArrowheads="1"/>
          </p:cNvSpPr>
          <p:nvPr/>
        </p:nvSpPr>
        <p:spPr bwMode="auto">
          <a:xfrm rot="-5400000">
            <a:off x="-2879725" y="2879725"/>
            <a:ext cx="6858000" cy="1098550"/>
          </a:xfrm>
          <a:prstGeom prst="rect">
            <a:avLst/>
          </a:prstGeom>
          <a:solidFill>
            <a:schemeClr val="bg1"/>
          </a:solidFill>
          <a:ln w="9525">
            <a:noFill/>
            <a:miter lim="800000"/>
            <a:headEnd/>
            <a:tailEnd/>
          </a:ln>
        </p:spPr>
        <p:txBody>
          <a:bodyPr>
            <a:spAutoFit/>
          </a:bodyPr>
          <a:lstStyle/>
          <a:p>
            <a:pPr algn="ctr" rtl="0" fontAlgn="base">
              <a:spcBef>
                <a:spcPct val="0"/>
              </a:spcBef>
              <a:spcAft>
                <a:spcPct val="0"/>
              </a:spcAft>
            </a:pPr>
            <a:r>
              <a:rPr lang="en-US" sz="6600" kern="1200">
                <a:solidFill>
                  <a:srgbClr val="FFFFCC"/>
                </a:solidFill>
                <a:latin typeface="+mj-lt"/>
                <a:ea typeface="+mn-ea"/>
                <a:cs typeface="+mn-cs"/>
              </a:rPr>
              <a:t>Godly Sorrow</a:t>
            </a:r>
          </a:p>
        </p:txBody>
      </p:sp>
      <p:sp>
        <p:nvSpPr>
          <p:cNvPr id="26628" name="Text Box 4"/>
          <p:cNvSpPr txBox="1">
            <a:spLocks noChangeArrowheads="1"/>
          </p:cNvSpPr>
          <p:nvPr/>
        </p:nvSpPr>
        <p:spPr bwMode="auto">
          <a:xfrm>
            <a:off x="1752600" y="406400"/>
            <a:ext cx="3878263" cy="1373188"/>
          </a:xfrm>
          <a:prstGeom prst="rect">
            <a:avLst/>
          </a:prstGeom>
          <a:noFill/>
          <a:ln w="9525">
            <a:noFill/>
            <a:miter lim="800000"/>
            <a:headEnd/>
            <a:tailEnd/>
          </a:ln>
          <a:effectLst/>
        </p:spPr>
        <p:txBody>
          <a:bodyPr wrap="none">
            <a:spAutoFit/>
          </a:bodyPr>
          <a:lstStyle/>
          <a:p>
            <a:pPr algn="l" rtl="0" fontAlgn="base">
              <a:spcBef>
                <a:spcPct val="0"/>
              </a:spcBef>
              <a:spcAft>
                <a:spcPct val="0"/>
              </a:spcAft>
              <a:defRPr/>
            </a:pPr>
            <a:r>
              <a:rPr lang="en-US" sz="2800" b="1" kern="1200">
                <a:solidFill>
                  <a:srgbClr val="FFFFCC"/>
                </a:solidFill>
                <a:effectLst>
                  <a:outerShdw blurRad="38100" dist="38100" dir="2700000" algn="tl">
                    <a:srgbClr val="000000"/>
                  </a:outerShdw>
                </a:effectLst>
                <a:latin typeface="Arial" charset="0"/>
                <a:ea typeface="+mn-ea"/>
                <a:cs typeface="+mn-cs"/>
              </a:rPr>
              <a:t>1. Sorrow toward God</a:t>
            </a:r>
          </a:p>
          <a:p>
            <a:pPr algn="l" rtl="0" fontAlgn="base">
              <a:spcBef>
                <a:spcPct val="0"/>
              </a:spcBef>
              <a:spcAft>
                <a:spcPct val="0"/>
              </a:spcAft>
              <a:defRPr/>
            </a:pPr>
            <a:endParaRPr lang="en-US" sz="2800" b="1" kern="1200">
              <a:solidFill>
                <a:srgbClr val="FFFFCC"/>
              </a:solidFill>
              <a:effectLst>
                <a:outerShdw blurRad="38100" dist="38100" dir="2700000" algn="tl">
                  <a:srgbClr val="000000"/>
                </a:outerShdw>
              </a:effectLst>
              <a:latin typeface="Arial" charset="0"/>
              <a:ea typeface="+mn-ea"/>
              <a:cs typeface="+mn-cs"/>
            </a:endParaRPr>
          </a:p>
          <a:p>
            <a:pPr algn="l" rtl="0" fontAlgn="base">
              <a:spcBef>
                <a:spcPct val="0"/>
              </a:spcBef>
              <a:spcAft>
                <a:spcPct val="0"/>
              </a:spcAft>
              <a:defRPr/>
            </a:pPr>
            <a:r>
              <a:rPr lang="en-US" sz="2800" b="1" kern="1200">
                <a:solidFill>
                  <a:srgbClr val="FFFFCC"/>
                </a:solidFill>
                <a:effectLst>
                  <a:outerShdw blurRad="38100" dist="38100" dir="2700000" algn="tl">
                    <a:srgbClr val="000000"/>
                  </a:outerShdw>
                </a:effectLst>
                <a:latin typeface="Arial" charset="0"/>
                <a:ea typeface="+mn-ea"/>
                <a:cs typeface="+mn-cs"/>
              </a:rPr>
              <a:t>2. Deep Contrition</a:t>
            </a:r>
          </a:p>
        </p:txBody>
      </p:sp>
      <p:sp>
        <p:nvSpPr>
          <p:cNvPr id="26629" name="Text Box 5"/>
          <p:cNvSpPr txBox="1">
            <a:spLocks noChangeArrowheads="1"/>
          </p:cNvSpPr>
          <p:nvPr/>
        </p:nvSpPr>
        <p:spPr bwMode="auto">
          <a:xfrm>
            <a:off x="1676400" y="2209800"/>
            <a:ext cx="6840538" cy="2657475"/>
          </a:xfrm>
          <a:prstGeom prst="rect">
            <a:avLst/>
          </a:prstGeom>
          <a:solidFill>
            <a:srgbClr val="FFFFFF"/>
          </a:solidFill>
          <a:ln w="9525">
            <a:solidFill>
              <a:schemeClr val="tx1"/>
            </a:solidFill>
            <a:miter lim="800000"/>
            <a:headEnd/>
            <a:tailEnd/>
          </a:ln>
        </p:spPr>
        <p:txBody>
          <a:bodyPr wrap="none">
            <a:spAutoFit/>
          </a:bodyPr>
          <a:lstStyle/>
          <a:p>
            <a:pPr algn="l" rtl="0" fontAlgn="base">
              <a:lnSpc>
                <a:spcPct val="140000"/>
              </a:lnSpc>
              <a:spcBef>
                <a:spcPct val="0"/>
              </a:spcBef>
              <a:spcAft>
                <a:spcPct val="0"/>
              </a:spcAft>
              <a:buFontTx/>
              <a:buChar char="•"/>
            </a:pPr>
            <a:r>
              <a:rPr lang="en-US" sz="2400" kern="1200" dirty="0">
                <a:solidFill>
                  <a:srgbClr val="000000"/>
                </a:solidFill>
                <a:latin typeface="Arial" charset="0"/>
                <a:ea typeface="+mn-ea"/>
                <a:cs typeface="+mn-cs"/>
              </a:rPr>
              <a:t> 2 Cor. 2:7 – Danger of too much sorrow</a:t>
            </a:r>
          </a:p>
          <a:p>
            <a:pPr algn="l" rtl="0" fontAlgn="base">
              <a:lnSpc>
                <a:spcPct val="140000"/>
              </a:lnSpc>
              <a:spcBef>
                <a:spcPct val="0"/>
              </a:spcBef>
              <a:spcAft>
                <a:spcPct val="0"/>
              </a:spcAft>
              <a:buFontTx/>
              <a:buChar char="•"/>
            </a:pPr>
            <a:r>
              <a:rPr lang="en-US" sz="2400" kern="1200" dirty="0">
                <a:solidFill>
                  <a:srgbClr val="000000"/>
                </a:solidFill>
                <a:latin typeface="Arial" charset="0"/>
                <a:ea typeface="+mn-ea"/>
                <a:cs typeface="+mn-cs"/>
              </a:rPr>
              <a:t> Psa. 51:17 – David sorrowed over his sin</a:t>
            </a:r>
          </a:p>
          <a:p>
            <a:pPr algn="l" rtl="0" fontAlgn="base">
              <a:lnSpc>
                <a:spcPct val="140000"/>
              </a:lnSpc>
              <a:spcBef>
                <a:spcPct val="0"/>
              </a:spcBef>
              <a:spcAft>
                <a:spcPct val="0"/>
              </a:spcAft>
              <a:buFontTx/>
              <a:buChar char="•"/>
            </a:pPr>
            <a:r>
              <a:rPr lang="en-US" sz="2400" kern="1200" dirty="0">
                <a:solidFill>
                  <a:srgbClr val="000000"/>
                </a:solidFill>
                <a:latin typeface="Arial" charset="0"/>
                <a:ea typeface="+mn-ea"/>
                <a:cs typeface="+mn-cs"/>
              </a:rPr>
              <a:t> Psa. 34:18 -  Those who fear have broken heart</a:t>
            </a:r>
          </a:p>
          <a:p>
            <a:pPr algn="l" rtl="0" fontAlgn="base">
              <a:lnSpc>
                <a:spcPct val="140000"/>
              </a:lnSpc>
              <a:spcBef>
                <a:spcPct val="0"/>
              </a:spcBef>
              <a:spcAft>
                <a:spcPct val="0"/>
              </a:spcAft>
              <a:buFontTx/>
              <a:buChar char="•"/>
            </a:pPr>
            <a:r>
              <a:rPr lang="en-US" sz="2400" kern="1200" dirty="0">
                <a:solidFill>
                  <a:srgbClr val="000000"/>
                </a:solidFill>
                <a:latin typeface="Arial" charset="0"/>
                <a:ea typeface="+mn-ea"/>
                <a:cs typeface="+mn-cs"/>
              </a:rPr>
              <a:t> Isa. 57:15; 66:2 – Lord favors a contrite heart</a:t>
            </a:r>
          </a:p>
          <a:p>
            <a:pPr algn="l" rtl="0" fontAlgn="base">
              <a:lnSpc>
                <a:spcPct val="140000"/>
              </a:lnSpc>
              <a:spcBef>
                <a:spcPct val="0"/>
              </a:spcBef>
              <a:spcAft>
                <a:spcPct val="0"/>
              </a:spcAft>
              <a:buFontTx/>
              <a:buChar char="•"/>
            </a:pPr>
            <a:r>
              <a:rPr lang="en-US" sz="2400" kern="1200" dirty="0">
                <a:solidFill>
                  <a:srgbClr val="000000"/>
                </a:solidFill>
                <a:latin typeface="Arial" charset="0"/>
                <a:ea typeface="+mn-ea"/>
                <a:cs typeface="+mn-cs"/>
              </a:rPr>
              <a:t> Matt. 26:75 – Peter wept bitterly</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6629">
                                            <p:bg/>
                                          </p:spTgt>
                                        </p:tgtEl>
                                        <p:attrNameLst>
                                          <p:attrName>style.visibility</p:attrName>
                                        </p:attrNameLst>
                                      </p:cBhvr>
                                      <p:to>
                                        <p:strVal val="visible"/>
                                      </p:to>
                                    </p:set>
                                    <p:animEffect transition="in" filter="fade">
                                      <p:cBhvr>
                                        <p:cTn id="7" dur="1000"/>
                                        <p:tgtEl>
                                          <p:spTgt spid="26629">
                                            <p:bg/>
                                          </p:spTgt>
                                        </p:tgtEl>
                                      </p:cBhvr>
                                    </p:animEffect>
                                    <p:anim calcmode="lin" valueType="num">
                                      <p:cBhvr>
                                        <p:cTn id="8" dur="1000" fill="hold"/>
                                        <p:tgtEl>
                                          <p:spTgt spid="26629">
                                            <p:bg/>
                                          </p:spTgt>
                                        </p:tgtEl>
                                        <p:attrNameLst>
                                          <p:attrName>ppt_x</p:attrName>
                                        </p:attrNameLst>
                                      </p:cBhvr>
                                      <p:tavLst>
                                        <p:tav tm="0">
                                          <p:val>
                                            <p:strVal val="#ppt_x"/>
                                          </p:val>
                                        </p:tav>
                                        <p:tav tm="100000">
                                          <p:val>
                                            <p:strVal val="#ppt_x"/>
                                          </p:val>
                                        </p:tav>
                                      </p:tavLst>
                                    </p:anim>
                                    <p:anim calcmode="lin" valueType="num">
                                      <p:cBhvr>
                                        <p:cTn id="9" dur="900" decel="100000" fill="hold"/>
                                        <p:tgtEl>
                                          <p:spTgt spid="26629">
                                            <p:bg/>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629">
                                            <p:bg/>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26629">
                                            <p:txEl>
                                              <p:pRg st="0" end="0"/>
                                            </p:txEl>
                                          </p:spTgt>
                                        </p:tgtEl>
                                        <p:attrNameLst>
                                          <p:attrName>style.visibility</p:attrName>
                                        </p:attrNameLst>
                                      </p:cBhvr>
                                      <p:to>
                                        <p:strVal val="visible"/>
                                      </p:to>
                                    </p:set>
                                    <p:animEffect transition="in" filter="fade">
                                      <p:cBhvr>
                                        <p:cTn id="13" dur="1000"/>
                                        <p:tgtEl>
                                          <p:spTgt spid="26629">
                                            <p:txEl>
                                              <p:pRg st="0" end="0"/>
                                            </p:txEl>
                                          </p:spTgt>
                                        </p:tgtEl>
                                      </p:cBhvr>
                                    </p:animEffect>
                                    <p:anim calcmode="lin" valueType="num">
                                      <p:cBhvr>
                                        <p:cTn id="14" dur="1000" fill="hold"/>
                                        <p:tgtEl>
                                          <p:spTgt spid="26629">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26629">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662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26629">
                                            <p:txEl>
                                              <p:pRg st="1" end="1"/>
                                            </p:txEl>
                                          </p:spTgt>
                                        </p:tgtEl>
                                        <p:attrNameLst>
                                          <p:attrName>style.visibility</p:attrName>
                                        </p:attrNameLst>
                                      </p:cBhvr>
                                      <p:to>
                                        <p:strVal val="visible"/>
                                      </p:to>
                                    </p:set>
                                    <p:animEffect transition="in" filter="fade">
                                      <p:cBhvr>
                                        <p:cTn id="21" dur="1000"/>
                                        <p:tgtEl>
                                          <p:spTgt spid="26629">
                                            <p:txEl>
                                              <p:pRg st="1" end="1"/>
                                            </p:txEl>
                                          </p:spTgt>
                                        </p:tgtEl>
                                      </p:cBhvr>
                                    </p:animEffect>
                                    <p:anim calcmode="lin" valueType="num">
                                      <p:cBhvr>
                                        <p:cTn id="22" dur="1000" fill="hold"/>
                                        <p:tgtEl>
                                          <p:spTgt spid="26629">
                                            <p:txEl>
                                              <p:pRg st="1" end="1"/>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26629">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662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26629">
                                            <p:txEl>
                                              <p:pRg st="2" end="2"/>
                                            </p:txEl>
                                          </p:spTgt>
                                        </p:tgtEl>
                                        <p:attrNameLst>
                                          <p:attrName>style.visibility</p:attrName>
                                        </p:attrNameLst>
                                      </p:cBhvr>
                                      <p:to>
                                        <p:strVal val="visible"/>
                                      </p:to>
                                    </p:set>
                                    <p:animEffect transition="in" filter="fade">
                                      <p:cBhvr>
                                        <p:cTn id="29" dur="1000"/>
                                        <p:tgtEl>
                                          <p:spTgt spid="26629">
                                            <p:txEl>
                                              <p:pRg st="2" end="2"/>
                                            </p:txEl>
                                          </p:spTgt>
                                        </p:tgtEl>
                                      </p:cBhvr>
                                    </p:animEffect>
                                    <p:anim calcmode="lin" valueType="num">
                                      <p:cBhvr>
                                        <p:cTn id="30" dur="1000" fill="hold"/>
                                        <p:tgtEl>
                                          <p:spTgt spid="26629">
                                            <p:txEl>
                                              <p:pRg st="2" end="2"/>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26629">
                                            <p:txEl>
                                              <p:pRg st="2" end="2"/>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662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26629">
                                            <p:txEl>
                                              <p:pRg st="3" end="3"/>
                                            </p:txEl>
                                          </p:spTgt>
                                        </p:tgtEl>
                                        <p:attrNameLst>
                                          <p:attrName>style.visibility</p:attrName>
                                        </p:attrNameLst>
                                      </p:cBhvr>
                                      <p:to>
                                        <p:strVal val="visible"/>
                                      </p:to>
                                    </p:set>
                                    <p:animEffect transition="in" filter="fade">
                                      <p:cBhvr>
                                        <p:cTn id="37" dur="1000"/>
                                        <p:tgtEl>
                                          <p:spTgt spid="26629">
                                            <p:txEl>
                                              <p:pRg st="3" end="3"/>
                                            </p:txEl>
                                          </p:spTgt>
                                        </p:tgtEl>
                                      </p:cBhvr>
                                    </p:animEffect>
                                    <p:anim calcmode="lin" valueType="num">
                                      <p:cBhvr>
                                        <p:cTn id="38" dur="1000" fill="hold"/>
                                        <p:tgtEl>
                                          <p:spTgt spid="26629">
                                            <p:txEl>
                                              <p:pRg st="3" end="3"/>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26629">
                                            <p:txEl>
                                              <p:pRg st="3" end="3"/>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662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7" presetClass="entr" presetSubtype="0" fill="hold" grpId="0" nodeType="clickEffect">
                                  <p:stCondLst>
                                    <p:cond delay="0"/>
                                  </p:stCondLst>
                                  <p:childTnLst>
                                    <p:set>
                                      <p:cBhvr>
                                        <p:cTn id="44" dur="1" fill="hold">
                                          <p:stCondLst>
                                            <p:cond delay="0"/>
                                          </p:stCondLst>
                                        </p:cTn>
                                        <p:tgtEl>
                                          <p:spTgt spid="26629">
                                            <p:txEl>
                                              <p:pRg st="4" end="4"/>
                                            </p:txEl>
                                          </p:spTgt>
                                        </p:tgtEl>
                                        <p:attrNameLst>
                                          <p:attrName>style.visibility</p:attrName>
                                        </p:attrNameLst>
                                      </p:cBhvr>
                                      <p:to>
                                        <p:strVal val="visible"/>
                                      </p:to>
                                    </p:set>
                                    <p:animEffect transition="in" filter="fade">
                                      <p:cBhvr>
                                        <p:cTn id="45" dur="1000"/>
                                        <p:tgtEl>
                                          <p:spTgt spid="26629">
                                            <p:txEl>
                                              <p:pRg st="4" end="4"/>
                                            </p:txEl>
                                          </p:spTgt>
                                        </p:tgtEl>
                                      </p:cBhvr>
                                    </p:animEffect>
                                    <p:anim calcmode="lin" valueType="num">
                                      <p:cBhvr>
                                        <p:cTn id="46" dur="1000" fill="hold"/>
                                        <p:tgtEl>
                                          <p:spTgt spid="26629">
                                            <p:txEl>
                                              <p:pRg st="4" end="4"/>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26629">
                                            <p:txEl>
                                              <p:pRg st="4" end="4"/>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26629">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uiExpand="1"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1943100" y="2857500"/>
            <a:ext cx="56388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
        <p:nvSpPr>
          <p:cNvPr id="4" name="TextBox 3"/>
          <p:cNvSpPr txBox="1"/>
          <p:nvPr/>
        </p:nvSpPr>
        <p:spPr>
          <a:xfrm>
            <a:off x="3604153" y="130314"/>
            <a:ext cx="2064989" cy="707886"/>
          </a:xfrm>
          <a:prstGeom prst="rect">
            <a:avLst/>
          </a:prstGeom>
          <a:noFill/>
        </p:spPr>
        <p:txBody>
          <a:bodyPr wrap="none" rtlCol="0">
            <a:spAutoFit/>
          </a:bodyPr>
          <a:lstStyle/>
          <a:p>
            <a:r>
              <a:rPr lang="en-US" sz="4000" i="1" dirty="0">
                <a:solidFill>
                  <a:srgbClr val="FFFF00"/>
                </a:solidFill>
                <a:effectLst>
                  <a:outerShdw blurRad="38100" dist="38100" dir="2700000" algn="tl">
                    <a:srgbClr val="000000">
                      <a:alpha val="43137"/>
                    </a:srgbClr>
                  </a:outerShdw>
                </a:effectLst>
              </a:rPr>
              <a:t>“Repent”</a:t>
            </a:r>
          </a:p>
        </p:txBody>
      </p:sp>
      <p:sp>
        <p:nvSpPr>
          <p:cNvPr id="5" name="TextBox 4"/>
          <p:cNvSpPr txBox="1"/>
          <p:nvPr/>
        </p:nvSpPr>
        <p:spPr>
          <a:xfrm>
            <a:off x="1676400" y="1219200"/>
            <a:ext cx="6781800" cy="1908215"/>
          </a:xfrm>
          <a:prstGeom prst="rect">
            <a:avLst/>
          </a:prstGeom>
          <a:noFill/>
        </p:spPr>
        <p:txBody>
          <a:bodyPr wrap="square" rtlCol="0">
            <a:spAutoFit/>
          </a:bodyPr>
          <a:lstStyle/>
          <a:p>
            <a:pPr marL="514350" indent="-514350">
              <a:buAutoNum type="alphaUcPeriod"/>
            </a:pPr>
            <a:r>
              <a:rPr lang="en-US" sz="2800" b="1" dirty="0">
                <a:effectLst>
                  <a:outerShdw blurRad="38100" dist="38100" dir="2700000" algn="tl">
                    <a:srgbClr val="000000">
                      <a:alpha val="43137"/>
                    </a:srgbClr>
                  </a:outerShdw>
                </a:effectLst>
              </a:rPr>
              <a:t> </a:t>
            </a:r>
            <a:r>
              <a:rPr lang="en-US" sz="2800" b="1" u="sng" dirty="0">
                <a:solidFill>
                  <a:schemeClr val="tx2">
                    <a:lumMod val="75000"/>
                  </a:schemeClr>
                </a:solidFill>
              </a:rPr>
              <a:t>Its meaning</a:t>
            </a:r>
          </a:p>
          <a:p>
            <a:pPr marL="514350" indent="-514350">
              <a:buAutoNum type="alphaUcPeriod"/>
            </a:pPr>
            <a:endParaRPr lang="en-US" sz="1400" b="1" u="sng" dirty="0"/>
          </a:p>
          <a:p>
            <a:pPr marL="514350" indent="-514350">
              <a:buAutoNum type="alphaUcPeriod"/>
            </a:pPr>
            <a:r>
              <a:rPr lang="en-US" sz="2800" b="1" dirty="0"/>
              <a:t> </a:t>
            </a:r>
            <a:r>
              <a:rPr lang="en-US" sz="2800" b="1" u="sng" dirty="0">
                <a:solidFill>
                  <a:schemeClr val="tx2">
                    <a:lumMod val="75000"/>
                  </a:schemeClr>
                </a:solidFill>
              </a:rPr>
              <a:t>Its elements</a:t>
            </a:r>
          </a:p>
          <a:p>
            <a:pPr marL="971550" lvl="1" indent="-514350">
              <a:buFont typeface="+mj-lt"/>
              <a:buAutoNum type="arabicPeriod"/>
            </a:pPr>
            <a:r>
              <a:rPr lang="en-US" sz="2400" dirty="0"/>
              <a:t>Godly sorrow (produces repentance)</a:t>
            </a:r>
          </a:p>
          <a:p>
            <a:pPr marL="971550" lvl="1" indent="-514350">
              <a:buFont typeface="+mj-lt"/>
              <a:buAutoNum type="arabicPeriod"/>
            </a:pPr>
            <a:r>
              <a:rPr lang="en-US" sz="2400" dirty="0"/>
              <a:t>Change of mind (repentance)</a:t>
            </a:r>
          </a:p>
        </p:txBody>
      </p:sp>
    </p:spTree>
  </p:cSld>
  <p:clrMapOvr>
    <a:masterClrMapping/>
  </p:clrMapOvr>
  <p:transition spd="slow">
    <p:circl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p:cNvSpPr>
            <a:spLocks noChangeArrowheads="1"/>
          </p:cNvSpPr>
          <p:nvPr/>
        </p:nvSpPr>
        <p:spPr bwMode="auto">
          <a:xfrm>
            <a:off x="3276600" y="1752600"/>
            <a:ext cx="2743200" cy="3124200"/>
          </a:xfrm>
          <a:prstGeom prst="star32">
            <a:avLst>
              <a:gd name="adj" fmla="val 45542"/>
            </a:avLst>
          </a:prstGeom>
          <a:solidFill>
            <a:srgbClr val="FFFF00"/>
          </a:solidFill>
          <a:ln w="9525">
            <a:solidFill>
              <a:schemeClr val="tx1"/>
            </a:solidFill>
            <a:miter lim="800000"/>
            <a:headEnd/>
            <a:tailEnd/>
          </a:ln>
        </p:spPr>
        <p:txBody>
          <a:bodyPr wrap="none" anchor="ctr"/>
          <a:lstStyle/>
          <a:p>
            <a:pPr algn="ctr" rtl="0" fontAlgn="base">
              <a:spcBef>
                <a:spcPct val="0"/>
              </a:spcBef>
              <a:spcAft>
                <a:spcPct val="0"/>
              </a:spcAft>
            </a:pPr>
            <a:r>
              <a:rPr lang="en-US" sz="2400" b="1" kern="1200">
                <a:solidFill>
                  <a:srgbClr val="000000"/>
                </a:solidFill>
                <a:latin typeface="Arial" charset="0"/>
                <a:ea typeface="+mn-ea"/>
                <a:cs typeface="+mn-cs"/>
              </a:rPr>
              <a:t>Repentance</a:t>
            </a:r>
          </a:p>
          <a:p>
            <a:pPr algn="ctr" rtl="0" fontAlgn="base">
              <a:spcBef>
                <a:spcPct val="0"/>
              </a:spcBef>
              <a:spcAft>
                <a:spcPct val="0"/>
              </a:spcAft>
            </a:pPr>
            <a:endParaRPr lang="en-US" sz="2400" b="1" kern="1200">
              <a:solidFill>
                <a:srgbClr val="000000"/>
              </a:solidFill>
              <a:latin typeface="Arial" charset="0"/>
              <a:ea typeface="+mn-ea"/>
              <a:cs typeface="+mn-cs"/>
            </a:endParaRPr>
          </a:p>
          <a:p>
            <a:pPr algn="ctr" rtl="0" fontAlgn="base">
              <a:spcBef>
                <a:spcPct val="0"/>
              </a:spcBef>
              <a:spcAft>
                <a:spcPct val="0"/>
              </a:spcAft>
            </a:pPr>
            <a:r>
              <a:rPr lang="en-US" sz="2400" b="1" kern="1200">
                <a:solidFill>
                  <a:srgbClr val="000000"/>
                </a:solidFill>
                <a:latin typeface="Arial" charset="0"/>
                <a:ea typeface="+mn-ea"/>
                <a:cs typeface="+mn-cs"/>
              </a:rPr>
              <a:t>(Change</a:t>
            </a:r>
          </a:p>
          <a:p>
            <a:pPr algn="ctr" rtl="0" fontAlgn="base">
              <a:spcBef>
                <a:spcPct val="0"/>
              </a:spcBef>
              <a:spcAft>
                <a:spcPct val="0"/>
              </a:spcAft>
            </a:pPr>
            <a:r>
              <a:rPr lang="en-US" sz="2400" b="1" kern="1200">
                <a:solidFill>
                  <a:srgbClr val="000000"/>
                </a:solidFill>
                <a:latin typeface="Arial" charset="0"/>
                <a:ea typeface="+mn-ea"/>
                <a:cs typeface="+mn-cs"/>
              </a:rPr>
              <a:t>of Mind)</a:t>
            </a:r>
          </a:p>
        </p:txBody>
      </p:sp>
      <p:grpSp>
        <p:nvGrpSpPr>
          <p:cNvPr id="2" name="Group 3"/>
          <p:cNvGrpSpPr>
            <a:grpSpLocks/>
          </p:cNvGrpSpPr>
          <p:nvPr/>
        </p:nvGrpSpPr>
        <p:grpSpPr bwMode="auto">
          <a:xfrm>
            <a:off x="381000" y="1219200"/>
            <a:ext cx="3733800" cy="4648200"/>
            <a:chOff x="240" y="768"/>
            <a:chExt cx="2352" cy="2928"/>
          </a:xfrm>
        </p:grpSpPr>
        <p:sp>
          <p:nvSpPr>
            <p:cNvPr id="23560" name="Rectangle 4"/>
            <p:cNvSpPr>
              <a:spLocks noChangeArrowheads="1"/>
            </p:cNvSpPr>
            <p:nvPr/>
          </p:nvSpPr>
          <p:spPr bwMode="auto">
            <a:xfrm>
              <a:off x="240" y="768"/>
              <a:ext cx="1392" cy="2304"/>
            </a:xfrm>
            <a:prstGeom prst="rect">
              <a:avLst/>
            </a:prstGeom>
            <a:solidFill>
              <a:schemeClr val="bg1"/>
            </a:solidFill>
            <a:ln w="9525">
              <a:solidFill>
                <a:srgbClr val="FFFFCC"/>
              </a:solidFill>
              <a:miter lim="800000"/>
              <a:headEnd/>
              <a:tailEnd/>
            </a:ln>
          </p:spPr>
          <p:txBody>
            <a:bodyPr wrap="none" anchor="ctr"/>
            <a:lstStyle/>
            <a:p>
              <a:pPr algn="ctr" rtl="0" fontAlgn="base">
                <a:spcBef>
                  <a:spcPct val="0"/>
                </a:spcBef>
                <a:spcAft>
                  <a:spcPct val="0"/>
                </a:spcAft>
              </a:pPr>
              <a:r>
                <a:rPr lang="en-US" sz="2800" b="1" kern="1200">
                  <a:solidFill>
                    <a:srgbClr val="FFFFFF"/>
                  </a:solidFill>
                  <a:latin typeface="Arial" charset="0"/>
                  <a:ea typeface="+mn-ea"/>
                  <a:cs typeface="+mn-cs"/>
                </a:rPr>
                <a:t>Godly</a:t>
              </a:r>
            </a:p>
            <a:p>
              <a:pPr algn="ctr" rtl="0" fontAlgn="base">
                <a:spcBef>
                  <a:spcPct val="0"/>
                </a:spcBef>
                <a:spcAft>
                  <a:spcPct val="0"/>
                </a:spcAft>
              </a:pPr>
              <a:r>
                <a:rPr lang="en-US" sz="2800" b="1" kern="1200">
                  <a:solidFill>
                    <a:srgbClr val="FFFFFF"/>
                  </a:solidFill>
                  <a:latin typeface="Arial" charset="0"/>
                  <a:ea typeface="+mn-ea"/>
                  <a:cs typeface="+mn-cs"/>
                </a:rPr>
                <a:t>Sorrow</a:t>
              </a:r>
            </a:p>
            <a:p>
              <a:pPr algn="ctr" rtl="0" fontAlgn="base">
                <a:spcBef>
                  <a:spcPct val="0"/>
                </a:spcBef>
                <a:spcAft>
                  <a:spcPct val="0"/>
                </a:spcAft>
              </a:pPr>
              <a:endParaRPr lang="en-US" sz="2800" b="1" kern="1200">
                <a:solidFill>
                  <a:srgbClr val="FFFFFF"/>
                </a:solidFill>
                <a:latin typeface="Arial" charset="0"/>
                <a:ea typeface="+mn-ea"/>
                <a:cs typeface="+mn-cs"/>
              </a:endParaRPr>
            </a:p>
            <a:p>
              <a:pPr algn="ctr" rtl="0" fontAlgn="base">
                <a:spcBef>
                  <a:spcPct val="0"/>
                </a:spcBef>
                <a:spcAft>
                  <a:spcPct val="0"/>
                </a:spcAft>
              </a:pPr>
              <a:r>
                <a:rPr lang="en-US" sz="2800" b="1" kern="1200">
                  <a:solidFill>
                    <a:srgbClr val="FFFFFF"/>
                  </a:solidFill>
                  <a:latin typeface="Arial" charset="0"/>
                  <a:ea typeface="+mn-ea"/>
                  <a:cs typeface="+mn-cs"/>
                </a:rPr>
                <a:t>Deep</a:t>
              </a:r>
            </a:p>
            <a:p>
              <a:pPr algn="ctr" rtl="0" fontAlgn="base">
                <a:spcBef>
                  <a:spcPct val="0"/>
                </a:spcBef>
                <a:spcAft>
                  <a:spcPct val="0"/>
                </a:spcAft>
              </a:pPr>
              <a:r>
                <a:rPr lang="en-US" sz="2800" b="1" kern="1200">
                  <a:solidFill>
                    <a:srgbClr val="FFFFFF"/>
                  </a:solidFill>
                  <a:latin typeface="Arial" charset="0"/>
                  <a:ea typeface="+mn-ea"/>
                  <a:cs typeface="+mn-cs"/>
                </a:rPr>
                <a:t>Contrition</a:t>
              </a:r>
            </a:p>
          </p:txBody>
        </p:sp>
        <p:sp>
          <p:nvSpPr>
            <p:cNvPr id="23561" name="AutoShape 5"/>
            <p:cNvSpPr>
              <a:spLocks noChangeArrowheads="1"/>
            </p:cNvSpPr>
            <p:nvPr/>
          </p:nvSpPr>
          <p:spPr bwMode="auto">
            <a:xfrm rot="-4469440">
              <a:off x="1536" y="2592"/>
              <a:ext cx="720" cy="1392"/>
            </a:xfrm>
            <a:prstGeom prst="curvedRightArrow">
              <a:avLst>
                <a:gd name="adj1" fmla="val 38667"/>
                <a:gd name="adj2" fmla="val 77333"/>
                <a:gd name="adj3" fmla="val 33333"/>
              </a:avLst>
            </a:prstGeom>
            <a:solidFill>
              <a:schemeClr val="accent1"/>
            </a:solidFill>
            <a:ln w="9525">
              <a:solidFill>
                <a:schemeClr val="tx1"/>
              </a:solidFill>
              <a:miter lim="800000"/>
              <a:headEnd/>
              <a:tailEnd/>
            </a:ln>
          </p:spPr>
          <p:txBody>
            <a:bodyPr wrap="none" anchor="ct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23562" name="Rectangle 6"/>
            <p:cNvSpPr>
              <a:spLocks noChangeArrowheads="1"/>
            </p:cNvSpPr>
            <p:nvPr/>
          </p:nvSpPr>
          <p:spPr bwMode="auto">
            <a:xfrm>
              <a:off x="1200" y="3504"/>
              <a:ext cx="1056" cy="192"/>
            </a:xfrm>
            <a:prstGeom prst="rect">
              <a:avLst/>
            </a:prstGeom>
            <a:solidFill>
              <a:schemeClr val="tx1"/>
            </a:solidFill>
            <a:ln w="9525">
              <a:solidFill>
                <a:schemeClr val="tx1"/>
              </a:solidFill>
              <a:miter lim="800000"/>
              <a:headEnd/>
              <a:tailEnd/>
            </a:ln>
          </p:spPr>
          <p:txBody>
            <a:bodyPr wrap="none" anchor="ctr"/>
            <a:lstStyle/>
            <a:p>
              <a:pPr algn="ctr" rtl="0" fontAlgn="base">
                <a:spcBef>
                  <a:spcPct val="0"/>
                </a:spcBef>
                <a:spcAft>
                  <a:spcPct val="0"/>
                </a:spcAft>
              </a:pPr>
              <a:r>
                <a:rPr lang="en-US" sz="2000" b="1" kern="1200" dirty="0">
                  <a:solidFill>
                    <a:srgbClr val="000000"/>
                  </a:solidFill>
                  <a:latin typeface="Arial" charset="0"/>
                  <a:ea typeface="+mn-ea"/>
                  <a:cs typeface="+mn-cs"/>
                </a:rPr>
                <a:t>Produces</a:t>
              </a:r>
            </a:p>
          </p:txBody>
        </p:sp>
      </p:grpSp>
    </p:spTree>
  </p:cSld>
  <p:clrMapOvr>
    <a:masterClrMapping/>
  </p:clrMapOvr>
  <p:transition spd="slow">
    <p:circl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1943100" y="2857500"/>
            <a:ext cx="56388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
        <p:nvSpPr>
          <p:cNvPr id="4" name="TextBox 3"/>
          <p:cNvSpPr txBox="1"/>
          <p:nvPr/>
        </p:nvSpPr>
        <p:spPr>
          <a:xfrm>
            <a:off x="3604153" y="130314"/>
            <a:ext cx="2064989" cy="707886"/>
          </a:xfrm>
          <a:prstGeom prst="rect">
            <a:avLst/>
          </a:prstGeom>
          <a:noFill/>
        </p:spPr>
        <p:txBody>
          <a:bodyPr wrap="none" rtlCol="0">
            <a:spAutoFit/>
          </a:bodyPr>
          <a:lstStyle/>
          <a:p>
            <a:r>
              <a:rPr lang="en-US" sz="4000" i="1" dirty="0">
                <a:solidFill>
                  <a:srgbClr val="FFFF00"/>
                </a:solidFill>
                <a:effectLst>
                  <a:outerShdw blurRad="38100" dist="38100" dir="2700000" algn="tl">
                    <a:srgbClr val="000000">
                      <a:alpha val="43137"/>
                    </a:srgbClr>
                  </a:outerShdw>
                </a:effectLst>
              </a:rPr>
              <a:t>“Repent”</a:t>
            </a:r>
          </a:p>
        </p:txBody>
      </p:sp>
      <p:sp>
        <p:nvSpPr>
          <p:cNvPr id="5" name="TextBox 4"/>
          <p:cNvSpPr txBox="1"/>
          <p:nvPr/>
        </p:nvSpPr>
        <p:spPr>
          <a:xfrm>
            <a:off x="1676400" y="1219200"/>
            <a:ext cx="6781800" cy="2277547"/>
          </a:xfrm>
          <a:prstGeom prst="rect">
            <a:avLst/>
          </a:prstGeom>
          <a:noFill/>
        </p:spPr>
        <p:txBody>
          <a:bodyPr wrap="square" rtlCol="0">
            <a:spAutoFit/>
          </a:bodyPr>
          <a:lstStyle/>
          <a:p>
            <a:pPr marL="514350" indent="-514350">
              <a:buAutoNum type="alphaUcPeriod"/>
            </a:pPr>
            <a:r>
              <a:rPr lang="en-US" sz="2800" b="1" dirty="0">
                <a:effectLst>
                  <a:outerShdw blurRad="38100" dist="38100" dir="2700000" algn="tl">
                    <a:srgbClr val="000000">
                      <a:alpha val="43137"/>
                    </a:srgbClr>
                  </a:outerShdw>
                </a:effectLst>
              </a:rPr>
              <a:t> </a:t>
            </a:r>
            <a:r>
              <a:rPr lang="en-US" sz="2800" b="1" u="sng" dirty="0">
                <a:solidFill>
                  <a:schemeClr val="tx2">
                    <a:lumMod val="75000"/>
                  </a:schemeClr>
                </a:solidFill>
              </a:rPr>
              <a:t>Its meaning</a:t>
            </a:r>
          </a:p>
          <a:p>
            <a:pPr marL="514350" indent="-514350">
              <a:buAutoNum type="alphaUcPeriod"/>
            </a:pPr>
            <a:endParaRPr lang="en-US" sz="1400" b="1" u="sng" dirty="0"/>
          </a:p>
          <a:p>
            <a:pPr marL="514350" indent="-514350">
              <a:buAutoNum type="alphaUcPeriod"/>
            </a:pPr>
            <a:r>
              <a:rPr lang="en-US" sz="2800" b="1" dirty="0"/>
              <a:t> </a:t>
            </a:r>
            <a:r>
              <a:rPr lang="en-US" sz="2800" b="1" u="sng" dirty="0">
                <a:solidFill>
                  <a:schemeClr val="tx2">
                    <a:lumMod val="75000"/>
                  </a:schemeClr>
                </a:solidFill>
              </a:rPr>
              <a:t>Its elements</a:t>
            </a:r>
          </a:p>
          <a:p>
            <a:pPr marL="971550" lvl="1" indent="-514350">
              <a:buFont typeface="+mj-lt"/>
              <a:buAutoNum type="arabicPeriod"/>
            </a:pPr>
            <a:r>
              <a:rPr lang="en-US" sz="2400" dirty="0"/>
              <a:t>Godly sorrow (produces repentance)</a:t>
            </a:r>
          </a:p>
          <a:p>
            <a:pPr marL="971550" lvl="1" indent="-514350">
              <a:buFont typeface="+mj-lt"/>
              <a:buAutoNum type="arabicPeriod"/>
            </a:pPr>
            <a:r>
              <a:rPr lang="en-US" sz="2400" dirty="0"/>
              <a:t>Change of mind (repentance)</a:t>
            </a:r>
          </a:p>
          <a:p>
            <a:pPr marL="971550" lvl="1" indent="-514350">
              <a:buFont typeface="+mj-lt"/>
              <a:buAutoNum type="arabicPeriod"/>
            </a:pPr>
            <a:r>
              <a:rPr lang="en-US" sz="2400" dirty="0"/>
              <a:t>Change of life (result of repentance)</a:t>
            </a:r>
          </a:p>
        </p:txBody>
      </p:sp>
    </p:spTree>
  </p:cSld>
  <p:clrMapOvr>
    <a:masterClrMapping/>
  </p:clrMapOvr>
  <p:transition spd="slow">
    <p:circl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295400" y="1219200"/>
            <a:ext cx="7696200" cy="5213350"/>
          </a:xfrm>
          <a:prstGeom prst="rect">
            <a:avLst/>
          </a:prstGeom>
          <a:solidFill>
            <a:schemeClr val="tx1"/>
          </a:solidFill>
          <a:ln w="9525">
            <a:solidFill>
              <a:schemeClr val="tx1"/>
            </a:solidFill>
            <a:miter lim="800000"/>
            <a:headEnd/>
            <a:tailEnd/>
          </a:ln>
        </p:spPr>
        <p:txBody>
          <a:bodyPr>
            <a:spAutoFit/>
          </a:bodyPr>
          <a:lstStyle/>
          <a:p>
            <a:pPr algn="l" rtl="0" fontAlgn="base">
              <a:spcBef>
                <a:spcPct val="0"/>
              </a:spcBef>
              <a:spcAft>
                <a:spcPct val="0"/>
              </a:spcAft>
              <a:buFontTx/>
              <a:buChar char="•"/>
            </a:pPr>
            <a:r>
              <a:rPr lang="en-US" sz="2400" u="sng" kern="1200" dirty="0">
                <a:solidFill>
                  <a:srgbClr val="000000"/>
                </a:solidFill>
                <a:latin typeface="Arial" charset="0"/>
                <a:ea typeface="+mn-ea"/>
                <a:cs typeface="+mn-cs"/>
              </a:rPr>
              <a:t>Thayer</a:t>
            </a:r>
            <a:r>
              <a:rPr lang="en-US" sz="2400" kern="1200" dirty="0">
                <a:solidFill>
                  <a:srgbClr val="000000"/>
                </a:solidFill>
                <a:latin typeface="Arial" charset="0"/>
                <a:ea typeface="+mn-ea"/>
                <a:cs typeface="+mn-cs"/>
              </a:rPr>
              <a:t>: “to change one’s mind for the better, heartily to amend with abhorrence of one’s past sins” (405). </a:t>
            </a:r>
          </a:p>
          <a:p>
            <a:pPr algn="l" rtl="0" fontAlgn="base">
              <a:spcBef>
                <a:spcPct val="0"/>
              </a:spcBef>
              <a:spcAft>
                <a:spcPct val="0"/>
              </a:spcAft>
            </a:pPr>
            <a:endParaRPr lang="en-US" sz="2400" kern="1200" dirty="0">
              <a:solidFill>
                <a:srgbClr val="000000"/>
              </a:solidFill>
              <a:latin typeface="Arial" charset="0"/>
              <a:ea typeface="+mn-ea"/>
              <a:cs typeface="+mn-cs"/>
            </a:endParaRPr>
          </a:p>
          <a:p>
            <a:pPr algn="l" rtl="0" fontAlgn="base">
              <a:spcBef>
                <a:spcPct val="0"/>
              </a:spcBef>
              <a:spcAft>
                <a:spcPct val="0"/>
              </a:spcAft>
              <a:buFontTx/>
              <a:buChar char="•"/>
            </a:pPr>
            <a:r>
              <a:rPr lang="en-US" sz="2400" kern="1200" dirty="0">
                <a:solidFill>
                  <a:srgbClr val="000000"/>
                </a:solidFill>
                <a:latin typeface="Arial" charset="0"/>
                <a:ea typeface="+mn-ea"/>
                <a:cs typeface="+mn-cs"/>
              </a:rPr>
              <a:t> </a:t>
            </a:r>
            <a:r>
              <a:rPr lang="en-US" sz="2400" u="sng" kern="1200" dirty="0">
                <a:solidFill>
                  <a:srgbClr val="000000"/>
                </a:solidFill>
                <a:latin typeface="Arial" charset="0"/>
                <a:ea typeface="+mn-ea"/>
                <a:cs typeface="+mn-cs"/>
              </a:rPr>
              <a:t>W. E. Vine</a:t>
            </a:r>
            <a:r>
              <a:rPr lang="en-US" sz="2400" kern="1200" dirty="0">
                <a:solidFill>
                  <a:srgbClr val="000000"/>
                </a:solidFill>
                <a:latin typeface="Arial" charset="0"/>
                <a:ea typeface="+mn-ea"/>
                <a:cs typeface="+mn-cs"/>
              </a:rPr>
              <a:t> says “this change of mind involves both a turning from sin and a turning to God” (III: 281). </a:t>
            </a:r>
          </a:p>
          <a:p>
            <a:pPr algn="l" rtl="0" fontAlgn="base">
              <a:spcBef>
                <a:spcPct val="0"/>
              </a:spcBef>
              <a:spcAft>
                <a:spcPct val="0"/>
              </a:spcAft>
            </a:pPr>
            <a:endParaRPr lang="en-US" sz="2400" kern="1200" dirty="0">
              <a:solidFill>
                <a:srgbClr val="000000"/>
              </a:solidFill>
              <a:latin typeface="Arial" charset="0"/>
              <a:ea typeface="+mn-ea"/>
              <a:cs typeface="+mn-cs"/>
            </a:endParaRPr>
          </a:p>
          <a:p>
            <a:pPr algn="l" rtl="0" fontAlgn="base">
              <a:spcBef>
                <a:spcPct val="0"/>
              </a:spcBef>
              <a:spcAft>
                <a:spcPct val="0"/>
              </a:spcAft>
              <a:buFontTx/>
              <a:buChar char="•"/>
            </a:pPr>
            <a:r>
              <a:rPr lang="en-US" sz="2400" kern="1200" dirty="0">
                <a:solidFill>
                  <a:srgbClr val="000000"/>
                </a:solidFill>
                <a:latin typeface="Arial" charset="0"/>
                <a:ea typeface="+mn-ea"/>
                <a:cs typeface="+mn-cs"/>
              </a:rPr>
              <a:t> </a:t>
            </a:r>
            <a:r>
              <a:rPr lang="en-US" sz="2400" u="sng" kern="1200" dirty="0" err="1">
                <a:solidFill>
                  <a:srgbClr val="000000"/>
                </a:solidFill>
                <a:latin typeface="Arial" charset="0"/>
                <a:ea typeface="+mn-ea"/>
                <a:cs typeface="+mn-cs"/>
              </a:rPr>
              <a:t>Kittel’s</a:t>
            </a:r>
            <a:r>
              <a:rPr lang="en-US" sz="2400" u="sng" kern="1200" dirty="0">
                <a:solidFill>
                  <a:srgbClr val="000000"/>
                </a:solidFill>
                <a:latin typeface="Arial" charset="0"/>
                <a:ea typeface="+mn-ea"/>
                <a:cs typeface="+mn-cs"/>
              </a:rPr>
              <a:t> </a:t>
            </a:r>
            <a:r>
              <a:rPr lang="en-US" sz="2400" i="1" u="sng" kern="1200" dirty="0">
                <a:solidFill>
                  <a:srgbClr val="000000"/>
                </a:solidFill>
                <a:latin typeface="Arial" charset="0"/>
                <a:ea typeface="+mn-ea"/>
                <a:cs typeface="+mn-cs"/>
              </a:rPr>
              <a:t>Theological Dictionary Of The New Testament</a:t>
            </a:r>
            <a:r>
              <a:rPr lang="en-US" sz="2400" kern="1200" dirty="0">
                <a:solidFill>
                  <a:srgbClr val="000000"/>
                </a:solidFill>
                <a:latin typeface="Arial" charset="0"/>
                <a:ea typeface="+mn-ea"/>
                <a:cs typeface="+mn-cs"/>
              </a:rPr>
              <a:t> suggest that repentance involves turning away from evil (IV: 1004). </a:t>
            </a:r>
          </a:p>
          <a:p>
            <a:pPr algn="l" rtl="0" fontAlgn="base">
              <a:spcBef>
                <a:spcPct val="0"/>
              </a:spcBef>
              <a:spcAft>
                <a:spcPct val="0"/>
              </a:spcAft>
            </a:pPr>
            <a:endParaRPr lang="en-US" sz="2400" kern="1200" dirty="0">
              <a:solidFill>
                <a:srgbClr val="000000"/>
              </a:solidFill>
              <a:latin typeface="Arial" charset="0"/>
              <a:ea typeface="+mn-ea"/>
              <a:cs typeface="+mn-cs"/>
            </a:endParaRPr>
          </a:p>
          <a:p>
            <a:pPr algn="l" rtl="0" fontAlgn="base">
              <a:spcBef>
                <a:spcPct val="0"/>
              </a:spcBef>
              <a:spcAft>
                <a:spcPct val="0"/>
              </a:spcAft>
              <a:buFontTx/>
              <a:buChar char="•"/>
            </a:pPr>
            <a:r>
              <a:rPr lang="en-US" sz="2400" kern="1200" dirty="0">
                <a:solidFill>
                  <a:srgbClr val="000000"/>
                </a:solidFill>
                <a:latin typeface="Arial" charset="0"/>
                <a:ea typeface="+mn-ea"/>
                <a:cs typeface="+mn-cs"/>
              </a:rPr>
              <a:t> </a:t>
            </a:r>
            <a:r>
              <a:rPr lang="en-US" sz="2400" u="sng" kern="1200" dirty="0">
                <a:solidFill>
                  <a:srgbClr val="000000"/>
                </a:solidFill>
                <a:latin typeface="Arial" charset="0"/>
                <a:ea typeface="+mn-ea"/>
                <a:cs typeface="+mn-cs"/>
              </a:rPr>
              <a:t>A. T. Robertson</a:t>
            </a:r>
            <a:r>
              <a:rPr lang="en-US" sz="2400" kern="1200" dirty="0">
                <a:solidFill>
                  <a:srgbClr val="000000"/>
                </a:solidFill>
                <a:latin typeface="Arial" charset="0"/>
                <a:ea typeface="+mn-ea"/>
                <a:cs typeface="+mn-cs"/>
              </a:rPr>
              <a:t> said that when John called upon his hearers to repent, “John did not call on people to be sorry, but to change their mental attitudes and conduct” (</a:t>
            </a:r>
            <a:r>
              <a:rPr lang="en-US" sz="2400" i="1" kern="1200" dirty="0">
                <a:solidFill>
                  <a:srgbClr val="000000"/>
                </a:solidFill>
                <a:latin typeface="Arial" charset="0"/>
                <a:ea typeface="+mn-ea"/>
                <a:cs typeface="+mn-cs"/>
              </a:rPr>
              <a:t>Word Pictures In The New Testament</a:t>
            </a:r>
            <a:r>
              <a:rPr lang="en-US" sz="2400" kern="1200" dirty="0">
                <a:solidFill>
                  <a:srgbClr val="000000"/>
                </a:solidFill>
                <a:latin typeface="Arial" charset="0"/>
                <a:ea typeface="+mn-ea"/>
                <a:cs typeface="+mn-cs"/>
              </a:rPr>
              <a:t>, I: 24)</a:t>
            </a:r>
          </a:p>
        </p:txBody>
      </p:sp>
      <p:sp>
        <p:nvSpPr>
          <p:cNvPr id="20483" name="Text Box 3"/>
          <p:cNvSpPr txBox="1">
            <a:spLocks noChangeArrowheads="1"/>
          </p:cNvSpPr>
          <p:nvPr/>
        </p:nvSpPr>
        <p:spPr bwMode="auto">
          <a:xfrm rot="-5400000">
            <a:off x="-2879725" y="2879725"/>
            <a:ext cx="6858000" cy="1098550"/>
          </a:xfrm>
          <a:prstGeom prst="rect">
            <a:avLst/>
          </a:prstGeom>
          <a:solidFill>
            <a:schemeClr val="bg1"/>
          </a:solidFill>
          <a:ln w="9525">
            <a:noFill/>
            <a:miter lim="800000"/>
            <a:headEnd/>
            <a:tailEnd/>
          </a:ln>
        </p:spPr>
        <p:txBody>
          <a:bodyPr>
            <a:spAutoFit/>
          </a:bodyPr>
          <a:lstStyle/>
          <a:p>
            <a:pPr algn="ctr" rtl="0" fontAlgn="base">
              <a:spcBef>
                <a:spcPct val="0"/>
              </a:spcBef>
              <a:spcAft>
                <a:spcPct val="0"/>
              </a:spcAft>
            </a:pPr>
            <a:r>
              <a:rPr lang="en-US" sz="6600" kern="1200">
                <a:solidFill>
                  <a:srgbClr val="FFFFCC"/>
                </a:solidFill>
                <a:latin typeface="+mj-lt"/>
                <a:ea typeface="+mn-ea"/>
                <a:cs typeface="+mn-cs"/>
              </a:rPr>
              <a:t>Change of Life</a:t>
            </a:r>
          </a:p>
        </p:txBody>
      </p:sp>
      <p:sp>
        <p:nvSpPr>
          <p:cNvPr id="28676" name="Text Box 4"/>
          <p:cNvSpPr txBox="1">
            <a:spLocks noChangeArrowheads="1"/>
          </p:cNvSpPr>
          <p:nvPr/>
        </p:nvSpPr>
        <p:spPr bwMode="auto">
          <a:xfrm>
            <a:off x="1752600" y="406400"/>
            <a:ext cx="4490332" cy="523220"/>
          </a:xfrm>
          <a:prstGeom prst="rect">
            <a:avLst/>
          </a:prstGeom>
          <a:noFill/>
          <a:ln w="9525">
            <a:noFill/>
            <a:miter lim="800000"/>
            <a:headEnd/>
            <a:tailEnd/>
          </a:ln>
          <a:effectLst/>
        </p:spPr>
        <p:txBody>
          <a:bodyPr wrap="none">
            <a:spAutoFit/>
          </a:bodyPr>
          <a:lstStyle/>
          <a:p>
            <a:pPr algn="l" rtl="0" fontAlgn="base">
              <a:spcBef>
                <a:spcPct val="0"/>
              </a:spcBef>
              <a:spcAft>
                <a:spcPct val="0"/>
              </a:spcAft>
              <a:defRPr/>
            </a:pPr>
            <a:r>
              <a:rPr lang="en-US" sz="2800" b="1" kern="1200" dirty="0">
                <a:solidFill>
                  <a:srgbClr val="FFFFCC"/>
                </a:solidFill>
                <a:effectLst>
                  <a:outerShdw blurRad="38100" dist="38100" dir="2700000" algn="tl">
                    <a:srgbClr val="000000"/>
                  </a:outerShdw>
                </a:effectLst>
                <a:ea typeface="+mn-ea"/>
                <a:cs typeface="+mn-cs"/>
              </a:rPr>
              <a:t>1. Involves Turning From Evil</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500" fill="hold"/>
                                        <p:tgtEl>
                                          <p:spTgt spid="28674"/>
                                        </p:tgtEl>
                                        <p:attrNameLst>
                                          <p:attrName>ppt_w</p:attrName>
                                        </p:attrNameLst>
                                      </p:cBhvr>
                                      <p:tavLst>
                                        <p:tav tm="0">
                                          <p:val>
                                            <p:strVal val="#ppt_w*0.05"/>
                                          </p:val>
                                        </p:tav>
                                        <p:tav tm="100000">
                                          <p:val>
                                            <p:strVal val="#ppt_w"/>
                                          </p:val>
                                        </p:tav>
                                      </p:tavLst>
                                    </p:anim>
                                    <p:anim calcmode="lin" valueType="num">
                                      <p:cBhvr>
                                        <p:cTn id="8" dur="500" fill="hold"/>
                                        <p:tgtEl>
                                          <p:spTgt spid="28674"/>
                                        </p:tgtEl>
                                        <p:attrNameLst>
                                          <p:attrName>ppt_h</p:attrName>
                                        </p:attrNameLst>
                                      </p:cBhvr>
                                      <p:tavLst>
                                        <p:tav tm="0">
                                          <p:val>
                                            <p:strVal val="#ppt_h"/>
                                          </p:val>
                                        </p:tav>
                                        <p:tav tm="100000">
                                          <p:val>
                                            <p:strVal val="#ppt_h"/>
                                          </p:val>
                                        </p:tav>
                                      </p:tavLst>
                                    </p:anim>
                                    <p:anim calcmode="lin" valueType="num">
                                      <p:cBhvr>
                                        <p:cTn id="9" dur="500" fill="hold"/>
                                        <p:tgtEl>
                                          <p:spTgt spid="28674"/>
                                        </p:tgtEl>
                                        <p:attrNameLst>
                                          <p:attrName>ppt_x</p:attrName>
                                        </p:attrNameLst>
                                      </p:cBhvr>
                                      <p:tavLst>
                                        <p:tav tm="0">
                                          <p:val>
                                            <p:strVal val="#ppt_x-.2"/>
                                          </p:val>
                                        </p:tav>
                                        <p:tav tm="100000">
                                          <p:val>
                                            <p:strVal val="#ppt_x"/>
                                          </p:val>
                                        </p:tav>
                                      </p:tavLst>
                                    </p:anim>
                                    <p:anim calcmode="lin" valueType="num">
                                      <p:cBhvr>
                                        <p:cTn id="10" dur="500" fill="hold"/>
                                        <p:tgtEl>
                                          <p:spTgt spid="28674"/>
                                        </p:tgtEl>
                                        <p:attrNameLst>
                                          <p:attrName>ppt_y</p:attrName>
                                        </p:attrNameLst>
                                      </p:cBhvr>
                                      <p:tavLst>
                                        <p:tav tm="0">
                                          <p:val>
                                            <p:strVal val="#ppt_y"/>
                                          </p:val>
                                        </p:tav>
                                        <p:tav tm="100000">
                                          <p:val>
                                            <p:strVal val="#ppt_y"/>
                                          </p:val>
                                        </p:tav>
                                      </p:tavLst>
                                    </p:anim>
                                    <p:animEffect transition="in" filter="fade">
                                      <p:cBhvr>
                                        <p:cTn id="11"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1752600" y="406400"/>
            <a:ext cx="4490332" cy="954107"/>
          </a:xfrm>
          <a:prstGeom prst="rect">
            <a:avLst/>
          </a:prstGeom>
          <a:noFill/>
          <a:ln w="9525">
            <a:noFill/>
            <a:miter lim="800000"/>
            <a:headEnd/>
            <a:tailEnd/>
          </a:ln>
          <a:effectLst/>
        </p:spPr>
        <p:txBody>
          <a:bodyPr wrap="none">
            <a:spAutoFit/>
          </a:bodyPr>
          <a:lstStyle/>
          <a:p>
            <a:pPr algn="l" rtl="0" fontAlgn="base">
              <a:spcBef>
                <a:spcPct val="0"/>
              </a:spcBef>
              <a:spcAft>
                <a:spcPct val="0"/>
              </a:spcAft>
              <a:defRPr/>
            </a:pPr>
            <a:r>
              <a:rPr lang="en-US" sz="2800" b="1" kern="1200" dirty="0">
                <a:solidFill>
                  <a:srgbClr val="FFFFCC"/>
                </a:solidFill>
                <a:effectLst>
                  <a:outerShdw blurRad="38100" dist="38100" dir="2700000" algn="tl">
                    <a:srgbClr val="000000"/>
                  </a:outerShdw>
                </a:effectLst>
                <a:ea typeface="+mn-ea"/>
                <a:cs typeface="+mn-cs"/>
              </a:rPr>
              <a:t>1. Involves Turning From Evil</a:t>
            </a:r>
          </a:p>
          <a:p>
            <a:pPr algn="l" rtl="0" fontAlgn="base">
              <a:spcBef>
                <a:spcPct val="0"/>
              </a:spcBef>
              <a:spcAft>
                <a:spcPct val="0"/>
              </a:spcAft>
              <a:defRPr/>
            </a:pPr>
            <a:r>
              <a:rPr lang="en-US" sz="2800" b="1" kern="1200" dirty="0">
                <a:solidFill>
                  <a:srgbClr val="FFFFCC"/>
                </a:solidFill>
                <a:effectLst>
                  <a:outerShdw blurRad="38100" dist="38100" dir="2700000" algn="tl">
                    <a:srgbClr val="000000"/>
                  </a:outerShdw>
                </a:effectLst>
                <a:ea typeface="+mn-ea"/>
                <a:cs typeface="+mn-cs"/>
              </a:rPr>
              <a:t>2. Ceasing of Sin</a:t>
            </a:r>
          </a:p>
        </p:txBody>
      </p:sp>
      <p:sp>
        <p:nvSpPr>
          <p:cNvPr id="29702" name="Oval 6"/>
          <p:cNvSpPr>
            <a:spLocks noChangeArrowheads="1"/>
          </p:cNvSpPr>
          <p:nvPr/>
        </p:nvSpPr>
        <p:spPr bwMode="auto">
          <a:xfrm>
            <a:off x="1600200" y="1600200"/>
            <a:ext cx="5334000" cy="1752600"/>
          </a:xfrm>
          <a:prstGeom prst="ellipse">
            <a:avLst/>
          </a:prstGeom>
          <a:solidFill>
            <a:srgbClr val="FFFF00"/>
          </a:solidFill>
          <a:ln w="9525">
            <a:solidFill>
              <a:schemeClr val="tx1"/>
            </a:solidFill>
            <a:round/>
            <a:headEnd/>
            <a:tailEnd/>
          </a:ln>
        </p:spPr>
        <p:txBody>
          <a:bodyPr wrap="none" anchor="ctr"/>
          <a:lstStyle/>
          <a:p>
            <a:pPr algn="ctr" rtl="0" fontAlgn="base">
              <a:spcBef>
                <a:spcPct val="0"/>
              </a:spcBef>
              <a:spcAft>
                <a:spcPct val="0"/>
              </a:spcAft>
            </a:pPr>
            <a:r>
              <a:rPr lang="en-US" sz="2400" b="1" kern="1200">
                <a:solidFill>
                  <a:srgbClr val="3333CC"/>
                </a:solidFill>
                <a:latin typeface="Arial" charset="0"/>
                <a:ea typeface="+mn-ea"/>
                <a:cs typeface="+mn-cs"/>
              </a:rPr>
              <a:t>Nineveh “…</a:t>
            </a:r>
            <a:r>
              <a:rPr lang="en-US" sz="2400" b="1" u="sng" kern="1200">
                <a:solidFill>
                  <a:srgbClr val="3333CC"/>
                </a:solidFill>
                <a:latin typeface="Arial" charset="0"/>
                <a:ea typeface="+mn-ea"/>
                <a:cs typeface="+mn-cs"/>
              </a:rPr>
              <a:t>repented</a:t>
            </a:r>
            <a:r>
              <a:rPr lang="en-US" sz="2400" b="1" kern="1200">
                <a:solidFill>
                  <a:srgbClr val="3333CC"/>
                </a:solidFill>
                <a:latin typeface="Arial" charset="0"/>
                <a:ea typeface="+mn-ea"/>
                <a:cs typeface="+mn-cs"/>
              </a:rPr>
              <a:t> at the</a:t>
            </a:r>
          </a:p>
          <a:p>
            <a:pPr algn="ctr" rtl="0" fontAlgn="base">
              <a:spcBef>
                <a:spcPct val="0"/>
              </a:spcBef>
              <a:spcAft>
                <a:spcPct val="0"/>
              </a:spcAft>
            </a:pPr>
            <a:r>
              <a:rPr lang="en-US" sz="2400" b="1" kern="1200">
                <a:solidFill>
                  <a:srgbClr val="3333CC"/>
                </a:solidFill>
                <a:latin typeface="Arial" charset="0"/>
                <a:ea typeface="+mn-ea"/>
                <a:cs typeface="+mn-cs"/>
              </a:rPr>
              <a:t>preaching of Jonah…”</a:t>
            </a:r>
          </a:p>
          <a:p>
            <a:pPr algn="ctr" rtl="0" fontAlgn="base">
              <a:spcBef>
                <a:spcPct val="0"/>
              </a:spcBef>
              <a:spcAft>
                <a:spcPct val="0"/>
              </a:spcAft>
            </a:pPr>
            <a:r>
              <a:rPr lang="en-US" sz="2400" b="1" kern="1200">
                <a:solidFill>
                  <a:srgbClr val="3333CC"/>
                </a:solidFill>
                <a:latin typeface="Arial" charset="0"/>
                <a:ea typeface="+mn-ea"/>
                <a:cs typeface="+mn-cs"/>
              </a:rPr>
              <a:t>(Matt. 12:41)</a:t>
            </a:r>
          </a:p>
        </p:txBody>
      </p:sp>
      <p:grpSp>
        <p:nvGrpSpPr>
          <p:cNvPr id="2" name="Group 9"/>
          <p:cNvGrpSpPr>
            <a:grpSpLocks/>
          </p:cNvGrpSpPr>
          <p:nvPr/>
        </p:nvGrpSpPr>
        <p:grpSpPr bwMode="auto">
          <a:xfrm>
            <a:off x="3429000" y="2282825"/>
            <a:ext cx="5334000" cy="3736975"/>
            <a:chOff x="2160" y="1438"/>
            <a:chExt cx="3360" cy="2354"/>
          </a:xfrm>
        </p:grpSpPr>
        <p:sp>
          <p:nvSpPr>
            <p:cNvPr id="21510" name="Oval 7"/>
            <p:cNvSpPr>
              <a:spLocks noChangeArrowheads="1"/>
            </p:cNvSpPr>
            <p:nvPr/>
          </p:nvSpPr>
          <p:spPr bwMode="auto">
            <a:xfrm>
              <a:off x="2160" y="2688"/>
              <a:ext cx="3360" cy="1104"/>
            </a:xfrm>
            <a:prstGeom prst="ellipse">
              <a:avLst/>
            </a:prstGeom>
            <a:solidFill>
              <a:srgbClr val="FFFF00"/>
            </a:solidFill>
            <a:ln w="9525">
              <a:solidFill>
                <a:schemeClr val="tx1"/>
              </a:solidFill>
              <a:round/>
              <a:headEnd/>
              <a:tailEnd/>
            </a:ln>
          </p:spPr>
          <p:txBody>
            <a:bodyPr wrap="none" anchor="ctr"/>
            <a:lstStyle/>
            <a:p>
              <a:pPr algn="ctr" rtl="0" fontAlgn="base">
                <a:spcBef>
                  <a:spcPct val="0"/>
                </a:spcBef>
                <a:spcAft>
                  <a:spcPct val="0"/>
                </a:spcAft>
              </a:pPr>
              <a:r>
                <a:rPr lang="en-US" sz="2400" b="1" kern="1200">
                  <a:solidFill>
                    <a:srgbClr val="3333CC"/>
                  </a:solidFill>
                  <a:latin typeface="Arial" charset="0"/>
                  <a:ea typeface="+mn-ea"/>
                  <a:cs typeface="+mn-cs"/>
                </a:rPr>
                <a:t>“…they turned from their</a:t>
              </a:r>
            </a:p>
            <a:p>
              <a:pPr algn="ctr" rtl="0" fontAlgn="base">
                <a:spcBef>
                  <a:spcPct val="0"/>
                </a:spcBef>
                <a:spcAft>
                  <a:spcPct val="0"/>
                </a:spcAft>
              </a:pPr>
              <a:r>
                <a:rPr lang="en-US" sz="2400" b="1" kern="1200">
                  <a:solidFill>
                    <a:srgbClr val="3333CC"/>
                  </a:solidFill>
                  <a:latin typeface="Arial" charset="0"/>
                  <a:ea typeface="+mn-ea"/>
                  <a:cs typeface="+mn-cs"/>
                </a:rPr>
                <a:t>evil way…”</a:t>
              </a:r>
            </a:p>
            <a:p>
              <a:pPr algn="ctr" rtl="0" fontAlgn="base">
                <a:spcBef>
                  <a:spcPct val="0"/>
                </a:spcBef>
                <a:spcAft>
                  <a:spcPct val="0"/>
                </a:spcAft>
              </a:pPr>
              <a:r>
                <a:rPr lang="en-US" sz="2400" b="1" kern="1200">
                  <a:solidFill>
                    <a:srgbClr val="3333CC"/>
                  </a:solidFill>
                  <a:latin typeface="Arial" charset="0"/>
                  <a:ea typeface="+mn-ea"/>
                  <a:cs typeface="+mn-cs"/>
                </a:rPr>
                <a:t>(Jonah 3:10)</a:t>
              </a:r>
            </a:p>
          </p:txBody>
        </p:sp>
        <p:sp>
          <p:nvSpPr>
            <p:cNvPr id="21511" name="AutoShape 8"/>
            <p:cNvSpPr>
              <a:spLocks noChangeArrowheads="1"/>
            </p:cNvSpPr>
            <p:nvPr/>
          </p:nvSpPr>
          <p:spPr bwMode="auto">
            <a:xfrm rot="-738074">
              <a:off x="3039" y="1438"/>
              <a:ext cx="336" cy="1488"/>
            </a:xfrm>
            <a:prstGeom prst="downArrow">
              <a:avLst>
                <a:gd name="adj1" fmla="val 50000"/>
                <a:gd name="adj2" fmla="val 110714"/>
              </a:avLst>
            </a:prstGeom>
            <a:solidFill>
              <a:schemeClr val="accent1"/>
            </a:solidFill>
            <a:ln w="9525">
              <a:solidFill>
                <a:schemeClr val="tx1"/>
              </a:solidFill>
              <a:miter lim="800000"/>
              <a:headEnd/>
              <a:tailEnd/>
            </a:ln>
          </p:spPr>
          <p:txBody>
            <a:bodyPr wrap="none" anchor="ctr"/>
            <a:lstStyle/>
            <a:p>
              <a:pPr algn="l" rtl="0" fontAlgn="base">
                <a:spcBef>
                  <a:spcPct val="0"/>
                </a:spcBef>
                <a:spcAft>
                  <a:spcPct val="0"/>
                </a:spcAft>
              </a:pPr>
              <a:endParaRPr lang="en-US" kern="1200">
                <a:solidFill>
                  <a:srgbClr val="000000"/>
                </a:solidFill>
                <a:latin typeface="Arial" charset="0"/>
                <a:ea typeface="+mn-ea"/>
                <a:cs typeface="+mn-cs"/>
              </a:endParaRPr>
            </a:p>
          </p:txBody>
        </p:sp>
      </p:grpSp>
      <p:sp>
        <p:nvSpPr>
          <p:cNvPr id="8" name="Text Box 3"/>
          <p:cNvSpPr txBox="1">
            <a:spLocks noChangeArrowheads="1"/>
          </p:cNvSpPr>
          <p:nvPr/>
        </p:nvSpPr>
        <p:spPr bwMode="auto">
          <a:xfrm rot="-5400000">
            <a:off x="-2879725" y="2879725"/>
            <a:ext cx="6858000" cy="1098550"/>
          </a:xfrm>
          <a:prstGeom prst="rect">
            <a:avLst/>
          </a:prstGeom>
          <a:solidFill>
            <a:schemeClr val="bg1"/>
          </a:solidFill>
          <a:ln w="9525">
            <a:noFill/>
            <a:miter lim="800000"/>
            <a:headEnd/>
            <a:tailEnd/>
          </a:ln>
        </p:spPr>
        <p:txBody>
          <a:bodyPr>
            <a:spAutoFit/>
          </a:bodyPr>
          <a:lstStyle/>
          <a:p>
            <a:pPr algn="ctr" rtl="0" fontAlgn="base">
              <a:spcBef>
                <a:spcPct val="0"/>
              </a:spcBef>
              <a:spcAft>
                <a:spcPct val="0"/>
              </a:spcAft>
            </a:pPr>
            <a:r>
              <a:rPr lang="en-US" sz="6600" kern="1200">
                <a:solidFill>
                  <a:srgbClr val="FFFFCC"/>
                </a:solidFill>
                <a:latin typeface="+mj-lt"/>
                <a:ea typeface="+mn-ea"/>
                <a:cs typeface="+mn-cs"/>
              </a:rPr>
              <a:t>Change of Life</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9702"/>
                                        </p:tgtEl>
                                        <p:attrNameLst>
                                          <p:attrName>style.visibility</p:attrName>
                                        </p:attrNameLst>
                                      </p:cBhvr>
                                      <p:to>
                                        <p:strVal val="visible"/>
                                      </p:to>
                                    </p:set>
                                    <p:animEffect transition="in" filter="plus(in)">
                                      <p:cBhvr>
                                        <p:cTn id="7" dur="2000"/>
                                        <p:tgtEl>
                                          <p:spTgt spid="2970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1752600" y="303213"/>
            <a:ext cx="5194051" cy="3971280"/>
          </a:xfrm>
          <a:prstGeom prst="rect">
            <a:avLst/>
          </a:prstGeom>
          <a:noFill/>
          <a:ln w="9525">
            <a:noFill/>
            <a:miter lim="800000"/>
            <a:headEnd/>
            <a:tailEnd/>
          </a:ln>
          <a:effectLst/>
        </p:spPr>
        <p:txBody>
          <a:bodyPr wrap="none">
            <a:spAutoFit/>
          </a:bodyPr>
          <a:lstStyle/>
          <a:p>
            <a:pPr algn="l" rtl="0" fontAlgn="base">
              <a:lnSpc>
                <a:spcPct val="130000"/>
              </a:lnSpc>
              <a:spcBef>
                <a:spcPct val="0"/>
              </a:spcBef>
              <a:spcAft>
                <a:spcPct val="0"/>
              </a:spcAft>
              <a:defRPr/>
            </a:pPr>
            <a:r>
              <a:rPr lang="en-US" sz="2800" b="1" kern="1200" dirty="0">
                <a:solidFill>
                  <a:srgbClr val="FFFFCC"/>
                </a:solidFill>
                <a:effectLst>
                  <a:outerShdw blurRad="38100" dist="38100" dir="2700000" algn="tl">
                    <a:srgbClr val="000000"/>
                  </a:outerShdw>
                </a:effectLst>
                <a:ea typeface="+mn-ea"/>
                <a:cs typeface="+mn-cs"/>
              </a:rPr>
              <a:t>1. Involves Turning From Evil</a:t>
            </a:r>
          </a:p>
          <a:p>
            <a:pPr algn="l" rtl="0" fontAlgn="base">
              <a:lnSpc>
                <a:spcPct val="130000"/>
              </a:lnSpc>
              <a:spcBef>
                <a:spcPct val="0"/>
              </a:spcBef>
              <a:spcAft>
                <a:spcPct val="0"/>
              </a:spcAft>
              <a:defRPr/>
            </a:pPr>
            <a:r>
              <a:rPr lang="en-US" sz="2800" b="1" kern="1200" dirty="0">
                <a:solidFill>
                  <a:srgbClr val="FFFFCC"/>
                </a:solidFill>
                <a:effectLst>
                  <a:outerShdw blurRad="38100" dist="38100" dir="2700000" algn="tl">
                    <a:srgbClr val="000000"/>
                  </a:outerShdw>
                </a:effectLst>
                <a:ea typeface="+mn-ea"/>
                <a:cs typeface="+mn-cs"/>
              </a:rPr>
              <a:t>2. Ceasing of Sin</a:t>
            </a:r>
          </a:p>
          <a:p>
            <a:pPr algn="l" rtl="0" fontAlgn="base">
              <a:lnSpc>
                <a:spcPct val="130000"/>
              </a:lnSpc>
              <a:spcBef>
                <a:spcPct val="0"/>
              </a:spcBef>
              <a:spcAft>
                <a:spcPct val="0"/>
              </a:spcAft>
              <a:defRPr/>
            </a:pPr>
            <a:r>
              <a:rPr lang="en-US" sz="2800" b="1" kern="1200" dirty="0">
                <a:solidFill>
                  <a:srgbClr val="FFFFCC"/>
                </a:solidFill>
                <a:effectLst>
                  <a:outerShdw blurRad="38100" dist="38100" dir="2700000" algn="tl">
                    <a:srgbClr val="000000"/>
                  </a:outerShdw>
                </a:effectLst>
                <a:ea typeface="+mn-ea"/>
                <a:cs typeface="+mn-cs"/>
              </a:rPr>
              <a:t>3. Fruits of repentance (Matt. 3:8)</a:t>
            </a:r>
          </a:p>
          <a:p>
            <a:pPr algn="l" rtl="0" fontAlgn="base">
              <a:lnSpc>
                <a:spcPct val="130000"/>
              </a:lnSpc>
              <a:spcBef>
                <a:spcPct val="0"/>
              </a:spcBef>
              <a:spcAft>
                <a:spcPct val="0"/>
              </a:spcAft>
              <a:defRPr/>
            </a:pPr>
            <a:r>
              <a:rPr lang="en-US" sz="2800" b="1" kern="1200" dirty="0">
                <a:solidFill>
                  <a:srgbClr val="FFFFCC"/>
                </a:solidFill>
                <a:effectLst>
                  <a:outerShdw blurRad="38100" dist="38100" dir="2700000" algn="tl">
                    <a:srgbClr val="000000"/>
                  </a:outerShdw>
                </a:effectLst>
                <a:ea typeface="+mn-ea"/>
                <a:cs typeface="+mn-cs"/>
              </a:rPr>
              <a:t>4. If No Change – No Repentance</a:t>
            </a:r>
          </a:p>
          <a:p>
            <a:pPr marL="457200" lvl="1" algn="l" rtl="0" fontAlgn="base">
              <a:lnSpc>
                <a:spcPct val="130000"/>
              </a:lnSpc>
              <a:spcBef>
                <a:spcPct val="0"/>
              </a:spcBef>
              <a:spcAft>
                <a:spcPct val="0"/>
              </a:spcAft>
              <a:buFont typeface="Wingdings" pitchFamily="2" charset="2"/>
              <a:buChar char="Ø"/>
              <a:defRPr/>
            </a:pPr>
            <a:r>
              <a:rPr lang="en-US" sz="2800" b="1" kern="1200" dirty="0">
                <a:solidFill>
                  <a:srgbClr val="FFFFCC"/>
                </a:solidFill>
                <a:effectLst>
                  <a:outerShdw blurRad="38100" dist="38100" dir="2700000" algn="tl">
                    <a:srgbClr val="000000"/>
                  </a:outerShdw>
                </a:effectLst>
                <a:ea typeface="+mn-ea"/>
                <a:cs typeface="+mn-cs"/>
              </a:rPr>
              <a:t> 2 Cor. 12:20-21</a:t>
            </a:r>
          </a:p>
          <a:p>
            <a:pPr marL="457200" lvl="1" algn="l" rtl="0" fontAlgn="base">
              <a:lnSpc>
                <a:spcPct val="130000"/>
              </a:lnSpc>
              <a:spcBef>
                <a:spcPct val="0"/>
              </a:spcBef>
              <a:spcAft>
                <a:spcPct val="0"/>
              </a:spcAft>
              <a:buFont typeface="Wingdings" pitchFamily="2" charset="2"/>
              <a:buChar char="Ø"/>
              <a:defRPr/>
            </a:pPr>
            <a:r>
              <a:rPr lang="en-US" sz="2800" b="1" kern="1200" dirty="0">
                <a:solidFill>
                  <a:srgbClr val="FFFFCC"/>
                </a:solidFill>
                <a:effectLst>
                  <a:outerShdw blurRad="38100" dist="38100" dir="2700000" algn="tl">
                    <a:srgbClr val="000000"/>
                  </a:outerShdw>
                </a:effectLst>
                <a:ea typeface="+mn-ea"/>
                <a:cs typeface="+mn-cs"/>
              </a:rPr>
              <a:t> Rev. 9:20-21</a:t>
            </a:r>
          </a:p>
          <a:p>
            <a:pPr algn="l" rtl="0" fontAlgn="base">
              <a:lnSpc>
                <a:spcPct val="130000"/>
              </a:lnSpc>
              <a:spcBef>
                <a:spcPct val="0"/>
              </a:spcBef>
              <a:spcAft>
                <a:spcPct val="0"/>
              </a:spcAft>
              <a:buFont typeface="Wingdings" pitchFamily="2" charset="2"/>
              <a:buNone/>
              <a:defRPr/>
            </a:pPr>
            <a:r>
              <a:rPr lang="en-US" sz="2800" b="1" kern="1200" dirty="0">
                <a:solidFill>
                  <a:srgbClr val="FFFFCC"/>
                </a:solidFill>
                <a:effectLst>
                  <a:outerShdw blurRad="38100" dist="38100" dir="2700000" algn="tl">
                    <a:srgbClr val="000000"/>
                  </a:outerShdw>
                </a:effectLst>
                <a:ea typeface="+mn-ea"/>
                <a:cs typeface="+mn-cs"/>
              </a:rPr>
              <a:t>5. New &amp; Different Life (Rom. 6:4)</a:t>
            </a:r>
          </a:p>
        </p:txBody>
      </p:sp>
      <p:sp>
        <p:nvSpPr>
          <p:cNvPr id="4" name="Text Box 3"/>
          <p:cNvSpPr txBox="1">
            <a:spLocks noChangeArrowheads="1"/>
          </p:cNvSpPr>
          <p:nvPr/>
        </p:nvSpPr>
        <p:spPr bwMode="auto">
          <a:xfrm rot="-5400000">
            <a:off x="-2879725" y="2879725"/>
            <a:ext cx="6858000" cy="1098550"/>
          </a:xfrm>
          <a:prstGeom prst="rect">
            <a:avLst/>
          </a:prstGeom>
          <a:solidFill>
            <a:schemeClr val="bg1"/>
          </a:solidFill>
          <a:ln w="9525">
            <a:noFill/>
            <a:miter lim="800000"/>
            <a:headEnd/>
            <a:tailEnd/>
          </a:ln>
        </p:spPr>
        <p:txBody>
          <a:bodyPr>
            <a:spAutoFit/>
          </a:bodyPr>
          <a:lstStyle/>
          <a:p>
            <a:pPr algn="ctr" rtl="0" fontAlgn="base">
              <a:spcBef>
                <a:spcPct val="0"/>
              </a:spcBef>
              <a:spcAft>
                <a:spcPct val="0"/>
              </a:spcAft>
            </a:pPr>
            <a:r>
              <a:rPr lang="en-US" sz="6600" kern="1200">
                <a:solidFill>
                  <a:srgbClr val="FFFFCC"/>
                </a:solidFill>
                <a:latin typeface="+mj-lt"/>
                <a:ea typeface="+mn-ea"/>
                <a:cs typeface="+mn-cs"/>
              </a:rPr>
              <a:t>Change of Life</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0723">
                                            <p:txEl>
                                              <p:pRg st="3" end="3"/>
                                            </p:txEl>
                                          </p:spTgt>
                                        </p:tgtEl>
                                        <p:attrNameLst>
                                          <p:attrName>style.visibility</p:attrName>
                                        </p:attrNameLst>
                                      </p:cBhvr>
                                      <p:to>
                                        <p:strVal val="visible"/>
                                      </p:to>
                                    </p:set>
                                    <p:anim calcmode="lin" valueType="num">
                                      <p:cBhvr>
                                        <p:cTn id="7" dur="1000" fill="hold"/>
                                        <p:tgtEl>
                                          <p:spTgt spid="3072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072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072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0723">
                                            <p:txEl>
                                              <p:pRg st="4" end="4"/>
                                            </p:txEl>
                                          </p:spTgt>
                                        </p:tgtEl>
                                        <p:attrNameLst>
                                          <p:attrName>style.visibility</p:attrName>
                                        </p:attrNameLst>
                                      </p:cBhvr>
                                      <p:to>
                                        <p:strVal val="visible"/>
                                      </p:to>
                                    </p:set>
                                    <p:anim calcmode="lin" valueType="num">
                                      <p:cBhvr>
                                        <p:cTn id="14" dur="1000" fill="hold"/>
                                        <p:tgtEl>
                                          <p:spTgt spid="3072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072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072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0723">
                                            <p:txEl>
                                              <p:pRg st="5" end="5"/>
                                            </p:txEl>
                                          </p:spTgt>
                                        </p:tgtEl>
                                        <p:attrNameLst>
                                          <p:attrName>style.visibility</p:attrName>
                                        </p:attrNameLst>
                                      </p:cBhvr>
                                      <p:to>
                                        <p:strVal val="visible"/>
                                      </p:to>
                                    </p:set>
                                    <p:anim calcmode="lin" valueType="num">
                                      <p:cBhvr>
                                        <p:cTn id="21" dur="1000" fill="hold"/>
                                        <p:tgtEl>
                                          <p:spTgt spid="3072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072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072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0723">
                                            <p:txEl>
                                              <p:pRg st="6" end="6"/>
                                            </p:txEl>
                                          </p:spTgt>
                                        </p:tgtEl>
                                        <p:attrNameLst>
                                          <p:attrName>style.visibility</p:attrName>
                                        </p:attrNameLst>
                                      </p:cBhvr>
                                      <p:to>
                                        <p:strVal val="visible"/>
                                      </p:to>
                                    </p:set>
                                    <p:anim calcmode="lin" valueType="num">
                                      <p:cBhvr>
                                        <p:cTn id="28" dur="1000" fill="hold"/>
                                        <p:tgtEl>
                                          <p:spTgt spid="3072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072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0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p:cNvSpPr>
            <a:spLocks noChangeArrowheads="1"/>
          </p:cNvSpPr>
          <p:nvPr/>
        </p:nvSpPr>
        <p:spPr bwMode="auto">
          <a:xfrm>
            <a:off x="3276600" y="1752600"/>
            <a:ext cx="2743200" cy="3124200"/>
          </a:xfrm>
          <a:prstGeom prst="star32">
            <a:avLst>
              <a:gd name="adj" fmla="val 45542"/>
            </a:avLst>
          </a:prstGeom>
          <a:solidFill>
            <a:srgbClr val="FFFF00"/>
          </a:solidFill>
          <a:ln w="9525">
            <a:solidFill>
              <a:schemeClr val="tx1"/>
            </a:solidFill>
            <a:miter lim="800000"/>
            <a:headEnd/>
            <a:tailEnd/>
          </a:ln>
        </p:spPr>
        <p:txBody>
          <a:bodyPr wrap="none" anchor="ctr"/>
          <a:lstStyle/>
          <a:p>
            <a:pPr algn="ctr" rtl="0" fontAlgn="base">
              <a:spcBef>
                <a:spcPct val="0"/>
              </a:spcBef>
              <a:spcAft>
                <a:spcPct val="0"/>
              </a:spcAft>
            </a:pPr>
            <a:r>
              <a:rPr lang="en-US" sz="2400" b="1" kern="1200">
                <a:solidFill>
                  <a:srgbClr val="000000"/>
                </a:solidFill>
                <a:latin typeface="Arial" charset="0"/>
                <a:ea typeface="+mn-ea"/>
                <a:cs typeface="+mn-cs"/>
              </a:rPr>
              <a:t>Repentance</a:t>
            </a:r>
          </a:p>
          <a:p>
            <a:pPr algn="ctr" rtl="0" fontAlgn="base">
              <a:spcBef>
                <a:spcPct val="0"/>
              </a:spcBef>
              <a:spcAft>
                <a:spcPct val="0"/>
              </a:spcAft>
            </a:pPr>
            <a:endParaRPr lang="en-US" sz="2400" b="1" kern="1200">
              <a:solidFill>
                <a:srgbClr val="000000"/>
              </a:solidFill>
              <a:latin typeface="Arial" charset="0"/>
              <a:ea typeface="+mn-ea"/>
              <a:cs typeface="+mn-cs"/>
            </a:endParaRPr>
          </a:p>
          <a:p>
            <a:pPr algn="ctr" rtl="0" fontAlgn="base">
              <a:spcBef>
                <a:spcPct val="0"/>
              </a:spcBef>
              <a:spcAft>
                <a:spcPct val="0"/>
              </a:spcAft>
            </a:pPr>
            <a:r>
              <a:rPr lang="en-US" sz="2400" b="1" kern="1200">
                <a:solidFill>
                  <a:srgbClr val="000000"/>
                </a:solidFill>
                <a:latin typeface="Arial" charset="0"/>
                <a:ea typeface="+mn-ea"/>
                <a:cs typeface="+mn-cs"/>
              </a:rPr>
              <a:t>(Change</a:t>
            </a:r>
          </a:p>
          <a:p>
            <a:pPr algn="ctr" rtl="0" fontAlgn="base">
              <a:spcBef>
                <a:spcPct val="0"/>
              </a:spcBef>
              <a:spcAft>
                <a:spcPct val="0"/>
              </a:spcAft>
            </a:pPr>
            <a:r>
              <a:rPr lang="en-US" sz="2400" b="1" kern="1200">
                <a:solidFill>
                  <a:srgbClr val="000000"/>
                </a:solidFill>
                <a:latin typeface="Arial" charset="0"/>
                <a:ea typeface="+mn-ea"/>
                <a:cs typeface="+mn-cs"/>
              </a:rPr>
              <a:t>of Mind)</a:t>
            </a:r>
          </a:p>
        </p:txBody>
      </p:sp>
      <p:grpSp>
        <p:nvGrpSpPr>
          <p:cNvPr id="2" name="Group 3"/>
          <p:cNvGrpSpPr>
            <a:grpSpLocks/>
          </p:cNvGrpSpPr>
          <p:nvPr/>
        </p:nvGrpSpPr>
        <p:grpSpPr bwMode="auto">
          <a:xfrm>
            <a:off x="381000" y="1219200"/>
            <a:ext cx="3733800" cy="4648200"/>
            <a:chOff x="240" y="768"/>
            <a:chExt cx="2352" cy="2928"/>
          </a:xfrm>
        </p:grpSpPr>
        <p:sp>
          <p:nvSpPr>
            <p:cNvPr id="23560" name="Rectangle 4"/>
            <p:cNvSpPr>
              <a:spLocks noChangeArrowheads="1"/>
            </p:cNvSpPr>
            <p:nvPr/>
          </p:nvSpPr>
          <p:spPr bwMode="auto">
            <a:xfrm>
              <a:off x="240" y="768"/>
              <a:ext cx="1392" cy="2304"/>
            </a:xfrm>
            <a:prstGeom prst="rect">
              <a:avLst/>
            </a:prstGeom>
            <a:solidFill>
              <a:schemeClr val="bg1"/>
            </a:solidFill>
            <a:ln w="9525">
              <a:solidFill>
                <a:srgbClr val="FFFFCC"/>
              </a:solidFill>
              <a:miter lim="800000"/>
              <a:headEnd/>
              <a:tailEnd/>
            </a:ln>
          </p:spPr>
          <p:txBody>
            <a:bodyPr wrap="none" anchor="ctr"/>
            <a:lstStyle/>
            <a:p>
              <a:pPr algn="ctr" rtl="0" fontAlgn="base">
                <a:spcBef>
                  <a:spcPct val="0"/>
                </a:spcBef>
                <a:spcAft>
                  <a:spcPct val="0"/>
                </a:spcAft>
              </a:pPr>
              <a:r>
                <a:rPr lang="en-US" sz="2800" b="1" kern="1200">
                  <a:solidFill>
                    <a:srgbClr val="FFFFFF"/>
                  </a:solidFill>
                  <a:latin typeface="Arial" charset="0"/>
                  <a:ea typeface="+mn-ea"/>
                  <a:cs typeface="+mn-cs"/>
                </a:rPr>
                <a:t>Godly</a:t>
              </a:r>
            </a:p>
            <a:p>
              <a:pPr algn="ctr" rtl="0" fontAlgn="base">
                <a:spcBef>
                  <a:spcPct val="0"/>
                </a:spcBef>
                <a:spcAft>
                  <a:spcPct val="0"/>
                </a:spcAft>
              </a:pPr>
              <a:r>
                <a:rPr lang="en-US" sz="2800" b="1" kern="1200">
                  <a:solidFill>
                    <a:srgbClr val="FFFFFF"/>
                  </a:solidFill>
                  <a:latin typeface="Arial" charset="0"/>
                  <a:ea typeface="+mn-ea"/>
                  <a:cs typeface="+mn-cs"/>
                </a:rPr>
                <a:t>Sorrow</a:t>
              </a:r>
            </a:p>
            <a:p>
              <a:pPr algn="ctr" rtl="0" fontAlgn="base">
                <a:spcBef>
                  <a:spcPct val="0"/>
                </a:spcBef>
                <a:spcAft>
                  <a:spcPct val="0"/>
                </a:spcAft>
              </a:pPr>
              <a:endParaRPr lang="en-US" sz="2800" b="1" kern="1200">
                <a:solidFill>
                  <a:srgbClr val="FFFFFF"/>
                </a:solidFill>
                <a:latin typeface="Arial" charset="0"/>
                <a:ea typeface="+mn-ea"/>
                <a:cs typeface="+mn-cs"/>
              </a:endParaRPr>
            </a:p>
            <a:p>
              <a:pPr algn="ctr" rtl="0" fontAlgn="base">
                <a:spcBef>
                  <a:spcPct val="0"/>
                </a:spcBef>
                <a:spcAft>
                  <a:spcPct val="0"/>
                </a:spcAft>
              </a:pPr>
              <a:r>
                <a:rPr lang="en-US" sz="2800" b="1" kern="1200">
                  <a:solidFill>
                    <a:srgbClr val="FFFFFF"/>
                  </a:solidFill>
                  <a:latin typeface="Arial" charset="0"/>
                  <a:ea typeface="+mn-ea"/>
                  <a:cs typeface="+mn-cs"/>
                </a:rPr>
                <a:t>Deep</a:t>
              </a:r>
            </a:p>
            <a:p>
              <a:pPr algn="ctr" rtl="0" fontAlgn="base">
                <a:spcBef>
                  <a:spcPct val="0"/>
                </a:spcBef>
                <a:spcAft>
                  <a:spcPct val="0"/>
                </a:spcAft>
              </a:pPr>
              <a:r>
                <a:rPr lang="en-US" sz="2800" b="1" kern="1200">
                  <a:solidFill>
                    <a:srgbClr val="FFFFFF"/>
                  </a:solidFill>
                  <a:latin typeface="Arial" charset="0"/>
                  <a:ea typeface="+mn-ea"/>
                  <a:cs typeface="+mn-cs"/>
                </a:rPr>
                <a:t>Contrition</a:t>
              </a:r>
            </a:p>
          </p:txBody>
        </p:sp>
        <p:sp>
          <p:nvSpPr>
            <p:cNvPr id="23561" name="AutoShape 5"/>
            <p:cNvSpPr>
              <a:spLocks noChangeArrowheads="1"/>
            </p:cNvSpPr>
            <p:nvPr/>
          </p:nvSpPr>
          <p:spPr bwMode="auto">
            <a:xfrm rot="-4469440">
              <a:off x="1536" y="2592"/>
              <a:ext cx="720" cy="1392"/>
            </a:xfrm>
            <a:prstGeom prst="curvedRightArrow">
              <a:avLst>
                <a:gd name="adj1" fmla="val 38667"/>
                <a:gd name="adj2" fmla="val 77333"/>
                <a:gd name="adj3" fmla="val 33333"/>
              </a:avLst>
            </a:prstGeom>
            <a:solidFill>
              <a:schemeClr val="accent1"/>
            </a:solidFill>
            <a:ln w="9525">
              <a:solidFill>
                <a:schemeClr val="tx1"/>
              </a:solidFill>
              <a:miter lim="800000"/>
              <a:headEnd/>
              <a:tailEnd/>
            </a:ln>
          </p:spPr>
          <p:txBody>
            <a:bodyPr wrap="none" anchor="ct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23562" name="Rectangle 6"/>
            <p:cNvSpPr>
              <a:spLocks noChangeArrowheads="1"/>
            </p:cNvSpPr>
            <p:nvPr/>
          </p:nvSpPr>
          <p:spPr bwMode="auto">
            <a:xfrm>
              <a:off x="1200" y="3504"/>
              <a:ext cx="1056" cy="192"/>
            </a:xfrm>
            <a:prstGeom prst="rect">
              <a:avLst/>
            </a:prstGeom>
            <a:solidFill>
              <a:schemeClr val="tx1"/>
            </a:solidFill>
            <a:ln w="9525">
              <a:solidFill>
                <a:schemeClr val="tx1"/>
              </a:solidFill>
              <a:miter lim="800000"/>
              <a:headEnd/>
              <a:tailEnd/>
            </a:ln>
          </p:spPr>
          <p:txBody>
            <a:bodyPr wrap="none" anchor="ctr"/>
            <a:lstStyle/>
            <a:p>
              <a:pPr algn="ctr" rtl="0" fontAlgn="base">
                <a:spcBef>
                  <a:spcPct val="0"/>
                </a:spcBef>
                <a:spcAft>
                  <a:spcPct val="0"/>
                </a:spcAft>
              </a:pPr>
              <a:r>
                <a:rPr lang="en-US" sz="2000" b="1" kern="1200" dirty="0">
                  <a:solidFill>
                    <a:srgbClr val="000000"/>
                  </a:solidFill>
                  <a:latin typeface="Arial" charset="0"/>
                  <a:ea typeface="+mn-ea"/>
                  <a:cs typeface="+mn-cs"/>
                </a:rPr>
                <a:t>Produces</a:t>
              </a:r>
            </a:p>
          </p:txBody>
        </p:sp>
      </p:grpSp>
      <p:grpSp>
        <p:nvGrpSpPr>
          <p:cNvPr id="3" name="Group 7"/>
          <p:cNvGrpSpPr>
            <a:grpSpLocks/>
          </p:cNvGrpSpPr>
          <p:nvPr/>
        </p:nvGrpSpPr>
        <p:grpSpPr bwMode="auto">
          <a:xfrm>
            <a:off x="5105400" y="914400"/>
            <a:ext cx="4038600" cy="4267200"/>
            <a:chOff x="3216" y="576"/>
            <a:chExt cx="2544" cy="2688"/>
          </a:xfrm>
        </p:grpSpPr>
        <p:sp>
          <p:nvSpPr>
            <p:cNvPr id="23557" name="AutoShape 8"/>
            <p:cNvSpPr>
              <a:spLocks noChangeArrowheads="1"/>
            </p:cNvSpPr>
            <p:nvPr/>
          </p:nvSpPr>
          <p:spPr bwMode="auto">
            <a:xfrm>
              <a:off x="4128" y="720"/>
              <a:ext cx="1632" cy="2544"/>
            </a:xfrm>
            <a:prstGeom prst="rightArrow">
              <a:avLst>
                <a:gd name="adj1" fmla="val 81296"/>
                <a:gd name="adj2" fmla="val 64583"/>
              </a:avLst>
            </a:prstGeom>
            <a:solidFill>
              <a:srgbClr val="3333CC"/>
            </a:solidFill>
            <a:ln w="9525">
              <a:solidFill>
                <a:schemeClr val="tx1"/>
              </a:solidFill>
              <a:miter lim="800000"/>
              <a:headEnd/>
              <a:tailEnd/>
            </a:ln>
          </p:spPr>
          <p:txBody>
            <a:bodyPr wrap="none" anchor="ctr"/>
            <a:lstStyle/>
            <a:p>
              <a:pPr algn="ctr" rtl="0" fontAlgn="base">
                <a:spcBef>
                  <a:spcPct val="0"/>
                </a:spcBef>
                <a:spcAft>
                  <a:spcPct val="0"/>
                </a:spcAft>
              </a:pPr>
              <a:r>
                <a:rPr lang="en-US" sz="2800" b="1" kern="1200" dirty="0">
                  <a:solidFill>
                    <a:srgbClr val="FFFFCC"/>
                  </a:solidFill>
                  <a:latin typeface="Arial" charset="0"/>
                  <a:ea typeface="+mn-ea"/>
                  <a:cs typeface="+mn-cs"/>
                </a:rPr>
                <a:t>	        Change</a:t>
              </a:r>
            </a:p>
            <a:p>
              <a:pPr algn="ctr" rtl="0" fontAlgn="base">
                <a:spcBef>
                  <a:spcPct val="0"/>
                </a:spcBef>
                <a:spcAft>
                  <a:spcPct val="0"/>
                </a:spcAft>
              </a:pPr>
              <a:r>
                <a:rPr lang="en-US" sz="2800" b="1" kern="1200" dirty="0">
                  <a:solidFill>
                    <a:srgbClr val="FFFFCC"/>
                  </a:solidFill>
                  <a:latin typeface="Arial" charset="0"/>
                  <a:ea typeface="+mn-ea"/>
                  <a:cs typeface="+mn-cs"/>
                </a:rPr>
                <a:t>	of</a:t>
              </a:r>
            </a:p>
            <a:p>
              <a:pPr algn="ctr" rtl="0" fontAlgn="base">
                <a:spcBef>
                  <a:spcPct val="0"/>
                </a:spcBef>
                <a:spcAft>
                  <a:spcPct val="0"/>
                </a:spcAft>
              </a:pPr>
              <a:r>
                <a:rPr lang="en-US" sz="2800" b="1" kern="1200" dirty="0">
                  <a:solidFill>
                    <a:srgbClr val="FFFFCC"/>
                  </a:solidFill>
                  <a:latin typeface="Arial" charset="0"/>
                  <a:ea typeface="+mn-ea"/>
                  <a:cs typeface="+mn-cs"/>
                </a:rPr>
                <a:t>	       Life</a:t>
              </a:r>
            </a:p>
          </p:txBody>
        </p:sp>
        <p:sp>
          <p:nvSpPr>
            <p:cNvPr id="23558" name="AutoShape 9"/>
            <p:cNvSpPr>
              <a:spLocks noChangeArrowheads="1"/>
            </p:cNvSpPr>
            <p:nvPr/>
          </p:nvSpPr>
          <p:spPr bwMode="auto">
            <a:xfrm rot="-4374498">
              <a:off x="3624" y="168"/>
              <a:ext cx="768" cy="1584"/>
            </a:xfrm>
            <a:prstGeom prst="curvedLeftArrow">
              <a:avLst>
                <a:gd name="adj1" fmla="val 41250"/>
                <a:gd name="adj2" fmla="val 82500"/>
                <a:gd name="adj3" fmla="val 33333"/>
              </a:avLst>
            </a:prstGeom>
            <a:solidFill>
              <a:schemeClr val="accent1"/>
            </a:solidFill>
            <a:ln w="9525">
              <a:solidFill>
                <a:schemeClr val="tx1"/>
              </a:solidFill>
              <a:miter lim="800000"/>
              <a:headEnd/>
              <a:tailEnd/>
            </a:ln>
          </p:spPr>
          <p:txBody>
            <a:bodyPr wrap="none" anchor="ctr"/>
            <a:lstStyle/>
            <a:p>
              <a:pPr algn="l" rtl="0" fontAlgn="base">
                <a:spcBef>
                  <a:spcPct val="0"/>
                </a:spcBef>
                <a:spcAft>
                  <a:spcPct val="0"/>
                </a:spcAft>
              </a:pPr>
              <a:endParaRPr lang="en-US" kern="1200">
                <a:solidFill>
                  <a:srgbClr val="000000"/>
                </a:solidFill>
                <a:latin typeface="Arial" charset="0"/>
                <a:ea typeface="+mn-ea"/>
                <a:cs typeface="+mn-cs"/>
              </a:endParaRPr>
            </a:p>
          </p:txBody>
        </p:sp>
        <p:sp>
          <p:nvSpPr>
            <p:cNvPr id="23559" name="Rectangle 10"/>
            <p:cNvSpPr>
              <a:spLocks noChangeArrowheads="1"/>
            </p:cNvSpPr>
            <p:nvPr/>
          </p:nvSpPr>
          <p:spPr bwMode="auto">
            <a:xfrm>
              <a:off x="3456" y="624"/>
              <a:ext cx="960" cy="192"/>
            </a:xfrm>
            <a:prstGeom prst="rect">
              <a:avLst/>
            </a:prstGeom>
            <a:solidFill>
              <a:schemeClr val="tx1"/>
            </a:solidFill>
            <a:ln w="9525">
              <a:solidFill>
                <a:schemeClr val="tx1"/>
              </a:solidFill>
              <a:miter lim="800000"/>
              <a:headEnd/>
              <a:tailEnd/>
            </a:ln>
          </p:spPr>
          <p:txBody>
            <a:bodyPr wrap="none" anchor="ctr"/>
            <a:lstStyle/>
            <a:p>
              <a:pPr algn="ctr" rtl="0" fontAlgn="base">
                <a:spcBef>
                  <a:spcPct val="0"/>
                </a:spcBef>
                <a:spcAft>
                  <a:spcPct val="0"/>
                </a:spcAft>
              </a:pPr>
              <a:r>
                <a:rPr lang="en-US" sz="2000" b="1" kern="1200" dirty="0">
                  <a:solidFill>
                    <a:srgbClr val="000000"/>
                  </a:solidFill>
                  <a:latin typeface="Arial" charset="0"/>
                  <a:ea typeface="+mn-ea"/>
                  <a:cs typeface="+mn-cs"/>
                </a:rPr>
                <a:t>Produces</a:t>
              </a:r>
            </a:p>
          </p:txBody>
        </p:sp>
      </p:gr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16200000">
            <a:off x="-1943100" y="2857500"/>
            <a:ext cx="56388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
        <p:nvSpPr>
          <p:cNvPr id="4" name="TextBox 3"/>
          <p:cNvSpPr txBox="1"/>
          <p:nvPr/>
        </p:nvSpPr>
        <p:spPr>
          <a:xfrm>
            <a:off x="3604153" y="130314"/>
            <a:ext cx="2064989" cy="707886"/>
          </a:xfrm>
          <a:prstGeom prst="rect">
            <a:avLst/>
          </a:prstGeom>
          <a:noFill/>
        </p:spPr>
        <p:txBody>
          <a:bodyPr wrap="none" rtlCol="0">
            <a:spAutoFit/>
          </a:bodyPr>
          <a:lstStyle/>
          <a:p>
            <a:r>
              <a:rPr lang="en-US" sz="4000" i="1" dirty="0">
                <a:solidFill>
                  <a:srgbClr val="FFFF00"/>
                </a:solidFill>
                <a:effectLst>
                  <a:outerShdw blurRad="38100" dist="38100" dir="2700000" algn="tl">
                    <a:srgbClr val="000000">
                      <a:alpha val="43137"/>
                    </a:srgbClr>
                  </a:outerShdw>
                </a:effectLst>
              </a:rPr>
              <a:t>“Repent”</a:t>
            </a:r>
          </a:p>
        </p:txBody>
      </p:sp>
      <p:sp>
        <p:nvSpPr>
          <p:cNvPr id="5" name="TextBox 4"/>
          <p:cNvSpPr txBox="1"/>
          <p:nvPr/>
        </p:nvSpPr>
        <p:spPr>
          <a:xfrm>
            <a:off x="1676400" y="1219200"/>
            <a:ext cx="6781800" cy="1815882"/>
          </a:xfrm>
          <a:prstGeom prst="rect">
            <a:avLst/>
          </a:prstGeom>
          <a:noFill/>
        </p:spPr>
        <p:txBody>
          <a:bodyPr wrap="square" rtlCol="0">
            <a:spAutoFit/>
          </a:bodyPr>
          <a:lstStyle/>
          <a:p>
            <a:pPr marL="514350" indent="-514350">
              <a:buAutoNum type="alphaUcPeriod"/>
            </a:pPr>
            <a:r>
              <a:rPr lang="en-US" sz="2800" b="1" dirty="0">
                <a:effectLst>
                  <a:outerShdw blurRad="38100" dist="38100" dir="2700000" algn="tl">
                    <a:srgbClr val="000000">
                      <a:alpha val="43137"/>
                    </a:srgbClr>
                  </a:outerShdw>
                </a:effectLst>
              </a:rPr>
              <a:t> </a:t>
            </a:r>
            <a:r>
              <a:rPr lang="en-US" sz="2800" b="1" u="sng" dirty="0">
                <a:solidFill>
                  <a:schemeClr val="tx2">
                    <a:lumMod val="75000"/>
                  </a:schemeClr>
                </a:solidFill>
              </a:rPr>
              <a:t>Its meaning</a:t>
            </a:r>
          </a:p>
          <a:p>
            <a:pPr marL="514350" indent="-514350">
              <a:buAutoNum type="alphaUcPeriod"/>
            </a:pPr>
            <a:endParaRPr lang="en-US" sz="1400" b="1" u="sng" dirty="0"/>
          </a:p>
          <a:p>
            <a:pPr marL="514350" indent="-514350">
              <a:buAutoNum type="alphaUcPeriod"/>
            </a:pPr>
            <a:r>
              <a:rPr lang="en-US" sz="2800" b="1" dirty="0"/>
              <a:t> </a:t>
            </a:r>
            <a:r>
              <a:rPr lang="en-US" sz="2800" b="1" u="sng" dirty="0">
                <a:solidFill>
                  <a:schemeClr val="tx2">
                    <a:lumMod val="75000"/>
                  </a:schemeClr>
                </a:solidFill>
              </a:rPr>
              <a:t>Its elements</a:t>
            </a:r>
          </a:p>
          <a:p>
            <a:pPr marL="514350" indent="-514350">
              <a:buAutoNum type="alphaUcPeriod"/>
            </a:pPr>
            <a:endParaRPr lang="en-US" sz="1400" b="1" u="sng" dirty="0"/>
          </a:p>
          <a:p>
            <a:pPr marL="514350" indent="-514350">
              <a:buAutoNum type="alphaUcPeriod"/>
            </a:pPr>
            <a:r>
              <a:rPr lang="en-US" sz="2800" b="1" dirty="0"/>
              <a:t> </a:t>
            </a:r>
            <a:r>
              <a:rPr lang="en-US" sz="2800" b="1" u="sng" dirty="0">
                <a:solidFill>
                  <a:schemeClr val="tx2">
                    <a:lumMod val="75000"/>
                  </a:schemeClr>
                </a:solidFill>
              </a:rPr>
              <a:t>Its need</a:t>
            </a:r>
            <a:endParaRPr lang="en-US" sz="2400" dirty="0">
              <a:solidFill>
                <a:schemeClr val="tx2">
                  <a:lumMod val="75000"/>
                </a:schemeClr>
              </a:solidFill>
            </a:endParaRPr>
          </a:p>
        </p:txBody>
      </p:sp>
      <p:sp>
        <p:nvSpPr>
          <p:cNvPr id="6" name="TextBox 5"/>
          <p:cNvSpPr txBox="1"/>
          <p:nvPr/>
        </p:nvSpPr>
        <p:spPr>
          <a:xfrm>
            <a:off x="1752600" y="3352800"/>
            <a:ext cx="6705600" cy="1754326"/>
          </a:xfrm>
          <a:prstGeom prst="rect">
            <a:avLst/>
          </a:prstGeom>
          <a:noFill/>
        </p:spPr>
        <p:txBody>
          <a:bodyPr wrap="square" rtlCol="0">
            <a:spAutoFit/>
          </a:bodyPr>
          <a:lstStyle/>
          <a:p>
            <a:pPr algn="ctr"/>
            <a:r>
              <a:rPr lang="en-US" sz="3600" i="1" dirty="0"/>
              <a:t>Repent </a:t>
            </a:r>
          </a:p>
          <a:p>
            <a:pPr algn="ctr"/>
            <a:r>
              <a:rPr lang="en-US" sz="3600" i="1" dirty="0"/>
              <a:t>or</a:t>
            </a:r>
          </a:p>
          <a:p>
            <a:pPr algn="ctr"/>
            <a:r>
              <a:rPr lang="en-US" sz="3600" i="1" dirty="0"/>
              <a:t>Burn forever in the </a:t>
            </a:r>
            <a:r>
              <a:rPr lang="en-US" sz="3600" i="1" dirty="0">
                <a:solidFill>
                  <a:srgbClr val="FFFF00"/>
                </a:solidFill>
              </a:rPr>
              <a:t>fires of hell</a:t>
            </a:r>
            <a:r>
              <a:rPr lang="en-US" sz="3600" i="1" dirty="0"/>
              <a:t>!</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706934"/>
            <a:ext cx="8001000" cy="5693866"/>
          </a:xfrm>
          <a:prstGeom prst="rect">
            <a:avLst/>
          </a:prstGeom>
          <a:noFill/>
        </p:spPr>
        <p:txBody>
          <a:bodyPr wrap="square" rtlCol="0">
            <a:spAutoFit/>
          </a:bodyPr>
          <a:lstStyle/>
          <a:p>
            <a:pPr algn="ctr"/>
            <a:r>
              <a:rPr lang="en-US" sz="2800" dirty="0"/>
              <a:t>Luke 13:2-3</a:t>
            </a:r>
          </a:p>
          <a:p>
            <a:endParaRPr lang="en-US" sz="2800" dirty="0"/>
          </a:p>
          <a:p>
            <a:r>
              <a:rPr lang="en-US" sz="2800" dirty="0"/>
              <a:t>(6) WE MUST REPENT. We must ALL repent or we shall perish. No matter what befalls others, "we" are sinners; "we" are to die; "we" shall be lost unless we repent. Let us, then, think of "ourselves" rather than of "others;" and when we hear of any signal calamity happening to others, let us remember that there is calamity in another world as well as here; and that while our fellow-sinners are exposed to trials "here," we may be exposed to more awful woes "there." Woe "there" is eternal; here, a calamity like that produced by a falling tower is soon over.</a:t>
            </a:r>
          </a:p>
        </p:txBody>
      </p:sp>
      <p:sp>
        <p:nvSpPr>
          <p:cNvPr id="3" name="TextBox 2"/>
          <p:cNvSpPr txBox="1"/>
          <p:nvPr/>
        </p:nvSpPr>
        <p:spPr>
          <a:xfrm>
            <a:off x="228600" y="152400"/>
            <a:ext cx="3020379" cy="707886"/>
          </a:xfrm>
          <a:prstGeom prst="rect">
            <a:avLst/>
          </a:prstGeom>
          <a:noFill/>
        </p:spPr>
        <p:txBody>
          <a:bodyPr wrap="none" rtlCol="0">
            <a:spAutoFit/>
          </a:bodyPr>
          <a:lstStyle/>
          <a:p>
            <a:r>
              <a:rPr lang="en-US" sz="4000" dirty="0">
                <a:solidFill>
                  <a:schemeClr val="accent2">
                    <a:lumMod val="60000"/>
                    <a:lumOff val="40000"/>
                  </a:schemeClr>
                </a:solidFill>
              </a:rPr>
              <a:t>Albert Barnes</a:t>
            </a:r>
          </a:p>
        </p:txBody>
      </p:sp>
    </p:spTree>
  </p:cSld>
  <p:clrMapOvr>
    <a:masterClrMapping/>
  </p:clrMapOvr>
  <p:transition spd="slow">
    <p:circl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What About You?</a:t>
            </a:r>
          </a:p>
        </p:txBody>
      </p:sp>
      <p:sp>
        <p:nvSpPr>
          <p:cNvPr id="3" name="TextBox 2"/>
          <p:cNvSpPr txBox="1"/>
          <p:nvPr/>
        </p:nvSpPr>
        <p:spPr>
          <a:xfrm>
            <a:off x="1295400" y="1752600"/>
            <a:ext cx="7848600" cy="3293209"/>
          </a:xfrm>
          <a:prstGeom prst="rect">
            <a:avLst/>
          </a:prstGeom>
          <a:noFill/>
        </p:spPr>
        <p:txBody>
          <a:bodyPr wrap="square" rtlCol="0">
            <a:spAutoFit/>
          </a:bodyPr>
          <a:lstStyle/>
          <a:p>
            <a:pPr>
              <a:buFont typeface="Arial" pitchFamily="34" charset="0"/>
              <a:buChar char="•"/>
            </a:pPr>
            <a:r>
              <a:rPr lang="en-US" sz="3200" dirty="0"/>
              <a:t> Putting off becoming a Christian?</a:t>
            </a:r>
          </a:p>
          <a:p>
            <a:pPr>
              <a:buFont typeface="Arial" pitchFamily="34" charset="0"/>
              <a:buChar char="•"/>
            </a:pPr>
            <a:endParaRPr lang="en-US" sz="1200" dirty="0"/>
          </a:p>
          <a:p>
            <a:pPr>
              <a:buFont typeface="Arial" pitchFamily="34" charset="0"/>
              <a:buChar char="•"/>
            </a:pPr>
            <a:r>
              <a:rPr lang="en-US" sz="3200" dirty="0"/>
              <a:t> Christian who needs to correct sin?</a:t>
            </a:r>
          </a:p>
          <a:p>
            <a:pPr>
              <a:buFont typeface="Arial" pitchFamily="34" charset="0"/>
              <a:buChar char="•"/>
            </a:pPr>
            <a:endParaRPr lang="en-US" sz="1200" dirty="0"/>
          </a:p>
          <a:p>
            <a:pPr>
              <a:buFont typeface="Arial" pitchFamily="34" charset="0"/>
              <a:buChar char="•"/>
            </a:pPr>
            <a:r>
              <a:rPr lang="en-US" sz="3200" dirty="0"/>
              <a:t> Having a hard time giving something up?</a:t>
            </a:r>
          </a:p>
          <a:p>
            <a:pPr>
              <a:buFont typeface="Arial" pitchFamily="34" charset="0"/>
              <a:buChar char="•"/>
            </a:pPr>
            <a:endParaRPr lang="en-US" sz="1200" dirty="0"/>
          </a:p>
          <a:p>
            <a:pPr>
              <a:buFont typeface="Arial" pitchFamily="34" charset="0"/>
              <a:buChar char="•"/>
            </a:pPr>
            <a:r>
              <a:rPr lang="en-US" sz="3200" dirty="0"/>
              <a:t> Weak and lacking in faithfulness?</a:t>
            </a:r>
          </a:p>
          <a:p>
            <a:pPr>
              <a:buFont typeface="Arial" pitchFamily="34" charset="0"/>
              <a:buChar char="•"/>
            </a:pPr>
            <a:endParaRPr lang="en-US" sz="1200" dirty="0"/>
          </a:p>
          <a:p>
            <a:pPr>
              <a:buFont typeface="Arial" pitchFamily="34" charset="0"/>
              <a:buChar char="•"/>
            </a:pPr>
            <a:r>
              <a:rPr lang="en-US" sz="3200" dirty="0"/>
              <a:t> Taking chances with soul?</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0200" y="-76200"/>
            <a:ext cx="5990743" cy="1200329"/>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Repent </a:t>
            </a:r>
            <a:r>
              <a:rPr lang="en-US" sz="4400" b="1" i="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or</a:t>
            </a:r>
            <a:r>
              <a:rPr lang="en-US" sz="44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 </a:t>
            </a:r>
            <a:r>
              <a:rPr lang="en-US" sz="72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askerville Old Face" pitchFamily="18" charset="0"/>
              </a:rPr>
              <a:t>Perish</a:t>
            </a:r>
          </a:p>
        </p:txBody>
      </p:sp>
      <p:sp>
        <p:nvSpPr>
          <p:cNvPr id="4" name="Rounded Rectangle 3"/>
          <p:cNvSpPr/>
          <p:nvPr/>
        </p:nvSpPr>
        <p:spPr>
          <a:xfrm>
            <a:off x="838200" y="1981200"/>
            <a:ext cx="76200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b="1" dirty="0">
                <a:solidFill>
                  <a:schemeClr val="bg1"/>
                </a:solidFill>
                <a:latin typeface="Baskerville Old Face" pitchFamily="18" charset="0"/>
              </a:rPr>
              <a:t>The Context</a:t>
            </a:r>
          </a:p>
        </p:txBody>
      </p:sp>
      <p:sp>
        <p:nvSpPr>
          <p:cNvPr id="5" name="Rounded Rectangle 4"/>
          <p:cNvSpPr/>
          <p:nvPr/>
        </p:nvSpPr>
        <p:spPr>
          <a:xfrm>
            <a:off x="838200" y="3238500"/>
            <a:ext cx="76200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b="1" dirty="0">
                <a:solidFill>
                  <a:schemeClr val="bg1"/>
                </a:solidFill>
                <a:latin typeface="Baskerville Old Face" pitchFamily="18" charset="0"/>
              </a:rPr>
              <a:t>The Warning</a:t>
            </a:r>
          </a:p>
        </p:txBody>
      </p:sp>
      <p:sp>
        <p:nvSpPr>
          <p:cNvPr id="6" name="Rounded Rectangle 5"/>
          <p:cNvSpPr/>
          <p:nvPr/>
        </p:nvSpPr>
        <p:spPr>
          <a:xfrm>
            <a:off x="838200" y="4495800"/>
            <a:ext cx="7620000" cy="990600"/>
          </a:xfrm>
          <a:prstGeom prst="roundRect">
            <a:avLst>
              <a:gd name="adj" fmla="val 36600"/>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b="1" dirty="0">
                <a:solidFill>
                  <a:schemeClr val="bg1"/>
                </a:solidFill>
                <a:latin typeface="Baskerville Old Face" pitchFamily="18" charset="0"/>
              </a:rPr>
              <a:t>The Demand</a:t>
            </a:r>
          </a:p>
        </p:txBody>
      </p:sp>
      <p:sp>
        <p:nvSpPr>
          <p:cNvPr id="7" name="TextBox 6"/>
          <p:cNvSpPr txBox="1"/>
          <p:nvPr/>
        </p:nvSpPr>
        <p:spPr>
          <a:xfrm>
            <a:off x="3657600" y="1066800"/>
            <a:ext cx="1903085" cy="523220"/>
          </a:xfrm>
          <a:prstGeom prst="rect">
            <a:avLst/>
          </a:prstGeom>
          <a:noFill/>
        </p:spPr>
        <p:txBody>
          <a:bodyPr wrap="none" rtlCol="0">
            <a:spAutoFit/>
          </a:bodyPr>
          <a:lstStyle/>
          <a:p>
            <a:r>
              <a:rPr lang="en-US" sz="2800" i="1" dirty="0">
                <a:latin typeface="Baskerville Old Face" pitchFamily="18" charset="0"/>
              </a:rPr>
              <a:t>Luke 13:1-5</a:t>
            </a:r>
          </a:p>
        </p:txBody>
      </p:sp>
    </p:spTree>
  </p:cSld>
  <p:clrMapOvr>
    <a:masterClrMapping/>
  </p:clrMapOvr>
  <p:transition spd="slow">
    <p:circl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Bakersville">
      <a:majorFont>
        <a:latin typeface="Baskerville Old Face"/>
        <a:ea typeface=""/>
        <a:cs typeface=""/>
      </a:majorFont>
      <a:minorFont>
        <a:latin typeface="Baskerville Old Face"/>
        <a:ea typeface=""/>
        <a:cs typeface=""/>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Bakersville">
      <a:majorFont>
        <a:latin typeface="Baskerville Old Face"/>
        <a:ea typeface=""/>
        <a:cs typeface=""/>
      </a:majorFont>
      <a:minorFont>
        <a:latin typeface="Baskerville Old Face"/>
        <a:ea typeface=""/>
        <a:cs typeface=""/>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2275</TotalTime>
  <Words>2268</Words>
  <Application>Microsoft Office PowerPoint</Application>
  <PresentationFormat>On-screen Show (4:3)</PresentationFormat>
  <Paragraphs>289</Paragraphs>
  <Slides>38</Slides>
  <Notes>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38</vt:i4>
      </vt:variant>
    </vt:vector>
  </HeadingPairs>
  <TitlesOfParts>
    <vt:vector size="48" baseType="lpstr">
      <vt:lpstr>Wingdings 2</vt:lpstr>
      <vt:lpstr>Arial</vt:lpstr>
      <vt:lpstr>Wingdings</vt:lpstr>
      <vt:lpstr>Baskerville Old Face</vt:lpstr>
      <vt:lpstr>Calibri</vt:lpstr>
      <vt:lpstr>Times New Roman</vt:lpstr>
      <vt:lpstr>Trek</vt:lpstr>
      <vt:lpstr>1_Default Design</vt:lpstr>
      <vt:lpstr>1_Trek</vt:lpstr>
      <vt:lpstr>6_Office Theme</vt:lpstr>
      <vt:lpstr>PowerPoint Presentation</vt:lpstr>
      <vt:lpstr>PowerPoint Presentation</vt:lpstr>
      <vt:lpstr>PowerPoint Presentation</vt:lpstr>
      <vt:lpstr>PowerPoint Presentation</vt:lpstr>
      <vt:lpstr>PowerPoint Presentation</vt:lpstr>
      <vt:lpstr>PowerPoint Presentation</vt:lpstr>
      <vt:lpstr>Why Mention The 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About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Donnie V. Rader</cp:lastModifiedBy>
  <cp:revision>42</cp:revision>
  <dcterms:created xsi:type="dcterms:W3CDTF">2009-02-13T02:13:40Z</dcterms:created>
  <dcterms:modified xsi:type="dcterms:W3CDTF">2022-08-28T12:38:47Z</dcterms:modified>
</cp:coreProperties>
</file>