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08" r:id="rId4"/>
  </p:sldMasterIdLst>
  <p:sldIdLst>
    <p:sldId id="257" r:id="rId5"/>
    <p:sldId id="256" r:id="rId6"/>
    <p:sldId id="264" r:id="rId7"/>
    <p:sldId id="258" r:id="rId8"/>
    <p:sldId id="265" r:id="rId9"/>
    <p:sldId id="266" r:id="rId10"/>
    <p:sldId id="267" r:id="rId11"/>
    <p:sldId id="268" r:id="rId12"/>
    <p:sldId id="259" r:id="rId13"/>
    <p:sldId id="262" r:id="rId14"/>
    <p:sldId id="270" r:id="rId15"/>
    <p:sldId id="269" r:id="rId16"/>
    <p:sldId id="271" r:id="rId17"/>
    <p:sldId id="272" r:id="rId18"/>
    <p:sldId id="260" r:id="rId19"/>
    <p:sldId id="263"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 id="286" r:id="rId33"/>
    <p:sldId id="389" r:id="rId34"/>
    <p:sldId id="261" r:id="rId3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CDCD"/>
    <a:srgbClr val="1D4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8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583080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984821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036577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156926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BDCD93-1BA2-403D-BEF4-D96E38FEE96A}" type="datetimeFigureOut">
              <a:rPr lang="en-US" smtClean="0"/>
              <a:t>7/31/2022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156370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DCD93-1BA2-403D-BEF4-D96E38FEE96A}" type="datetimeFigureOut">
              <a:rPr lang="en-US" smtClean="0"/>
              <a:t>7/31/2022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367353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DCD93-1BA2-403D-BEF4-D96E38FEE96A}" type="datetimeFigureOut">
              <a:rPr lang="en-US" smtClean="0"/>
              <a:t>7/31/2022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810192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248492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2197063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2762544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803276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438878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692792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270964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918694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BDCD93-1BA2-403D-BEF4-D96E38FEE96A}" type="datetimeFigureOut">
              <a:rPr lang="en-US" smtClean="0"/>
              <a:t>7/31/2022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813323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DCD93-1BA2-403D-BEF4-D96E38FEE96A}" type="datetimeFigureOut">
              <a:rPr lang="en-US" smtClean="0"/>
              <a:t>7/31/2022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2174897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DCD93-1BA2-403D-BEF4-D96E38FEE96A}" type="datetimeFigureOut">
              <a:rPr lang="en-US" smtClean="0"/>
              <a:t>7/31/2022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370295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88693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849240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501618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872676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642902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424732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4277305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155923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BDCD93-1BA2-403D-BEF4-D96E38FEE96A}" type="datetimeFigureOut">
              <a:rPr lang="en-US" smtClean="0"/>
              <a:t>7/31/2022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2560927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DCD93-1BA2-403D-BEF4-D96E38FEE96A}" type="datetimeFigureOut">
              <a:rPr lang="en-US" smtClean="0"/>
              <a:t>7/31/2022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614098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DCD93-1BA2-403D-BEF4-D96E38FEE96A}" type="datetimeFigureOut">
              <a:rPr lang="en-US" smtClean="0"/>
              <a:t>7/31/2022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390315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4170159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DCD93-1BA2-403D-BEF4-D96E38FEE96A}"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628917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3215483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DCD93-1BA2-403D-BEF4-D96E38FEE96A}"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23929-0E33-4D9C-AC7D-CF21976BF8AA}" type="slidenum">
              <a:rPr lang="en-US" smtClean="0"/>
              <a:t>‹#›</a:t>
            </a:fld>
            <a:endParaRPr lang="en-US"/>
          </a:p>
        </p:txBody>
      </p:sp>
    </p:spTree>
    <p:extLst>
      <p:ext uri="{BB962C8B-B14F-4D97-AF65-F5344CB8AC3E}">
        <p14:creationId xmlns:p14="http://schemas.microsoft.com/office/powerpoint/2010/main" val="1945963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211491-2780-450E-9B7B-B67EE210743C}"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4124381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211491-2780-450E-9B7B-B67EE210743C}"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1569952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211491-2780-450E-9B7B-B67EE210743C}"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1925193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211491-2780-450E-9B7B-B67EE210743C}"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2921521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211491-2780-450E-9B7B-B67EE210743C}" type="datetimeFigureOut">
              <a:rPr lang="en-US" smtClean="0"/>
              <a:t>7/31/2022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1438914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211491-2780-450E-9B7B-B67EE210743C}" type="datetimeFigureOut">
              <a:rPr lang="en-US" smtClean="0"/>
              <a:t>7/31/2022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4152190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211491-2780-450E-9B7B-B67EE210743C}" type="datetimeFigureOut">
              <a:rPr lang="en-US" smtClean="0"/>
              <a:t>7/31/2022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2064813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211491-2780-450E-9B7B-B67EE210743C}"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2424206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211491-2780-450E-9B7B-B67EE210743C}" type="datetimeFigureOut">
              <a:rPr lang="en-US" smtClean="0"/>
              <a:t>7/31/2022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3279602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211491-2780-450E-9B7B-B67EE210743C}"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3654017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211491-2780-450E-9B7B-B67EE210743C}" type="datetimeFigureOut">
              <a:rPr lang="en-US" smtClean="0"/>
              <a:t>7/31/2022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9505F4-6D7D-4E92-A96B-50325B83EE68}" type="slidenum">
              <a:rPr lang="en-US" smtClean="0"/>
              <a:t>‹#›</a:t>
            </a:fld>
            <a:endParaRPr lang="en-US"/>
          </a:p>
        </p:txBody>
      </p:sp>
    </p:spTree>
    <p:extLst>
      <p:ext uri="{BB962C8B-B14F-4D97-AF65-F5344CB8AC3E}">
        <p14:creationId xmlns:p14="http://schemas.microsoft.com/office/powerpoint/2010/main" val="1426528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DCD93-1BA2-403D-BEF4-D96E38FEE96A}" type="datetimeFigureOut">
              <a:rPr lang="en-US" smtClean="0"/>
              <a:t>7/31/2022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423929-0E33-4D9C-AC7D-CF21976BF8AA}" type="slidenum">
              <a:rPr lang="en-US" smtClean="0"/>
              <a:t>‹#›</a:t>
            </a:fld>
            <a:endParaRPr lang="en-US"/>
          </a:p>
        </p:txBody>
      </p:sp>
      <p:pic>
        <p:nvPicPr>
          <p:cNvPr id="7" name="Picture 2">
            <a:extLst>
              <a:ext uri="{FF2B5EF4-FFF2-40B4-BE49-F238E27FC236}">
                <a16:creationId xmlns:a16="http://schemas.microsoft.com/office/drawing/2014/main" id="{51101540-4CE7-163A-9C01-D249B9DDC42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2530" y="-31898"/>
            <a:ext cx="9186530" cy="6889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848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DCD93-1BA2-403D-BEF4-D96E38FEE96A}" type="datetimeFigureOut">
              <a:rPr lang="en-US" smtClean="0"/>
              <a:t>7/31/2022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423929-0E33-4D9C-AC7D-CF21976BF8AA}" type="slidenum">
              <a:rPr lang="en-US" smtClean="0"/>
              <a:t>‹#›</a:t>
            </a:fld>
            <a:endParaRPr lang="en-US"/>
          </a:p>
        </p:txBody>
      </p:sp>
      <p:pic>
        <p:nvPicPr>
          <p:cNvPr id="7" name="Picture 2">
            <a:extLst>
              <a:ext uri="{FF2B5EF4-FFF2-40B4-BE49-F238E27FC236}">
                <a16:creationId xmlns:a16="http://schemas.microsoft.com/office/drawing/2014/main" id="{51101540-4CE7-163A-9C01-D249B9DDC42A}"/>
              </a:ext>
            </a:extLst>
          </p:cNvPr>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42530" y="-31898"/>
            <a:ext cx="9186530" cy="6889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579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DCD93-1BA2-403D-BEF4-D96E38FEE96A}" type="datetimeFigureOut">
              <a:rPr lang="en-US" smtClean="0"/>
              <a:t>7/31/2022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423929-0E33-4D9C-AC7D-CF21976BF8AA}" type="slidenum">
              <a:rPr lang="en-US" smtClean="0"/>
              <a:t>‹#›</a:t>
            </a:fld>
            <a:endParaRPr lang="en-US"/>
          </a:p>
        </p:txBody>
      </p:sp>
      <p:pic>
        <p:nvPicPr>
          <p:cNvPr id="7" name="Picture 2">
            <a:extLst>
              <a:ext uri="{FF2B5EF4-FFF2-40B4-BE49-F238E27FC236}">
                <a16:creationId xmlns:a16="http://schemas.microsoft.com/office/drawing/2014/main" id="{51101540-4CE7-163A-9C01-D249B9DDC42A}"/>
              </a:ext>
            </a:extLst>
          </p:cNvPr>
          <p:cNvPicPr>
            <a:picLocks noChangeAspect="1" noChangeArrowheads="1"/>
          </p:cNvPicPr>
          <p:nvPr userDrawn="1"/>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530" y="-31898"/>
            <a:ext cx="9186530" cy="6889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9454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AED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0023-45A0-0F1A-61FB-49E0FB50B6C0}"/>
              </a:ext>
            </a:extLst>
          </p:cNvPr>
          <p:cNvSpPr/>
          <p:nvPr userDrawn="1"/>
        </p:nvSpPr>
        <p:spPr>
          <a:xfrm>
            <a:off x="295053" y="220626"/>
            <a:ext cx="8553893" cy="6416748"/>
          </a:xfrm>
          <a:custGeom>
            <a:avLst/>
            <a:gdLst>
              <a:gd name="connsiteX0" fmla="*/ 0 w 8553893"/>
              <a:gd name="connsiteY0" fmla="*/ 0 h 6416748"/>
              <a:gd name="connsiteX1" fmla="*/ 8553893 w 8553893"/>
              <a:gd name="connsiteY1" fmla="*/ 0 h 6416748"/>
              <a:gd name="connsiteX2" fmla="*/ 8553893 w 8553893"/>
              <a:gd name="connsiteY2" fmla="*/ 6416748 h 6416748"/>
              <a:gd name="connsiteX3" fmla="*/ 0 w 8553893"/>
              <a:gd name="connsiteY3" fmla="*/ 6416748 h 6416748"/>
              <a:gd name="connsiteX4" fmla="*/ 0 w 8553893"/>
              <a:gd name="connsiteY4" fmla="*/ 0 h 6416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893" h="6416748" fill="none" extrusionOk="0">
                <a:moveTo>
                  <a:pt x="0" y="0"/>
                </a:moveTo>
                <a:cubicBezTo>
                  <a:pt x="897001" y="-33775"/>
                  <a:pt x="5760215" y="138873"/>
                  <a:pt x="8553893" y="0"/>
                </a:cubicBezTo>
                <a:cubicBezTo>
                  <a:pt x="8480122" y="3108804"/>
                  <a:pt x="8398010" y="4815414"/>
                  <a:pt x="8553893" y="6416748"/>
                </a:cubicBezTo>
                <a:cubicBezTo>
                  <a:pt x="7009355" y="6279418"/>
                  <a:pt x="1251280" y="6278892"/>
                  <a:pt x="0" y="6416748"/>
                </a:cubicBezTo>
                <a:cubicBezTo>
                  <a:pt x="152408" y="5074375"/>
                  <a:pt x="73868" y="1401224"/>
                  <a:pt x="0" y="0"/>
                </a:cubicBezTo>
                <a:close/>
              </a:path>
              <a:path w="8553893" h="6416748" stroke="0" extrusionOk="0">
                <a:moveTo>
                  <a:pt x="0" y="0"/>
                </a:moveTo>
                <a:cubicBezTo>
                  <a:pt x="1887979" y="-101487"/>
                  <a:pt x="6357534" y="-162162"/>
                  <a:pt x="8553893" y="0"/>
                </a:cubicBezTo>
                <a:cubicBezTo>
                  <a:pt x="8614606" y="1704151"/>
                  <a:pt x="8492821" y="5249036"/>
                  <a:pt x="8553893" y="6416748"/>
                </a:cubicBezTo>
                <a:cubicBezTo>
                  <a:pt x="5659853" y="6466813"/>
                  <a:pt x="3071924" y="6258299"/>
                  <a:pt x="0" y="6416748"/>
                </a:cubicBezTo>
                <a:cubicBezTo>
                  <a:pt x="-24452" y="5205833"/>
                  <a:pt x="-67663" y="2309736"/>
                  <a:pt x="0" y="0"/>
                </a:cubicBezTo>
                <a:close/>
              </a:path>
            </a:pathLst>
          </a:custGeom>
          <a:solidFill>
            <a:schemeClr val="bg1"/>
          </a:solidFill>
          <a:ln w="19050">
            <a:solidFill>
              <a:srgbClr val="0070C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211491-2780-450E-9B7B-B67EE210743C}" type="datetimeFigureOut">
              <a:rPr lang="en-US" smtClean="0"/>
              <a:t>7/31/2022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505F4-6D7D-4E92-A96B-50325B83EE68}" type="slidenum">
              <a:rPr lang="en-US" smtClean="0"/>
              <a:t>‹#›</a:t>
            </a:fld>
            <a:endParaRPr lang="en-US"/>
          </a:p>
        </p:txBody>
      </p:sp>
      <p:pic>
        <p:nvPicPr>
          <p:cNvPr id="7" name="Picture 6" descr="A picture containing background pattern&#10;&#10;Description automatically generated">
            <a:extLst>
              <a:ext uri="{FF2B5EF4-FFF2-40B4-BE49-F238E27FC236}">
                <a16:creationId xmlns:a16="http://schemas.microsoft.com/office/drawing/2014/main" id="{E64856F0-69E0-686A-C33A-06B5F921ED3D}"/>
              </a:ext>
            </a:extLst>
          </p:cNvPr>
          <p:cNvPicPr>
            <a:picLocks noChangeAspect="1"/>
          </p:cNvPicPr>
          <p:nvPr userDrawn="1"/>
        </p:nvPicPr>
        <p:blipFill>
          <a:blip r:embed="rId13">
            <a:lum bright="70000" contrast="-70000"/>
            <a:extLst>
              <a:ext uri="{28A0092B-C50C-407E-A947-70E740481C1C}">
                <a14:useLocalDpi xmlns:a14="http://schemas.microsoft.com/office/drawing/2010/main" val="0"/>
              </a:ext>
            </a:extLst>
          </a:blip>
          <a:stretch>
            <a:fillRect/>
          </a:stretch>
        </p:blipFill>
        <p:spPr>
          <a:xfrm>
            <a:off x="835319" y="430111"/>
            <a:ext cx="7473359" cy="6062763"/>
          </a:xfrm>
          <a:prstGeom prst="rect">
            <a:avLst/>
          </a:prstGeom>
        </p:spPr>
      </p:pic>
    </p:spTree>
    <p:extLst>
      <p:ext uri="{BB962C8B-B14F-4D97-AF65-F5344CB8AC3E}">
        <p14:creationId xmlns:p14="http://schemas.microsoft.com/office/powerpoint/2010/main" val="18696409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E3ACBD-B21A-B9FA-2279-6F3757DEDA33}"/>
              </a:ext>
            </a:extLst>
          </p:cNvPr>
          <p:cNvSpPr txBox="1"/>
          <p:nvPr/>
        </p:nvSpPr>
        <p:spPr>
          <a:xfrm>
            <a:off x="1285535" y="1032734"/>
            <a:ext cx="6615953" cy="1077218"/>
          </a:xfrm>
          <a:prstGeom prst="rect">
            <a:avLst/>
          </a:prstGeom>
          <a:noFill/>
        </p:spPr>
        <p:txBody>
          <a:bodyPr wrap="square" rtlCol="0">
            <a:spAutoFit/>
          </a:bodyPr>
          <a:lstStyle/>
          <a:p>
            <a:pPr algn="ctr"/>
            <a:r>
              <a:rPr lang="en-US" sz="3200" b="1" dirty="0"/>
              <a:t>Do you ever wonder how much God really cares?</a:t>
            </a:r>
          </a:p>
        </p:txBody>
      </p:sp>
      <p:sp>
        <p:nvSpPr>
          <p:cNvPr id="3" name="TextBox 2">
            <a:extLst>
              <a:ext uri="{FF2B5EF4-FFF2-40B4-BE49-F238E27FC236}">
                <a16:creationId xmlns:a16="http://schemas.microsoft.com/office/drawing/2014/main" id="{640A6CF2-1018-C279-8035-49FD1E6D5AA9}"/>
              </a:ext>
            </a:extLst>
          </p:cNvPr>
          <p:cNvSpPr txBox="1"/>
          <p:nvPr/>
        </p:nvSpPr>
        <p:spPr>
          <a:xfrm>
            <a:off x="1597510" y="2753958"/>
            <a:ext cx="6502998" cy="1938992"/>
          </a:xfrm>
          <a:prstGeom prst="rect">
            <a:avLst/>
          </a:prstGeom>
          <a:noFill/>
        </p:spPr>
        <p:txBody>
          <a:bodyPr wrap="square" rtlCol="0">
            <a:spAutoFit/>
          </a:bodyPr>
          <a:lstStyle/>
          <a:p>
            <a:pPr marL="285750" indent="-285750">
              <a:buFont typeface="Wingdings" panose="05000000000000000000" pitchFamily="2" charset="2"/>
              <a:buChar char="§"/>
            </a:pPr>
            <a:r>
              <a:rPr lang="en-US" sz="2400" dirty="0"/>
              <a:t>Does he care about what I’m going through?</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400" dirty="0"/>
              <a:t>Does he care what happens to me?</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400" dirty="0"/>
              <a:t>Does he care at all about what I do?</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sz="2400" dirty="0"/>
              <a:t>Do my actions make any difference with God?</a:t>
            </a:r>
          </a:p>
        </p:txBody>
      </p:sp>
    </p:spTree>
    <p:extLst>
      <p:ext uri="{BB962C8B-B14F-4D97-AF65-F5344CB8AC3E}">
        <p14:creationId xmlns:p14="http://schemas.microsoft.com/office/powerpoint/2010/main" val="842616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5F634-2D31-A4B5-5E71-1C487EC54EE4}"/>
              </a:ext>
            </a:extLst>
          </p:cNvPr>
          <p:cNvSpPr txBox="1"/>
          <p:nvPr/>
        </p:nvSpPr>
        <p:spPr>
          <a:xfrm>
            <a:off x="1839558" y="1172583"/>
            <a:ext cx="5723068" cy="2800767"/>
          </a:xfrm>
          <a:prstGeom prst="rect">
            <a:avLst/>
          </a:prstGeom>
          <a:noFill/>
        </p:spPr>
        <p:txBody>
          <a:bodyPr wrap="square" rtlCol="0">
            <a:spAutoFit/>
          </a:bodyPr>
          <a:lstStyle/>
          <a:p>
            <a:pPr algn="ctr"/>
            <a:r>
              <a:rPr lang="en-US" sz="8800" dirty="0">
                <a:latin typeface="Georgia Pro Cond Semibold" panose="02040706050405020303" pitchFamily="18" charset="0"/>
              </a:rPr>
              <a:t>Does</a:t>
            </a:r>
          </a:p>
          <a:p>
            <a:pPr algn="ctr"/>
            <a:r>
              <a:rPr lang="en-US" sz="8800" dirty="0">
                <a:latin typeface="Georgia Pro Cond Semibold" panose="02040706050405020303" pitchFamily="18" charset="0"/>
              </a:rPr>
              <a:t>God Care?</a:t>
            </a:r>
          </a:p>
        </p:txBody>
      </p:sp>
      <p:sp>
        <p:nvSpPr>
          <p:cNvPr id="6" name="TextBox 5">
            <a:extLst>
              <a:ext uri="{FF2B5EF4-FFF2-40B4-BE49-F238E27FC236}">
                <a16:creationId xmlns:a16="http://schemas.microsoft.com/office/drawing/2014/main" id="{14E67D53-A804-F362-9178-D6025B7BF516}"/>
              </a:ext>
            </a:extLst>
          </p:cNvPr>
          <p:cNvSpPr txBox="1"/>
          <p:nvPr/>
        </p:nvSpPr>
        <p:spPr>
          <a:xfrm>
            <a:off x="1406563" y="4087906"/>
            <a:ext cx="6685878" cy="1446550"/>
          </a:xfrm>
          <a:prstGeom prst="rect">
            <a:avLst/>
          </a:prstGeom>
          <a:noFill/>
        </p:spPr>
        <p:txBody>
          <a:bodyPr wrap="square" rtlCol="0">
            <a:spAutoFit/>
          </a:bodyPr>
          <a:lstStyle/>
          <a:p>
            <a:pPr algn="ctr"/>
            <a:r>
              <a:rPr lang="en-US" sz="2400" b="1" u="sng" dirty="0"/>
              <a:t>Two Senses:</a:t>
            </a:r>
          </a:p>
          <a:p>
            <a:pPr algn="ctr"/>
            <a:endParaRPr lang="en-US" sz="800" b="1" u="sng" dirty="0"/>
          </a:p>
          <a:p>
            <a:pPr marL="285750" indent="-285750">
              <a:buFont typeface="Wingdings" panose="05000000000000000000" pitchFamily="2" charset="2"/>
              <a:buChar char="§"/>
            </a:pPr>
            <a:r>
              <a:rPr lang="en-US" sz="2400" dirty="0"/>
              <a:t>Does God care about me? What happens to me?</a:t>
            </a:r>
          </a:p>
          <a:p>
            <a:pPr marL="285750" indent="-285750">
              <a:buFont typeface="Wingdings" panose="05000000000000000000" pitchFamily="2" charset="2"/>
              <a:buChar char="§"/>
            </a:pPr>
            <a:endParaRPr lang="en-US" sz="600" dirty="0"/>
          </a:p>
          <a:p>
            <a:pPr marL="285750" indent="-285750">
              <a:buFont typeface="Wingdings" panose="05000000000000000000" pitchFamily="2" charset="2"/>
              <a:buChar char="§"/>
            </a:pPr>
            <a:r>
              <a:rPr lang="en-US" sz="2400" dirty="0"/>
              <a:t>Does God care what I do?</a:t>
            </a:r>
          </a:p>
        </p:txBody>
      </p:sp>
    </p:spTree>
    <p:extLst>
      <p:ext uri="{BB962C8B-B14F-4D97-AF65-F5344CB8AC3E}">
        <p14:creationId xmlns:p14="http://schemas.microsoft.com/office/powerpoint/2010/main" val="4100632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5F634-2D31-A4B5-5E71-1C487EC54EE4}"/>
              </a:ext>
            </a:extLst>
          </p:cNvPr>
          <p:cNvSpPr txBox="1"/>
          <p:nvPr/>
        </p:nvSpPr>
        <p:spPr>
          <a:xfrm>
            <a:off x="1839558" y="1172583"/>
            <a:ext cx="5723068" cy="923330"/>
          </a:xfrm>
          <a:prstGeom prst="rect">
            <a:avLst/>
          </a:prstGeom>
          <a:noFill/>
        </p:spPr>
        <p:txBody>
          <a:bodyPr wrap="square" rtlCol="0">
            <a:spAutoFit/>
          </a:bodyPr>
          <a:lstStyle/>
          <a:p>
            <a:pPr algn="ctr"/>
            <a:r>
              <a:rPr lang="en-US" sz="5400" dirty="0">
                <a:latin typeface="Georgia Pro Cond Semibold" panose="02040706050405020303" pitchFamily="18" charset="0"/>
              </a:rPr>
              <a:t>Does God Care?</a:t>
            </a:r>
          </a:p>
        </p:txBody>
      </p:sp>
      <p:sp>
        <p:nvSpPr>
          <p:cNvPr id="5" name="TextBox 4">
            <a:extLst>
              <a:ext uri="{FF2B5EF4-FFF2-40B4-BE49-F238E27FC236}">
                <a16:creationId xmlns:a16="http://schemas.microsoft.com/office/drawing/2014/main" id="{DBE65851-CDEF-C0D7-1823-B31B93D99CE6}"/>
              </a:ext>
            </a:extLst>
          </p:cNvPr>
          <p:cNvSpPr txBox="1"/>
          <p:nvPr/>
        </p:nvSpPr>
        <p:spPr>
          <a:xfrm>
            <a:off x="1177963" y="2302625"/>
            <a:ext cx="6938682" cy="523220"/>
          </a:xfrm>
          <a:prstGeom prst="rect">
            <a:avLst/>
          </a:prstGeom>
          <a:noFill/>
        </p:spPr>
        <p:txBody>
          <a:bodyPr wrap="square" rtlCol="0">
            <a:spAutoFit/>
          </a:bodyPr>
          <a:lstStyle/>
          <a:p>
            <a:pPr marL="571500" indent="-571500">
              <a:buFont typeface="+mj-lt"/>
              <a:buAutoNum type="romanUcPeriod"/>
            </a:pPr>
            <a:r>
              <a:rPr lang="en-US" sz="2800" dirty="0">
                <a:latin typeface="Georgia Pro Cond Semibold" panose="02040706050405020303" pitchFamily="18" charset="0"/>
              </a:rPr>
              <a:t>Does God Care About Me?</a:t>
            </a:r>
          </a:p>
        </p:txBody>
      </p:sp>
    </p:spTree>
    <p:extLst>
      <p:ext uri="{BB962C8B-B14F-4D97-AF65-F5344CB8AC3E}">
        <p14:creationId xmlns:p14="http://schemas.microsoft.com/office/powerpoint/2010/main" val="450118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E1B68-6EF5-6D9E-B71A-6F6C3A1CC6EB}"/>
              </a:ext>
            </a:extLst>
          </p:cNvPr>
          <p:cNvSpPr txBox="1"/>
          <p:nvPr/>
        </p:nvSpPr>
        <p:spPr>
          <a:xfrm>
            <a:off x="1102659" y="1237618"/>
            <a:ext cx="6938682" cy="523220"/>
          </a:xfrm>
          <a:prstGeom prst="rect">
            <a:avLst/>
          </a:prstGeom>
          <a:solidFill>
            <a:srgbClr val="1D4999"/>
          </a:solidFill>
        </p:spPr>
        <p:txBody>
          <a:bodyPr wrap="square" rtlCol="0">
            <a:spAutoFit/>
          </a:bodyPr>
          <a:lstStyle/>
          <a:p>
            <a:pPr marL="571500" indent="-571500" algn="ctr">
              <a:buFont typeface="+mj-lt"/>
              <a:buAutoNum type="romanUcPeriod"/>
            </a:pPr>
            <a:r>
              <a:rPr lang="en-US" sz="2800" dirty="0">
                <a:solidFill>
                  <a:schemeClr val="bg1"/>
                </a:solidFill>
                <a:latin typeface="Georgia Pro Cond Semibold" panose="02040706050405020303" pitchFamily="18" charset="0"/>
              </a:rPr>
              <a:t>Does God Care About Me?</a:t>
            </a:r>
          </a:p>
        </p:txBody>
      </p:sp>
      <p:sp>
        <p:nvSpPr>
          <p:cNvPr id="3" name="TextBox 2">
            <a:extLst>
              <a:ext uri="{FF2B5EF4-FFF2-40B4-BE49-F238E27FC236}">
                <a16:creationId xmlns:a16="http://schemas.microsoft.com/office/drawing/2014/main" id="{1D73B89E-0437-D542-F31F-28896A693550}"/>
              </a:ext>
            </a:extLst>
          </p:cNvPr>
          <p:cNvSpPr txBox="1"/>
          <p:nvPr/>
        </p:nvSpPr>
        <p:spPr>
          <a:xfrm>
            <a:off x="1274781" y="2039030"/>
            <a:ext cx="6938682" cy="1200329"/>
          </a:xfrm>
          <a:prstGeom prst="rect">
            <a:avLst/>
          </a:prstGeom>
          <a:noFill/>
        </p:spPr>
        <p:txBody>
          <a:bodyPr wrap="square" rtlCol="0">
            <a:spAutoFit/>
          </a:bodyPr>
          <a:lstStyle/>
          <a:p>
            <a:pPr marL="457200" indent="-457200">
              <a:buFont typeface="+mj-lt"/>
              <a:buAutoNum type="alphaUcPeriod"/>
            </a:pPr>
            <a:r>
              <a:rPr lang="en-US" sz="2400" b="1" u="sng" dirty="0"/>
              <a:t>He says he cares</a:t>
            </a:r>
          </a:p>
          <a:p>
            <a:pPr marL="914400" lvl="1" indent="-457200">
              <a:buFont typeface="+mj-lt"/>
              <a:buAutoNum type="arabicPeriod"/>
            </a:pPr>
            <a:r>
              <a:rPr lang="en-US" sz="2400" i="1" dirty="0"/>
              <a:t>1 Pet. 5:7</a:t>
            </a:r>
          </a:p>
          <a:p>
            <a:pPr marL="914400" lvl="1" indent="-457200">
              <a:buFont typeface="+mj-lt"/>
              <a:buAutoNum type="arabicPeriod"/>
            </a:pPr>
            <a:r>
              <a:rPr lang="en-US" sz="2400" i="1" dirty="0"/>
              <a:t>He wants us to bring our burdens to him</a:t>
            </a:r>
          </a:p>
        </p:txBody>
      </p:sp>
    </p:spTree>
    <p:extLst>
      <p:ext uri="{BB962C8B-B14F-4D97-AF65-F5344CB8AC3E}">
        <p14:creationId xmlns:p14="http://schemas.microsoft.com/office/powerpoint/2010/main" val="317362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E1B68-6EF5-6D9E-B71A-6F6C3A1CC6EB}"/>
              </a:ext>
            </a:extLst>
          </p:cNvPr>
          <p:cNvSpPr txBox="1"/>
          <p:nvPr/>
        </p:nvSpPr>
        <p:spPr>
          <a:xfrm>
            <a:off x="1102659" y="1237618"/>
            <a:ext cx="6938682" cy="523220"/>
          </a:xfrm>
          <a:prstGeom prst="rect">
            <a:avLst/>
          </a:prstGeom>
          <a:solidFill>
            <a:srgbClr val="1D4999"/>
          </a:solidFill>
        </p:spPr>
        <p:txBody>
          <a:bodyPr wrap="square" rtlCol="0">
            <a:spAutoFit/>
          </a:bodyPr>
          <a:lstStyle/>
          <a:p>
            <a:pPr marL="571500" indent="-571500" algn="ctr">
              <a:buFont typeface="+mj-lt"/>
              <a:buAutoNum type="romanUcPeriod"/>
            </a:pPr>
            <a:r>
              <a:rPr lang="en-US" sz="2800" dirty="0">
                <a:solidFill>
                  <a:schemeClr val="bg1"/>
                </a:solidFill>
                <a:latin typeface="Georgia Pro Cond Semibold" panose="02040706050405020303" pitchFamily="18" charset="0"/>
              </a:rPr>
              <a:t>Does God Care About Me?</a:t>
            </a:r>
          </a:p>
        </p:txBody>
      </p:sp>
      <p:sp>
        <p:nvSpPr>
          <p:cNvPr id="3" name="TextBox 2">
            <a:extLst>
              <a:ext uri="{FF2B5EF4-FFF2-40B4-BE49-F238E27FC236}">
                <a16:creationId xmlns:a16="http://schemas.microsoft.com/office/drawing/2014/main" id="{1D73B89E-0437-D542-F31F-28896A693550}"/>
              </a:ext>
            </a:extLst>
          </p:cNvPr>
          <p:cNvSpPr txBox="1"/>
          <p:nvPr/>
        </p:nvSpPr>
        <p:spPr>
          <a:xfrm>
            <a:off x="1274781" y="2039030"/>
            <a:ext cx="6938682" cy="1692771"/>
          </a:xfrm>
          <a:prstGeom prst="rect">
            <a:avLst/>
          </a:prstGeom>
          <a:noFill/>
        </p:spPr>
        <p:txBody>
          <a:bodyPr wrap="square" rtlCol="0">
            <a:spAutoFit/>
          </a:bodyPr>
          <a:lstStyle/>
          <a:p>
            <a:pPr marL="457200" indent="-457200">
              <a:buFont typeface="+mj-lt"/>
              <a:buAutoNum type="alphaUcPeriod"/>
            </a:pPr>
            <a:r>
              <a:rPr lang="en-US" sz="2400" b="1" u="sng" dirty="0"/>
              <a:t>He says he cares</a:t>
            </a:r>
          </a:p>
          <a:p>
            <a:pPr marL="457200" indent="-457200">
              <a:buFont typeface="+mj-lt"/>
              <a:buAutoNum type="alphaUcPeriod"/>
            </a:pPr>
            <a:endParaRPr lang="en-US" sz="800" b="1" u="sng" dirty="0"/>
          </a:p>
          <a:p>
            <a:pPr marL="457200" indent="-457200">
              <a:buFont typeface="+mj-lt"/>
              <a:buAutoNum type="alphaUcPeriod"/>
            </a:pPr>
            <a:r>
              <a:rPr lang="en-US" sz="2400" b="1" u="sng" dirty="0"/>
              <a:t>Gave his Son for you</a:t>
            </a:r>
          </a:p>
          <a:p>
            <a:pPr marL="914400" lvl="1" indent="-457200">
              <a:buFont typeface="+mj-lt"/>
              <a:buAutoNum type="arabicPeriod"/>
            </a:pPr>
            <a:r>
              <a:rPr lang="en-US" sz="2400" i="1" dirty="0"/>
              <a:t>John 3:16</a:t>
            </a:r>
          </a:p>
          <a:p>
            <a:pPr marL="914400" lvl="1" indent="-457200">
              <a:buFont typeface="+mj-lt"/>
              <a:buAutoNum type="arabicPeriod"/>
            </a:pPr>
            <a:r>
              <a:rPr lang="en-US" sz="2400" i="1" dirty="0"/>
              <a:t>Rom. 8:32</a:t>
            </a:r>
          </a:p>
        </p:txBody>
      </p:sp>
    </p:spTree>
    <p:extLst>
      <p:ext uri="{BB962C8B-B14F-4D97-AF65-F5344CB8AC3E}">
        <p14:creationId xmlns:p14="http://schemas.microsoft.com/office/powerpoint/2010/main" val="3637098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E1B68-6EF5-6D9E-B71A-6F6C3A1CC6EB}"/>
              </a:ext>
            </a:extLst>
          </p:cNvPr>
          <p:cNvSpPr txBox="1"/>
          <p:nvPr/>
        </p:nvSpPr>
        <p:spPr>
          <a:xfrm>
            <a:off x="1102659" y="1237618"/>
            <a:ext cx="6938682" cy="523220"/>
          </a:xfrm>
          <a:prstGeom prst="rect">
            <a:avLst/>
          </a:prstGeom>
          <a:solidFill>
            <a:srgbClr val="1D4999"/>
          </a:solidFill>
        </p:spPr>
        <p:txBody>
          <a:bodyPr wrap="square" rtlCol="0">
            <a:spAutoFit/>
          </a:bodyPr>
          <a:lstStyle/>
          <a:p>
            <a:pPr marL="571500" indent="-571500" algn="ctr">
              <a:buFont typeface="+mj-lt"/>
              <a:buAutoNum type="romanUcPeriod"/>
            </a:pPr>
            <a:r>
              <a:rPr lang="en-US" sz="2800" dirty="0">
                <a:solidFill>
                  <a:schemeClr val="bg1"/>
                </a:solidFill>
                <a:latin typeface="Georgia Pro Cond Semibold" panose="02040706050405020303" pitchFamily="18" charset="0"/>
              </a:rPr>
              <a:t>Does God Care About Me?</a:t>
            </a:r>
          </a:p>
        </p:txBody>
      </p:sp>
      <p:sp>
        <p:nvSpPr>
          <p:cNvPr id="3" name="TextBox 2">
            <a:extLst>
              <a:ext uri="{FF2B5EF4-FFF2-40B4-BE49-F238E27FC236}">
                <a16:creationId xmlns:a16="http://schemas.microsoft.com/office/drawing/2014/main" id="{1D73B89E-0437-D542-F31F-28896A693550}"/>
              </a:ext>
            </a:extLst>
          </p:cNvPr>
          <p:cNvSpPr txBox="1"/>
          <p:nvPr/>
        </p:nvSpPr>
        <p:spPr>
          <a:xfrm>
            <a:off x="1274781" y="2039030"/>
            <a:ext cx="6938682" cy="2185214"/>
          </a:xfrm>
          <a:prstGeom prst="rect">
            <a:avLst/>
          </a:prstGeom>
          <a:noFill/>
        </p:spPr>
        <p:txBody>
          <a:bodyPr wrap="square" rtlCol="0">
            <a:spAutoFit/>
          </a:bodyPr>
          <a:lstStyle/>
          <a:p>
            <a:pPr marL="457200" indent="-457200">
              <a:buFont typeface="+mj-lt"/>
              <a:buAutoNum type="alphaUcPeriod"/>
            </a:pPr>
            <a:r>
              <a:rPr lang="en-US" sz="2400" b="1" u="sng" dirty="0"/>
              <a:t>He says he cares</a:t>
            </a:r>
          </a:p>
          <a:p>
            <a:pPr marL="457200" indent="-457200">
              <a:buFont typeface="+mj-lt"/>
              <a:buAutoNum type="alphaUcPeriod"/>
            </a:pPr>
            <a:endParaRPr lang="en-US" sz="800" b="1" u="sng" dirty="0"/>
          </a:p>
          <a:p>
            <a:pPr marL="457200" indent="-457200">
              <a:buFont typeface="+mj-lt"/>
              <a:buAutoNum type="alphaUcPeriod"/>
            </a:pPr>
            <a:r>
              <a:rPr lang="en-US" sz="2400" b="1" u="sng" dirty="0"/>
              <a:t>Gave his Son for you</a:t>
            </a:r>
          </a:p>
          <a:p>
            <a:pPr marL="457200" indent="-457200">
              <a:buFont typeface="+mj-lt"/>
              <a:buAutoNum type="alphaUcPeriod"/>
            </a:pPr>
            <a:endParaRPr lang="en-US" sz="800" b="1" u="sng" dirty="0"/>
          </a:p>
          <a:p>
            <a:pPr marL="457200" indent="-457200">
              <a:buFont typeface="+mj-lt"/>
              <a:buAutoNum type="alphaUcPeriod"/>
            </a:pPr>
            <a:r>
              <a:rPr lang="en-US" sz="2400" b="1" u="sng" dirty="0"/>
              <a:t>Good shepherd cares for his sheep</a:t>
            </a:r>
          </a:p>
          <a:p>
            <a:pPr marL="914400" lvl="1" indent="-457200">
              <a:buFont typeface="+mj-lt"/>
              <a:buAutoNum type="arabicPeriod"/>
            </a:pPr>
            <a:r>
              <a:rPr lang="en-US" sz="2400" i="1" dirty="0"/>
              <a:t>John 10:11-18</a:t>
            </a:r>
          </a:p>
          <a:p>
            <a:pPr marL="914400" lvl="1" indent="-457200">
              <a:buFont typeface="+mj-lt"/>
              <a:buAutoNum type="arabicPeriod"/>
            </a:pPr>
            <a:r>
              <a:rPr lang="en-US" sz="2400" i="1" dirty="0"/>
              <a:t>Genuine care in contrast to the hireling</a:t>
            </a:r>
          </a:p>
        </p:txBody>
      </p:sp>
    </p:spTree>
    <p:extLst>
      <p:ext uri="{BB962C8B-B14F-4D97-AF65-F5344CB8AC3E}">
        <p14:creationId xmlns:p14="http://schemas.microsoft.com/office/powerpoint/2010/main" val="1284048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E1B68-6EF5-6D9E-B71A-6F6C3A1CC6EB}"/>
              </a:ext>
            </a:extLst>
          </p:cNvPr>
          <p:cNvSpPr txBox="1"/>
          <p:nvPr/>
        </p:nvSpPr>
        <p:spPr>
          <a:xfrm>
            <a:off x="1102659" y="1237618"/>
            <a:ext cx="6938682" cy="523220"/>
          </a:xfrm>
          <a:prstGeom prst="rect">
            <a:avLst/>
          </a:prstGeom>
          <a:solidFill>
            <a:srgbClr val="1D4999"/>
          </a:solidFill>
        </p:spPr>
        <p:txBody>
          <a:bodyPr wrap="square" rtlCol="0">
            <a:spAutoFit/>
          </a:bodyPr>
          <a:lstStyle/>
          <a:p>
            <a:pPr marL="571500" indent="-571500" algn="ctr">
              <a:buFont typeface="+mj-lt"/>
              <a:buAutoNum type="romanUcPeriod"/>
            </a:pPr>
            <a:r>
              <a:rPr lang="en-US" sz="2800" dirty="0">
                <a:solidFill>
                  <a:schemeClr val="bg1"/>
                </a:solidFill>
                <a:latin typeface="Georgia Pro Cond Semibold" panose="02040706050405020303" pitchFamily="18" charset="0"/>
              </a:rPr>
              <a:t>Does God Care About Me?</a:t>
            </a:r>
          </a:p>
        </p:txBody>
      </p:sp>
      <p:sp>
        <p:nvSpPr>
          <p:cNvPr id="3" name="TextBox 2">
            <a:extLst>
              <a:ext uri="{FF2B5EF4-FFF2-40B4-BE49-F238E27FC236}">
                <a16:creationId xmlns:a16="http://schemas.microsoft.com/office/drawing/2014/main" id="{1D73B89E-0437-D542-F31F-28896A693550}"/>
              </a:ext>
            </a:extLst>
          </p:cNvPr>
          <p:cNvSpPr txBox="1"/>
          <p:nvPr/>
        </p:nvSpPr>
        <p:spPr>
          <a:xfrm>
            <a:off x="1274781" y="2039030"/>
            <a:ext cx="6938682" cy="3046988"/>
          </a:xfrm>
          <a:prstGeom prst="rect">
            <a:avLst/>
          </a:prstGeom>
          <a:noFill/>
        </p:spPr>
        <p:txBody>
          <a:bodyPr wrap="square" rtlCol="0">
            <a:spAutoFit/>
          </a:bodyPr>
          <a:lstStyle/>
          <a:p>
            <a:pPr marL="457200" indent="-457200">
              <a:buFont typeface="+mj-lt"/>
              <a:buAutoNum type="alphaUcPeriod"/>
            </a:pPr>
            <a:r>
              <a:rPr lang="en-US" sz="2400" b="1" u="sng" dirty="0"/>
              <a:t>He says he cares</a:t>
            </a:r>
          </a:p>
          <a:p>
            <a:pPr marL="457200" indent="-457200">
              <a:buFont typeface="+mj-lt"/>
              <a:buAutoNum type="alphaUcPeriod"/>
            </a:pPr>
            <a:endParaRPr lang="en-US" sz="800" b="1" u="sng" dirty="0"/>
          </a:p>
          <a:p>
            <a:pPr marL="457200" indent="-457200">
              <a:buFont typeface="+mj-lt"/>
              <a:buAutoNum type="alphaUcPeriod"/>
            </a:pPr>
            <a:r>
              <a:rPr lang="en-US" sz="2400" b="1" u="sng" dirty="0"/>
              <a:t>Gave his Son for you</a:t>
            </a:r>
          </a:p>
          <a:p>
            <a:pPr marL="457200" indent="-457200">
              <a:buFont typeface="+mj-lt"/>
              <a:buAutoNum type="alphaUcPeriod"/>
            </a:pPr>
            <a:endParaRPr lang="en-US" sz="800" b="1" u="sng" dirty="0"/>
          </a:p>
          <a:p>
            <a:pPr marL="457200" indent="-457200">
              <a:buFont typeface="+mj-lt"/>
              <a:buAutoNum type="alphaUcPeriod"/>
            </a:pPr>
            <a:r>
              <a:rPr lang="en-US" sz="2400" b="1" u="sng" dirty="0"/>
              <a:t>Good shepherd cares for his sheep</a:t>
            </a:r>
          </a:p>
          <a:p>
            <a:pPr marL="457200" indent="-457200">
              <a:buFont typeface="+mj-lt"/>
              <a:buAutoNum type="alphaUcPeriod"/>
            </a:pPr>
            <a:endParaRPr lang="en-US" sz="800" b="1" u="sng" dirty="0"/>
          </a:p>
          <a:p>
            <a:pPr marL="457200" indent="-457200">
              <a:buFont typeface="+mj-lt"/>
              <a:buAutoNum type="alphaUcPeriod"/>
            </a:pPr>
            <a:r>
              <a:rPr lang="en-US" sz="2400" b="1" u="sng" dirty="0"/>
              <a:t>God cares when no one else does</a:t>
            </a:r>
          </a:p>
          <a:p>
            <a:pPr marL="914400" lvl="1" indent="-457200">
              <a:buFont typeface="+mj-lt"/>
              <a:buAutoNum type="arabicPeriod"/>
            </a:pPr>
            <a:r>
              <a:rPr lang="en-US" sz="2400" i="1" dirty="0"/>
              <a:t>Psa. 27:9-10</a:t>
            </a:r>
          </a:p>
          <a:p>
            <a:pPr marL="914400" lvl="1" indent="-457200">
              <a:buFont typeface="+mj-lt"/>
              <a:buAutoNum type="arabicPeriod"/>
            </a:pPr>
            <a:r>
              <a:rPr lang="en-US" sz="2400" i="1" dirty="0"/>
              <a:t>Don’t conclude when others don’t care that God is like them</a:t>
            </a:r>
          </a:p>
        </p:txBody>
      </p:sp>
    </p:spTree>
    <p:extLst>
      <p:ext uri="{BB962C8B-B14F-4D97-AF65-F5344CB8AC3E}">
        <p14:creationId xmlns:p14="http://schemas.microsoft.com/office/powerpoint/2010/main" val="3885431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p:cTn id="7"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 calcmode="lin" valueType="num">
                                      <p:cBhvr>
                                        <p:cTn id="14"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E1B68-6EF5-6D9E-B71A-6F6C3A1CC6EB}"/>
              </a:ext>
            </a:extLst>
          </p:cNvPr>
          <p:cNvSpPr txBox="1"/>
          <p:nvPr/>
        </p:nvSpPr>
        <p:spPr>
          <a:xfrm>
            <a:off x="1102659" y="1237618"/>
            <a:ext cx="6938682" cy="523220"/>
          </a:xfrm>
          <a:prstGeom prst="rect">
            <a:avLst/>
          </a:prstGeom>
          <a:solidFill>
            <a:srgbClr val="1D4999"/>
          </a:solidFill>
        </p:spPr>
        <p:txBody>
          <a:bodyPr wrap="square" rtlCol="0">
            <a:spAutoFit/>
          </a:bodyPr>
          <a:lstStyle/>
          <a:p>
            <a:pPr marL="571500" indent="-571500" algn="ctr">
              <a:buFont typeface="+mj-lt"/>
              <a:buAutoNum type="romanUcPeriod"/>
            </a:pPr>
            <a:r>
              <a:rPr lang="en-US" sz="2800" dirty="0">
                <a:solidFill>
                  <a:schemeClr val="bg1"/>
                </a:solidFill>
                <a:latin typeface="Georgia Pro Cond Semibold" panose="02040706050405020303" pitchFamily="18" charset="0"/>
              </a:rPr>
              <a:t>Does God Care About Me?</a:t>
            </a:r>
          </a:p>
        </p:txBody>
      </p:sp>
      <p:sp>
        <p:nvSpPr>
          <p:cNvPr id="3" name="TextBox 2">
            <a:extLst>
              <a:ext uri="{FF2B5EF4-FFF2-40B4-BE49-F238E27FC236}">
                <a16:creationId xmlns:a16="http://schemas.microsoft.com/office/drawing/2014/main" id="{1D73B89E-0437-D542-F31F-28896A693550}"/>
              </a:ext>
            </a:extLst>
          </p:cNvPr>
          <p:cNvSpPr txBox="1"/>
          <p:nvPr/>
        </p:nvSpPr>
        <p:spPr>
          <a:xfrm>
            <a:off x="1274781" y="2039030"/>
            <a:ext cx="6938682" cy="3170099"/>
          </a:xfrm>
          <a:prstGeom prst="rect">
            <a:avLst/>
          </a:prstGeom>
          <a:noFill/>
        </p:spPr>
        <p:txBody>
          <a:bodyPr wrap="square" rtlCol="0">
            <a:spAutoFit/>
          </a:bodyPr>
          <a:lstStyle/>
          <a:p>
            <a:pPr marL="457200" indent="-457200">
              <a:buFont typeface="+mj-lt"/>
              <a:buAutoNum type="alphaUcPeriod"/>
            </a:pPr>
            <a:r>
              <a:rPr lang="en-US" sz="2400" b="1" u="sng" dirty="0"/>
              <a:t>He says he cares</a:t>
            </a:r>
          </a:p>
          <a:p>
            <a:pPr marL="457200" indent="-457200">
              <a:buFont typeface="+mj-lt"/>
              <a:buAutoNum type="alphaUcPeriod"/>
            </a:pPr>
            <a:endParaRPr lang="en-US" sz="800" b="1" u="sng" dirty="0"/>
          </a:p>
          <a:p>
            <a:pPr marL="457200" indent="-457200">
              <a:buFont typeface="+mj-lt"/>
              <a:buAutoNum type="alphaUcPeriod"/>
            </a:pPr>
            <a:r>
              <a:rPr lang="en-US" sz="2400" b="1" u="sng" dirty="0"/>
              <a:t>Gave his Son for you</a:t>
            </a:r>
          </a:p>
          <a:p>
            <a:pPr marL="457200" indent="-457200">
              <a:buFont typeface="+mj-lt"/>
              <a:buAutoNum type="alphaUcPeriod"/>
            </a:pPr>
            <a:endParaRPr lang="en-US" sz="800" b="1" u="sng" dirty="0"/>
          </a:p>
          <a:p>
            <a:pPr marL="457200" indent="-457200">
              <a:buFont typeface="+mj-lt"/>
              <a:buAutoNum type="alphaUcPeriod"/>
            </a:pPr>
            <a:r>
              <a:rPr lang="en-US" sz="2400" b="1" u="sng" dirty="0"/>
              <a:t>Good shepherd cares for his sheep</a:t>
            </a:r>
          </a:p>
          <a:p>
            <a:pPr marL="457200" indent="-457200">
              <a:buFont typeface="+mj-lt"/>
              <a:buAutoNum type="alphaUcPeriod"/>
            </a:pPr>
            <a:endParaRPr lang="en-US" sz="800" b="1" u="sng" dirty="0"/>
          </a:p>
          <a:p>
            <a:pPr marL="457200" indent="-457200">
              <a:buFont typeface="+mj-lt"/>
              <a:buAutoNum type="alphaUcPeriod"/>
            </a:pPr>
            <a:r>
              <a:rPr lang="en-US" sz="2400" b="1" u="sng" dirty="0"/>
              <a:t>God cares when no one else does</a:t>
            </a:r>
          </a:p>
          <a:p>
            <a:pPr marL="457200" indent="-457200">
              <a:buFont typeface="+mj-lt"/>
              <a:buAutoNum type="alphaUcPeriod"/>
            </a:pPr>
            <a:endParaRPr lang="en-US" sz="800" b="1" u="sng" dirty="0"/>
          </a:p>
          <a:p>
            <a:pPr marL="457200" indent="-457200">
              <a:buFont typeface="+mj-lt"/>
              <a:buAutoNum type="alphaUcPeriod"/>
            </a:pPr>
            <a:r>
              <a:rPr lang="en-US" sz="2400" b="1" u="sng" dirty="0"/>
              <a:t>He listens to our cry</a:t>
            </a:r>
          </a:p>
          <a:p>
            <a:pPr marL="914400" lvl="1" indent="-457200">
              <a:buFont typeface="+mj-lt"/>
              <a:buAutoNum type="arabicPeriod"/>
            </a:pPr>
            <a:r>
              <a:rPr lang="en-US" sz="2400" i="1" dirty="0"/>
              <a:t>1 Pet. 3:12</a:t>
            </a:r>
          </a:p>
          <a:p>
            <a:pPr marL="914400" lvl="1" indent="-457200">
              <a:buFont typeface="+mj-lt"/>
              <a:buAutoNum type="arabicPeriod"/>
            </a:pPr>
            <a:r>
              <a:rPr lang="en-US" sz="2400" i="1" dirty="0"/>
              <a:t>Part of seeing that the Lord is good (Psa. 34:8)</a:t>
            </a:r>
          </a:p>
        </p:txBody>
      </p:sp>
    </p:spTree>
    <p:extLst>
      <p:ext uri="{BB962C8B-B14F-4D97-AF65-F5344CB8AC3E}">
        <p14:creationId xmlns:p14="http://schemas.microsoft.com/office/powerpoint/2010/main" val="368755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p:cTn id="7"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9" end="9"/>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 calcmode="lin" valueType="num">
                                      <p:cBhvr>
                                        <p:cTn id="14"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5F634-2D31-A4B5-5E71-1C487EC54EE4}"/>
              </a:ext>
            </a:extLst>
          </p:cNvPr>
          <p:cNvSpPr txBox="1"/>
          <p:nvPr/>
        </p:nvSpPr>
        <p:spPr>
          <a:xfrm>
            <a:off x="1839558" y="1172583"/>
            <a:ext cx="5723068" cy="923330"/>
          </a:xfrm>
          <a:prstGeom prst="rect">
            <a:avLst/>
          </a:prstGeom>
          <a:noFill/>
        </p:spPr>
        <p:txBody>
          <a:bodyPr wrap="square" rtlCol="0">
            <a:spAutoFit/>
          </a:bodyPr>
          <a:lstStyle/>
          <a:p>
            <a:pPr algn="ctr"/>
            <a:r>
              <a:rPr lang="en-US" sz="5400" dirty="0">
                <a:latin typeface="Georgia Pro Cond Semibold" panose="02040706050405020303" pitchFamily="18" charset="0"/>
              </a:rPr>
              <a:t>Does God Care?</a:t>
            </a:r>
          </a:p>
        </p:txBody>
      </p:sp>
      <p:sp>
        <p:nvSpPr>
          <p:cNvPr id="5" name="TextBox 4">
            <a:extLst>
              <a:ext uri="{FF2B5EF4-FFF2-40B4-BE49-F238E27FC236}">
                <a16:creationId xmlns:a16="http://schemas.microsoft.com/office/drawing/2014/main" id="{DBE65851-CDEF-C0D7-1823-B31B93D99CE6}"/>
              </a:ext>
            </a:extLst>
          </p:cNvPr>
          <p:cNvSpPr txBox="1"/>
          <p:nvPr/>
        </p:nvSpPr>
        <p:spPr>
          <a:xfrm>
            <a:off x="1177963" y="2302625"/>
            <a:ext cx="6938682" cy="1200329"/>
          </a:xfrm>
          <a:prstGeom prst="rect">
            <a:avLst/>
          </a:prstGeom>
          <a:noFill/>
        </p:spPr>
        <p:txBody>
          <a:bodyPr wrap="square" rtlCol="0">
            <a:spAutoFit/>
          </a:bodyPr>
          <a:lstStyle/>
          <a:p>
            <a:pPr marL="571500" indent="-571500">
              <a:buFont typeface="+mj-lt"/>
              <a:buAutoNum type="romanUcPeriod"/>
            </a:pPr>
            <a:r>
              <a:rPr lang="en-US" sz="2800" dirty="0">
                <a:latin typeface="Georgia Pro Cond Semibold" panose="02040706050405020303" pitchFamily="18" charset="0"/>
              </a:rPr>
              <a:t>Does God Care About Me?</a:t>
            </a:r>
          </a:p>
          <a:p>
            <a:pPr marL="571500" indent="-571500">
              <a:buFont typeface="+mj-lt"/>
              <a:buAutoNum type="romanUcPeriod"/>
            </a:pPr>
            <a:endParaRPr lang="en-US" sz="1600" dirty="0">
              <a:latin typeface="Georgia Pro Cond Semibold" panose="02040706050405020303" pitchFamily="18" charset="0"/>
            </a:endParaRPr>
          </a:p>
          <a:p>
            <a:pPr marL="571500" indent="-571500">
              <a:buFont typeface="+mj-lt"/>
              <a:buAutoNum type="romanUcPeriod"/>
            </a:pPr>
            <a:r>
              <a:rPr lang="en-US" sz="2800" dirty="0">
                <a:latin typeface="Georgia Pro Cond Semibold" panose="02040706050405020303" pitchFamily="18" charset="0"/>
              </a:rPr>
              <a:t>How Do I know If God Cares What I do?</a:t>
            </a:r>
          </a:p>
        </p:txBody>
      </p:sp>
    </p:spTree>
    <p:extLst>
      <p:ext uri="{BB962C8B-B14F-4D97-AF65-F5344CB8AC3E}">
        <p14:creationId xmlns:p14="http://schemas.microsoft.com/office/powerpoint/2010/main" val="1688945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8C7476-0EA9-EECE-BE5B-4639AB27CF90}"/>
              </a:ext>
            </a:extLst>
          </p:cNvPr>
          <p:cNvSpPr txBox="1"/>
          <p:nvPr/>
        </p:nvSpPr>
        <p:spPr>
          <a:xfrm>
            <a:off x="1151063" y="1205349"/>
            <a:ext cx="6938682" cy="523220"/>
          </a:xfrm>
          <a:prstGeom prst="rect">
            <a:avLst/>
          </a:prstGeom>
          <a:solidFill>
            <a:srgbClr val="1D4999"/>
          </a:solidFill>
        </p:spPr>
        <p:txBody>
          <a:bodyPr wrap="square" rtlCol="0">
            <a:spAutoFit/>
          </a:bodyPr>
          <a:lstStyle/>
          <a:p>
            <a:pPr marL="571500" indent="-571500">
              <a:buFont typeface="+mj-lt"/>
              <a:buAutoNum type="romanUcPeriod" startAt="2"/>
            </a:pPr>
            <a:r>
              <a:rPr lang="en-US" sz="2800" dirty="0">
                <a:solidFill>
                  <a:schemeClr val="bg1"/>
                </a:solidFill>
                <a:latin typeface="Georgia Pro Cond Semibold" panose="02040706050405020303" pitchFamily="18" charset="0"/>
              </a:rPr>
              <a:t>How Do I know If God Cares What I do?</a:t>
            </a:r>
          </a:p>
        </p:txBody>
      </p:sp>
      <p:sp>
        <p:nvSpPr>
          <p:cNvPr id="3" name="TextBox 2">
            <a:extLst>
              <a:ext uri="{FF2B5EF4-FFF2-40B4-BE49-F238E27FC236}">
                <a16:creationId xmlns:a16="http://schemas.microsoft.com/office/drawing/2014/main" id="{3182BF64-B81A-8711-B85A-3CFCA6BDBC9C}"/>
              </a:ext>
            </a:extLst>
          </p:cNvPr>
          <p:cNvSpPr txBox="1"/>
          <p:nvPr/>
        </p:nvSpPr>
        <p:spPr>
          <a:xfrm>
            <a:off x="1274781" y="2039030"/>
            <a:ext cx="6938682" cy="1569660"/>
          </a:xfrm>
          <a:prstGeom prst="rect">
            <a:avLst/>
          </a:prstGeom>
          <a:noFill/>
        </p:spPr>
        <p:txBody>
          <a:bodyPr wrap="square" rtlCol="0">
            <a:spAutoFit/>
          </a:bodyPr>
          <a:lstStyle/>
          <a:p>
            <a:pPr marL="457200" indent="-457200">
              <a:buFont typeface="+mj-lt"/>
              <a:buAutoNum type="alphaUcPeriod"/>
            </a:pPr>
            <a:r>
              <a:rPr lang="en-US" sz="2400" b="1" u="sng" dirty="0"/>
              <a:t>He has set boundaries</a:t>
            </a:r>
          </a:p>
          <a:p>
            <a:pPr marL="914400" lvl="1" indent="-457200">
              <a:buFont typeface="+mj-lt"/>
              <a:buAutoNum type="arabicPeriod"/>
            </a:pPr>
            <a:r>
              <a:rPr lang="en-US" sz="2400" i="1" dirty="0"/>
              <a:t>Titus 2:11-12 – Grace teaches us</a:t>
            </a:r>
          </a:p>
          <a:p>
            <a:pPr marL="914400" lvl="1" indent="-457200">
              <a:buFont typeface="+mj-lt"/>
              <a:buAutoNum type="arabicPeriod"/>
            </a:pPr>
            <a:r>
              <a:rPr lang="en-US" sz="2400" i="1" dirty="0"/>
              <a:t>Grace teaches us to deny ungodliness (v. 12)</a:t>
            </a:r>
          </a:p>
          <a:p>
            <a:pPr marL="914400" lvl="1" indent="-457200">
              <a:buFont typeface="+mj-lt"/>
              <a:buAutoNum type="arabicPeriod"/>
            </a:pPr>
            <a:r>
              <a:rPr lang="en-US" sz="2400" i="1" dirty="0"/>
              <a:t>Grace teaches us to live righteous (v. 12)</a:t>
            </a:r>
          </a:p>
        </p:txBody>
      </p:sp>
    </p:spTree>
    <p:extLst>
      <p:ext uri="{BB962C8B-B14F-4D97-AF65-F5344CB8AC3E}">
        <p14:creationId xmlns:p14="http://schemas.microsoft.com/office/powerpoint/2010/main" val="1994055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8C7476-0EA9-EECE-BE5B-4639AB27CF90}"/>
              </a:ext>
            </a:extLst>
          </p:cNvPr>
          <p:cNvSpPr txBox="1"/>
          <p:nvPr/>
        </p:nvSpPr>
        <p:spPr>
          <a:xfrm>
            <a:off x="1151063" y="1205349"/>
            <a:ext cx="6938682" cy="523220"/>
          </a:xfrm>
          <a:prstGeom prst="rect">
            <a:avLst/>
          </a:prstGeom>
          <a:solidFill>
            <a:srgbClr val="1D4999"/>
          </a:solidFill>
        </p:spPr>
        <p:txBody>
          <a:bodyPr wrap="square" rtlCol="0">
            <a:spAutoFit/>
          </a:bodyPr>
          <a:lstStyle/>
          <a:p>
            <a:pPr marL="571500" indent="-571500">
              <a:buFont typeface="+mj-lt"/>
              <a:buAutoNum type="romanUcPeriod" startAt="2"/>
            </a:pPr>
            <a:r>
              <a:rPr lang="en-US" sz="2800" dirty="0">
                <a:solidFill>
                  <a:schemeClr val="bg1"/>
                </a:solidFill>
                <a:latin typeface="Georgia Pro Cond Semibold" panose="02040706050405020303" pitchFamily="18" charset="0"/>
              </a:rPr>
              <a:t>How Do I know If God Cares What I do?</a:t>
            </a:r>
          </a:p>
        </p:txBody>
      </p:sp>
      <p:sp>
        <p:nvSpPr>
          <p:cNvPr id="3" name="TextBox 2">
            <a:extLst>
              <a:ext uri="{FF2B5EF4-FFF2-40B4-BE49-F238E27FC236}">
                <a16:creationId xmlns:a16="http://schemas.microsoft.com/office/drawing/2014/main" id="{3182BF64-B81A-8711-B85A-3CFCA6BDBC9C}"/>
              </a:ext>
            </a:extLst>
          </p:cNvPr>
          <p:cNvSpPr txBox="1"/>
          <p:nvPr/>
        </p:nvSpPr>
        <p:spPr>
          <a:xfrm>
            <a:off x="1274781" y="2039030"/>
            <a:ext cx="6938682" cy="2062103"/>
          </a:xfrm>
          <a:prstGeom prst="rect">
            <a:avLst/>
          </a:prstGeom>
          <a:noFill/>
        </p:spPr>
        <p:txBody>
          <a:bodyPr wrap="square" rtlCol="0">
            <a:spAutoFit/>
          </a:bodyPr>
          <a:lstStyle/>
          <a:p>
            <a:pPr marL="457200" indent="-457200">
              <a:buFont typeface="+mj-lt"/>
              <a:buAutoNum type="alphaUcPeriod"/>
            </a:pPr>
            <a:r>
              <a:rPr lang="en-US" sz="2400" b="1" u="sng" dirty="0"/>
              <a:t>He has set boundaries</a:t>
            </a:r>
          </a:p>
          <a:p>
            <a:pPr marL="457200" indent="-457200">
              <a:buFont typeface="+mj-lt"/>
              <a:buAutoNum type="alphaUcPeriod"/>
            </a:pPr>
            <a:endParaRPr lang="en-US" sz="800" b="1" u="sng" dirty="0"/>
          </a:p>
          <a:p>
            <a:pPr marL="457200" indent="-457200">
              <a:buFont typeface="+mj-lt"/>
              <a:buAutoNum type="alphaUcPeriod"/>
            </a:pPr>
            <a:r>
              <a:rPr lang="en-US" sz="2400" b="1" u="sng" dirty="0"/>
              <a:t>The boundaries are assurance of God’s care</a:t>
            </a:r>
          </a:p>
          <a:p>
            <a:pPr marL="914400" lvl="1" indent="-457200">
              <a:buFont typeface="+mj-lt"/>
              <a:buAutoNum type="arabicPeriod"/>
            </a:pPr>
            <a:r>
              <a:rPr lang="en-US" sz="2400" i="1" dirty="0"/>
              <a:t>It is </a:t>
            </a:r>
            <a:r>
              <a:rPr lang="en-US" sz="2400" b="1" i="1" dirty="0"/>
              <a:t>grace</a:t>
            </a:r>
            <a:r>
              <a:rPr lang="en-US" sz="2400" i="1" dirty="0"/>
              <a:t> that set the boundaries (Tit. 2:11-12)</a:t>
            </a:r>
          </a:p>
          <a:p>
            <a:pPr marL="914400" lvl="1" indent="-457200">
              <a:buFont typeface="+mj-lt"/>
              <a:buAutoNum type="arabicPeriod"/>
            </a:pPr>
            <a:r>
              <a:rPr lang="en-US" sz="2400" i="1" dirty="0"/>
              <a:t>God’s commands are for our good (Deut. 6:24)</a:t>
            </a:r>
          </a:p>
          <a:p>
            <a:pPr marL="914400" lvl="1" indent="-457200">
              <a:buFont typeface="+mj-lt"/>
              <a:buAutoNum type="arabicPeriod"/>
            </a:pPr>
            <a:r>
              <a:rPr lang="en-US" sz="2400" i="1" dirty="0"/>
              <a:t>Same as with boundaries for a child</a:t>
            </a:r>
          </a:p>
        </p:txBody>
      </p:sp>
    </p:spTree>
    <p:extLst>
      <p:ext uri="{BB962C8B-B14F-4D97-AF65-F5344CB8AC3E}">
        <p14:creationId xmlns:p14="http://schemas.microsoft.com/office/powerpoint/2010/main" val="1239552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33EF36-2A12-07DB-943C-797D2D0F1A1A}"/>
              </a:ext>
            </a:extLst>
          </p:cNvPr>
          <p:cNvSpPr txBox="1"/>
          <p:nvPr/>
        </p:nvSpPr>
        <p:spPr>
          <a:xfrm>
            <a:off x="2379512" y="1536174"/>
            <a:ext cx="5694230" cy="3416320"/>
          </a:xfrm>
          <a:prstGeom prst="rect">
            <a:avLst/>
          </a:prstGeom>
          <a:noFill/>
        </p:spPr>
        <p:txBody>
          <a:bodyPr wrap="square" rtlCol="0">
            <a:spAutoFit/>
          </a:bodyPr>
          <a:lstStyle/>
          <a:p>
            <a:r>
              <a:rPr lang="en-US" sz="2400" dirty="0"/>
              <a:t>“There are times when a stiff-necked child will clench his little fists and dare his parents to accept his challenge; he is not motivated by frustration or inner hostility, as is often supposed. He merely wants to know where the boundaries lie and who’s available to enforce them.”</a:t>
            </a:r>
          </a:p>
          <a:p>
            <a:endParaRPr lang="en-US" sz="2400" dirty="0"/>
          </a:p>
          <a:p>
            <a:r>
              <a:rPr lang="en-US" sz="2400" dirty="0"/>
              <a:t>- Dr. James Dobson, </a:t>
            </a:r>
            <a:r>
              <a:rPr lang="en-US" sz="2400" i="1" dirty="0"/>
              <a:t>Dare to Discipline</a:t>
            </a:r>
            <a:r>
              <a:rPr lang="en-US" sz="2400" dirty="0"/>
              <a:t>, 12-13</a:t>
            </a:r>
          </a:p>
        </p:txBody>
      </p:sp>
      <p:pic>
        <p:nvPicPr>
          <p:cNvPr id="5" name="Picture 2">
            <a:extLst>
              <a:ext uri="{FF2B5EF4-FFF2-40B4-BE49-F238E27FC236}">
                <a16:creationId xmlns:a16="http://schemas.microsoft.com/office/drawing/2014/main" id="{B001D751-E802-2328-9315-A8B166DBED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76086">
            <a:off x="175389" y="174168"/>
            <a:ext cx="1935241" cy="297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262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7057AA-1D00-887B-DAB2-83471B269B93}"/>
              </a:ext>
            </a:extLst>
          </p:cNvPr>
          <p:cNvSpPr txBox="1"/>
          <p:nvPr/>
        </p:nvSpPr>
        <p:spPr>
          <a:xfrm>
            <a:off x="2017059" y="1339327"/>
            <a:ext cx="4738743" cy="584775"/>
          </a:xfrm>
          <a:prstGeom prst="rect">
            <a:avLst/>
          </a:prstGeom>
          <a:noFill/>
        </p:spPr>
        <p:txBody>
          <a:bodyPr wrap="square" rtlCol="0">
            <a:spAutoFit/>
          </a:bodyPr>
          <a:lstStyle/>
          <a:p>
            <a:pPr algn="ctr"/>
            <a:r>
              <a:rPr lang="en-US" sz="3200" dirty="0"/>
              <a:t>The Point:</a:t>
            </a:r>
          </a:p>
        </p:txBody>
      </p:sp>
      <p:sp>
        <p:nvSpPr>
          <p:cNvPr id="4" name="Rectangle: Rounded Corners 3">
            <a:extLst>
              <a:ext uri="{FF2B5EF4-FFF2-40B4-BE49-F238E27FC236}">
                <a16:creationId xmlns:a16="http://schemas.microsoft.com/office/drawing/2014/main" id="{8347EF7E-65FC-0F8F-8F28-F6925B40B64A}"/>
              </a:ext>
            </a:extLst>
          </p:cNvPr>
          <p:cNvSpPr/>
          <p:nvPr/>
        </p:nvSpPr>
        <p:spPr>
          <a:xfrm>
            <a:off x="1866452" y="2636968"/>
            <a:ext cx="2205318" cy="1584064"/>
          </a:xfrm>
          <a:prstGeom prst="roundRect">
            <a:avLst/>
          </a:prstGeom>
          <a:solidFill>
            <a:srgbClr val="CDCD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Boundaries</a:t>
            </a:r>
          </a:p>
        </p:txBody>
      </p:sp>
      <p:sp>
        <p:nvSpPr>
          <p:cNvPr id="5" name="Rectangle: Rounded Corners 4">
            <a:extLst>
              <a:ext uri="{FF2B5EF4-FFF2-40B4-BE49-F238E27FC236}">
                <a16:creationId xmlns:a16="http://schemas.microsoft.com/office/drawing/2014/main" id="{488BA1FD-019B-9592-D37C-A36DA3674C89}"/>
              </a:ext>
            </a:extLst>
          </p:cNvPr>
          <p:cNvSpPr/>
          <p:nvPr/>
        </p:nvSpPr>
        <p:spPr>
          <a:xfrm>
            <a:off x="5375238" y="2636968"/>
            <a:ext cx="2205318" cy="1584064"/>
          </a:xfrm>
          <a:prstGeom prst="roundRect">
            <a:avLst/>
          </a:prstGeom>
          <a:solidFill>
            <a:srgbClr val="CDCD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Assurance</a:t>
            </a:r>
          </a:p>
          <a:p>
            <a:pPr algn="ctr"/>
            <a:r>
              <a:rPr lang="en-US" sz="2400" dirty="0">
                <a:solidFill>
                  <a:schemeClr val="tx1"/>
                </a:solidFill>
              </a:rPr>
              <a:t>Someone</a:t>
            </a:r>
          </a:p>
          <a:p>
            <a:pPr algn="ctr"/>
            <a:r>
              <a:rPr lang="en-US" sz="2400" dirty="0">
                <a:solidFill>
                  <a:schemeClr val="tx1"/>
                </a:solidFill>
              </a:rPr>
              <a:t>Cares</a:t>
            </a:r>
          </a:p>
        </p:txBody>
      </p:sp>
      <p:sp>
        <p:nvSpPr>
          <p:cNvPr id="6" name="Arrow: Right 5">
            <a:extLst>
              <a:ext uri="{FF2B5EF4-FFF2-40B4-BE49-F238E27FC236}">
                <a16:creationId xmlns:a16="http://schemas.microsoft.com/office/drawing/2014/main" id="{A5095862-BD83-884D-31DA-0FA4575C7641}"/>
              </a:ext>
            </a:extLst>
          </p:cNvPr>
          <p:cNvSpPr/>
          <p:nvPr/>
        </p:nvSpPr>
        <p:spPr>
          <a:xfrm>
            <a:off x="3973158" y="3095513"/>
            <a:ext cx="1500692" cy="6669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436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8C7476-0EA9-EECE-BE5B-4639AB27CF90}"/>
              </a:ext>
            </a:extLst>
          </p:cNvPr>
          <p:cNvSpPr txBox="1"/>
          <p:nvPr/>
        </p:nvSpPr>
        <p:spPr>
          <a:xfrm>
            <a:off x="1151063" y="1205349"/>
            <a:ext cx="6938682" cy="523220"/>
          </a:xfrm>
          <a:prstGeom prst="rect">
            <a:avLst/>
          </a:prstGeom>
          <a:solidFill>
            <a:srgbClr val="1D4999"/>
          </a:solidFill>
        </p:spPr>
        <p:txBody>
          <a:bodyPr wrap="square" rtlCol="0">
            <a:spAutoFit/>
          </a:bodyPr>
          <a:lstStyle/>
          <a:p>
            <a:pPr marL="571500" indent="-571500">
              <a:buFont typeface="+mj-lt"/>
              <a:buAutoNum type="romanUcPeriod" startAt="2"/>
            </a:pPr>
            <a:r>
              <a:rPr lang="en-US" sz="2800" dirty="0">
                <a:solidFill>
                  <a:schemeClr val="bg1"/>
                </a:solidFill>
                <a:latin typeface="Georgia Pro Cond Semibold" panose="02040706050405020303" pitchFamily="18" charset="0"/>
              </a:rPr>
              <a:t>How Do I know If God Cares What I do?</a:t>
            </a:r>
          </a:p>
        </p:txBody>
      </p:sp>
      <p:sp>
        <p:nvSpPr>
          <p:cNvPr id="3" name="TextBox 2">
            <a:extLst>
              <a:ext uri="{FF2B5EF4-FFF2-40B4-BE49-F238E27FC236}">
                <a16:creationId xmlns:a16="http://schemas.microsoft.com/office/drawing/2014/main" id="{3182BF64-B81A-8711-B85A-3CFCA6BDBC9C}"/>
              </a:ext>
            </a:extLst>
          </p:cNvPr>
          <p:cNvSpPr txBox="1"/>
          <p:nvPr/>
        </p:nvSpPr>
        <p:spPr>
          <a:xfrm>
            <a:off x="1274781" y="2039030"/>
            <a:ext cx="6938682" cy="2185214"/>
          </a:xfrm>
          <a:prstGeom prst="rect">
            <a:avLst/>
          </a:prstGeom>
          <a:noFill/>
        </p:spPr>
        <p:txBody>
          <a:bodyPr wrap="square" rtlCol="0">
            <a:spAutoFit/>
          </a:bodyPr>
          <a:lstStyle/>
          <a:p>
            <a:pPr marL="457200" indent="-457200">
              <a:buFont typeface="+mj-lt"/>
              <a:buAutoNum type="alphaUcPeriod"/>
            </a:pPr>
            <a:r>
              <a:rPr lang="en-US" sz="2400" b="1" u="sng" dirty="0"/>
              <a:t>He has set boundaries</a:t>
            </a:r>
          </a:p>
          <a:p>
            <a:pPr marL="457200" indent="-457200">
              <a:buFont typeface="+mj-lt"/>
              <a:buAutoNum type="alphaUcPeriod"/>
            </a:pPr>
            <a:endParaRPr lang="en-US" sz="800" b="1" u="sng" dirty="0"/>
          </a:p>
          <a:p>
            <a:pPr marL="457200" indent="-457200">
              <a:buFont typeface="+mj-lt"/>
              <a:buAutoNum type="alphaUcPeriod"/>
            </a:pPr>
            <a:r>
              <a:rPr lang="en-US" sz="2400" b="1" u="sng" dirty="0"/>
              <a:t>The boundaries are assurance of God’s care</a:t>
            </a:r>
          </a:p>
          <a:p>
            <a:pPr marL="457200" indent="-457200">
              <a:buFont typeface="+mj-lt"/>
              <a:buAutoNum type="alphaUcPeriod"/>
            </a:pPr>
            <a:endParaRPr lang="en-US" sz="800" b="1" u="sng" dirty="0"/>
          </a:p>
          <a:p>
            <a:pPr marL="457200" indent="-457200">
              <a:buFont typeface="+mj-lt"/>
              <a:buAutoNum type="alphaUcPeriod"/>
            </a:pPr>
            <a:r>
              <a:rPr lang="en-US" sz="2400" b="1" u="sng" dirty="0"/>
              <a:t>God’s boundaries</a:t>
            </a:r>
          </a:p>
          <a:p>
            <a:pPr marL="914400" lvl="1" indent="-457200">
              <a:buFont typeface="+mj-lt"/>
              <a:buAutoNum type="arabicPeriod"/>
            </a:pPr>
            <a:r>
              <a:rPr lang="en-US" sz="2400" i="1" dirty="0"/>
              <a:t>Things he has forbidden (Titus 2:12)</a:t>
            </a:r>
          </a:p>
          <a:p>
            <a:pPr marL="914400" lvl="1" indent="-457200">
              <a:buFont typeface="+mj-lt"/>
              <a:buAutoNum type="arabicPeriod"/>
            </a:pPr>
            <a:r>
              <a:rPr lang="en-US" sz="2400" i="1" dirty="0"/>
              <a:t>Things he has commanded (Titus 2:12)</a:t>
            </a:r>
          </a:p>
        </p:txBody>
      </p:sp>
    </p:spTree>
    <p:extLst>
      <p:ext uri="{BB962C8B-B14F-4D97-AF65-F5344CB8AC3E}">
        <p14:creationId xmlns:p14="http://schemas.microsoft.com/office/powerpoint/2010/main" val="3973327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5F634-2D31-A4B5-5E71-1C487EC54EE4}"/>
              </a:ext>
            </a:extLst>
          </p:cNvPr>
          <p:cNvSpPr txBox="1"/>
          <p:nvPr/>
        </p:nvSpPr>
        <p:spPr>
          <a:xfrm>
            <a:off x="1839558" y="1172583"/>
            <a:ext cx="5723068" cy="923330"/>
          </a:xfrm>
          <a:prstGeom prst="rect">
            <a:avLst/>
          </a:prstGeom>
          <a:noFill/>
        </p:spPr>
        <p:txBody>
          <a:bodyPr wrap="square" rtlCol="0">
            <a:spAutoFit/>
          </a:bodyPr>
          <a:lstStyle/>
          <a:p>
            <a:pPr algn="ctr"/>
            <a:r>
              <a:rPr lang="en-US" sz="5400" dirty="0">
                <a:latin typeface="Georgia Pro Cond Semibold" panose="02040706050405020303" pitchFamily="18" charset="0"/>
              </a:rPr>
              <a:t>Does God Care?</a:t>
            </a:r>
          </a:p>
        </p:txBody>
      </p:sp>
      <p:sp>
        <p:nvSpPr>
          <p:cNvPr id="5" name="TextBox 4">
            <a:extLst>
              <a:ext uri="{FF2B5EF4-FFF2-40B4-BE49-F238E27FC236}">
                <a16:creationId xmlns:a16="http://schemas.microsoft.com/office/drawing/2014/main" id="{DBE65851-CDEF-C0D7-1823-B31B93D99CE6}"/>
              </a:ext>
            </a:extLst>
          </p:cNvPr>
          <p:cNvSpPr txBox="1"/>
          <p:nvPr/>
        </p:nvSpPr>
        <p:spPr>
          <a:xfrm>
            <a:off x="1177963" y="2302625"/>
            <a:ext cx="6938682" cy="2308324"/>
          </a:xfrm>
          <a:prstGeom prst="rect">
            <a:avLst/>
          </a:prstGeom>
          <a:noFill/>
        </p:spPr>
        <p:txBody>
          <a:bodyPr wrap="square" rtlCol="0">
            <a:spAutoFit/>
          </a:bodyPr>
          <a:lstStyle/>
          <a:p>
            <a:pPr marL="571500" indent="-571500">
              <a:buFont typeface="+mj-lt"/>
              <a:buAutoNum type="romanUcPeriod"/>
            </a:pPr>
            <a:r>
              <a:rPr lang="en-US" sz="2800" dirty="0">
                <a:latin typeface="Georgia Pro Cond Semibold" panose="02040706050405020303" pitchFamily="18" charset="0"/>
              </a:rPr>
              <a:t>Does God Care About Me?</a:t>
            </a:r>
          </a:p>
          <a:p>
            <a:pPr marL="571500" indent="-571500">
              <a:buFont typeface="+mj-lt"/>
              <a:buAutoNum type="romanUcPeriod"/>
            </a:pPr>
            <a:endParaRPr lang="en-US" sz="1600" dirty="0">
              <a:latin typeface="Georgia Pro Cond Semibold" panose="02040706050405020303" pitchFamily="18" charset="0"/>
            </a:endParaRPr>
          </a:p>
          <a:p>
            <a:pPr marL="571500" indent="-571500">
              <a:buFont typeface="+mj-lt"/>
              <a:buAutoNum type="romanUcPeriod"/>
            </a:pPr>
            <a:r>
              <a:rPr lang="en-US" sz="2800" dirty="0">
                <a:latin typeface="Georgia Pro Cond Semibold" panose="02040706050405020303" pitchFamily="18" charset="0"/>
              </a:rPr>
              <a:t>How Do I know If God Cares What I do?</a:t>
            </a:r>
          </a:p>
          <a:p>
            <a:pPr marL="571500" indent="-571500">
              <a:buFont typeface="+mj-lt"/>
              <a:buAutoNum type="romanUcPeriod"/>
            </a:pPr>
            <a:endParaRPr lang="en-US" sz="1600" dirty="0">
              <a:latin typeface="Georgia Pro Cond Semibold" panose="02040706050405020303" pitchFamily="18" charset="0"/>
            </a:endParaRPr>
          </a:p>
          <a:p>
            <a:pPr marL="571500" indent="-571500">
              <a:buFont typeface="+mj-lt"/>
              <a:buAutoNum type="romanUcPeriod"/>
            </a:pPr>
            <a:r>
              <a:rPr lang="en-US" sz="2800" dirty="0">
                <a:latin typeface="Georgia Pro Cond Semibold" panose="02040706050405020303" pitchFamily="18" charset="0"/>
              </a:rPr>
              <a:t>Do These Things Make a Difference to God?</a:t>
            </a:r>
          </a:p>
        </p:txBody>
      </p:sp>
    </p:spTree>
    <p:extLst>
      <p:ext uri="{BB962C8B-B14F-4D97-AF65-F5344CB8AC3E}">
        <p14:creationId xmlns:p14="http://schemas.microsoft.com/office/powerpoint/2010/main" val="2741728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2031325"/>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endParaRPr lang="en-US" sz="600" b="1" u="sng" dirty="0"/>
          </a:p>
          <a:p>
            <a:pPr marL="914400" lvl="1" indent="-457200">
              <a:buFont typeface="+mj-lt"/>
              <a:buAutoNum type="arabicPeriod"/>
            </a:pPr>
            <a:r>
              <a:rPr lang="en-US" sz="2400" i="1" dirty="0"/>
              <a:t>“If baptism is essential – I’ve been baptized -  what difference does the reason make?”</a:t>
            </a:r>
          </a:p>
          <a:p>
            <a:pPr marL="914400" lvl="1" indent="-457200">
              <a:buFont typeface="+mj-lt"/>
              <a:buAutoNum type="arabicPeriod"/>
            </a:pPr>
            <a:r>
              <a:rPr lang="en-US" sz="2400" i="1" dirty="0"/>
              <a:t>Baptism is “for the remission of sins” (Acts 2:38)</a:t>
            </a:r>
          </a:p>
          <a:p>
            <a:pPr marL="914400" lvl="1" indent="-457200">
              <a:buFont typeface="+mj-lt"/>
              <a:buAutoNum type="arabicPeriod"/>
            </a:pPr>
            <a:r>
              <a:rPr lang="en-US" sz="2400" i="1" dirty="0"/>
              <a:t>Baptism is in order to be saved (Mark 16:16)</a:t>
            </a:r>
          </a:p>
        </p:txBody>
      </p:sp>
    </p:spTree>
    <p:extLst>
      <p:ext uri="{BB962C8B-B14F-4D97-AF65-F5344CB8AC3E}">
        <p14:creationId xmlns:p14="http://schemas.microsoft.com/office/powerpoint/2010/main" val="3125176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2769989"/>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endParaRPr lang="en-US" sz="600" b="1" u="sng" dirty="0"/>
          </a:p>
          <a:p>
            <a:pPr marL="914400" lvl="1" indent="-457200">
              <a:buFont typeface="+mj-lt"/>
              <a:buAutoNum type="arabicPeriod"/>
            </a:pPr>
            <a:r>
              <a:rPr lang="en-US" sz="2400" i="1" dirty="0"/>
              <a:t>Disciples came together on first day of week (Acts 20:7)</a:t>
            </a:r>
          </a:p>
          <a:p>
            <a:pPr marL="914400" lvl="1" indent="-457200">
              <a:buFont typeface="+mj-lt"/>
              <a:buAutoNum type="arabicPeriod"/>
            </a:pPr>
            <a:r>
              <a:rPr lang="en-US" sz="2400" i="1" dirty="0"/>
              <a:t>Assembled every first day of the week (1 Cor. 16:1-2)</a:t>
            </a:r>
          </a:p>
          <a:p>
            <a:pPr marL="914400" lvl="1" indent="-457200">
              <a:buFont typeface="+mj-lt"/>
              <a:buAutoNum type="arabicPeriod"/>
            </a:pPr>
            <a:r>
              <a:rPr lang="en-US" sz="2400" i="1" dirty="0"/>
              <a:t>Told not to forsake (Heb. 10:25)</a:t>
            </a:r>
          </a:p>
        </p:txBody>
      </p:sp>
    </p:spTree>
    <p:extLst>
      <p:ext uri="{BB962C8B-B14F-4D97-AF65-F5344CB8AC3E}">
        <p14:creationId xmlns:p14="http://schemas.microsoft.com/office/powerpoint/2010/main" val="3757616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2400657"/>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endParaRPr lang="en-US" sz="600" b="1" u="sng" dirty="0"/>
          </a:p>
          <a:p>
            <a:pPr marL="914400" lvl="1" indent="-457200">
              <a:buFont typeface="+mj-lt"/>
              <a:buAutoNum type="arabicPeriod"/>
            </a:pPr>
            <a:r>
              <a:rPr lang="en-US" sz="2400" i="1" dirty="0"/>
              <a:t>Timothy urged to read (1 Tim. 4:13)</a:t>
            </a:r>
          </a:p>
          <a:p>
            <a:pPr marL="914400" lvl="1" indent="-457200">
              <a:buFont typeface="+mj-lt"/>
              <a:buAutoNum type="arabicPeriod"/>
            </a:pPr>
            <a:r>
              <a:rPr lang="en-US" sz="2400" i="1" dirty="0"/>
              <a:t>Bereans commended for reading (Acts 17:11)</a:t>
            </a:r>
          </a:p>
          <a:p>
            <a:pPr marL="914400" lvl="1" indent="-457200">
              <a:buFont typeface="+mj-lt"/>
              <a:buAutoNum type="arabicPeriod"/>
            </a:pPr>
            <a:r>
              <a:rPr lang="en-US" sz="2400" i="1" dirty="0"/>
              <a:t>Supposed to grow in knowledge (2 Pet. 3:18)</a:t>
            </a:r>
          </a:p>
        </p:txBody>
      </p:sp>
    </p:spTree>
    <p:extLst>
      <p:ext uri="{BB962C8B-B14F-4D97-AF65-F5344CB8AC3E}">
        <p14:creationId xmlns:p14="http://schemas.microsoft.com/office/powerpoint/2010/main" val="1785961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 calcmode="lin" valueType="num">
                                      <p:cBhvr>
                                        <p:cTn id="14"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139321"/>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r>
              <a:rPr lang="en-US" sz="2400" b="1" u="sng" dirty="0"/>
              <a:t>If I participate in the singing?</a:t>
            </a:r>
          </a:p>
          <a:p>
            <a:pPr marL="457200" indent="-457200">
              <a:buFont typeface="+mj-lt"/>
              <a:buAutoNum type="alphaUcPeriod"/>
            </a:pPr>
            <a:endParaRPr lang="en-US" sz="600" b="1" u="sng" dirty="0"/>
          </a:p>
          <a:p>
            <a:pPr marL="914400" lvl="1" indent="-457200">
              <a:buFont typeface="+mj-lt"/>
              <a:buAutoNum type="arabicPeriod"/>
            </a:pPr>
            <a:r>
              <a:rPr lang="en-US" sz="2400" i="1" dirty="0"/>
              <a:t>May reason: “I’m not a good singer”</a:t>
            </a:r>
          </a:p>
          <a:p>
            <a:pPr marL="914400" lvl="1" indent="-457200">
              <a:buFont typeface="+mj-lt"/>
              <a:buAutoNum type="arabicPeriod"/>
            </a:pPr>
            <a:r>
              <a:rPr lang="en-US" sz="2400" i="1" dirty="0"/>
              <a:t>Commanded to sing (Eph. 5:19; Col. 3:16)</a:t>
            </a:r>
          </a:p>
          <a:p>
            <a:pPr marL="914400" lvl="1" indent="-457200">
              <a:buFont typeface="+mj-lt"/>
              <a:buAutoNum type="arabicPeriod"/>
            </a:pPr>
            <a:r>
              <a:rPr lang="en-US" sz="2400" i="1" dirty="0"/>
              <a:t>This is part of our worship – are you worshipping God?</a:t>
            </a:r>
          </a:p>
        </p:txBody>
      </p:sp>
    </p:spTree>
    <p:extLst>
      <p:ext uri="{BB962C8B-B14F-4D97-AF65-F5344CB8AC3E}">
        <p14:creationId xmlns:p14="http://schemas.microsoft.com/office/powerpoint/2010/main" val="2012943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p:cTn id="21"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508653"/>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r>
              <a:rPr lang="en-US" sz="2400" b="1" u="sng" dirty="0"/>
              <a:t>If I participate in the singing?</a:t>
            </a:r>
          </a:p>
          <a:p>
            <a:pPr marL="457200" indent="-457200">
              <a:buFont typeface="+mj-lt"/>
              <a:buAutoNum type="alphaUcPeriod"/>
            </a:pPr>
            <a:r>
              <a:rPr lang="en-US" sz="2400" b="1" u="sng" dirty="0"/>
              <a:t>If I follow in the public prayers?</a:t>
            </a:r>
          </a:p>
          <a:p>
            <a:pPr marL="457200" indent="-457200">
              <a:buFont typeface="+mj-lt"/>
              <a:buAutoNum type="alphaUcPeriod"/>
            </a:pPr>
            <a:endParaRPr lang="en-US" sz="600" b="1" u="sng" dirty="0"/>
          </a:p>
          <a:p>
            <a:pPr marL="914400" lvl="1" indent="-457200">
              <a:buFont typeface="+mj-lt"/>
              <a:buAutoNum type="arabicPeriod"/>
            </a:pPr>
            <a:r>
              <a:rPr lang="en-US" sz="2400" i="1" dirty="0"/>
              <a:t>Part of our worship – are you worshipping God?</a:t>
            </a:r>
          </a:p>
          <a:p>
            <a:pPr marL="914400" lvl="1" indent="-457200">
              <a:buFont typeface="+mj-lt"/>
              <a:buAutoNum type="arabicPeriod"/>
            </a:pPr>
            <a:r>
              <a:rPr lang="en-US" sz="2400" i="1" dirty="0"/>
              <a:t>As one leads in prayer – leading the thoughts of others (1 Cor. 14:16)</a:t>
            </a:r>
          </a:p>
          <a:p>
            <a:pPr marL="914400" lvl="1" indent="-457200">
              <a:buFont typeface="+mj-lt"/>
              <a:buAutoNum type="arabicPeriod"/>
            </a:pPr>
            <a:r>
              <a:rPr lang="en-US" sz="2400" i="1" dirty="0"/>
              <a:t>The public prayer is your prayer too!</a:t>
            </a:r>
          </a:p>
        </p:txBody>
      </p:sp>
    </p:spTree>
    <p:extLst>
      <p:ext uri="{BB962C8B-B14F-4D97-AF65-F5344CB8AC3E}">
        <p14:creationId xmlns:p14="http://schemas.microsoft.com/office/powerpoint/2010/main" val="2385858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p:cTn id="7"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 calcmode="lin" valueType="num">
                                      <p:cBhvr>
                                        <p:cTn id="14"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 calcmode="lin" valueType="num">
                                      <p:cBhvr>
                                        <p:cTn id="21"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877985"/>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r>
              <a:rPr lang="en-US" sz="2400" b="1" u="sng" dirty="0"/>
              <a:t>If I participate in the singing?</a:t>
            </a:r>
          </a:p>
          <a:p>
            <a:pPr marL="457200" indent="-457200">
              <a:buFont typeface="+mj-lt"/>
              <a:buAutoNum type="alphaUcPeriod"/>
            </a:pPr>
            <a:r>
              <a:rPr lang="en-US" sz="2400" b="1" u="sng" dirty="0"/>
              <a:t>If I follow in the public prayers?</a:t>
            </a:r>
          </a:p>
          <a:p>
            <a:pPr marL="457200" indent="-457200">
              <a:buFont typeface="+mj-lt"/>
              <a:buAutoNum type="alphaUcPeriod"/>
            </a:pPr>
            <a:r>
              <a:rPr lang="en-US" sz="2400" b="1" u="sng" dirty="0"/>
              <a:t>What I think about during the Lord’s Supper?</a:t>
            </a:r>
          </a:p>
          <a:p>
            <a:pPr marL="457200" indent="-457200">
              <a:buFont typeface="+mj-lt"/>
              <a:buAutoNum type="alphaUcPeriod"/>
            </a:pPr>
            <a:endParaRPr lang="en-US" sz="600" b="1" u="sng" dirty="0"/>
          </a:p>
          <a:p>
            <a:pPr marL="914400" lvl="1" indent="-457200">
              <a:buFont typeface="+mj-lt"/>
              <a:buAutoNum type="arabicPeriod"/>
            </a:pPr>
            <a:r>
              <a:rPr lang="en-US" sz="2400" i="1" dirty="0"/>
              <a:t>“Partaking of elements – what really matters”</a:t>
            </a:r>
          </a:p>
          <a:p>
            <a:pPr marL="914400" lvl="1" indent="-457200">
              <a:buFont typeface="+mj-lt"/>
              <a:buAutoNum type="arabicPeriod"/>
            </a:pPr>
            <a:r>
              <a:rPr lang="en-US" sz="2400" i="1" dirty="0"/>
              <a:t>1 Cor. 11:23-29</a:t>
            </a:r>
          </a:p>
          <a:p>
            <a:pPr marL="1371600" lvl="2" indent="-457200">
              <a:buFont typeface="+mj-lt"/>
              <a:buAutoNum type="alphaLcPeriod"/>
            </a:pPr>
            <a:r>
              <a:rPr lang="en-US" sz="2200" dirty="0"/>
              <a:t>To be done in remembrance (vv. 23-35)</a:t>
            </a:r>
          </a:p>
          <a:p>
            <a:pPr marL="1371600" lvl="2" indent="-457200">
              <a:buFont typeface="+mj-lt"/>
              <a:buAutoNum type="alphaLcPeriod"/>
            </a:pPr>
            <a:r>
              <a:rPr lang="en-US" sz="2200" dirty="0"/>
              <a:t>To discern the Lord’s body (v. 29)</a:t>
            </a:r>
          </a:p>
        </p:txBody>
      </p:sp>
    </p:spTree>
    <p:extLst>
      <p:ext uri="{BB962C8B-B14F-4D97-AF65-F5344CB8AC3E}">
        <p14:creationId xmlns:p14="http://schemas.microsoft.com/office/powerpoint/2010/main" val="192535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p:cTn id="7"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 calcmode="lin" valueType="num">
                                      <p:cBhvr>
                                        <p:cTn id="14"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 calcmode="lin" valueType="num">
                                      <p:cBhvr>
                                        <p:cTn id="21"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9" end="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 calcmode="lin" valueType="num">
                                      <p:cBhvr>
                                        <p:cTn id="28"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477875"/>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r>
              <a:rPr lang="en-US" sz="2400" b="1" u="sng" dirty="0"/>
              <a:t>If I participate in the singing?</a:t>
            </a:r>
          </a:p>
          <a:p>
            <a:pPr marL="457200" indent="-457200">
              <a:buFont typeface="+mj-lt"/>
              <a:buAutoNum type="alphaUcPeriod"/>
            </a:pPr>
            <a:r>
              <a:rPr lang="en-US" sz="2400" b="1" u="sng" dirty="0"/>
              <a:t>If I follow in the public prayers?</a:t>
            </a:r>
          </a:p>
          <a:p>
            <a:pPr marL="457200" indent="-457200">
              <a:buFont typeface="+mj-lt"/>
              <a:buAutoNum type="alphaUcPeriod"/>
            </a:pPr>
            <a:r>
              <a:rPr lang="en-US" sz="2400" b="1" u="sng" dirty="0"/>
              <a:t>What I think about during the Lord’s Supper?</a:t>
            </a:r>
          </a:p>
          <a:p>
            <a:pPr marL="457200" indent="-457200">
              <a:buFont typeface="+mj-lt"/>
              <a:buAutoNum type="alphaUcPeriod"/>
            </a:pPr>
            <a:r>
              <a:rPr lang="en-US" sz="2400" b="1" u="sng" dirty="0"/>
              <a:t>If I give into the collection?</a:t>
            </a:r>
          </a:p>
          <a:p>
            <a:pPr marL="457200" indent="-457200">
              <a:buFont typeface="+mj-lt"/>
              <a:buAutoNum type="alphaUcPeriod"/>
            </a:pPr>
            <a:endParaRPr lang="en-US" sz="600" b="1" u="sng" dirty="0"/>
          </a:p>
          <a:p>
            <a:pPr marL="914400" lvl="1" indent="-457200">
              <a:buFont typeface="+mj-lt"/>
              <a:buAutoNum type="arabicPeriod"/>
            </a:pPr>
            <a:r>
              <a:rPr lang="en-US" sz="2400" i="1" dirty="0"/>
              <a:t>Think: “I don’t have a lot…wouldn’t make diff.”</a:t>
            </a:r>
          </a:p>
          <a:p>
            <a:pPr marL="914400" lvl="1" indent="-457200">
              <a:buFont typeface="+mj-lt"/>
              <a:buAutoNum type="arabicPeriod"/>
            </a:pPr>
            <a:r>
              <a:rPr lang="en-US" sz="2400" i="1" dirty="0"/>
              <a:t>1 Cor. 16:1-2; 2 Cor. 9:6-7 – commanded to give</a:t>
            </a:r>
            <a:endParaRPr lang="en-US" sz="2200" dirty="0"/>
          </a:p>
        </p:txBody>
      </p:sp>
    </p:spTree>
    <p:extLst>
      <p:ext uri="{BB962C8B-B14F-4D97-AF65-F5344CB8AC3E}">
        <p14:creationId xmlns:p14="http://schemas.microsoft.com/office/powerpoint/2010/main" val="3155005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p:cTn id="7"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8" end="8"/>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 calcmode="lin" valueType="num">
                                      <p:cBhvr>
                                        <p:cTn id="14"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indent="-571500" algn="ctr">
              <a:buFont typeface="+mj-lt"/>
              <a:buAutoNum type="romanUcPeriod" startAt="3"/>
            </a:pPr>
            <a:r>
              <a:rPr lang="en-US" sz="2800" dirty="0">
                <a:solidFill>
                  <a:schemeClr val="bg1"/>
                </a:solidFill>
                <a:latin typeface="Georgia Pro Cond Semibold" panose="02040706050405020303" pitchFamily="18" charset="0"/>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139321"/>
          </a:xfrm>
          <a:prstGeom prst="rect">
            <a:avLst/>
          </a:prstGeom>
          <a:noFill/>
        </p:spPr>
        <p:txBody>
          <a:bodyPr wrap="square" rtlCol="0">
            <a:spAutoFit/>
          </a:bodyPr>
          <a:lstStyle/>
          <a:p>
            <a:pPr marL="457200" indent="-457200">
              <a:buFont typeface="+mj-lt"/>
              <a:buAutoNum type="alphaUcPeriod"/>
            </a:pPr>
            <a:r>
              <a:rPr lang="en-US" sz="2400" b="1" u="sng" dirty="0"/>
              <a:t>The reason I was baptized?</a:t>
            </a:r>
          </a:p>
          <a:p>
            <a:pPr marL="457200" indent="-457200">
              <a:buFont typeface="+mj-lt"/>
              <a:buAutoNum type="alphaUcPeriod"/>
            </a:pPr>
            <a:r>
              <a:rPr lang="en-US" sz="2400" b="1" u="sng" dirty="0"/>
              <a:t>If I go to church?</a:t>
            </a:r>
          </a:p>
          <a:p>
            <a:pPr marL="457200" indent="-457200">
              <a:buFont typeface="+mj-lt"/>
              <a:buAutoNum type="alphaUcPeriod"/>
            </a:pPr>
            <a:r>
              <a:rPr lang="en-US" sz="2400" b="1" u="sng" dirty="0"/>
              <a:t>If I read and study?</a:t>
            </a:r>
          </a:p>
          <a:p>
            <a:pPr marL="457200" indent="-457200">
              <a:buFont typeface="+mj-lt"/>
              <a:buAutoNum type="alphaUcPeriod"/>
            </a:pPr>
            <a:r>
              <a:rPr lang="en-US" sz="2400" b="1" u="sng" dirty="0"/>
              <a:t>If I participate in the singing?</a:t>
            </a:r>
          </a:p>
          <a:p>
            <a:pPr marL="457200" indent="-457200">
              <a:buFont typeface="+mj-lt"/>
              <a:buAutoNum type="alphaUcPeriod"/>
            </a:pPr>
            <a:r>
              <a:rPr lang="en-US" sz="2400" b="1" u="sng" dirty="0"/>
              <a:t>If I follow in the public prayers?</a:t>
            </a:r>
          </a:p>
          <a:p>
            <a:pPr marL="457200" indent="-457200">
              <a:buFont typeface="+mj-lt"/>
              <a:buAutoNum type="alphaUcPeriod"/>
            </a:pPr>
            <a:r>
              <a:rPr lang="en-US" sz="2400" b="1" u="sng" dirty="0"/>
              <a:t>What I think about during the Lord’s Supper?</a:t>
            </a:r>
          </a:p>
          <a:p>
            <a:pPr marL="457200" indent="-457200">
              <a:buFont typeface="+mj-lt"/>
              <a:buAutoNum type="alphaUcPeriod"/>
            </a:pPr>
            <a:r>
              <a:rPr lang="en-US" sz="2400" b="1" u="sng" dirty="0"/>
              <a:t>If I give into the collection?</a:t>
            </a:r>
          </a:p>
          <a:p>
            <a:pPr marL="457200" indent="-457200">
              <a:buFont typeface="+mj-lt"/>
              <a:buAutoNum type="alphaUcPeriod"/>
            </a:pPr>
            <a:r>
              <a:rPr lang="en-US" sz="2400" b="1" u="sng" dirty="0"/>
              <a:t>If I compromise?</a:t>
            </a:r>
          </a:p>
          <a:p>
            <a:pPr marL="457200" indent="-457200">
              <a:buFont typeface="+mj-lt"/>
              <a:buAutoNum type="alphaUcPeriod"/>
            </a:pPr>
            <a:endParaRPr lang="en-US" sz="600" b="1" u="sng" dirty="0"/>
          </a:p>
        </p:txBody>
      </p:sp>
    </p:spTree>
    <p:extLst>
      <p:ext uri="{BB962C8B-B14F-4D97-AF65-F5344CB8AC3E}">
        <p14:creationId xmlns:p14="http://schemas.microsoft.com/office/powerpoint/2010/main" val="321036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CDC01-DB6B-CE82-2B55-E6678C2DCB16}"/>
              </a:ext>
            </a:extLst>
          </p:cNvPr>
          <p:cNvSpPr txBox="1"/>
          <p:nvPr/>
        </p:nvSpPr>
        <p:spPr>
          <a:xfrm>
            <a:off x="2320962" y="1108038"/>
            <a:ext cx="4502075" cy="584775"/>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Can I Compromise?</a:t>
            </a:r>
          </a:p>
        </p:txBody>
      </p:sp>
      <p:sp>
        <p:nvSpPr>
          <p:cNvPr id="3" name="TextBox 2">
            <a:extLst>
              <a:ext uri="{FF2B5EF4-FFF2-40B4-BE49-F238E27FC236}">
                <a16:creationId xmlns:a16="http://schemas.microsoft.com/office/drawing/2014/main" id="{E619847E-C0AE-1296-19F5-E147982CAA44}"/>
              </a:ext>
            </a:extLst>
          </p:cNvPr>
          <p:cNvSpPr txBox="1"/>
          <p:nvPr/>
        </p:nvSpPr>
        <p:spPr>
          <a:xfrm>
            <a:off x="2011679" y="2736502"/>
            <a:ext cx="5862919" cy="1384995"/>
          </a:xfrm>
          <a:prstGeom prst="rect">
            <a:avLst/>
          </a:prstGeom>
          <a:noFill/>
        </p:spPr>
        <p:txBody>
          <a:bodyPr wrap="square" rtlCol="0">
            <a:spAutoFit/>
          </a:bodyPr>
          <a:lstStyle/>
          <a:p>
            <a:r>
              <a:rPr lang="en-US" sz="2800" i="1" u="sng" dirty="0">
                <a:solidFill>
                  <a:schemeClr val="accent6">
                    <a:lumMod val="50000"/>
                  </a:schemeClr>
                </a:solidFill>
              </a:rPr>
              <a:t>Common thought</a:t>
            </a:r>
            <a:r>
              <a:rPr lang="en-US" sz="2800" i="1" dirty="0">
                <a:solidFill>
                  <a:schemeClr val="accent6">
                    <a:lumMod val="50000"/>
                  </a:schemeClr>
                </a:solidFill>
              </a:rPr>
              <a:t>: If I give a little or compromise – I can have a greater impact on those I want to influence</a:t>
            </a:r>
          </a:p>
        </p:txBody>
      </p:sp>
    </p:spTree>
    <p:extLst>
      <p:ext uri="{BB962C8B-B14F-4D97-AF65-F5344CB8AC3E}">
        <p14:creationId xmlns:p14="http://schemas.microsoft.com/office/powerpoint/2010/main" val="3336119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CDC01-DB6B-CE82-2B55-E6678C2DCB16}"/>
              </a:ext>
            </a:extLst>
          </p:cNvPr>
          <p:cNvSpPr txBox="1"/>
          <p:nvPr/>
        </p:nvSpPr>
        <p:spPr>
          <a:xfrm>
            <a:off x="2320962" y="1108038"/>
            <a:ext cx="4502075" cy="584775"/>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Can I Compromise?</a:t>
            </a:r>
          </a:p>
        </p:txBody>
      </p:sp>
      <p:sp>
        <p:nvSpPr>
          <p:cNvPr id="4" name="TextBox 3">
            <a:extLst>
              <a:ext uri="{FF2B5EF4-FFF2-40B4-BE49-F238E27FC236}">
                <a16:creationId xmlns:a16="http://schemas.microsoft.com/office/drawing/2014/main" id="{286067B4-1241-8A1F-31C1-1A694AC461E9}"/>
              </a:ext>
            </a:extLst>
          </p:cNvPr>
          <p:cNvSpPr txBox="1"/>
          <p:nvPr/>
        </p:nvSpPr>
        <p:spPr>
          <a:xfrm>
            <a:off x="1269401" y="1995543"/>
            <a:ext cx="6605195" cy="2431435"/>
          </a:xfrm>
          <a:prstGeom prst="rect">
            <a:avLst/>
          </a:prstGeom>
          <a:noFill/>
        </p:spPr>
        <p:txBody>
          <a:bodyPr wrap="square" rtlCol="0">
            <a:spAutoFit/>
          </a:bodyPr>
          <a:lstStyle/>
          <a:p>
            <a:pPr marL="514350" indent="-514350">
              <a:buFont typeface="+mj-lt"/>
              <a:buAutoNum type="arabicPeriod"/>
            </a:pPr>
            <a:r>
              <a:rPr lang="en-US" sz="2800" b="1" dirty="0"/>
              <a:t>Can &amp; should compromise in matters of judgment</a:t>
            </a:r>
          </a:p>
          <a:p>
            <a:pPr marL="971550" lvl="1" indent="-514350">
              <a:buFont typeface="+mj-lt"/>
              <a:buAutoNum type="alphaLcPeriod"/>
            </a:pPr>
            <a:r>
              <a:rPr lang="en-US" sz="2400" i="1" dirty="0">
                <a:solidFill>
                  <a:schemeClr val="accent6">
                    <a:lumMod val="50000"/>
                  </a:schemeClr>
                </a:solidFill>
              </a:rPr>
              <a:t>Willing to yield (Jas. 3:17)</a:t>
            </a:r>
          </a:p>
          <a:p>
            <a:pPr marL="971550" lvl="1" indent="-514350">
              <a:buFont typeface="+mj-lt"/>
              <a:buAutoNum type="alphaLcPeriod"/>
            </a:pPr>
            <a:r>
              <a:rPr lang="en-US" sz="2400" i="1" dirty="0">
                <a:solidFill>
                  <a:schemeClr val="accent6">
                    <a:lumMod val="50000"/>
                  </a:schemeClr>
                </a:solidFill>
              </a:rPr>
              <a:t>Longsuffering and bear with one another (Eph. 4:2)</a:t>
            </a:r>
          </a:p>
          <a:p>
            <a:pPr marL="971550" lvl="1" indent="-514350">
              <a:buFont typeface="+mj-lt"/>
              <a:buAutoNum type="alphaLcPeriod"/>
            </a:pPr>
            <a:r>
              <a:rPr lang="en-US" sz="2400" i="1" dirty="0">
                <a:solidFill>
                  <a:schemeClr val="accent6">
                    <a:lumMod val="50000"/>
                  </a:schemeClr>
                </a:solidFill>
              </a:rPr>
              <a:t>Strive for peace (Rom. 14:19)</a:t>
            </a:r>
          </a:p>
        </p:txBody>
      </p:sp>
    </p:spTree>
    <p:extLst>
      <p:ext uri="{BB962C8B-B14F-4D97-AF65-F5344CB8AC3E}">
        <p14:creationId xmlns:p14="http://schemas.microsoft.com/office/powerpoint/2010/main" val="970078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CDC01-DB6B-CE82-2B55-E6678C2DCB16}"/>
              </a:ext>
            </a:extLst>
          </p:cNvPr>
          <p:cNvSpPr txBox="1"/>
          <p:nvPr/>
        </p:nvSpPr>
        <p:spPr>
          <a:xfrm>
            <a:off x="2320962" y="1108038"/>
            <a:ext cx="4502075" cy="584775"/>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Can I Compromise?</a:t>
            </a:r>
          </a:p>
        </p:txBody>
      </p:sp>
      <p:sp>
        <p:nvSpPr>
          <p:cNvPr id="4" name="TextBox 3">
            <a:extLst>
              <a:ext uri="{FF2B5EF4-FFF2-40B4-BE49-F238E27FC236}">
                <a16:creationId xmlns:a16="http://schemas.microsoft.com/office/drawing/2014/main" id="{286067B4-1241-8A1F-31C1-1A694AC461E9}"/>
              </a:ext>
            </a:extLst>
          </p:cNvPr>
          <p:cNvSpPr txBox="1"/>
          <p:nvPr/>
        </p:nvSpPr>
        <p:spPr>
          <a:xfrm>
            <a:off x="1269401" y="1995543"/>
            <a:ext cx="6605195" cy="3662541"/>
          </a:xfrm>
          <a:prstGeom prst="rect">
            <a:avLst/>
          </a:prstGeom>
          <a:noFill/>
        </p:spPr>
        <p:txBody>
          <a:bodyPr wrap="square" rtlCol="0">
            <a:spAutoFit/>
          </a:bodyPr>
          <a:lstStyle/>
          <a:p>
            <a:pPr marL="514350" indent="-514350">
              <a:buFont typeface="+mj-lt"/>
              <a:buAutoNum type="arabicPeriod"/>
            </a:pPr>
            <a:r>
              <a:rPr lang="en-US" sz="2800" b="1" dirty="0"/>
              <a:t>Can &amp; should compromise in matters of judgment</a:t>
            </a:r>
          </a:p>
          <a:p>
            <a:pPr marL="514350" indent="-514350">
              <a:buFont typeface="+mj-lt"/>
              <a:buAutoNum type="arabicPeriod"/>
            </a:pPr>
            <a:r>
              <a:rPr lang="en-US" sz="2800" b="1" dirty="0"/>
              <a:t>Cannot compromise on principles of truth</a:t>
            </a:r>
          </a:p>
          <a:p>
            <a:pPr marL="971550" lvl="1" indent="-514350">
              <a:buFont typeface="+mj-lt"/>
              <a:buAutoNum type="alphaLcPeriod"/>
            </a:pPr>
            <a:r>
              <a:rPr lang="en-US" sz="2400" i="1" dirty="0">
                <a:solidFill>
                  <a:schemeClr val="accent6">
                    <a:lumMod val="50000"/>
                  </a:schemeClr>
                </a:solidFill>
              </a:rPr>
              <a:t>Must contend for the faith (Jude 3)</a:t>
            </a:r>
          </a:p>
          <a:p>
            <a:pPr marL="971550" lvl="1" indent="-514350">
              <a:buFont typeface="+mj-lt"/>
              <a:buAutoNum type="alphaLcPeriod"/>
            </a:pPr>
            <a:r>
              <a:rPr lang="en-US" sz="2400" i="1" dirty="0">
                <a:solidFill>
                  <a:schemeClr val="accent6">
                    <a:lumMod val="50000"/>
                  </a:schemeClr>
                </a:solidFill>
              </a:rPr>
              <a:t>Note &amp; avoid those that teach contrary (Rom. 16:17-18)</a:t>
            </a:r>
          </a:p>
          <a:p>
            <a:pPr marL="971550" lvl="1" indent="-514350">
              <a:buFont typeface="+mj-lt"/>
              <a:buAutoNum type="alphaLcPeriod"/>
            </a:pPr>
            <a:r>
              <a:rPr lang="en-US" sz="2400" b="1" i="1" dirty="0">
                <a:solidFill>
                  <a:schemeClr val="accent6">
                    <a:lumMod val="50000"/>
                  </a:schemeClr>
                </a:solidFill>
              </a:rPr>
              <a:t>Truth</a:t>
            </a:r>
            <a:r>
              <a:rPr lang="en-US" sz="2400" i="1" dirty="0">
                <a:solidFill>
                  <a:schemeClr val="accent6">
                    <a:lumMod val="50000"/>
                  </a:schemeClr>
                </a:solidFill>
              </a:rPr>
              <a:t> is the basis of fellowship (1 </a:t>
            </a:r>
            <a:r>
              <a:rPr lang="en-US" sz="2400" i="1" dirty="0" err="1">
                <a:solidFill>
                  <a:schemeClr val="accent6">
                    <a:lumMod val="50000"/>
                  </a:schemeClr>
                </a:solidFill>
              </a:rPr>
              <a:t>Jno</a:t>
            </a:r>
            <a:r>
              <a:rPr lang="en-US" sz="2400" i="1" dirty="0">
                <a:solidFill>
                  <a:schemeClr val="accent6">
                    <a:lumMod val="50000"/>
                  </a:schemeClr>
                </a:solidFill>
              </a:rPr>
              <a:t>. 1:7; 2 John 9-11)</a:t>
            </a:r>
          </a:p>
        </p:txBody>
      </p:sp>
    </p:spTree>
    <p:extLst>
      <p:ext uri="{BB962C8B-B14F-4D97-AF65-F5344CB8AC3E}">
        <p14:creationId xmlns:p14="http://schemas.microsoft.com/office/powerpoint/2010/main" val="3580588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0E8372-9108-5F7A-9104-805402AF8BA4}"/>
              </a:ext>
            </a:extLst>
          </p:cNvPr>
          <p:cNvSpPr txBox="1"/>
          <p:nvPr/>
        </p:nvSpPr>
        <p:spPr>
          <a:xfrm>
            <a:off x="2320962" y="1108038"/>
            <a:ext cx="4502075" cy="1446550"/>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Church at Pergamos</a:t>
            </a:r>
          </a:p>
          <a:p>
            <a:pPr algn="ctr"/>
            <a:r>
              <a:rPr lang="en-US" sz="3200" dirty="0">
                <a:solidFill>
                  <a:srgbClr val="002060"/>
                </a:solidFill>
                <a:latin typeface="Georgia Pro Cond Semibold" panose="02040706050405020303" pitchFamily="18" charset="0"/>
              </a:rPr>
              <a:t>Compromised</a:t>
            </a:r>
          </a:p>
          <a:p>
            <a:pPr algn="ctr"/>
            <a:r>
              <a:rPr lang="en-US" sz="2400" i="1" dirty="0">
                <a:solidFill>
                  <a:srgbClr val="002060"/>
                </a:solidFill>
                <a:latin typeface="Georgia Pro Cond Semibold" panose="02040706050405020303" pitchFamily="18" charset="0"/>
              </a:rPr>
              <a:t>(Rev. 2:12-17)</a:t>
            </a:r>
          </a:p>
        </p:txBody>
      </p:sp>
      <p:sp>
        <p:nvSpPr>
          <p:cNvPr id="3" name="TextBox 2">
            <a:extLst>
              <a:ext uri="{FF2B5EF4-FFF2-40B4-BE49-F238E27FC236}">
                <a16:creationId xmlns:a16="http://schemas.microsoft.com/office/drawing/2014/main" id="{72EE2DB1-5A2D-0DD0-E6C2-36F2DF5C50B5}"/>
              </a:ext>
            </a:extLst>
          </p:cNvPr>
          <p:cNvSpPr txBox="1"/>
          <p:nvPr/>
        </p:nvSpPr>
        <p:spPr>
          <a:xfrm>
            <a:off x="1368571" y="2646769"/>
            <a:ext cx="7175921" cy="830997"/>
          </a:xfrm>
          <a:prstGeom prst="rect">
            <a:avLst/>
          </a:prstGeom>
          <a:noFill/>
        </p:spPr>
        <p:txBody>
          <a:bodyPr wrap="square" rtlCol="0">
            <a:spAutoFit/>
          </a:bodyPr>
          <a:lstStyle/>
          <a:p>
            <a:pPr marL="342900" indent="-342900">
              <a:buFont typeface="Wingdings" panose="05000000000000000000" pitchFamily="2" charset="2"/>
              <a:buChar char="§"/>
            </a:pPr>
            <a:r>
              <a:rPr lang="en-US" sz="2400" dirty="0"/>
              <a:t>Were  surrounded by pagans, heathens, and worldliness (v. 13) – thus temptation to compromise</a:t>
            </a:r>
          </a:p>
        </p:txBody>
      </p:sp>
      <p:sp>
        <p:nvSpPr>
          <p:cNvPr id="5" name="Text Box 4">
            <a:extLst>
              <a:ext uri="{FF2B5EF4-FFF2-40B4-BE49-F238E27FC236}">
                <a16:creationId xmlns:a16="http://schemas.microsoft.com/office/drawing/2014/main" id="{9BB8A6A8-AC70-DFE1-7BB9-AA800198644B}"/>
              </a:ext>
            </a:extLst>
          </p:cNvPr>
          <p:cNvSpPr txBox="1">
            <a:spLocks noChangeArrowheads="1"/>
          </p:cNvSpPr>
          <p:nvPr/>
        </p:nvSpPr>
        <p:spPr bwMode="auto">
          <a:xfrm>
            <a:off x="1295903" y="3765760"/>
            <a:ext cx="6856298" cy="168796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0" fontAlgn="base" latinLnBrk="0" hangingPunct="0">
              <a:lnSpc>
                <a:spcPct val="110000"/>
              </a:lnSpc>
              <a:spcBef>
                <a:spcPct val="5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Times New Roman" panose="02020603050405020304" pitchFamily="18" charset="0"/>
              </a:rPr>
              <a:t>“Everyone has a choice to make. Either compromise faith and blend with the evil, or face the ridicule from the majority as foolish, fanatical, and too radical about faith.”  (</a:t>
            </a:r>
            <a:r>
              <a:rPr kumimoji="0" lang="en-US" altLang="en-US" sz="2400" b="0" i="1" u="none" strike="noStrike" kern="0" cap="none" spc="0" normalizeH="0" baseline="0" noProof="0" dirty="0" err="1">
                <a:ln>
                  <a:noFill/>
                </a:ln>
                <a:solidFill>
                  <a:srgbClr val="000000"/>
                </a:solidFill>
                <a:effectLst/>
                <a:uLnTx/>
                <a:uFillTx/>
                <a:latin typeface="Times New Roman" panose="02020603050405020304" pitchFamily="18" charset="0"/>
              </a:rPr>
              <a:t>Harkrider</a:t>
            </a:r>
            <a:r>
              <a:rPr kumimoji="0" lang="en-US" altLang="en-US" sz="2400" b="0" i="0" u="none" strike="noStrike" kern="0" cap="none" spc="0" normalizeH="0" baseline="0" noProof="0" dirty="0">
                <a:ln>
                  <a:noFill/>
                </a:ln>
                <a:solidFill>
                  <a:srgbClr val="000000"/>
                </a:solidFill>
                <a:effectLst/>
                <a:uLnTx/>
                <a:uFillTx/>
                <a:latin typeface="Times New Roman" panose="02020603050405020304" pitchFamily="18" charset="0"/>
              </a:rPr>
              <a:t>, 36)</a:t>
            </a:r>
          </a:p>
        </p:txBody>
      </p:sp>
    </p:spTree>
    <p:extLst>
      <p:ext uri="{BB962C8B-B14F-4D97-AF65-F5344CB8AC3E}">
        <p14:creationId xmlns:p14="http://schemas.microsoft.com/office/powerpoint/2010/main" val="2477940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0E8372-9108-5F7A-9104-805402AF8BA4}"/>
              </a:ext>
            </a:extLst>
          </p:cNvPr>
          <p:cNvSpPr txBox="1"/>
          <p:nvPr/>
        </p:nvSpPr>
        <p:spPr>
          <a:xfrm>
            <a:off x="2320962" y="1108038"/>
            <a:ext cx="4502075" cy="1446550"/>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Church at Pergamos</a:t>
            </a:r>
          </a:p>
          <a:p>
            <a:pPr algn="ctr"/>
            <a:r>
              <a:rPr lang="en-US" sz="3200" dirty="0">
                <a:solidFill>
                  <a:srgbClr val="002060"/>
                </a:solidFill>
                <a:latin typeface="Georgia Pro Cond Semibold" panose="02040706050405020303" pitchFamily="18" charset="0"/>
              </a:rPr>
              <a:t>Compromised</a:t>
            </a:r>
          </a:p>
          <a:p>
            <a:pPr algn="ctr"/>
            <a:r>
              <a:rPr lang="en-US" sz="2400" i="1" dirty="0">
                <a:solidFill>
                  <a:srgbClr val="002060"/>
                </a:solidFill>
                <a:latin typeface="Georgia Pro Cond Semibold" panose="02040706050405020303" pitchFamily="18" charset="0"/>
              </a:rPr>
              <a:t>(Rev. 2:12-17)</a:t>
            </a:r>
          </a:p>
        </p:txBody>
      </p:sp>
      <p:sp>
        <p:nvSpPr>
          <p:cNvPr id="3" name="TextBox 2">
            <a:extLst>
              <a:ext uri="{FF2B5EF4-FFF2-40B4-BE49-F238E27FC236}">
                <a16:creationId xmlns:a16="http://schemas.microsoft.com/office/drawing/2014/main" id="{72EE2DB1-5A2D-0DD0-E6C2-36F2DF5C50B5}"/>
              </a:ext>
            </a:extLst>
          </p:cNvPr>
          <p:cNvSpPr txBox="1"/>
          <p:nvPr/>
        </p:nvSpPr>
        <p:spPr>
          <a:xfrm>
            <a:off x="1368571" y="2646769"/>
            <a:ext cx="7175921" cy="1938992"/>
          </a:xfrm>
          <a:prstGeom prst="rect">
            <a:avLst/>
          </a:prstGeom>
          <a:noFill/>
        </p:spPr>
        <p:txBody>
          <a:bodyPr wrap="square" rtlCol="0">
            <a:spAutoFit/>
          </a:bodyPr>
          <a:lstStyle/>
          <a:p>
            <a:pPr marL="342900" indent="-342900">
              <a:buFont typeface="Wingdings" panose="05000000000000000000" pitchFamily="2" charset="2"/>
              <a:buChar char="§"/>
            </a:pPr>
            <a:r>
              <a:rPr lang="en-US" sz="2400" dirty="0"/>
              <a:t>Were  surrounded by pagans, heathens, and worldliness (v. 13) – thus temptation to compromise</a:t>
            </a:r>
          </a:p>
          <a:p>
            <a:pPr marL="342900" indent="-342900">
              <a:buFont typeface="Wingdings" panose="05000000000000000000" pitchFamily="2" charset="2"/>
              <a:buChar char="§"/>
            </a:pPr>
            <a:r>
              <a:rPr lang="en-US" sz="2400" dirty="0"/>
              <a:t>Those that held to doctrine of Balaam / Nicolaitans (vv. 14-15)</a:t>
            </a:r>
          </a:p>
          <a:p>
            <a:pPr marL="342900" indent="-342900">
              <a:buFont typeface="Wingdings" panose="05000000000000000000" pitchFamily="2" charset="2"/>
              <a:buChar char="§"/>
            </a:pPr>
            <a:endParaRPr lang="en-US" sz="2400" dirty="0"/>
          </a:p>
        </p:txBody>
      </p:sp>
      <p:sp>
        <p:nvSpPr>
          <p:cNvPr id="6" name="Text Box 5">
            <a:extLst>
              <a:ext uri="{FF2B5EF4-FFF2-40B4-BE49-F238E27FC236}">
                <a16:creationId xmlns:a16="http://schemas.microsoft.com/office/drawing/2014/main" id="{B99E6EA7-CB2A-EFBF-5696-AFE1F2A58C39}"/>
              </a:ext>
            </a:extLst>
          </p:cNvPr>
          <p:cNvSpPr txBox="1">
            <a:spLocks noChangeArrowheads="1"/>
          </p:cNvSpPr>
          <p:nvPr/>
        </p:nvSpPr>
        <p:spPr bwMode="auto">
          <a:xfrm>
            <a:off x="839209" y="4327757"/>
            <a:ext cx="7772400" cy="229235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0" dirty="0">
                <a:solidFill>
                  <a:srgbClr val="000000"/>
                </a:solidFill>
              </a:rPr>
              <a:t>“The fault of the Nicolaitans was that they were seeking to adjust Christianity to the level of the world rather than lift the world to the level of Christianity. In other words, they were following a policy of compromise simply and solely to save themselves from trouble they were afraid and unwilling to face.”                                                               </a:t>
            </a:r>
            <a:r>
              <a:rPr lang="en-US" altLang="en-US" sz="2400" b="0" i="1" dirty="0">
                <a:solidFill>
                  <a:srgbClr val="000000"/>
                </a:solidFill>
              </a:rPr>
              <a:t> Barclay</a:t>
            </a:r>
            <a:r>
              <a:rPr lang="en-US" altLang="en-US" sz="2400" b="0" dirty="0">
                <a:solidFill>
                  <a:srgbClr val="000000"/>
                </a:solidFill>
              </a:rPr>
              <a:t>, 115</a:t>
            </a:r>
          </a:p>
        </p:txBody>
      </p:sp>
    </p:spTree>
    <p:extLst>
      <p:ext uri="{BB962C8B-B14F-4D97-AF65-F5344CB8AC3E}">
        <p14:creationId xmlns:p14="http://schemas.microsoft.com/office/powerpoint/2010/main" val="1466509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0E8372-9108-5F7A-9104-805402AF8BA4}"/>
              </a:ext>
            </a:extLst>
          </p:cNvPr>
          <p:cNvSpPr txBox="1"/>
          <p:nvPr/>
        </p:nvSpPr>
        <p:spPr>
          <a:xfrm>
            <a:off x="2320962" y="1108038"/>
            <a:ext cx="4502075" cy="1446550"/>
          </a:xfrm>
          <a:prstGeom prst="rect">
            <a:avLst/>
          </a:prstGeom>
          <a:noFill/>
        </p:spPr>
        <p:txBody>
          <a:bodyPr wrap="square" rtlCol="0">
            <a:spAutoFit/>
          </a:bodyPr>
          <a:lstStyle/>
          <a:p>
            <a:pPr algn="ctr"/>
            <a:r>
              <a:rPr lang="en-US" sz="3200" dirty="0">
                <a:solidFill>
                  <a:srgbClr val="002060"/>
                </a:solidFill>
                <a:latin typeface="Georgia Pro Cond Semibold" panose="02040706050405020303" pitchFamily="18" charset="0"/>
              </a:rPr>
              <a:t>Church at Pergamos</a:t>
            </a:r>
          </a:p>
          <a:p>
            <a:pPr algn="ctr"/>
            <a:r>
              <a:rPr lang="en-US" sz="3200" dirty="0">
                <a:solidFill>
                  <a:srgbClr val="002060"/>
                </a:solidFill>
                <a:latin typeface="Georgia Pro Cond Semibold" panose="02040706050405020303" pitchFamily="18" charset="0"/>
              </a:rPr>
              <a:t>Compromised</a:t>
            </a:r>
          </a:p>
          <a:p>
            <a:pPr algn="ctr"/>
            <a:r>
              <a:rPr lang="en-US" sz="2400" i="1" dirty="0">
                <a:solidFill>
                  <a:srgbClr val="002060"/>
                </a:solidFill>
                <a:latin typeface="Georgia Pro Cond Semibold" panose="02040706050405020303" pitchFamily="18" charset="0"/>
              </a:rPr>
              <a:t>(Rev. 2:12-17)</a:t>
            </a:r>
          </a:p>
        </p:txBody>
      </p:sp>
      <p:sp>
        <p:nvSpPr>
          <p:cNvPr id="3" name="TextBox 2">
            <a:extLst>
              <a:ext uri="{FF2B5EF4-FFF2-40B4-BE49-F238E27FC236}">
                <a16:creationId xmlns:a16="http://schemas.microsoft.com/office/drawing/2014/main" id="{72EE2DB1-5A2D-0DD0-E6C2-36F2DF5C50B5}"/>
              </a:ext>
            </a:extLst>
          </p:cNvPr>
          <p:cNvSpPr txBox="1"/>
          <p:nvPr/>
        </p:nvSpPr>
        <p:spPr>
          <a:xfrm>
            <a:off x="1368571" y="2646769"/>
            <a:ext cx="7175921" cy="1938992"/>
          </a:xfrm>
          <a:prstGeom prst="rect">
            <a:avLst/>
          </a:prstGeom>
          <a:noFill/>
        </p:spPr>
        <p:txBody>
          <a:bodyPr wrap="square" rtlCol="0">
            <a:spAutoFit/>
          </a:bodyPr>
          <a:lstStyle/>
          <a:p>
            <a:pPr marL="342900" indent="-342900">
              <a:buFont typeface="Wingdings" panose="05000000000000000000" pitchFamily="2" charset="2"/>
              <a:buChar char="§"/>
            </a:pPr>
            <a:r>
              <a:rPr lang="en-US" sz="2400" dirty="0"/>
              <a:t>Were  surrounded by pagans, heathens, and worldliness (v. 13) – thus temptation to compromise</a:t>
            </a:r>
          </a:p>
          <a:p>
            <a:pPr marL="342900" indent="-342900">
              <a:buFont typeface="Wingdings" panose="05000000000000000000" pitchFamily="2" charset="2"/>
              <a:buChar char="§"/>
            </a:pPr>
            <a:r>
              <a:rPr lang="en-US" sz="2400" dirty="0"/>
              <a:t>Those that held to doctrine of Balaam / Nicolaitans (vv. 14-15)</a:t>
            </a:r>
          </a:p>
          <a:p>
            <a:pPr marL="342900" indent="-342900">
              <a:buFont typeface="Wingdings" panose="05000000000000000000" pitchFamily="2" charset="2"/>
              <a:buChar char="§"/>
            </a:pPr>
            <a:r>
              <a:rPr lang="en-US" sz="2400" dirty="0"/>
              <a:t>Those addressed – those that </a:t>
            </a:r>
            <a:r>
              <a:rPr lang="en-US" sz="2400" b="1" dirty="0"/>
              <a:t>tolerated</a:t>
            </a:r>
            <a:r>
              <a:rPr lang="en-US" sz="2400" dirty="0"/>
              <a:t> the doctrine</a:t>
            </a:r>
          </a:p>
        </p:txBody>
      </p:sp>
      <p:sp>
        <p:nvSpPr>
          <p:cNvPr id="5" name="Text Box 6">
            <a:extLst>
              <a:ext uri="{FF2B5EF4-FFF2-40B4-BE49-F238E27FC236}">
                <a16:creationId xmlns:a16="http://schemas.microsoft.com/office/drawing/2014/main" id="{68D9FE99-4C14-7A45-E46E-38495A012B50}"/>
              </a:ext>
            </a:extLst>
          </p:cNvPr>
          <p:cNvSpPr txBox="1">
            <a:spLocks noChangeArrowheads="1"/>
          </p:cNvSpPr>
          <p:nvPr/>
        </p:nvSpPr>
        <p:spPr bwMode="auto">
          <a:xfrm>
            <a:off x="1104683" y="4623171"/>
            <a:ext cx="7439809" cy="2123658"/>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400" b="0" dirty="0">
                <a:solidFill>
                  <a:srgbClr val="000000"/>
                </a:solidFill>
              </a:rPr>
              <a:t>“It was not dictated to those preaching and practicing cultural relevance. It was sent to those who had remained true but were extending their fellowship to the participants of error.”                             </a:t>
            </a:r>
          </a:p>
          <a:p>
            <a:pPr>
              <a:spcBef>
                <a:spcPct val="50000"/>
              </a:spcBef>
            </a:pPr>
            <a:r>
              <a:rPr lang="en-US" altLang="en-US" sz="2400" b="0" dirty="0">
                <a:solidFill>
                  <a:srgbClr val="000000"/>
                </a:solidFill>
              </a:rPr>
              <a:t>- </a:t>
            </a:r>
            <a:r>
              <a:rPr lang="en-US" altLang="en-US" sz="2400" b="0" i="1" dirty="0">
                <a:solidFill>
                  <a:srgbClr val="000000"/>
                </a:solidFill>
              </a:rPr>
              <a:t>Winkler</a:t>
            </a:r>
            <a:r>
              <a:rPr lang="en-US" altLang="en-US" sz="2400" b="0" dirty="0">
                <a:solidFill>
                  <a:srgbClr val="000000"/>
                </a:solidFill>
              </a:rPr>
              <a:t>, p. 23</a:t>
            </a:r>
          </a:p>
        </p:txBody>
      </p:sp>
    </p:spTree>
    <p:extLst>
      <p:ext uri="{BB962C8B-B14F-4D97-AF65-F5344CB8AC3E}">
        <p14:creationId xmlns:p14="http://schemas.microsoft.com/office/powerpoint/2010/main" val="4161220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9CBB23-8A06-ECC4-3C8C-955B4779F77F}"/>
              </a:ext>
            </a:extLst>
          </p:cNvPr>
          <p:cNvSpPr txBox="1"/>
          <p:nvPr/>
        </p:nvSpPr>
        <p:spPr>
          <a:xfrm>
            <a:off x="1226376" y="1189208"/>
            <a:ext cx="6938682" cy="954107"/>
          </a:xfrm>
          <a:prstGeom prst="rect">
            <a:avLst/>
          </a:prstGeom>
          <a:solidFill>
            <a:srgbClr val="1D4999"/>
          </a:solidFill>
        </p:spPr>
        <p:txBody>
          <a:bodyPr wrap="square" rtlCol="0">
            <a:spAutoFit/>
          </a:bodyP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white"/>
                </a:solidFill>
                <a:effectLst/>
                <a:uLnTx/>
                <a:uFillTx/>
                <a:latin typeface="Georgia Pro Cond Semibold" panose="02040706050405020303" pitchFamily="18" charset="0"/>
                <a:ea typeface="+mn-ea"/>
                <a:cs typeface="+mn-cs"/>
              </a:rPr>
              <a:t>Do These Things Make a Difference to God?</a:t>
            </a:r>
          </a:p>
        </p:txBody>
      </p:sp>
      <p:sp>
        <p:nvSpPr>
          <p:cNvPr id="3" name="TextBox 2">
            <a:extLst>
              <a:ext uri="{FF2B5EF4-FFF2-40B4-BE49-F238E27FC236}">
                <a16:creationId xmlns:a16="http://schemas.microsoft.com/office/drawing/2014/main" id="{7567175C-1EB6-18F5-8C9C-B928BBE26EB0}"/>
              </a:ext>
            </a:extLst>
          </p:cNvPr>
          <p:cNvSpPr txBox="1"/>
          <p:nvPr/>
        </p:nvSpPr>
        <p:spPr>
          <a:xfrm>
            <a:off x="1210232" y="2162747"/>
            <a:ext cx="7030125" cy="313932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The reason I was baptized?</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go to church?</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read and study?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participate in the singing?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follow in the public prayers?</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What I think about during the Lord’s Supper?</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give into the collection?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If I compromise?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6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803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5F634-2D31-A4B5-5E71-1C487EC54EE4}"/>
              </a:ext>
            </a:extLst>
          </p:cNvPr>
          <p:cNvSpPr txBox="1"/>
          <p:nvPr/>
        </p:nvSpPr>
        <p:spPr>
          <a:xfrm>
            <a:off x="1839558" y="1172583"/>
            <a:ext cx="5723068" cy="923330"/>
          </a:xfrm>
          <a:prstGeom prst="rect">
            <a:avLst/>
          </a:prstGeom>
          <a:noFill/>
        </p:spPr>
        <p:txBody>
          <a:bodyPr wrap="square" rtlCol="0">
            <a:spAutoFit/>
          </a:bodyPr>
          <a:lstStyle/>
          <a:p>
            <a:pPr algn="ctr"/>
            <a:r>
              <a:rPr lang="en-US" sz="5400" dirty="0">
                <a:latin typeface="Georgia Pro Cond Semibold" panose="02040706050405020303" pitchFamily="18" charset="0"/>
              </a:rPr>
              <a:t>Does God Care?</a:t>
            </a:r>
          </a:p>
        </p:txBody>
      </p:sp>
      <p:sp>
        <p:nvSpPr>
          <p:cNvPr id="5" name="TextBox 4">
            <a:extLst>
              <a:ext uri="{FF2B5EF4-FFF2-40B4-BE49-F238E27FC236}">
                <a16:creationId xmlns:a16="http://schemas.microsoft.com/office/drawing/2014/main" id="{DBE65851-CDEF-C0D7-1823-B31B93D99CE6}"/>
              </a:ext>
            </a:extLst>
          </p:cNvPr>
          <p:cNvSpPr txBox="1"/>
          <p:nvPr/>
        </p:nvSpPr>
        <p:spPr>
          <a:xfrm>
            <a:off x="1177963" y="2302625"/>
            <a:ext cx="6938682" cy="2308324"/>
          </a:xfrm>
          <a:prstGeom prst="rect">
            <a:avLst/>
          </a:prstGeom>
          <a:noFill/>
        </p:spPr>
        <p:txBody>
          <a:bodyPr wrap="square" rtlCol="0">
            <a:spAutoFit/>
          </a:bodyPr>
          <a:lstStyle/>
          <a:p>
            <a:pPr marL="571500" indent="-571500">
              <a:buFont typeface="+mj-lt"/>
              <a:buAutoNum type="romanUcPeriod"/>
            </a:pPr>
            <a:r>
              <a:rPr lang="en-US" sz="2800" dirty="0">
                <a:latin typeface="Georgia Pro Cond Semibold" panose="02040706050405020303" pitchFamily="18" charset="0"/>
              </a:rPr>
              <a:t>Does God Care About Me?</a:t>
            </a:r>
          </a:p>
          <a:p>
            <a:pPr marL="571500" indent="-571500">
              <a:buFont typeface="+mj-lt"/>
              <a:buAutoNum type="romanUcPeriod"/>
            </a:pPr>
            <a:endParaRPr lang="en-US" sz="1600" dirty="0">
              <a:latin typeface="Georgia Pro Cond Semibold" panose="02040706050405020303" pitchFamily="18" charset="0"/>
            </a:endParaRPr>
          </a:p>
          <a:p>
            <a:pPr marL="571500" indent="-571500">
              <a:buFont typeface="+mj-lt"/>
              <a:buAutoNum type="romanUcPeriod"/>
            </a:pPr>
            <a:r>
              <a:rPr lang="en-US" sz="2800" dirty="0">
                <a:latin typeface="Georgia Pro Cond Semibold" panose="02040706050405020303" pitchFamily="18" charset="0"/>
              </a:rPr>
              <a:t>How Do I know If God Cares What I do?</a:t>
            </a:r>
          </a:p>
          <a:p>
            <a:pPr marL="571500" indent="-571500">
              <a:buFont typeface="+mj-lt"/>
              <a:buAutoNum type="romanUcPeriod"/>
            </a:pPr>
            <a:endParaRPr lang="en-US" sz="1600" dirty="0">
              <a:latin typeface="Georgia Pro Cond Semibold" panose="02040706050405020303" pitchFamily="18" charset="0"/>
            </a:endParaRPr>
          </a:p>
          <a:p>
            <a:pPr marL="571500" indent="-571500">
              <a:buFont typeface="+mj-lt"/>
              <a:buAutoNum type="romanUcPeriod"/>
            </a:pPr>
            <a:r>
              <a:rPr lang="en-US" sz="2800" dirty="0">
                <a:latin typeface="Georgia Pro Cond Semibold" panose="02040706050405020303" pitchFamily="18" charset="0"/>
              </a:rPr>
              <a:t>Do These Things Make a Difference to God?</a:t>
            </a:r>
          </a:p>
        </p:txBody>
      </p:sp>
    </p:spTree>
    <p:extLst>
      <p:ext uri="{BB962C8B-B14F-4D97-AF65-F5344CB8AC3E}">
        <p14:creationId xmlns:p14="http://schemas.microsoft.com/office/powerpoint/2010/main" val="1985844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2782</TotalTime>
  <Words>1518</Words>
  <Application>Microsoft Office PowerPoint</Application>
  <PresentationFormat>On-screen Show (4:3)</PresentationFormat>
  <Paragraphs>214</Paragraphs>
  <Slides>31</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31</vt:i4>
      </vt:variant>
    </vt:vector>
  </HeadingPairs>
  <TitlesOfParts>
    <vt:vector size="41" baseType="lpstr">
      <vt:lpstr>Arial</vt:lpstr>
      <vt:lpstr>Calibri</vt:lpstr>
      <vt:lpstr>Calibri Light</vt:lpstr>
      <vt:lpstr>Georgia Pro Cond Semibold</vt:lpstr>
      <vt:lpstr>Times New Roman</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cp:revision>
  <cp:lastPrinted>2022-07-31T01:37:19Z</cp:lastPrinted>
  <dcterms:created xsi:type="dcterms:W3CDTF">2022-07-29T04:03:16Z</dcterms:created>
  <dcterms:modified xsi:type="dcterms:W3CDTF">2022-07-31T12:44:08Z</dcterms:modified>
</cp:coreProperties>
</file>