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03" r:id="rId2"/>
  </p:sldMasterIdLst>
  <p:notesMasterIdLst>
    <p:notesMasterId r:id="rId24"/>
  </p:notesMasterIdLst>
  <p:sldIdLst>
    <p:sldId id="270" r:id="rId3"/>
    <p:sldId id="289" r:id="rId4"/>
    <p:sldId id="271" r:id="rId5"/>
    <p:sldId id="272" r:id="rId6"/>
    <p:sldId id="259" r:id="rId7"/>
    <p:sldId id="258" r:id="rId8"/>
    <p:sldId id="275" r:id="rId9"/>
    <p:sldId id="276" r:id="rId10"/>
    <p:sldId id="274" r:id="rId11"/>
    <p:sldId id="277" r:id="rId12"/>
    <p:sldId id="278" r:id="rId13"/>
    <p:sldId id="260" r:id="rId14"/>
    <p:sldId id="265" r:id="rId15"/>
    <p:sldId id="288" r:id="rId16"/>
    <p:sldId id="261" r:id="rId17"/>
    <p:sldId id="266" r:id="rId18"/>
    <p:sldId id="286" r:id="rId19"/>
    <p:sldId id="262" r:id="rId20"/>
    <p:sldId id="264" r:id="rId21"/>
    <p:sldId id="287" r:id="rId22"/>
    <p:sldId id="263" r:id="rId23"/>
  </p:sldIdLst>
  <p:sldSz cx="9144000" cy="6858000" type="screen4x3"/>
  <p:notesSz cx="7010400" cy="9296400"/>
  <p:embeddedFontLst>
    <p:embeddedFont>
      <p:font typeface="Arial Black" panose="020B0A04020102020204" pitchFamily="34" charset="0"/>
      <p:bold r:id="rId25"/>
    </p:embeddedFont>
    <p:embeddedFont>
      <p:font typeface="Arial Narrow" panose="020B0606020202030204" pitchFamily="3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Maiandra GD" panose="020E0502030308020204" pitchFamily="34" charset="0"/>
      <p:regular r:id="rId36"/>
    </p:embeddedFont>
    <p:embeddedFont>
      <p:font typeface="Tahoma" panose="020B0604030504040204" pitchFamily="34" charset="0"/>
      <p:regular r:id="rId37"/>
      <p:bold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49" autoAdjust="0"/>
    <p:restoredTop sz="94915" autoAdjust="0"/>
  </p:normalViewPr>
  <p:slideViewPr>
    <p:cSldViewPr snapToGrid="0">
      <p:cViewPr varScale="1">
        <p:scale>
          <a:sx n="72" d="100"/>
          <a:sy n="72" d="100"/>
        </p:scale>
        <p:origin x="2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15E1DB-8796-4A7B-A496-ECF96D10DE6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47D49E-C468-4C79-BCD1-B1E150AE6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88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828800" y="2173288"/>
            <a:ext cx="4954588" cy="1219200"/>
          </a:xfrm>
        </p:spPr>
        <p:txBody>
          <a:bodyPr/>
          <a:lstStyle>
            <a:lvl1pPr>
              <a:defRPr sz="4000"/>
            </a:lvl1pPr>
          </a:lstStyle>
          <a:p>
            <a:endParaRPr lang="en-US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429000"/>
            <a:ext cx="4953000" cy="1868488"/>
          </a:xfrm>
        </p:spPr>
        <p:txBody>
          <a:bodyPr/>
          <a:lstStyle>
            <a:lvl1pPr marL="0" indent="0">
              <a:buFontTx/>
              <a:buNone/>
              <a:defRPr sz="2800" baseline="0"/>
            </a:lvl1pPr>
          </a:lstStyle>
          <a:p>
            <a:endParaRPr lang="en-US" dirty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E58E262-27DA-4CC8-8BB7-DF35A9564B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5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4FF75-AF3D-449D-975B-5D7649F00D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63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6CB72-DB2D-4D28-9362-DA6369AEA0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70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3DF9C-DBE5-4E16-8DBA-A3643531B7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27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2C525E-3322-4B14-975B-2F8715E34B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77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1850C-6F2C-4D53-81C3-9BF3A49480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97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07CE1-3E3D-452E-8726-CA8889A5B3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91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C4A643-2D4E-443B-96E7-8F7E62954B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00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881770-C608-4D00-8FF0-A907744B5A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58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D88A6-2B41-4E96-A7D1-BA976B28C8D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93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71450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81000"/>
            <a:ext cx="4992687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751DC-2C22-4DE3-A1D0-79E6E540D6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30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82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88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18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2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84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678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97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37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47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15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97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81000"/>
            <a:ext cx="68595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676400"/>
            <a:ext cx="6858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326188"/>
            <a:ext cx="1905000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/>
            </a:lvl1pPr>
          </a:lstStyle>
          <a:p>
            <a:endParaRPr lang="en-US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24600"/>
            <a:ext cx="28956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/>
            </a:lvl1pPr>
          </a:lstStyle>
          <a:p>
            <a:endParaRPr lang="en-US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0200" y="6324600"/>
            <a:ext cx="19050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b="1"/>
            </a:lvl1pPr>
          </a:lstStyle>
          <a:p>
            <a:fld id="{23D3966B-F712-4488-8695-732DC3754D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9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AE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0023-45A0-0F1A-61FB-49E0FB50B6C0}"/>
              </a:ext>
            </a:extLst>
          </p:cNvPr>
          <p:cNvSpPr/>
          <p:nvPr userDrawn="1"/>
        </p:nvSpPr>
        <p:spPr>
          <a:xfrm>
            <a:off x="295053" y="220626"/>
            <a:ext cx="8553893" cy="6416748"/>
          </a:xfrm>
          <a:custGeom>
            <a:avLst/>
            <a:gdLst>
              <a:gd name="connsiteX0" fmla="*/ 0 w 8553893"/>
              <a:gd name="connsiteY0" fmla="*/ 0 h 6416748"/>
              <a:gd name="connsiteX1" fmla="*/ 8553893 w 8553893"/>
              <a:gd name="connsiteY1" fmla="*/ 0 h 6416748"/>
              <a:gd name="connsiteX2" fmla="*/ 8553893 w 8553893"/>
              <a:gd name="connsiteY2" fmla="*/ 6416748 h 6416748"/>
              <a:gd name="connsiteX3" fmla="*/ 0 w 8553893"/>
              <a:gd name="connsiteY3" fmla="*/ 6416748 h 6416748"/>
              <a:gd name="connsiteX4" fmla="*/ 0 w 8553893"/>
              <a:gd name="connsiteY4" fmla="*/ 0 h 6416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3893" h="6416748" fill="none" extrusionOk="0">
                <a:moveTo>
                  <a:pt x="0" y="0"/>
                </a:moveTo>
                <a:cubicBezTo>
                  <a:pt x="897001" y="-33775"/>
                  <a:pt x="5760215" y="138873"/>
                  <a:pt x="8553893" y="0"/>
                </a:cubicBezTo>
                <a:cubicBezTo>
                  <a:pt x="8480122" y="3108804"/>
                  <a:pt x="8398010" y="4815414"/>
                  <a:pt x="8553893" y="6416748"/>
                </a:cubicBezTo>
                <a:cubicBezTo>
                  <a:pt x="7009355" y="6279418"/>
                  <a:pt x="1251280" y="6278892"/>
                  <a:pt x="0" y="6416748"/>
                </a:cubicBezTo>
                <a:cubicBezTo>
                  <a:pt x="152408" y="5074375"/>
                  <a:pt x="73868" y="1401224"/>
                  <a:pt x="0" y="0"/>
                </a:cubicBezTo>
                <a:close/>
              </a:path>
              <a:path w="8553893" h="6416748" stroke="0" extrusionOk="0">
                <a:moveTo>
                  <a:pt x="0" y="0"/>
                </a:moveTo>
                <a:cubicBezTo>
                  <a:pt x="1887979" y="-101487"/>
                  <a:pt x="6357534" y="-162162"/>
                  <a:pt x="8553893" y="0"/>
                </a:cubicBezTo>
                <a:cubicBezTo>
                  <a:pt x="8614606" y="1704151"/>
                  <a:pt x="8492821" y="5249036"/>
                  <a:pt x="8553893" y="6416748"/>
                </a:cubicBezTo>
                <a:cubicBezTo>
                  <a:pt x="5659853" y="6466813"/>
                  <a:pt x="3071924" y="6258299"/>
                  <a:pt x="0" y="6416748"/>
                </a:cubicBezTo>
                <a:cubicBezTo>
                  <a:pt x="-24452" y="5205833"/>
                  <a:pt x="-67663" y="230973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11491-2780-450E-9B7B-B67EE210743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505F4-6D7D-4E92-A96B-50325B83EE6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64856F0-69E0-686A-C33A-06B5F921ED3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19" y="430111"/>
            <a:ext cx="7473359" cy="60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41178E-BD5C-4239-B0B0-43D2E8C203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4" t="2203" r="65224" b="3928"/>
          <a:stretch/>
        </p:blipFill>
        <p:spPr>
          <a:xfrm>
            <a:off x="409753" y="1635819"/>
            <a:ext cx="2316193" cy="3049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158B2E-17F5-4F7E-9A51-3A38F319C699}"/>
              </a:ext>
            </a:extLst>
          </p:cNvPr>
          <p:cNvSpPr txBox="1"/>
          <p:nvPr/>
        </p:nvSpPr>
        <p:spPr>
          <a:xfrm>
            <a:off x="2958859" y="1250831"/>
            <a:ext cx="58918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0000"/>
                </a:solidFill>
              </a:rPr>
              <a:t>“I grew up to always respect authority and respect those in charge.”</a:t>
            </a:r>
          </a:p>
          <a:p>
            <a:endParaRPr lang="en-US" sz="4400" dirty="0">
              <a:solidFill>
                <a:srgbClr val="000000"/>
              </a:solidFill>
            </a:endParaRPr>
          </a:p>
          <a:p>
            <a:pPr algn="r"/>
            <a:r>
              <a:rPr lang="en-US" sz="4400" dirty="0">
                <a:solidFill>
                  <a:srgbClr val="000000"/>
                </a:solidFill>
              </a:rPr>
              <a:t>- Charles de Gaulle</a:t>
            </a:r>
          </a:p>
        </p:txBody>
      </p:sp>
    </p:spTree>
    <p:extLst>
      <p:ext uri="{BB962C8B-B14F-4D97-AF65-F5344CB8AC3E}">
        <p14:creationId xmlns:p14="http://schemas.microsoft.com/office/powerpoint/2010/main" val="2938680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C42320-76DE-54B0-2D27-20DEDADE48EF}"/>
              </a:ext>
            </a:extLst>
          </p:cNvPr>
          <p:cNvSpPr txBox="1"/>
          <p:nvPr/>
        </p:nvSpPr>
        <p:spPr>
          <a:xfrm>
            <a:off x="797311" y="2036026"/>
            <a:ext cx="7826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Maiandra GD" panose="020E0502030308020204" pitchFamily="34" charset="0"/>
              </a:rPr>
              <a:t>The Bible Teaches Us to Respect</a:t>
            </a:r>
          </a:p>
          <a:p>
            <a:pPr algn="ctr"/>
            <a:r>
              <a:rPr lang="en-US" sz="4000" b="1" dirty="0">
                <a:solidFill>
                  <a:srgbClr val="000000"/>
                </a:solidFill>
                <a:latin typeface="Maiandra GD" panose="020E0502030308020204" pitchFamily="34" charset="0"/>
              </a:rPr>
              <a:t>Authority and Those In Charge</a:t>
            </a:r>
          </a:p>
        </p:txBody>
      </p:sp>
    </p:spTree>
    <p:extLst>
      <p:ext uri="{BB962C8B-B14F-4D97-AF65-F5344CB8AC3E}">
        <p14:creationId xmlns:p14="http://schemas.microsoft.com/office/powerpoint/2010/main" val="364894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843A5-F2CB-4C69-85A4-351A2571229C}"/>
              </a:ext>
            </a:extLst>
          </p:cNvPr>
          <p:cNvSpPr txBox="1"/>
          <p:nvPr/>
        </p:nvSpPr>
        <p:spPr>
          <a:xfrm>
            <a:off x="976394" y="201479"/>
            <a:ext cx="7826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Many of the Problems of Society</a:t>
            </a:r>
          </a:p>
          <a:p>
            <a:pPr algn="ctr"/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Due to Little or No Respect for Authority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ED6902-57E8-489B-9DF2-F71BD4AA10B6}"/>
              </a:ext>
            </a:extLst>
          </p:cNvPr>
          <p:cNvSpPr txBox="1"/>
          <p:nvPr/>
        </p:nvSpPr>
        <p:spPr>
          <a:xfrm>
            <a:off x="1228474" y="1515193"/>
            <a:ext cx="736150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Children misbehave &amp; out of control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Students disrespectful to school officials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Destructive protest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Anti-police marches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Hatred toward government officials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Division within the local church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Churches practice anything that seems good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Lose our children to the world</a:t>
            </a:r>
          </a:p>
        </p:txBody>
      </p:sp>
    </p:spTree>
    <p:extLst>
      <p:ext uri="{BB962C8B-B14F-4D97-AF65-F5344CB8AC3E}">
        <p14:creationId xmlns:p14="http://schemas.microsoft.com/office/powerpoint/2010/main" val="153041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64AD29-1E58-4E6F-8ACE-F56154990E14}"/>
              </a:ext>
            </a:extLst>
          </p:cNvPr>
          <p:cNvSpPr txBox="1"/>
          <p:nvPr/>
        </p:nvSpPr>
        <p:spPr>
          <a:xfrm>
            <a:off x="893267" y="500737"/>
            <a:ext cx="7826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Without a System of Authority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63476E-3BDA-416D-BCFA-B24520C26B22}"/>
              </a:ext>
            </a:extLst>
          </p:cNvPr>
          <p:cNvSpPr txBox="1"/>
          <p:nvPr/>
        </p:nvSpPr>
        <p:spPr>
          <a:xfrm>
            <a:off x="1813303" y="1642820"/>
            <a:ext cx="6757260" cy="369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Utter Chaos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No government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No leadership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No laws – not justice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No protection</a:t>
            </a:r>
          </a:p>
        </p:txBody>
      </p:sp>
    </p:spTree>
    <p:extLst>
      <p:ext uri="{BB962C8B-B14F-4D97-AF65-F5344CB8AC3E}">
        <p14:creationId xmlns:p14="http://schemas.microsoft.com/office/powerpoint/2010/main" val="1314424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28BC1BD-01B6-4931-A279-22509BE267DD}"/>
              </a:ext>
            </a:extLst>
          </p:cNvPr>
          <p:cNvSpPr/>
          <p:nvPr/>
        </p:nvSpPr>
        <p:spPr bwMode="auto">
          <a:xfrm>
            <a:off x="741870" y="2610928"/>
            <a:ext cx="7599871" cy="73324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3E0747-11B9-4078-A733-2EEDF07754D6}"/>
              </a:ext>
            </a:extLst>
          </p:cNvPr>
          <p:cNvSpPr/>
          <p:nvPr/>
        </p:nvSpPr>
        <p:spPr>
          <a:xfrm>
            <a:off x="4111875" y="148826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0F92DC-7792-4D3E-BB1D-E028C6548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37" y="301925"/>
            <a:ext cx="1275138" cy="823463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1B8C0B8-77C5-48FA-954E-02BA74FE68BC}"/>
              </a:ext>
            </a:extLst>
          </p:cNvPr>
          <p:cNvSpPr/>
          <p:nvPr/>
        </p:nvSpPr>
        <p:spPr>
          <a:xfrm>
            <a:off x="4071613" y="143068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91F02-C938-4957-9E80-BEC0349758F1}"/>
              </a:ext>
            </a:extLst>
          </p:cNvPr>
          <p:cNvSpPr/>
          <p:nvPr/>
        </p:nvSpPr>
        <p:spPr bwMode="auto">
          <a:xfrm>
            <a:off x="741871" y="2622430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</p:spTree>
    <p:extLst>
      <p:ext uri="{BB962C8B-B14F-4D97-AF65-F5344CB8AC3E}">
        <p14:creationId xmlns:p14="http://schemas.microsoft.com/office/powerpoint/2010/main" val="2596805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3BD9E02-D70C-4284-ABC5-318A6944DEC2}"/>
              </a:ext>
            </a:extLst>
          </p:cNvPr>
          <p:cNvSpPr/>
          <p:nvPr/>
        </p:nvSpPr>
        <p:spPr bwMode="auto">
          <a:xfrm>
            <a:off x="1376238" y="388192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828325-FDBA-422B-985B-2CA701219EB6}"/>
              </a:ext>
            </a:extLst>
          </p:cNvPr>
          <p:cNvSpPr txBox="1"/>
          <p:nvPr/>
        </p:nvSpPr>
        <p:spPr>
          <a:xfrm>
            <a:off x="588936" y="1565329"/>
            <a:ext cx="81521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God, Because He is God has Authority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God (Exo. 3:14; Rev. 4:8)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Creator (Gen. 1:1; Heb. 3:4)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Infinite wisdom (Isa. 55:8-9)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Has all authority (Matt. 28:18)</a:t>
            </a:r>
          </a:p>
        </p:txBody>
      </p:sp>
    </p:spTree>
    <p:extLst>
      <p:ext uri="{BB962C8B-B14F-4D97-AF65-F5344CB8AC3E}">
        <p14:creationId xmlns:p14="http://schemas.microsoft.com/office/powerpoint/2010/main" val="402286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3BD9E02-D70C-4284-ABC5-318A6944DEC2}"/>
              </a:ext>
            </a:extLst>
          </p:cNvPr>
          <p:cNvSpPr/>
          <p:nvPr/>
        </p:nvSpPr>
        <p:spPr bwMode="auto">
          <a:xfrm>
            <a:off x="1376238" y="388192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828325-FDBA-422B-985B-2CA701219EB6}"/>
              </a:ext>
            </a:extLst>
          </p:cNvPr>
          <p:cNvSpPr txBox="1"/>
          <p:nvPr/>
        </p:nvSpPr>
        <p:spPr>
          <a:xfrm>
            <a:off x="588936" y="1565329"/>
            <a:ext cx="81521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God, Because He is God has Authority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God’s Word is Authoritative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Inspired (2 Tim. 3:16-17)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Violation of it = sin (1 John 3:4)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Taught with authority (Tit. 2:15)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Can’t alter (Rev. 22:18-19)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Judged by it (John 12:48)</a:t>
            </a:r>
          </a:p>
        </p:txBody>
      </p:sp>
    </p:spTree>
    <p:extLst>
      <p:ext uri="{BB962C8B-B14F-4D97-AF65-F5344CB8AC3E}">
        <p14:creationId xmlns:p14="http://schemas.microsoft.com/office/powerpoint/2010/main" val="720499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3BD9E02-D70C-4284-ABC5-318A6944DEC2}"/>
              </a:ext>
            </a:extLst>
          </p:cNvPr>
          <p:cNvSpPr/>
          <p:nvPr/>
        </p:nvSpPr>
        <p:spPr bwMode="auto">
          <a:xfrm>
            <a:off x="1376238" y="388192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828325-FDBA-422B-985B-2CA701219EB6}"/>
              </a:ext>
            </a:extLst>
          </p:cNvPr>
          <p:cNvSpPr txBox="1"/>
          <p:nvPr/>
        </p:nvSpPr>
        <p:spPr>
          <a:xfrm>
            <a:off x="588936" y="1565329"/>
            <a:ext cx="81521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God, Because He is God has Authority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God’s Word is Authoritative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Order of Authority</a:t>
            </a:r>
            <a:endParaRPr lang="en-US" sz="2800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39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374545" y="314742"/>
            <a:ext cx="8477573" cy="212365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solidFill>
                  <a:srgbClr val="000000"/>
                </a:solidFill>
                <a:latin typeface="Times New Roman" pitchFamily="18" charset="0"/>
              </a:rPr>
              <a:t>1 Cor 11:3</a:t>
            </a:r>
          </a:p>
          <a:p>
            <a:pPr algn="ctr"/>
            <a:endParaRPr lang="en-US" sz="2000" b="1" u="sng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Times New Roman" pitchFamily="18" charset="0"/>
              </a:rPr>
              <a:t>“But I want you to know that the head of every man is Christ, the head of woman is man, and the head of Christ is God.”</a:t>
            </a:r>
          </a:p>
        </p:txBody>
      </p:sp>
      <p:sp>
        <p:nvSpPr>
          <p:cNvPr id="86021" name="Oval 5"/>
          <p:cNvSpPr>
            <a:spLocks noChangeArrowheads="1"/>
          </p:cNvSpPr>
          <p:nvPr/>
        </p:nvSpPr>
        <p:spPr bwMode="auto">
          <a:xfrm>
            <a:off x="497244" y="2678628"/>
            <a:ext cx="2743200" cy="9906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8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God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000000"/>
                </a:solidFill>
                <a:latin typeface="Maiandra GD" panose="020E0502030308020204" pitchFamily="34" charset="0"/>
              </a:rPr>
              <a:t>(Father)</a:t>
            </a:r>
          </a:p>
        </p:txBody>
      </p:sp>
      <p:sp>
        <p:nvSpPr>
          <p:cNvPr id="86022" name="Oval 6"/>
          <p:cNvSpPr>
            <a:spLocks noChangeArrowheads="1"/>
          </p:cNvSpPr>
          <p:nvPr/>
        </p:nvSpPr>
        <p:spPr bwMode="auto">
          <a:xfrm>
            <a:off x="2249844" y="3593028"/>
            <a:ext cx="2743200" cy="9906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Christ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000000"/>
                </a:solidFill>
                <a:latin typeface="Maiandra GD" panose="020E0502030308020204" pitchFamily="34" charset="0"/>
              </a:rPr>
              <a:t>(son)</a:t>
            </a:r>
          </a:p>
        </p:txBody>
      </p:sp>
      <p:sp>
        <p:nvSpPr>
          <p:cNvPr id="86023" name="Oval 7"/>
          <p:cNvSpPr>
            <a:spLocks noChangeArrowheads="1"/>
          </p:cNvSpPr>
          <p:nvPr/>
        </p:nvSpPr>
        <p:spPr bwMode="auto">
          <a:xfrm>
            <a:off x="4002444" y="4507428"/>
            <a:ext cx="2743200" cy="9906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Man</a:t>
            </a:r>
            <a:endParaRPr lang="en-US" sz="4000" i="1" dirty="0">
              <a:solidFill>
                <a:srgbClr val="000000"/>
              </a:solidFill>
              <a:latin typeface="Maiandra GD" panose="020E0502030308020204" pitchFamily="34" charset="0"/>
            </a:endParaRPr>
          </a:p>
        </p:txBody>
      </p:sp>
      <p:sp>
        <p:nvSpPr>
          <p:cNvPr id="86024" name="Oval 8"/>
          <p:cNvSpPr>
            <a:spLocks noChangeArrowheads="1"/>
          </p:cNvSpPr>
          <p:nvPr/>
        </p:nvSpPr>
        <p:spPr bwMode="auto">
          <a:xfrm>
            <a:off x="5907444" y="5421828"/>
            <a:ext cx="2743200" cy="9906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3200" b="1" u="sng" dirty="0">
                <a:solidFill>
                  <a:srgbClr val="000000"/>
                </a:solidFill>
                <a:latin typeface="Maiandra GD" panose="020E0502030308020204" pitchFamily="34" charset="0"/>
              </a:rPr>
              <a:t>Woman</a:t>
            </a:r>
            <a:endParaRPr lang="en-US" sz="4000" i="1" dirty="0">
              <a:solidFill>
                <a:srgbClr val="000000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280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 animBg="1"/>
      <p:bldP spid="86022" grpId="0" animBg="1"/>
      <p:bldP spid="86023" grpId="0" animBg="1"/>
      <p:bldP spid="860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3BD9E02-D70C-4284-ABC5-318A6944DEC2}"/>
              </a:ext>
            </a:extLst>
          </p:cNvPr>
          <p:cNvSpPr/>
          <p:nvPr/>
        </p:nvSpPr>
        <p:spPr bwMode="auto">
          <a:xfrm>
            <a:off x="1376238" y="388192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828325-FDBA-422B-985B-2CA701219EB6}"/>
              </a:ext>
            </a:extLst>
          </p:cNvPr>
          <p:cNvSpPr txBox="1"/>
          <p:nvPr/>
        </p:nvSpPr>
        <p:spPr>
          <a:xfrm>
            <a:off x="588936" y="1565329"/>
            <a:ext cx="815210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God, Because He is God has Authority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God’s Word is Authoritative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Order of Authority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God’s Authority is the Foundation of All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Any authority that anyone has – because of God’s authority (i.e. government officials, Rom. 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Respecting or rejecting authority of others – comes back to this foundation.</a:t>
            </a:r>
          </a:p>
        </p:txBody>
      </p:sp>
    </p:spTree>
    <p:extLst>
      <p:ext uri="{BB962C8B-B14F-4D97-AF65-F5344CB8AC3E}">
        <p14:creationId xmlns:p14="http://schemas.microsoft.com/office/powerpoint/2010/main" val="1732912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89740B-1C0B-47F2-899E-9394695B244A}"/>
              </a:ext>
            </a:extLst>
          </p:cNvPr>
          <p:cNvSpPr/>
          <p:nvPr/>
        </p:nvSpPr>
        <p:spPr bwMode="auto">
          <a:xfrm>
            <a:off x="4541004" y="1735806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FB27DC-3442-437A-9CCF-ECC7C55DFDFF}"/>
              </a:ext>
            </a:extLst>
          </p:cNvPr>
          <p:cNvSpPr/>
          <p:nvPr/>
        </p:nvSpPr>
        <p:spPr bwMode="auto">
          <a:xfrm>
            <a:off x="4541004" y="2601128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Husband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90CCFC-5E94-43F9-B3C1-585BDDCC3514}"/>
              </a:ext>
            </a:extLst>
          </p:cNvPr>
          <p:cNvSpPr/>
          <p:nvPr/>
        </p:nvSpPr>
        <p:spPr bwMode="auto">
          <a:xfrm>
            <a:off x="4541004" y="3466450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Employer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C51D30-47D9-4680-8AC7-C2D04B134B57}"/>
              </a:ext>
            </a:extLst>
          </p:cNvPr>
          <p:cNvSpPr/>
          <p:nvPr/>
        </p:nvSpPr>
        <p:spPr bwMode="auto">
          <a:xfrm>
            <a:off x="4541004" y="4331772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Civil Auth.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052D21-CAC9-4780-B5FC-0379EFC0805D}"/>
              </a:ext>
            </a:extLst>
          </p:cNvPr>
          <p:cNvSpPr/>
          <p:nvPr/>
        </p:nvSpPr>
        <p:spPr bwMode="auto">
          <a:xfrm>
            <a:off x="4541004" y="5197094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Elders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19A91223-5941-4427-BC82-4E927D909A0B}"/>
              </a:ext>
            </a:extLst>
          </p:cNvPr>
          <p:cNvSpPr/>
          <p:nvPr/>
        </p:nvSpPr>
        <p:spPr bwMode="auto">
          <a:xfrm>
            <a:off x="3285641" y="1467169"/>
            <a:ext cx="1270862" cy="4571999"/>
          </a:xfrm>
          <a:prstGeom prst="leftBrace">
            <a:avLst/>
          </a:prstGeom>
          <a:noFill/>
          <a:ln w="762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62B879-138D-43C8-9B03-9E18ACD9B5A7}"/>
              </a:ext>
            </a:extLst>
          </p:cNvPr>
          <p:cNvSpPr/>
          <p:nvPr/>
        </p:nvSpPr>
        <p:spPr bwMode="auto">
          <a:xfrm>
            <a:off x="503697" y="2753527"/>
            <a:ext cx="2960176" cy="1999281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God</a:t>
            </a: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77D09F70-06BF-4848-B881-6F9D27B2D91A}"/>
              </a:ext>
            </a:extLst>
          </p:cNvPr>
          <p:cNvSpPr/>
          <p:nvPr/>
        </p:nvSpPr>
        <p:spPr bwMode="auto">
          <a:xfrm rot="20667610" flipH="1">
            <a:off x="1239864" y="1015133"/>
            <a:ext cx="4091553" cy="1007392"/>
          </a:xfrm>
          <a:prstGeom prst="curvedDown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3C0CB5E-721F-4916-AEC3-CD0CC15CE7DD}"/>
              </a:ext>
            </a:extLst>
          </p:cNvPr>
          <p:cNvSpPr/>
          <p:nvPr/>
        </p:nvSpPr>
        <p:spPr bwMode="auto">
          <a:xfrm rot="932390" flipH="1" flipV="1">
            <a:off x="1418096" y="5584408"/>
            <a:ext cx="4091553" cy="1007392"/>
          </a:xfrm>
          <a:prstGeom prst="curvedDown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EBC1CF-ABA0-4569-B906-33F4580896FC}"/>
              </a:ext>
            </a:extLst>
          </p:cNvPr>
          <p:cNvSpPr txBox="1"/>
          <p:nvPr/>
        </p:nvSpPr>
        <p:spPr>
          <a:xfrm>
            <a:off x="0" y="-3855"/>
            <a:ext cx="9144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Arial Narrow" panose="020B0606020202030204" pitchFamily="34" charset="0"/>
              </a:rPr>
              <a:t>To Reject / Rebel = Ultimate Rejection of God</a:t>
            </a:r>
          </a:p>
        </p:txBody>
      </p:sp>
    </p:spTree>
    <p:extLst>
      <p:ext uri="{BB962C8B-B14F-4D97-AF65-F5344CB8AC3E}">
        <p14:creationId xmlns:p14="http://schemas.microsoft.com/office/powerpoint/2010/main" val="2047064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585BAD3-B96C-496B-8043-6A93B330B1D4}"/>
              </a:ext>
            </a:extLst>
          </p:cNvPr>
          <p:cNvSpPr/>
          <p:nvPr/>
        </p:nvSpPr>
        <p:spPr bwMode="auto">
          <a:xfrm>
            <a:off x="738997" y="3516745"/>
            <a:ext cx="7599871" cy="73324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aiandra GD" panose="020E0502030308020204" pitchFamily="34" charset="0"/>
              </a:rPr>
              <a:t>Areas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Maiandra GD" panose="020E0502030308020204" pitchFamily="34" charset="0"/>
              </a:rPr>
              <a:t> of Application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3E0747-11B9-4078-A733-2EEDF07754D6}"/>
              </a:ext>
            </a:extLst>
          </p:cNvPr>
          <p:cNvSpPr/>
          <p:nvPr/>
        </p:nvSpPr>
        <p:spPr>
          <a:xfrm>
            <a:off x="4111875" y="148826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0F92DC-7792-4D3E-BB1D-E028C6548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37" y="301925"/>
            <a:ext cx="1275138" cy="823463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1B8C0B8-77C5-48FA-954E-02BA74FE68BC}"/>
              </a:ext>
            </a:extLst>
          </p:cNvPr>
          <p:cNvSpPr/>
          <p:nvPr/>
        </p:nvSpPr>
        <p:spPr>
          <a:xfrm>
            <a:off x="4071613" y="143068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91F02-C938-4957-9E80-BEC0349758F1}"/>
              </a:ext>
            </a:extLst>
          </p:cNvPr>
          <p:cNvSpPr/>
          <p:nvPr/>
        </p:nvSpPr>
        <p:spPr bwMode="auto">
          <a:xfrm>
            <a:off x="741871" y="2622430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1FA04DA-42E9-45EB-9AF6-76913FD2FDDD}"/>
              </a:ext>
            </a:extLst>
          </p:cNvPr>
          <p:cNvSpPr/>
          <p:nvPr/>
        </p:nvSpPr>
        <p:spPr bwMode="auto">
          <a:xfrm>
            <a:off x="741871" y="3519601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Areas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Application</a:t>
            </a:r>
          </a:p>
        </p:txBody>
      </p:sp>
    </p:spTree>
    <p:extLst>
      <p:ext uri="{BB962C8B-B14F-4D97-AF65-F5344CB8AC3E}">
        <p14:creationId xmlns:p14="http://schemas.microsoft.com/office/powerpoint/2010/main" val="230164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2B077AA-0B20-4B3C-BEC5-FF37F66146FF}"/>
              </a:ext>
            </a:extLst>
          </p:cNvPr>
          <p:cNvSpPr/>
          <p:nvPr/>
        </p:nvSpPr>
        <p:spPr bwMode="auto">
          <a:xfrm>
            <a:off x="1376238" y="388220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Areas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Application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99857-344C-47C9-9F97-A54832D45ADD}"/>
              </a:ext>
            </a:extLst>
          </p:cNvPr>
          <p:cNvSpPr txBox="1"/>
          <p:nvPr/>
        </p:nvSpPr>
        <p:spPr>
          <a:xfrm>
            <a:off x="588936" y="1565329"/>
            <a:ext cx="81521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Authority of Christ &amp; His Word</a:t>
            </a: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 (Eph. 5:24)</a:t>
            </a:r>
          </a:p>
          <a:p>
            <a:pPr marL="514350" indent="-514350">
              <a:buFont typeface="+mj-lt"/>
              <a:buAutoNum type="alphaUcPeriod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rial Narrow" panose="020B0606020202030204" pitchFamily="34" charset="0"/>
              </a:rPr>
              <a:t>As individual Christians – mold our lives to his will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rial Narrow" panose="020B0606020202030204" pitchFamily="34" charset="0"/>
              </a:rPr>
              <a:t>As churches – must have authority for all we practice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Col. 3:17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2 John 9</a:t>
            </a:r>
          </a:p>
        </p:txBody>
      </p:sp>
    </p:spTree>
    <p:extLst>
      <p:ext uri="{BB962C8B-B14F-4D97-AF65-F5344CB8AC3E}">
        <p14:creationId xmlns:p14="http://schemas.microsoft.com/office/powerpoint/2010/main" val="4169142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2B077AA-0B20-4B3C-BEC5-FF37F66146FF}"/>
              </a:ext>
            </a:extLst>
          </p:cNvPr>
          <p:cNvSpPr/>
          <p:nvPr/>
        </p:nvSpPr>
        <p:spPr bwMode="auto">
          <a:xfrm>
            <a:off x="1376238" y="388220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Areas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Application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99857-344C-47C9-9F97-A54832D45ADD}"/>
              </a:ext>
            </a:extLst>
          </p:cNvPr>
          <p:cNvSpPr txBox="1"/>
          <p:nvPr/>
        </p:nvSpPr>
        <p:spPr>
          <a:xfrm>
            <a:off x="588936" y="1565329"/>
            <a:ext cx="81521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Authority of Christ &amp; His Word</a:t>
            </a: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 (Eph. 5:24)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Authority of Husband</a:t>
            </a: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 (Eph. 5:22-24; 1 Pet. 3:1-6)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Authority of Parents</a:t>
            </a: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 (Eph. 6:1-4; Col. 3:20)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Authority of Employer</a:t>
            </a: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 (Eph. 6:5-8; Col. 3:22-24; Titus 2:9-10; 1 Pet. 2:18)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Authority of Civil Authorities</a:t>
            </a: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 (Rom. 13:1-7; Titus 3:1; 1 Pet. 2:13-17)</a:t>
            </a:r>
          </a:p>
          <a:p>
            <a:pPr marL="971550" lvl="1" indent="-514350"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002060"/>
                </a:solidFill>
                <a:latin typeface="Arial Narrow" panose="020B0606020202030204" pitchFamily="34" charset="0"/>
              </a:rPr>
              <a:t>Police, Judge, Government officials, etc.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Authority of 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rial Narrow" panose="020B0606020202030204" pitchFamily="34" charset="0"/>
              </a:rPr>
              <a:t>Have the oversight (Acts 20:28; 1 Pet. 5:1-4)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rial Narrow" panose="020B0606020202030204" pitchFamily="34" charset="0"/>
              </a:rPr>
              <a:t>Rule over (Heb. 13:7, 17)</a:t>
            </a:r>
          </a:p>
        </p:txBody>
      </p:sp>
    </p:spTree>
    <p:extLst>
      <p:ext uri="{BB962C8B-B14F-4D97-AF65-F5344CB8AC3E}">
        <p14:creationId xmlns:p14="http://schemas.microsoft.com/office/powerpoint/2010/main" val="1604580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D72B0D-6F35-4537-841D-740716BF2DBF}"/>
              </a:ext>
            </a:extLst>
          </p:cNvPr>
          <p:cNvSpPr/>
          <p:nvPr/>
        </p:nvSpPr>
        <p:spPr bwMode="auto">
          <a:xfrm>
            <a:off x="738999" y="4413909"/>
            <a:ext cx="7599871" cy="73324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aiandra GD" panose="020E0502030308020204" pitchFamily="34" charset="0"/>
              </a:rPr>
              <a:t>Resistance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aiandra GD" panose="020E0502030308020204" pitchFamily="34" charset="0"/>
              </a:rPr>
              <a:t> to Direction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3E0747-11B9-4078-A733-2EEDF07754D6}"/>
              </a:ext>
            </a:extLst>
          </p:cNvPr>
          <p:cNvSpPr/>
          <p:nvPr/>
        </p:nvSpPr>
        <p:spPr>
          <a:xfrm>
            <a:off x="4111875" y="148826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0F92DC-7792-4D3E-BB1D-E028C6548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37" y="301925"/>
            <a:ext cx="1275138" cy="823463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1B8C0B8-77C5-48FA-954E-02BA74FE68BC}"/>
              </a:ext>
            </a:extLst>
          </p:cNvPr>
          <p:cNvSpPr/>
          <p:nvPr/>
        </p:nvSpPr>
        <p:spPr>
          <a:xfrm>
            <a:off x="4071613" y="143068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91F02-C938-4957-9E80-BEC0349758F1}"/>
              </a:ext>
            </a:extLst>
          </p:cNvPr>
          <p:cNvSpPr/>
          <p:nvPr/>
        </p:nvSpPr>
        <p:spPr bwMode="auto">
          <a:xfrm>
            <a:off x="741871" y="2622430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1FA04DA-42E9-45EB-9AF6-76913FD2FDDD}"/>
              </a:ext>
            </a:extLst>
          </p:cNvPr>
          <p:cNvSpPr/>
          <p:nvPr/>
        </p:nvSpPr>
        <p:spPr bwMode="auto">
          <a:xfrm>
            <a:off x="741871" y="3519601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Areas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Application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B052E07-2AFB-4A36-BA8D-5BF974FCAF8A}"/>
              </a:ext>
            </a:extLst>
          </p:cNvPr>
          <p:cNvSpPr/>
          <p:nvPr/>
        </p:nvSpPr>
        <p:spPr bwMode="auto">
          <a:xfrm>
            <a:off x="741871" y="4416772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Resistance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to Direction</a:t>
            </a:r>
          </a:p>
        </p:txBody>
      </p:sp>
    </p:spTree>
    <p:extLst>
      <p:ext uri="{BB962C8B-B14F-4D97-AF65-F5344CB8AC3E}">
        <p14:creationId xmlns:p14="http://schemas.microsoft.com/office/powerpoint/2010/main" val="412403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335F7BA-5B7D-4C3E-B324-3C480B5E44FA}"/>
              </a:ext>
            </a:extLst>
          </p:cNvPr>
          <p:cNvSpPr/>
          <p:nvPr/>
        </p:nvSpPr>
        <p:spPr bwMode="auto">
          <a:xfrm>
            <a:off x="1376238" y="379617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Resistance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to Direction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494E2B-F50D-4980-8148-0D8BE2055C5D}"/>
              </a:ext>
            </a:extLst>
          </p:cNvPr>
          <p:cNvSpPr txBox="1"/>
          <p:nvPr/>
        </p:nvSpPr>
        <p:spPr>
          <a:xfrm>
            <a:off x="588936" y="1565329"/>
            <a:ext cx="81521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Rebellion Against Moses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Exo. 17:3-7 – murmured against Moses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Exo. 32:1, 23 – complain that Moses took too long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Num. 11:1-ff – complain about food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Num. 12:1-8 – Miriam &amp; Aaron complain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Num. 14:1-10 – Attempt to turn back to Egypt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Num. 16:1-ff – </a:t>
            </a:r>
            <a:r>
              <a:rPr lang="en-US" sz="280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Dathan</a:t>
            </a: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, </a:t>
            </a:r>
            <a:r>
              <a:rPr lang="en-US" sz="280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Korah</a:t>
            </a: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, and </a:t>
            </a:r>
            <a:r>
              <a:rPr lang="en-US" sz="2800" i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Abiram</a:t>
            </a: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 rebel against Moses</a:t>
            </a:r>
          </a:p>
        </p:txBody>
      </p:sp>
    </p:spTree>
    <p:extLst>
      <p:ext uri="{BB962C8B-B14F-4D97-AF65-F5344CB8AC3E}">
        <p14:creationId xmlns:p14="http://schemas.microsoft.com/office/powerpoint/2010/main" val="1730188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335F7BA-5B7D-4C3E-B324-3C480B5E44FA}"/>
              </a:ext>
            </a:extLst>
          </p:cNvPr>
          <p:cNvSpPr/>
          <p:nvPr/>
        </p:nvSpPr>
        <p:spPr bwMode="auto">
          <a:xfrm>
            <a:off x="1376238" y="379617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Resistance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to Direction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494E2B-F50D-4980-8148-0D8BE2055C5D}"/>
              </a:ext>
            </a:extLst>
          </p:cNvPr>
          <p:cNvSpPr txBox="1"/>
          <p:nvPr/>
        </p:nvSpPr>
        <p:spPr>
          <a:xfrm>
            <a:off x="588936" y="1565329"/>
            <a:ext cx="81521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Rebellion Against Moses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Disobedience of Saul</a:t>
            </a: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 (1 Sam. 15)</a:t>
            </a:r>
            <a:endParaRPr lang="en-US" sz="28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Instructions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Didn’t obey (vv. 7-9)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Claimed to perform (vv. 13, 20)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Even though he knew &amp; admitted that hadn’t done all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Thought obeying </a:t>
            </a:r>
            <a:r>
              <a:rPr lang="en-US" sz="2400" u="sng" dirty="0">
                <a:solidFill>
                  <a:srgbClr val="002060"/>
                </a:solidFill>
                <a:latin typeface="Arial Narrow" panose="020B0606020202030204" pitchFamily="34" charset="0"/>
              </a:rPr>
              <a:t>most</a:t>
            </a: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 of what God said was close enough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Driven by peer pressure (v. 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Rebellion &amp; stubbornness (v. 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Rejected by God (vv. 11, 19, 23)</a:t>
            </a:r>
          </a:p>
        </p:txBody>
      </p:sp>
    </p:spTree>
    <p:extLst>
      <p:ext uri="{BB962C8B-B14F-4D97-AF65-F5344CB8AC3E}">
        <p14:creationId xmlns:p14="http://schemas.microsoft.com/office/powerpoint/2010/main" val="278747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4AF498-98B1-4448-91B3-C9C7F4BDE69A}"/>
              </a:ext>
            </a:extLst>
          </p:cNvPr>
          <p:cNvSpPr/>
          <p:nvPr/>
        </p:nvSpPr>
        <p:spPr bwMode="auto">
          <a:xfrm>
            <a:off x="741871" y="5313974"/>
            <a:ext cx="7599871" cy="733245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aiandra GD" panose="020E0502030308020204" pitchFamily="34" charset="0"/>
              </a:rPr>
              <a:t>Meaning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aiandra GD" panose="020E0502030308020204" pitchFamily="34" charset="0"/>
              </a:rPr>
              <a:t> of Submission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3E0747-11B9-4078-A733-2EEDF07754D6}"/>
              </a:ext>
            </a:extLst>
          </p:cNvPr>
          <p:cNvSpPr/>
          <p:nvPr/>
        </p:nvSpPr>
        <p:spPr>
          <a:xfrm>
            <a:off x="4111875" y="148826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0F92DC-7792-4D3E-BB1D-E028C6548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37" y="301925"/>
            <a:ext cx="1275138" cy="823463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1B8C0B8-77C5-48FA-954E-02BA74FE68BC}"/>
              </a:ext>
            </a:extLst>
          </p:cNvPr>
          <p:cNvSpPr/>
          <p:nvPr/>
        </p:nvSpPr>
        <p:spPr>
          <a:xfrm>
            <a:off x="4071613" y="143068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91F02-C938-4957-9E80-BEC0349758F1}"/>
              </a:ext>
            </a:extLst>
          </p:cNvPr>
          <p:cNvSpPr/>
          <p:nvPr/>
        </p:nvSpPr>
        <p:spPr bwMode="auto">
          <a:xfrm>
            <a:off x="741871" y="2622430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1FA04DA-42E9-45EB-9AF6-76913FD2FDDD}"/>
              </a:ext>
            </a:extLst>
          </p:cNvPr>
          <p:cNvSpPr/>
          <p:nvPr/>
        </p:nvSpPr>
        <p:spPr bwMode="auto">
          <a:xfrm>
            <a:off x="741871" y="3519601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Areas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Application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B052E07-2AFB-4A36-BA8D-5BF974FCAF8A}"/>
              </a:ext>
            </a:extLst>
          </p:cNvPr>
          <p:cNvSpPr/>
          <p:nvPr/>
        </p:nvSpPr>
        <p:spPr bwMode="auto">
          <a:xfrm>
            <a:off x="741871" y="4416772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Resistance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to Direction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82C8641-C9C1-4160-9740-8A73AAC2FC85}"/>
              </a:ext>
            </a:extLst>
          </p:cNvPr>
          <p:cNvSpPr/>
          <p:nvPr/>
        </p:nvSpPr>
        <p:spPr bwMode="auto">
          <a:xfrm>
            <a:off x="741871" y="5313943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Meaning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Submission</a:t>
            </a:r>
          </a:p>
        </p:txBody>
      </p:sp>
    </p:spTree>
    <p:extLst>
      <p:ext uri="{BB962C8B-B14F-4D97-AF65-F5344CB8AC3E}">
        <p14:creationId xmlns:p14="http://schemas.microsoft.com/office/powerpoint/2010/main" val="2190261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2D70DD5-0A2D-4D16-9F96-1DD6E580B90B}"/>
              </a:ext>
            </a:extLst>
          </p:cNvPr>
          <p:cNvSpPr/>
          <p:nvPr/>
        </p:nvSpPr>
        <p:spPr bwMode="auto">
          <a:xfrm>
            <a:off x="1376238" y="388265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Meaning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Submission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1AC54-31F2-4F37-8E16-C1CA322B754E}"/>
              </a:ext>
            </a:extLst>
          </p:cNvPr>
          <p:cNvSpPr txBox="1"/>
          <p:nvPr/>
        </p:nvSpPr>
        <p:spPr>
          <a:xfrm>
            <a:off x="588936" y="1565329"/>
            <a:ext cx="81521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Does Not Mean: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One submitting is inferior (1 Cor. 11:1-3, 11-12; 1 Pet. 3:7)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One submitted to is wiser (1 Pet. 3:1-2)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Bound to follow without exception (Acts 5:29)</a:t>
            </a:r>
          </a:p>
        </p:txBody>
      </p:sp>
    </p:spTree>
    <p:extLst>
      <p:ext uri="{BB962C8B-B14F-4D97-AF65-F5344CB8AC3E}">
        <p14:creationId xmlns:p14="http://schemas.microsoft.com/office/powerpoint/2010/main" val="1052665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91026E-5AC7-43BD-90CC-6ABEF56A9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3" t="10398" r="6061" b="15385"/>
          <a:stretch/>
        </p:blipFill>
        <p:spPr>
          <a:xfrm>
            <a:off x="7875916" y="5909094"/>
            <a:ext cx="1100193" cy="785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2D70DD5-0A2D-4D16-9F96-1DD6E580B90B}"/>
              </a:ext>
            </a:extLst>
          </p:cNvPr>
          <p:cNvSpPr/>
          <p:nvPr/>
        </p:nvSpPr>
        <p:spPr bwMode="auto">
          <a:xfrm>
            <a:off x="1376238" y="388265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Meaning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Submission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1AC54-31F2-4F37-8E16-C1CA322B754E}"/>
              </a:ext>
            </a:extLst>
          </p:cNvPr>
          <p:cNvSpPr txBox="1"/>
          <p:nvPr/>
        </p:nvSpPr>
        <p:spPr>
          <a:xfrm>
            <a:off x="588936" y="1565329"/>
            <a:ext cx="81521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Does Not Mean: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Does Mean: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You are submitting to God (Col. 3:23; 1 Pet. 3:1-ff)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solidFill>
                  <a:srgbClr val="002060"/>
                </a:solidFill>
                <a:latin typeface="Arial Narrow" panose="020B0606020202030204" pitchFamily="34" charset="0"/>
              </a:rPr>
              <a:t>Honor and respect those that lead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Rom. 13:7 – honor to whom honor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Eph. 5:33 – wives see reverence husband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1 Pet. 2:17 – honor the king</a:t>
            </a:r>
          </a:p>
        </p:txBody>
      </p:sp>
    </p:spTree>
    <p:extLst>
      <p:ext uri="{BB962C8B-B14F-4D97-AF65-F5344CB8AC3E}">
        <p14:creationId xmlns:p14="http://schemas.microsoft.com/office/powerpoint/2010/main" val="3913810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63E0747-11B9-4078-A733-2EEDF07754D6}"/>
              </a:ext>
            </a:extLst>
          </p:cNvPr>
          <p:cNvSpPr/>
          <p:nvPr/>
        </p:nvSpPr>
        <p:spPr>
          <a:xfrm>
            <a:off x="4111875" y="148826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0F92DC-7792-4D3E-BB1D-E028C6548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37" y="301925"/>
            <a:ext cx="1275138" cy="823463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1B8C0B8-77C5-48FA-954E-02BA74FE68BC}"/>
              </a:ext>
            </a:extLst>
          </p:cNvPr>
          <p:cNvSpPr/>
          <p:nvPr/>
        </p:nvSpPr>
        <p:spPr>
          <a:xfrm>
            <a:off x="4071613" y="143068"/>
            <a:ext cx="4434099" cy="19646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7300"/>
              </a:lnSpc>
            </a:pPr>
            <a:r>
              <a:rPr lang="en-US" sz="6000" b="1" i="1" cap="none" spc="0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Respect for</a:t>
            </a:r>
          </a:p>
          <a:p>
            <a:pPr algn="ctr">
              <a:lnSpc>
                <a:spcPts val="7300"/>
              </a:lnSpc>
            </a:pPr>
            <a:r>
              <a:rPr lang="en-US" sz="8000" b="1" cap="none" spc="0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91F02-C938-4957-9E80-BEC0349758F1}"/>
              </a:ext>
            </a:extLst>
          </p:cNvPr>
          <p:cNvSpPr/>
          <p:nvPr/>
        </p:nvSpPr>
        <p:spPr bwMode="auto">
          <a:xfrm>
            <a:off x="741871" y="2622430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Foundation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All Authority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1FA04DA-42E9-45EB-9AF6-76913FD2FDDD}"/>
              </a:ext>
            </a:extLst>
          </p:cNvPr>
          <p:cNvSpPr/>
          <p:nvPr/>
        </p:nvSpPr>
        <p:spPr bwMode="auto">
          <a:xfrm>
            <a:off x="741871" y="3519601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2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Areas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Application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B052E07-2AFB-4A36-BA8D-5BF974FCAF8A}"/>
              </a:ext>
            </a:extLst>
          </p:cNvPr>
          <p:cNvSpPr/>
          <p:nvPr/>
        </p:nvSpPr>
        <p:spPr bwMode="auto">
          <a:xfrm>
            <a:off x="741871" y="4416772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3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Resistance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to Direction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82C8641-C9C1-4160-9740-8A73AAC2FC85}"/>
              </a:ext>
            </a:extLst>
          </p:cNvPr>
          <p:cNvSpPr/>
          <p:nvPr/>
        </p:nvSpPr>
        <p:spPr bwMode="auto">
          <a:xfrm>
            <a:off x="741871" y="5313943"/>
            <a:ext cx="7599871" cy="733245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14350" marR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 startAt="4"/>
              <a:tabLst/>
            </a:pP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The 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Maiandra GD" panose="020E0502030308020204" pitchFamily="34" charset="0"/>
              </a:rPr>
              <a:t>Meaning</a:t>
            </a:r>
            <a:r>
              <a:rPr kumimoji="1" 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iandra GD" panose="020E0502030308020204" pitchFamily="34" charset="0"/>
              </a:rPr>
              <a:t> of Submission</a:t>
            </a:r>
          </a:p>
        </p:txBody>
      </p:sp>
    </p:spTree>
    <p:extLst>
      <p:ext uri="{BB962C8B-B14F-4D97-AF65-F5344CB8AC3E}">
        <p14:creationId xmlns:p14="http://schemas.microsoft.com/office/powerpoint/2010/main" val="1354632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arketing plan presentation">
  <a:themeElements>
    <a:clrScheme name="Default Design 1">
      <a:dk1>
        <a:srgbClr val="336699"/>
      </a:dk1>
      <a:lt1>
        <a:srgbClr val="FFFFFF"/>
      </a:lt1>
      <a:dk2>
        <a:srgbClr val="0066FF"/>
      </a:dk2>
      <a:lt2>
        <a:srgbClr val="AFB5D2"/>
      </a:lt2>
      <a:accent1>
        <a:srgbClr val="66CCFF"/>
      </a:accent1>
      <a:accent2>
        <a:srgbClr val="99FFCC"/>
      </a:accent2>
      <a:accent3>
        <a:srgbClr val="FFFFFF"/>
      </a:accent3>
      <a:accent4>
        <a:srgbClr val="2A5682"/>
      </a:accent4>
      <a:accent5>
        <a:srgbClr val="B8E2FF"/>
      </a:accent5>
      <a:accent6>
        <a:srgbClr val="8AE7B9"/>
      </a:accent6>
      <a:hlink>
        <a:srgbClr val="FF99FF"/>
      </a:hlink>
      <a:folHlink>
        <a:srgbClr val="CCCCFF"/>
      </a:folHlink>
    </a:clrScheme>
    <a:fontScheme name="Custom 1">
      <a:majorFont>
        <a:latin typeface="Times New Roman MT Extra Bold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6226</TotalTime>
  <Words>857</Words>
  <Application>Microsoft Office PowerPoint</Application>
  <PresentationFormat>On-screen Show (4:3)</PresentationFormat>
  <Paragraphs>170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 Narrow</vt:lpstr>
      <vt:lpstr>Wingdings</vt:lpstr>
      <vt:lpstr>Arial</vt:lpstr>
      <vt:lpstr>Tahoma</vt:lpstr>
      <vt:lpstr>Calibri</vt:lpstr>
      <vt:lpstr>Times New Roman</vt:lpstr>
      <vt:lpstr>Arial Black</vt:lpstr>
      <vt:lpstr>Maiandra GD</vt:lpstr>
      <vt:lpstr>Times New Roman MT Extra Bold</vt:lpstr>
      <vt:lpstr>Calibri Light</vt:lpstr>
      <vt:lpstr>Marketing plan presentation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37</cp:revision>
  <cp:lastPrinted>2022-07-24T20:13:32Z</cp:lastPrinted>
  <dcterms:created xsi:type="dcterms:W3CDTF">2017-06-16T14:29:12Z</dcterms:created>
  <dcterms:modified xsi:type="dcterms:W3CDTF">2022-07-24T20:18:06Z</dcterms:modified>
</cp:coreProperties>
</file>