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8" r:id="rId4"/>
    <p:sldId id="257" r:id="rId5"/>
    <p:sldId id="269" r:id="rId6"/>
    <p:sldId id="266" r:id="rId7"/>
    <p:sldId id="267" r:id="rId8"/>
    <p:sldId id="270" r:id="rId9"/>
    <p:sldId id="271" r:id="rId10"/>
    <p:sldId id="272" r:id="rId11"/>
    <p:sldId id="273" r:id="rId12"/>
    <p:sldId id="274" r:id="rId13"/>
    <p:sldId id="275" r:id="rId14"/>
    <p:sldId id="276" r:id="rId15"/>
    <p:sldId id="277" r:id="rId16"/>
    <p:sldId id="259" r:id="rId17"/>
    <p:sldId id="263" r:id="rId18"/>
    <p:sldId id="278" r:id="rId19"/>
    <p:sldId id="279" r:id="rId20"/>
    <p:sldId id="280" r:id="rId21"/>
    <p:sldId id="281" r:id="rId22"/>
    <p:sldId id="282" r:id="rId23"/>
    <p:sldId id="260" r:id="rId24"/>
    <p:sldId id="264" r:id="rId25"/>
    <p:sldId id="261" r:id="rId26"/>
    <p:sldId id="265" r:id="rId27"/>
    <p:sldId id="283" r:id="rId28"/>
    <p:sldId id="262" r:id="rId2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A65DF7-08A9-484E-B59F-87D07ADAE6BA}" v="2689" dt="2022-06-19T21:43:10.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25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744965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5247505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3804068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7226252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ED247A-370C-4BDE-A689-536547DB3723}" type="datetimeFigureOut">
              <a:rPr lang="en-US" smtClean="0"/>
              <a:t>6/19/2022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4005917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ED247A-370C-4BDE-A689-536547DB3723}" type="datetimeFigureOut">
              <a:rPr lang="en-US" smtClean="0"/>
              <a:t>6/19/2022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367559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D247A-370C-4BDE-A689-536547DB3723}" type="datetimeFigureOut">
              <a:rPr lang="en-US" smtClean="0"/>
              <a:t>6/19/2022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9416355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5574953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981671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0319153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6254595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397209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2050027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4601395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779717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ED247A-370C-4BDE-A689-536547DB3723}" type="datetimeFigureOut">
              <a:rPr lang="en-US" smtClean="0"/>
              <a:t>6/19/2022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596676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ED247A-370C-4BDE-A689-536547DB3723}" type="datetimeFigureOut">
              <a:rPr lang="en-US" smtClean="0"/>
              <a:t>6/19/2022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5786563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D247A-370C-4BDE-A689-536547DB3723}" type="datetimeFigureOut">
              <a:rPr lang="en-US" smtClean="0"/>
              <a:t>6/19/2022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0212488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15696830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ED247A-370C-4BDE-A689-536547DB3723}" type="datetimeFigureOut">
              <a:rPr lang="en-US" smtClean="0"/>
              <a:t>6/19/2022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360215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4127634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ED247A-370C-4BDE-A689-536547DB3723}" type="datetimeFigureOut">
              <a:rPr lang="en-US" smtClean="0"/>
              <a:t>6/19/2022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BD67-36B8-4236-8339-DE7C4F4948B7}" type="slidenum">
              <a:rPr lang="en-US" smtClean="0"/>
              <a:t>‹#›</a:t>
            </a:fld>
            <a:endParaRPr lang="en-US"/>
          </a:p>
        </p:txBody>
      </p:sp>
    </p:spTree>
    <p:extLst>
      <p:ext uri="{BB962C8B-B14F-4D97-AF65-F5344CB8AC3E}">
        <p14:creationId xmlns:p14="http://schemas.microsoft.com/office/powerpoint/2010/main" val="3576475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D247A-370C-4BDE-A689-536547DB3723}" type="datetimeFigureOut">
              <a:rPr lang="en-US" smtClean="0"/>
              <a:t>6/19/2022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7BD67-36B8-4236-8339-DE7C4F4948B7}" type="slidenum">
              <a:rPr lang="en-US" smtClean="0"/>
              <a:t>‹#›</a:t>
            </a:fld>
            <a:endParaRPr lang="en-US"/>
          </a:p>
        </p:txBody>
      </p:sp>
      <p:sp>
        <p:nvSpPr>
          <p:cNvPr id="7" name="Rectangle: Diagonal Corners Rounded 6">
            <a:extLst>
              <a:ext uri="{FF2B5EF4-FFF2-40B4-BE49-F238E27FC236}">
                <a16:creationId xmlns:a16="http://schemas.microsoft.com/office/drawing/2014/main" id="{5E01AE80-D812-C1C1-C1D7-9184622F2122}"/>
              </a:ext>
            </a:extLst>
          </p:cNvPr>
          <p:cNvSpPr/>
          <p:nvPr userDrawn="1"/>
        </p:nvSpPr>
        <p:spPr>
          <a:xfrm>
            <a:off x="433276" y="299413"/>
            <a:ext cx="8277447" cy="6267893"/>
          </a:xfrm>
          <a:prstGeom prst="round2DiagRect">
            <a:avLst>
              <a:gd name="adj1" fmla="val 9542"/>
              <a:gd name="adj2" fmla="val 0"/>
            </a:avLst>
          </a:prstGeom>
          <a:solidFill>
            <a:schemeClr val="accent4">
              <a:lumMod val="20000"/>
              <a:lumOff val="80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632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D247A-370C-4BDE-A689-536547DB3723}" type="datetimeFigureOut">
              <a:rPr lang="en-US" smtClean="0"/>
              <a:t>6/19/2022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7BD67-36B8-4236-8339-DE7C4F4948B7}" type="slidenum">
              <a:rPr lang="en-US" smtClean="0"/>
              <a:t>‹#›</a:t>
            </a:fld>
            <a:endParaRPr lang="en-US"/>
          </a:p>
        </p:txBody>
      </p:sp>
      <p:sp>
        <p:nvSpPr>
          <p:cNvPr id="7" name="Rectangle: Diagonal Corners Rounded 6">
            <a:extLst>
              <a:ext uri="{FF2B5EF4-FFF2-40B4-BE49-F238E27FC236}">
                <a16:creationId xmlns:a16="http://schemas.microsoft.com/office/drawing/2014/main" id="{5E01AE80-D812-C1C1-C1D7-9184622F2122}"/>
              </a:ext>
            </a:extLst>
          </p:cNvPr>
          <p:cNvSpPr/>
          <p:nvPr userDrawn="1"/>
        </p:nvSpPr>
        <p:spPr>
          <a:xfrm>
            <a:off x="433276" y="299414"/>
            <a:ext cx="8277447" cy="1346824"/>
          </a:xfrm>
          <a:prstGeom prst="round2DiagRect">
            <a:avLst>
              <a:gd name="adj1" fmla="val 26910"/>
              <a:gd name="adj2" fmla="val 0"/>
            </a:avLst>
          </a:prstGeom>
          <a:solidFill>
            <a:schemeClr val="accent4">
              <a:lumMod val="20000"/>
              <a:lumOff val="80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51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1800130"/>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Tree>
    <p:extLst>
      <p:ext uri="{BB962C8B-B14F-4D97-AF65-F5344CB8AC3E}">
        <p14:creationId xmlns:p14="http://schemas.microsoft.com/office/powerpoint/2010/main" val="6099707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568379"/>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
        <p:nvSpPr>
          <p:cNvPr id="2" name="TextBox 1">
            <a:extLst>
              <a:ext uri="{FF2B5EF4-FFF2-40B4-BE49-F238E27FC236}">
                <a16:creationId xmlns:a16="http://schemas.microsoft.com/office/drawing/2014/main" id="{167D185E-4247-CB97-7C73-D5896DB52F97}"/>
              </a:ext>
            </a:extLst>
          </p:cNvPr>
          <p:cNvSpPr txBox="1"/>
          <p:nvPr/>
        </p:nvSpPr>
        <p:spPr>
          <a:xfrm>
            <a:off x="1102658" y="2517290"/>
            <a:ext cx="7035501" cy="584775"/>
          </a:xfrm>
          <a:prstGeom prst="rect">
            <a:avLst/>
          </a:prstGeom>
          <a:noFill/>
        </p:spPr>
        <p:txBody>
          <a:bodyPr wrap="square" rtlCol="0">
            <a:spAutoFit/>
          </a:bodyPr>
          <a:lstStyle/>
          <a:p>
            <a:pPr marL="571500" indent="-571500">
              <a:buFont typeface="+mj-lt"/>
              <a:buAutoNum type="romanUcPeriod"/>
            </a:pPr>
            <a:r>
              <a:rPr lang="en-US" sz="3200" dirty="0">
                <a:latin typeface="Amasis MT Pro Black" panose="02040A04050005020304" pitchFamily="18" charset="0"/>
              </a:rPr>
              <a:t>What is Gnosticism?</a:t>
            </a:r>
          </a:p>
        </p:txBody>
      </p:sp>
    </p:spTree>
    <p:extLst>
      <p:ext uri="{BB962C8B-B14F-4D97-AF65-F5344CB8AC3E}">
        <p14:creationId xmlns:p14="http://schemas.microsoft.com/office/powerpoint/2010/main" val="1621706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830997"/>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914400" lvl="1" indent="-457200">
              <a:buFont typeface="+mj-lt"/>
              <a:buAutoNum type="arabicPeriod"/>
            </a:pPr>
            <a:r>
              <a:rPr lang="en-US" sz="2400" i="1" dirty="0"/>
              <a:t>Claim to have superior knowledge</a:t>
            </a:r>
          </a:p>
        </p:txBody>
      </p:sp>
      <p:sp>
        <p:nvSpPr>
          <p:cNvPr id="4" name="TextBox 3">
            <a:extLst>
              <a:ext uri="{FF2B5EF4-FFF2-40B4-BE49-F238E27FC236}">
                <a16:creationId xmlns:a16="http://schemas.microsoft.com/office/drawing/2014/main" id="{0F00B990-5222-F5CA-DA61-6345DAD2E594}"/>
              </a:ext>
            </a:extLst>
          </p:cNvPr>
          <p:cNvSpPr txBox="1"/>
          <p:nvPr/>
        </p:nvSpPr>
        <p:spPr>
          <a:xfrm>
            <a:off x="664283" y="3150346"/>
            <a:ext cx="7815431" cy="1200329"/>
          </a:xfrm>
          <a:prstGeom prst="rect">
            <a:avLst/>
          </a:prstGeom>
          <a:solidFill>
            <a:schemeClr val="bg1"/>
          </a:solidFill>
          <a:ln>
            <a:solidFill>
              <a:schemeClr val="tx1"/>
            </a:solidFill>
          </a:ln>
        </p:spPr>
        <p:txBody>
          <a:bodyPr wrap="square" rtlCol="0">
            <a:spAutoFit/>
          </a:bodyPr>
          <a:lstStyle/>
          <a:p>
            <a:r>
              <a:rPr lang="en-US" sz="2400" dirty="0"/>
              <a:t>“It took up those facts which were objects of the common faith, and made them subjects of speculation and profound thought.” (McClintock &amp; Strong, III, 891)</a:t>
            </a:r>
          </a:p>
        </p:txBody>
      </p:sp>
      <p:sp>
        <p:nvSpPr>
          <p:cNvPr id="5" name="TextBox 4">
            <a:extLst>
              <a:ext uri="{FF2B5EF4-FFF2-40B4-BE49-F238E27FC236}">
                <a16:creationId xmlns:a16="http://schemas.microsoft.com/office/drawing/2014/main" id="{0F9F33A3-6886-091A-F17E-2C0E5A0E857C}"/>
              </a:ext>
            </a:extLst>
          </p:cNvPr>
          <p:cNvSpPr txBox="1"/>
          <p:nvPr/>
        </p:nvSpPr>
        <p:spPr>
          <a:xfrm>
            <a:off x="688488" y="4631316"/>
            <a:ext cx="7815431" cy="1200329"/>
          </a:xfrm>
          <a:prstGeom prst="rect">
            <a:avLst/>
          </a:prstGeom>
          <a:solidFill>
            <a:schemeClr val="bg1"/>
          </a:solidFill>
          <a:ln>
            <a:solidFill>
              <a:schemeClr val="tx1"/>
            </a:solidFill>
          </a:ln>
        </p:spPr>
        <p:txBody>
          <a:bodyPr wrap="square" rtlCol="0">
            <a:spAutoFit/>
          </a:bodyPr>
          <a:lstStyle/>
          <a:p>
            <a:r>
              <a:rPr lang="en-US" sz="2400" dirty="0"/>
              <a:t>“The latter claimed to be above the reach of the vulgar, and to be derived from sources superior to the written word.” (McClintock &amp; Strong, III, 891)</a:t>
            </a:r>
          </a:p>
        </p:txBody>
      </p:sp>
    </p:spTree>
    <p:extLst>
      <p:ext uri="{BB962C8B-B14F-4D97-AF65-F5344CB8AC3E}">
        <p14:creationId xmlns:p14="http://schemas.microsoft.com/office/powerpoint/2010/main" val="887078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426185-5937-F7AC-62C1-663D3DF59368}"/>
              </a:ext>
            </a:extLst>
          </p:cNvPr>
          <p:cNvSpPr txBox="1"/>
          <p:nvPr/>
        </p:nvSpPr>
        <p:spPr>
          <a:xfrm>
            <a:off x="446183" y="897874"/>
            <a:ext cx="8251634" cy="2862322"/>
          </a:xfrm>
          <a:prstGeom prst="rect">
            <a:avLst/>
          </a:prstGeom>
          <a:solidFill>
            <a:schemeClr val="bg1"/>
          </a:solidFill>
          <a:ln>
            <a:solidFill>
              <a:schemeClr val="tx1"/>
            </a:solidFill>
          </a:ln>
        </p:spPr>
        <p:txBody>
          <a:bodyPr wrap="square" rtlCol="0">
            <a:spAutoFit/>
          </a:bodyPr>
          <a:lstStyle/>
          <a:p>
            <a:r>
              <a:rPr lang="en-US" sz="2400" dirty="0"/>
              <a:t>“It involves, as the name denotes, a claim to ‘</a:t>
            </a:r>
            <a:r>
              <a:rPr lang="en-US" sz="2400" i="1" dirty="0"/>
              <a:t>knowledge,’ knowledge of a kind of which the ordinary believer was incapable, and in the possession of which ‘salvation’ in the full sense consisted.”</a:t>
            </a:r>
          </a:p>
          <a:p>
            <a:endParaRPr lang="en-US" sz="2400" b="0" i="1" u="none" strike="noStrike" baseline="0" dirty="0"/>
          </a:p>
          <a:p>
            <a:r>
              <a:rPr lang="en-US" sz="2000" b="0" i="0" u="none" strike="noStrike" baseline="0" dirty="0"/>
              <a:t>John Rutherfurd,</a:t>
            </a:r>
            <a:r>
              <a:rPr lang="en-US" sz="2000" b="0" strike="noStrike" baseline="0" dirty="0"/>
              <a:t> “</a:t>
            </a:r>
            <a:r>
              <a:rPr lang="en-US" sz="2000" b="0" i="0" strike="noStrike" baseline="0" dirty="0"/>
              <a:t>Gnosticism,” ed. James Orr et al., </a:t>
            </a:r>
            <a:r>
              <a:rPr lang="en-US" sz="2000" b="0" i="1" strike="noStrike" baseline="0" dirty="0"/>
              <a:t>The International Standard Bible </a:t>
            </a:r>
            <a:r>
              <a:rPr lang="en-US" sz="2000" b="0" i="1" strike="noStrike" baseline="0" dirty="0" err="1"/>
              <a:t>Encyclopaedia</a:t>
            </a:r>
            <a:r>
              <a:rPr lang="en-US" sz="2000" b="0" i="0" strike="noStrike" baseline="0" dirty="0"/>
              <a:t> (Chicago: The Howard-Severance Company, 1915), 1240.</a:t>
            </a:r>
            <a:endParaRPr lang="en-US" sz="2000" dirty="0"/>
          </a:p>
        </p:txBody>
      </p:sp>
    </p:spTree>
    <p:extLst>
      <p:ext uri="{BB962C8B-B14F-4D97-AF65-F5344CB8AC3E}">
        <p14:creationId xmlns:p14="http://schemas.microsoft.com/office/powerpoint/2010/main" val="30410576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1200329"/>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914400" lvl="1" indent="-457200">
              <a:buFont typeface="+mj-lt"/>
              <a:buAutoNum type="arabicPeriod"/>
            </a:pPr>
            <a:r>
              <a:rPr lang="en-US" sz="2400" i="1" dirty="0"/>
              <a:t>Claim to have superior knowledge</a:t>
            </a:r>
          </a:p>
          <a:p>
            <a:pPr marL="914400" lvl="1" indent="-457200">
              <a:buFont typeface="+mj-lt"/>
              <a:buAutoNum type="arabicPeriod"/>
            </a:pPr>
            <a:r>
              <a:rPr lang="en-US" sz="2400" i="1" dirty="0"/>
              <a:t>It is vague to say the least</a:t>
            </a:r>
          </a:p>
        </p:txBody>
      </p:sp>
      <p:sp>
        <p:nvSpPr>
          <p:cNvPr id="6" name="TextBox 5">
            <a:extLst>
              <a:ext uri="{FF2B5EF4-FFF2-40B4-BE49-F238E27FC236}">
                <a16:creationId xmlns:a16="http://schemas.microsoft.com/office/drawing/2014/main" id="{F911C4B0-7E13-9092-3638-A64D38CE1D9B}"/>
              </a:ext>
            </a:extLst>
          </p:cNvPr>
          <p:cNvSpPr txBox="1"/>
          <p:nvPr/>
        </p:nvSpPr>
        <p:spPr>
          <a:xfrm>
            <a:off x="602427" y="3603812"/>
            <a:ext cx="7987553" cy="2308324"/>
          </a:xfrm>
          <a:prstGeom prst="rect">
            <a:avLst/>
          </a:prstGeom>
          <a:solidFill>
            <a:schemeClr val="bg1"/>
          </a:solidFill>
          <a:ln>
            <a:solidFill>
              <a:schemeClr val="tx1"/>
            </a:solidFill>
          </a:ln>
        </p:spPr>
        <p:txBody>
          <a:bodyPr wrap="square" rtlCol="0">
            <a:spAutoFit/>
          </a:bodyPr>
          <a:lstStyle/>
          <a:p>
            <a:r>
              <a:rPr lang="en-US" sz="2400" dirty="0"/>
              <a:t>“What is very vague in Gnostic literature is defining exactly what </a:t>
            </a:r>
            <a:r>
              <a:rPr lang="en-US" sz="2400" i="1" dirty="0"/>
              <a:t>gnosis</a:t>
            </a:r>
            <a:r>
              <a:rPr lang="en-US" sz="2400" dirty="0"/>
              <a:t>, or </a:t>
            </a:r>
            <a:r>
              <a:rPr lang="en-US" sz="2400" i="1" dirty="0"/>
              <a:t>acquaintance</a:t>
            </a:r>
            <a:r>
              <a:rPr lang="en-US" sz="2400" dirty="0"/>
              <a:t>, is. Is it accepting the Gnostic theology and cosmology? Or is it some other higher order or insight into one’s being? Furthermore, it is not detailed as to how one actually achieves this gnosis or acquaintance” </a:t>
            </a:r>
          </a:p>
          <a:p>
            <a:r>
              <a:rPr lang="en-US" sz="2400" dirty="0"/>
              <a:t>(Bo Kirkwood, Unveiling the Da Vinci Code, pp. 86-87)</a:t>
            </a:r>
          </a:p>
        </p:txBody>
      </p:sp>
    </p:spTree>
    <p:extLst>
      <p:ext uri="{BB962C8B-B14F-4D97-AF65-F5344CB8AC3E}">
        <p14:creationId xmlns:p14="http://schemas.microsoft.com/office/powerpoint/2010/main" val="24812808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1569660"/>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914400" lvl="1" indent="-457200">
              <a:buFont typeface="+mj-lt"/>
              <a:buAutoNum type="arabicPeriod"/>
            </a:pPr>
            <a:r>
              <a:rPr lang="en-US" sz="2400" i="1" dirty="0"/>
              <a:t>Claim to have superior knowledge</a:t>
            </a:r>
          </a:p>
          <a:p>
            <a:pPr marL="914400" lvl="1" indent="-457200">
              <a:buFont typeface="+mj-lt"/>
              <a:buAutoNum type="arabicPeriod"/>
            </a:pPr>
            <a:r>
              <a:rPr lang="en-US" sz="2400" i="1" dirty="0"/>
              <a:t>It is vague to say the least</a:t>
            </a:r>
          </a:p>
          <a:p>
            <a:pPr marL="914400" lvl="1" indent="-457200">
              <a:buFont typeface="+mj-lt"/>
              <a:buAutoNum type="arabicPeriod"/>
            </a:pPr>
            <a:r>
              <a:rPr lang="en-US" sz="2400" i="1" dirty="0"/>
              <a:t>Goal of the Gnostic is redemption (not as we think)</a:t>
            </a:r>
          </a:p>
        </p:txBody>
      </p:sp>
    </p:spTree>
    <p:extLst>
      <p:ext uri="{BB962C8B-B14F-4D97-AF65-F5344CB8AC3E}">
        <p14:creationId xmlns:p14="http://schemas.microsoft.com/office/powerpoint/2010/main" val="40295490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8C4202-DFB1-7966-464E-01222F758803}"/>
              </a:ext>
            </a:extLst>
          </p:cNvPr>
          <p:cNvSpPr txBox="1"/>
          <p:nvPr/>
        </p:nvSpPr>
        <p:spPr>
          <a:xfrm>
            <a:off x="347031" y="490250"/>
            <a:ext cx="8482988" cy="5262979"/>
          </a:xfrm>
          <a:prstGeom prst="rect">
            <a:avLst/>
          </a:prstGeom>
          <a:solidFill>
            <a:schemeClr val="bg1"/>
          </a:solidFill>
          <a:ln>
            <a:solidFill>
              <a:schemeClr val="tx1"/>
            </a:solidFill>
          </a:ln>
        </p:spPr>
        <p:txBody>
          <a:bodyPr wrap="square" rtlCol="0">
            <a:spAutoFit/>
          </a:bodyPr>
          <a:lstStyle/>
          <a:p>
            <a:r>
              <a:rPr lang="en-US" sz="2400" dirty="0"/>
              <a:t>The </a:t>
            </a:r>
            <a:r>
              <a:rPr lang="en-US" sz="2400" dirty="0" err="1"/>
              <a:t>gnostics’</a:t>
            </a:r>
            <a:r>
              <a:rPr lang="en-US" sz="2400" dirty="0"/>
              <a:t> goal is to attain salvation from the fallen physical world in which they are trapped through obtaining the secret knowledge, or </a:t>
            </a:r>
            <a:r>
              <a:rPr lang="en-US" sz="2400" i="1" dirty="0"/>
              <a:t>gnosis (Logan, The Gnostics, 63). Gnostics believed that gnosis frees the divine spark within humans, allowing it to return to the divine realm of light (Pearson, Ancient Gnosticism, 13). Gnostics likewise believed that when all elect </a:t>
            </a:r>
            <a:r>
              <a:rPr lang="en-US" sz="2400" i="1" dirty="0" err="1"/>
              <a:t>gnostics</a:t>
            </a:r>
            <a:r>
              <a:rPr lang="en-US" sz="2400" i="1" dirty="0"/>
              <a:t> have been restored through gnosis, the physical world will be destroyed, and the chosen humans will return to their divine state (Pearson, Ancient Gnosticism, 13–14). Salvation is thus initially brought about by gnosis, but ultimately constitutes a return of the human soul to the divine realm in which it belongs.</a:t>
            </a:r>
          </a:p>
          <a:p>
            <a:endParaRPr lang="en-US" sz="2400" i="1" dirty="0"/>
          </a:p>
          <a:p>
            <a:r>
              <a:rPr lang="en-US" sz="2000" dirty="0"/>
              <a:t>Zachary G. Smith,  ed. John D. Barry et al., The </a:t>
            </a:r>
            <a:r>
              <a:rPr lang="en-US" sz="2000" dirty="0" err="1"/>
              <a:t>Lexham</a:t>
            </a:r>
            <a:r>
              <a:rPr lang="en-US" sz="2000" dirty="0"/>
              <a:t> Bible Dictionary (Bellingham, WA: </a:t>
            </a:r>
            <a:r>
              <a:rPr lang="en-US" sz="2000" dirty="0" err="1"/>
              <a:t>Lexham</a:t>
            </a:r>
            <a:r>
              <a:rPr lang="en-US" sz="2000" dirty="0"/>
              <a:t> Press, 2016)</a:t>
            </a:r>
          </a:p>
        </p:txBody>
      </p:sp>
    </p:spTree>
    <p:extLst>
      <p:ext uri="{BB962C8B-B14F-4D97-AF65-F5344CB8AC3E}">
        <p14:creationId xmlns:p14="http://schemas.microsoft.com/office/powerpoint/2010/main" val="11302519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932A37-30C4-FBDF-D320-8679FB9D6DFB}"/>
              </a:ext>
            </a:extLst>
          </p:cNvPr>
          <p:cNvSpPr txBox="1"/>
          <p:nvPr/>
        </p:nvSpPr>
        <p:spPr>
          <a:xfrm>
            <a:off x="462579" y="1059628"/>
            <a:ext cx="8218842" cy="2492990"/>
          </a:xfrm>
          <a:prstGeom prst="rect">
            <a:avLst/>
          </a:prstGeom>
          <a:solidFill>
            <a:schemeClr val="bg1"/>
          </a:solidFill>
          <a:ln>
            <a:solidFill>
              <a:schemeClr val="tx1"/>
            </a:solidFill>
          </a:ln>
        </p:spPr>
        <p:txBody>
          <a:bodyPr wrap="square" rtlCol="0">
            <a:spAutoFit/>
          </a:bodyPr>
          <a:lstStyle/>
          <a:p>
            <a:r>
              <a:rPr lang="en-US" sz="2400" dirty="0"/>
              <a:t>“… the Gnostics took over only the idea of a redemption through Christ, not the full Christian doctrine, for they made it rather a redemption of the philosophers from matter, than a redemption of mankind from sin” (</a:t>
            </a:r>
            <a:r>
              <a:rPr lang="en-US" sz="2400" i="1" dirty="0"/>
              <a:t>Early Church History to AD 313, II, 20).”</a:t>
            </a:r>
          </a:p>
          <a:p>
            <a:endParaRPr lang="en-US" sz="2000" i="1" dirty="0"/>
          </a:p>
          <a:p>
            <a:r>
              <a:rPr lang="en-US" sz="2000" dirty="0"/>
              <a:t>John Rutherfurd,  ed. James Orr et al., The International Standard Bible </a:t>
            </a:r>
            <a:r>
              <a:rPr lang="en-US" sz="2000" dirty="0" err="1"/>
              <a:t>Encyclopaedia</a:t>
            </a:r>
            <a:r>
              <a:rPr lang="en-US" sz="2000" dirty="0"/>
              <a:t> (Chicago: The Howard-Severance Company, 1915), 1240.</a:t>
            </a:r>
          </a:p>
        </p:txBody>
      </p:sp>
    </p:spTree>
    <p:extLst>
      <p:ext uri="{BB962C8B-B14F-4D97-AF65-F5344CB8AC3E}">
        <p14:creationId xmlns:p14="http://schemas.microsoft.com/office/powerpoint/2010/main" val="3779241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B839D1-2826-D9BB-4BB7-2DCFDF3E4AAD}"/>
              </a:ext>
            </a:extLst>
          </p:cNvPr>
          <p:cNvSpPr txBox="1"/>
          <p:nvPr/>
        </p:nvSpPr>
        <p:spPr>
          <a:xfrm>
            <a:off x="478715" y="978945"/>
            <a:ext cx="8186569" cy="3662541"/>
          </a:xfrm>
          <a:prstGeom prst="rect">
            <a:avLst/>
          </a:prstGeom>
          <a:solidFill>
            <a:schemeClr val="bg1"/>
          </a:solidFill>
          <a:ln>
            <a:solidFill>
              <a:schemeClr val="tx1"/>
            </a:solidFill>
          </a:ln>
        </p:spPr>
        <p:txBody>
          <a:bodyPr wrap="square" rtlCol="0">
            <a:spAutoFit/>
          </a:bodyPr>
          <a:lstStyle/>
          <a:p>
            <a:r>
              <a:rPr lang="en-US" sz="2400" dirty="0"/>
              <a:t>“Gnosticism puts knowledge in the place which can only rightly be occupied by Christian faith. To the Gnostic the great question was not the intensely practical one, ‘What must I do to be saved from sin?’ but ‘What is the origin of evil?’ ‘How is the primitive order of the universe to be restored?’ In the knowledge of these and of similar questions, and in the answers given to these questions, there was redemption, as the Gnostic understood it.”</a:t>
            </a:r>
          </a:p>
          <a:p>
            <a:endParaRPr lang="en-US" sz="2400" dirty="0"/>
          </a:p>
          <a:p>
            <a:r>
              <a:rPr lang="en-US" sz="2000" dirty="0"/>
              <a:t>John Rutherfurd,  ed. James Orr et al., The International Standard Bible </a:t>
            </a:r>
            <a:r>
              <a:rPr lang="en-US" sz="2000" dirty="0" err="1"/>
              <a:t>Encyclopaedia</a:t>
            </a:r>
            <a:r>
              <a:rPr lang="en-US" sz="2000" dirty="0"/>
              <a:t> (Chicago: The Howard-Severance Company, 1915), 1241.</a:t>
            </a:r>
          </a:p>
        </p:txBody>
      </p:sp>
    </p:spTree>
    <p:extLst>
      <p:ext uri="{BB962C8B-B14F-4D97-AF65-F5344CB8AC3E}">
        <p14:creationId xmlns:p14="http://schemas.microsoft.com/office/powerpoint/2010/main" val="5785202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984885"/>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457200" indent="-457200">
              <a:buFont typeface="+mj-lt"/>
              <a:buAutoNum type="alphaUcPeriod"/>
            </a:pPr>
            <a:endParaRPr lang="en-US" sz="1000" dirty="0"/>
          </a:p>
          <a:p>
            <a:pPr marL="457200" indent="-457200">
              <a:buFont typeface="+mj-lt"/>
              <a:buAutoNum type="alphaUcPeriod"/>
            </a:pPr>
            <a:r>
              <a:rPr lang="en-US" sz="2400" dirty="0"/>
              <a:t>When did it start?</a:t>
            </a:r>
          </a:p>
        </p:txBody>
      </p:sp>
      <p:sp>
        <p:nvSpPr>
          <p:cNvPr id="4" name="TextBox 3">
            <a:extLst>
              <a:ext uri="{FF2B5EF4-FFF2-40B4-BE49-F238E27FC236}">
                <a16:creationId xmlns:a16="http://schemas.microsoft.com/office/drawing/2014/main" id="{C800F96C-EC2A-B483-D82B-F61C65503E98}"/>
              </a:ext>
            </a:extLst>
          </p:cNvPr>
          <p:cNvSpPr txBox="1"/>
          <p:nvPr/>
        </p:nvSpPr>
        <p:spPr>
          <a:xfrm>
            <a:off x="723451" y="3415553"/>
            <a:ext cx="7697095" cy="1569660"/>
          </a:xfrm>
          <a:prstGeom prst="rect">
            <a:avLst/>
          </a:prstGeom>
          <a:solidFill>
            <a:schemeClr val="bg1"/>
          </a:solidFill>
          <a:ln>
            <a:solidFill>
              <a:schemeClr val="tx1"/>
            </a:solidFill>
          </a:ln>
        </p:spPr>
        <p:txBody>
          <a:bodyPr wrap="square" rtlCol="0">
            <a:spAutoFit/>
          </a:bodyPr>
          <a:lstStyle/>
          <a:p>
            <a:r>
              <a:rPr lang="en-US" sz="2400" dirty="0"/>
              <a:t>“No question, however, has more perplexed historians than that which refers to the direct origins of Gnosticism.”</a:t>
            </a:r>
          </a:p>
          <a:p>
            <a:endParaRPr lang="en-US" sz="2400" dirty="0"/>
          </a:p>
          <a:p>
            <a:r>
              <a:rPr lang="en-US" sz="2400" dirty="0"/>
              <a:t>McClintock &amp; Strong, III, p. 891</a:t>
            </a:r>
          </a:p>
        </p:txBody>
      </p:sp>
    </p:spTree>
    <p:extLst>
      <p:ext uri="{BB962C8B-B14F-4D97-AF65-F5344CB8AC3E}">
        <p14:creationId xmlns:p14="http://schemas.microsoft.com/office/powerpoint/2010/main" val="1157540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EDD5E-1009-83DB-EEAB-905E45F03CA6}"/>
              </a:ext>
            </a:extLst>
          </p:cNvPr>
          <p:cNvSpPr txBox="1"/>
          <p:nvPr/>
        </p:nvSpPr>
        <p:spPr>
          <a:xfrm>
            <a:off x="796066" y="812202"/>
            <a:ext cx="7718612" cy="1723549"/>
          </a:xfrm>
          <a:prstGeom prst="rect">
            <a:avLst/>
          </a:prstGeom>
          <a:solidFill>
            <a:schemeClr val="bg1"/>
          </a:solidFill>
          <a:ln>
            <a:solidFill>
              <a:schemeClr val="tx1"/>
            </a:solidFill>
          </a:ln>
        </p:spPr>
        <p:txBody>
          <a:bodyPr wrap="square" rtlCol="0">
            <a:spAutoFit/>
          </a:bodyPr>
          <a:lstStyle/>
          <a:p>
            <a:r>
              <a:rPr lang="en-US" sz="2400" dirty="0"/>
              <a:t>“There is evidence that almost certainly Gnosticism existed centuries before the birth of Christ, although no one can give a precise date when it began.”</a:t>
            </a:r>
          </a:p>
          <a:p>
            <a:endParaRPr lang="en-US" sz="1000" dirty="0"/>
          </a:p>
          <a:p>
            <a:r>
              <a:rPr lang="en-US" sz="2400" dirty="0"/>
              <a:t>Kirkwood, p. 82</a:t>
            </a:r>
          </a:p>
        </p:txBody>
      </p:sp>
      <p:sp>
        <p:nvSpPr>
          <p:cNvPr id="3" name="TextBox 2">
            <a:extLst>
              <a:ext uri="{FF2B5EF4-FFF2-40B4-BE49-F238E27FC236}">
                <a16:creationId xmlns:a16="http://schemas.microsoft.com/office/drawing/2014/main" id="{38C7199F-40A3-EFCA-83E4-28C37D8981BA}"/>
              </a:ext>
            </a:extLst>
          </p:cNvPr>
          <p:cNvSpPr txBox="1"/>
          <p:nvPr/>
        </p:nvSpPr>
        <p:spPr>
          <a:xfrm>
            <a:off x="855233" y="3103582"/>
            <a:ext cx="7600278" cy="2831544"/>
          </a:xfrm>
          <a:custGeom>
            <a:avLst/>
            <a:gdLst>
              <a:gd name="connsiteX0" fmla="*/ 0 w 7600278"/>
              <a:gd name="connsiteY0" fmla="*/ 0 h 2831544"/>
              <a:gd name="connsiteX1" fmla="*/ 7600278 w 7600278"/>
              <a:gd name="connsiteY1" fmla="*/ 0 h 2831544"/>
              <a:gd name="connsiteX2" fmla="*/ 7600278 w 7600278"/>
              <a:gd name="connsiteY2" fmla="*/ 2831544 h 2831544"/>
              <a:gd name="connsiteX3" fmla="*/ 0 w 7600278"/>
              <a:gd name="connsiteY3" fmla="*/ 2831544 h 2831544"/>
              <a:gd name="connsiteX4" fmla="*/ 0 w 7600278"/>
              <a:gd name="connsiteY4" fmla="*/ 0 h 2831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278" h="2831544" extrusionOk="0">
                <a:moveTo>
                  <a:pt x="0" y="0"/>
                </a:moveTo>
                <a:cubicBezTo>
                  <a:pt x="3009040" y="-5264"/>
                  <a:pt x="4794817" y="84467"/>
                  <a:pt x="7600278" y="0"/>
                </a:cubicBezTo>
                <a:cubicBezTo>
                  <a:pt x="7472105" y="968915"/>
                  <a:pt x="7729428" y="1499353"/>
                  <a:pt x="7600278" y="2831544"/>
                </a:cubicBezTo>
                <a:cubicBezTo>
                  <a:pt x="4018848" y="2937864"/>
                  <a:pt x="2844121" y="2823895"/>
                  <a:pt x="0" y="2831544"/>
                </a:cubicBezTo>
                <a:cubicBezTo>
                  <a:pt x="160128" y="2274547"/>
                  <a:pt x="25049" y="533749"/>
                  <a:pt x="0" y="0"/>
                </a:cubicBezTo>
                <a:close/>
              </a:path>
            </a:pathLst>
          </a:custGeom>
          <a:noFill/>
          <a:ln>
            <a:solidFill>
              <a:srgbClr val="002060"/>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r>
              <a:rPr lang="en-US" sz="2400" dirty="0"/>
              <a:t>Plato (428-348 BC) – espoused element of </a:t>
            </a:r>
            <a:r>
              <a:rPr lang="en-US" sz="2400" dirty="0" err="1"/>
              <a:t>Gnositic</a:t>
            </a:r>
            <a:r>
              <a:rPr lang="en-US" sz="2400" dirty="0"/>
              <a:t> though in </a:t>
            </a:r>
            <a:r>
              <a:rPr lang="en-US" sz="2400" i="1" dirty="0" err="1"/>
              <a:t>Timeas</a:t>
            </a:r>
            <a:r>
              <a:rPr lang="en-US" sz="2400" dirty="0"/>
              <a:t>:</a:t>
            </a:r>
          </a:p>
          <a:p>
            <a:endParaRPr lang="en-US" sz="1000" dirty="0"/>
          </a:p>
          <a:p>
            <a:r>
              <a:rPr lang="en-US" sz="2400" dirty="0"/>
              <a:t>“But a man who has given his heart to learning and true wisdom and exercised that part of himself is surely found if he attains to the truth and to have immortal and divine thoughts, and cannot fail to achieve immortality as fully as permitted to human nature.”</a:t>
            </a:r>
          </a:p>
        </p:txBody>
      </p:sp>
    </p:spTree>
    <p:extLst>
      <p:ext uri="{BB962C8B-B14F-4D97-AF65-F5344CB8AC3E}">
        <p14:creationId xmlns:p14="http://schemas.microsoft.com/office/powerpoint/2010/main" val="7258053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D269EF-B0FC-2525-BBE2-8C02CE4DBEFC}"/>
              </a:ext>
            </a:extLst>
          </p:cNvPr>
          <p:cNvSpPr txBox="1"/>
          <p:nvPr/>
        </p:nvSpPr>
        <p:spPr>
          <a:xfrm>
            <a:off x="371139" y="1769633"/>
            <a:ext cx="8369450" cy="4154984"/>
          </a:xfrm>
          <a:prstGeom prst="rect">
            <a:avLst/>
          </a:prstGeom>
          <a:solidFill>
            <a:schemeClr val="bg1"/>
          </a:solidFill>
          <a:ln>
            <a:solidFill>
              <a:schemeClr val="tx1"/>
            </a:solidFill>
          </a:ln>
        </p:spPr>
        <p:txBody>
          <a:bodyPr wrap="square" rtlCol="0">
            <a:spAutoFit/>
          </a:bodyPr>
          <a:lstStyle/>
          <a:p>
            <a:r>
              <a:rPr lang="en-US" sz="2400" dirty="0"/>
              <a:t>“Gnosticism shared some characteristics with Judaism and Christianity, but remained markedly distinct from either. Traditionally, Gnosticism was thought to have emerged from within Christianity (Smith, </a:t>
            </a:r>
            <a:r>
              <a:rPr lang="en-US" sz="2400" i="1" dirty="0"/>
              <a:t>No Longer Jews, 18–25). Recent scholarship, however, has acknowledged that Gnosticism may have been an existing belief that only later came into contact with Christianity (Pearson, Ancient Gnosticism, 11; Smalley, 1, 2, 3 John, 44).”</a:t>
            </a:r>
          </a:p>
          <a:p>
            <a:endParaRPr lang="en-US" sz="2400" i="1" dirty="0"/>
          </a:p>
          <a:p>
            <a:r>
              <a:rPr lang="en-US" sz="2000" dirty="0"/>
              <a:t>Zachary G. Smith,  ed. John D. Barry et al., The </a:t>
            </a:r>
            <a:r>
              <a:rPr lang="en-US" sz="2000" dirty="0" err="1"/>
              <a:t>Lexham</a:t>
            </a:r>
            <a:r>
              <a:rPr lang="en-US" sz="2000" dirty="0"/>
              <a:t> Bible Dictionary (Bellingham, WA: </a:t>
            </a:r>
            <a:r>
              <a:rPr lang="en-US" sz="2000" dirty="0" err="1"/>
              <a:t>Lexham</a:t>
            </a:r>
            <a:r>
              <a:rPr lang="en-US" sz="2000" dirty="0"/>
              <a:t> Press, 2016).</a:t>
            </a:r>
          </a:p>
        </p:txBody>
      </p:sp>
      <p:sp>
        <p:nvSpPr>
          <p:cNvPr id="3" name="TextBox 2">
            <a:extLst>
              <a:ext uri="{FF2B5EF4-FFF2-40B4-BE49-F238E27FC236}">
                <a16:creationId xmlns:a16="http://schemas.microsoft.com/office/drawing/2014/main" id="{9A01CD4A-0BEB-3E5E-8AFD-5EF73905B0A2}"/>
              </a:ext>
            </a:extLst>
          </p:cNvPr>
          <p:cNvSpPr txBox="1"/>
          <p:nvPr/>
        </p:nvSpPr>
        <p:spPr>
          <a:xfrm>
            <a:off x="623944" y="501748"/>
            <a:ext cx="7863840" cy="954107"/>
          </a:xfrm>
          <a:prstGeom prst="rect">
            <a:avLst/>
          </a:prstGeom>
          <a:noFill/>
        </p:spPr>
        <p:txBody>
          <a:bodyPr wrap="square" rtlCol="0">
            <a:spAutoFit/>
          </a:bodyPr>
          <a:lstStyle/>
          <a:p>
            <a:pPr algn="ctr"/>
            <a:r>
              <a:rPr lang="en-US" sz="2800" b="1" dirty="0"/>
              <a:t>Did Not Begin Within Christianity</a:t>
            </a:r>
          </a:p>
          <a:p>
            <a:pPr algn="ctr"/>
            <a:r>
              <a:rPr lang="en-US" sz="2800" b="1" dirty="0"/>
              <a:t>But Was Influenced by it &amp; Had Influence on it</a:t>
            </a:r>
          </a:p>
        </p:txBody>
      </p:sp>
    </p:spTree>
    <p:extLst>
      <p:ext uri="{BB962C8B-B14F-4D97-AF65-F5344CB8AC3E}">
        <p14:creationId xmlns:p14="http://schemas.microsoft.com/office/powerpoint/2010/main" val="2374970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1508105"/>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457200" indent="-457200">
              <a:buFont typeface="+mj-lt"/>
              <a:buAutoNum type="alphaUcPeriod"/>
            </a:pPr>
            <a:endParaRPr lang="en-US" sz="1000" dirty="0"/>
          </a:p>
          <a:p>
            <a:pPr marL="457200" indent="-457200">
              <a:buFont typeface="+mj-lt"/>
              <a:buAutoNum type="alphaUcPeriod"/>
            </a:pPr>
            <a:r>
              <a:rPr lang="en-US" sz="2400" dirty="0"/>
              <a:t>When did it start?</a:t>
            </a:r>
          </a:p>
          <a:p>
            <a:pPr marL="457200" indent="-457200">
              <a:buFont typeface="+mj-lt"/>
              <a:buAutoNum type="alphaUcPeriod"/>
            </a:pPr>
            <a:endParaRPr lang="en-US" sz="1000" dirty="0"/>
          </a:p>
          <a:p>
            <a:pPr marL="457200" indent="-457200">
              <a:buFont typeface="+mj-lt"/>
              <a:buAutoNum type="alphaUcPeriod"/>
            </a:pPr>
            <a:r>
              <a:rPr lang="en-US" sz="2400" dirty="0"/>
              <a:t>Flourish by the 2</a:t>
            </a:r>
            <a:r>
              <a:rPr lang="en-US" sz="2400" baseline="30000" dirty="0"/>
              <a:t>nd</a:t>
            </a:r>
            <a:r>
              <a:rPr lang="en-US" sz="2400" dirty="0"/>
              <a:t> century</a:t>
            </a:r>
          </a:p>
        </p:txBody>
      </p:sp>
      <p:sp>
        <p:nvSpPr>
          <p:cNvPr id="5" name="TextBox 4">
            <a:extLst>
              <a:ext uri="{FF2B5EF4-FFF2-40B4-BE49-F238E27FC236}">
                <a16:creationId xmlns:a16="http://schemas.microsoft.com/office/drawing/2014/main" id="{AD9E0851-72DC-1903-36A6-4B02FD22D998}"/>
              </a:ext>
            </a:extLst>
          </p:cNvPr>
          <p:cNvSpPr txBox="1"/>
          <p:nvPr/>
        </p:nvSpPr>
        <p:spPr>
          <a:xfrm>
            <a:off x="1264024" y="3883511"/>
            <a:ext cx="7180729" cy="1354217"/>
          </a:xfrm>
          <a:prstGeom prst="rect">
            <a:avLst/>
          </a:prstGeom>
          <a:solidFill>
            <a:schemeClr val="bg1"/>
          </a:solidFill>
          <a:ln>
            <a:solidFill>
              <a:schemeClr val="tx1"/>
            </a:solidFill>
          </a:ln>
        </p:spPr>
        <p:txBody>
          <a:bodyPr wrap="square" rtlCol="0">
            <a:spAutoFit/>
          </a:bodyPr>
          <a:lstStyle/>
          <a:p>
            <a:r>
              <a:rPr lang="en-US" sz="2400" dirty="0"/>
              <a:t>“…Gnosticism began to flourish in the late first and early second centuries”</a:t>
            </a:r>
          </a:p>
          <a:p>
            <a:endParaRPr lang="en-US" sz="1000" dirty="0"/>
          </a:p>
          <a:p>
            <a:r>
              <a:rPr lang="en-US" sz="2400" dirty="0"/>
              <a:t>(Kirkwood,  p. 82)</a:t>
            </a:r>
          </a:p>
        </p:txBody>
      </p:sp>
    </p:spTree>
    <p:extLst>
      <p:ext uri="{BB962C8B-B14F-4D97-AF65-F5344CB8AC3E}">
        <p14:creationId xmlns:p14="http://schemas.microsoft.com/office/powerpoint/2010/main" val="155672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34DB86-4445-4988-0F36-2C26AF7BD793}"/>
              </a:ext>
            </a:extLst>
          </p:cNvPr>
          <p:cNvSpPr txBox="1"/>
          <p:nvPr/>
        </p:nvSpPr>
        <p:spPr>
          <a:xfrm>
            <a:off x="1054249" y="629323"/>
            <a:ext cx="7035501" cy="584775"/>
          </a:xfrm>
          <a:prstGeom prst="rect">
            <a:avLst/>
          </a:prstGeom>
          <a:noFill/>
        </p:spPr>
        <p:txBody>
          <a:bodyPr wrap="square" rtlCol="0">
            <a:spAutoFit/>
          </a:bodyPr>
          <a:lstStyle/>
          <a:p>
            <a:pPr marL="571500" indent="-571500" algn="ctr">
              <a:buFont typeface="+mj-lt"/>
              <a:buAutoNum type="romanUcPeriod"/>
            </a:pPr>
            <a:r>
              <a:rPr lang="en-US" sz="3200" dirty="0">
                <a:latin typeface="Amasis MT Pro Black" panose="02040A04050005020304" pitchFamily="18" charset="0"/>
              </a:rPr>
              <a:t>What is Gnosticism?</a:t>
            </a:r>
          </a:p>
        </p:txBody>
      </p:sp>
      <p:sp>
        <p:nvSpPr>
          <p:cNvPr id="3" name="TextBox 2">
            <a:extLst>
              <a:ext uri="{FF2B5EF4-FFF2-40B4-BE49-F238E27FC236}">
                <a16:creationId xmlns:a16="http://schemas.microsoft.com/office/drawing/2014/main" id="{8DBFB488-DBD9-8219-CE34-71A00BD190E1}"/>
              </a:ext>
            </a:extLst>
          </p:cNvPr>
          <p:cNvSpPr txBox="1"/>
          <p:nvPr/>
        </p:nvSpPr>
        <p:spPr>
          <a:xfrm>
            <a:off x="575534" y="1979405"/>
            <a:ext cx="8041340" cy="3508653"/>
          </a:xfrm>
          <a:prstGeom prst="rect">
            <a:avLst/>
          </a:prstGeom>
          <a:noFill/>
        </p:spPr>
        <p:txBody>
          <a:bodyPr wrap="square" rtlCol="0">
            <a:spAutoFit/>
          </a:bodyPr>
          <a:lstStyle/>
          <a:p>
            <a:pPr marL="457200" indent="-457200">
              <a:buFont typeface="+mj-lt"/>
              <a:buAutoNum type="alphaUcPeriod"/>
            </a:pPr>
            <a:r>
              <a:rPr lang="en-US" sz="2400" dirty="0"/>
              <a:t>From “gnosis” – knowledge</a:t>
            </a:r>
          </a:p>
          <a:p>
            <a:pPr marL="457200" indent="-457200">
              <a:buFont typeface="+mj-lt"/>
              <a:buAutoNum type="alphaUcPeriod"/>
            </a:pPr>
            <a:endParaRPr lang="en-US" sz="1000" dirty="0"/>
          </a:p>
          <a:p>
            <a:pPr marL="457200" indent="-457200">
              <a:buFont typeface="+mj-lt"/>
              <a:buAutoNum type="alphaUcPeriod"/>
            </a:pPr>
            <a:r>
              <a:rPr lang="en-US" sz="2400" dirty="0"/>
              <a:t>When did it start?</a:t>
            </a:r>
          </a:p>
          <a:p>
            <a:pPr marL="457200" indent="-457200">
              <a:buFont typeface="+mj-lt"/>
              <a:buAutoNum type="alphaUcPeriod"/>
            </a:pPr>
            <a:endParaRPr lang="en-US" sz="1000" dirty="0"/>
          </a:p>
          <a:p>
            <a:pPr marL="457200" indent="-457200">
              <a:buFont typeface="+mj-lt"/>
              <a:buAutoNum type="alphaUcPeriod"/>
            </a:pPr>
            <a:r>
              <a:rPr lang="en-US" sz="2400" dirty="0"/>
              <a:t>Flourish by the 2</a:t>
            </a:r>
            <a:r>
              <a:rPr lang="en-US" sz="2400" baseline="30000" dirty="0"/>
              <a:t>nd</a:t>
            </a:r>
            <a:r>
              <a:rPr lang="en-US" sz="2400" dirty="0"/>
              <a:t> century</a:t>
            </a:r>
          </a:p>
          <a:p>
            <a:pPr marL="457200" indent="-457200">
              <a:buFont typeface="+mj-lt"/>
              <a:buAutoNum type="alphaUcPeriod"/>
            </a:pPr>
            <a:endParaRPr lang="en-US" sz="1000" dirty="0"/>
          </a:p>
          <a:p>
            <a:pPr marL="457200" indent="-457200">
              <a:buFont typeface="+mj-lt"/>
              <a:buAutoNum type="alphaUcPeriod"/>
            </a:pPr>
            <a:r>
              <a:rPr lang="en-US" sz="2400" dirty="0"/>
              <a:t>Have Gnostic writings</a:t>
            </a:r>
          </a:p>
          <a:p>
            <a:pPr marL="914400" lvl="1" indent="-457200">
              <a:buFont typeface="+mj-lt"/>
              <a:buAutoNum type="arabicPeriod"/>
            </a:pPr>
            <a:r>
              <a:rPr lang="en-US" sz="2400" i="1" dirty="0"/>
              <a:t>Discovery at Nag Hammadi (in Egypt) in 1945 -  found numerous Gnostic “Gospels”</a:t>
            </a:r>
          </a:p>
          <a:p>
            <a:pPr marL="914400" lvl="1" indent="-457200">
              <a:buFont typeface="+mj-lt"/>
              <a:buAutoNum type="arabicPeriod"/>
            </a:pPr>
            <a:r>
              <a:rPr lang="en-US" sz="2400" i="1" dirty="0"/>
              <a:t>Dan Brown (Da Vinci Code) – claims there were 80</a:t>
            </a:r>
          </a:p>
          <a:p>
            <a:pPr marL="914400" lvl="1" indent="-457200">
              <a:buFont typeface="+mj-lt"/>
              <a:buAutoNum type="arabicPeriod"/>
            </a:pPr>
            <a:r>
              <a:rPr lang="en-US" sz="2400" i="1" dirty="0"/>
              <a:t>Gospels: Phillip, Thomas, Mary, </a:t>
            </a:r>
            <a:r>
              <a:rPr lang="en-US" sz="2400" i="1" dirty="0" err="1"/>
              <a:t>etc</a:t>
            </a:r>
            <a:endParaRPr lang="en-US" sz="2400" i="1" dirty="0"/>
          </a:p>
        </p:txBody>
      </p:sp>
      <p:pic>
        <p:nvPicPr>
          <p:cNvPr id="6" name="Picture 5">
            <a:extLst>
              <a:ext uri="{FF2B5EF4-FFF2-40B4-BE49-F238E27FC236}">
                <a16:creationId xmlns:a16="http://schemas.microsoft.com/office/drawing/2014/main" id="{6A291BD9-A935-C3F8-8FD8-599330CFE3E5}"/>
              </a:ext>
            </a:extLst>
          </p:cNvPr>
          <p:cNvPicPr>
            <a:picLocks noChangeAspect="1"/>
          </p:cNvPicPr>
          <p:nvPr/>
        </p:nvPicPr>
        <p:blipFill>
          <a:blip r:embed="rId2"/>
          <a:stretch>
            <a:fillRect/>
          </a:stretch>
        </p:blipFill>
        <p:spPr>
          <a:xfrm>
            <a:off x="5209576" y="1791849"/>
            <a:ext cx="3521292" cy="2037626"/>
          </a:xfrm>
          <a:prstGeom prst="rect">
            <a:avLst/>
          </a:prstGeom>
          <a:ln>
            <a:noFill/>
          </a:ln>
          <a:effectLst>
            <a:softEdge rad="112500"/>
          </a:effectLst>
        </p:spPr>
      </p:pic>
    </p:spTree>
    <p:extLst>
      <p:ext uri="{BB962C8B-B14F-4D97-AF65-F5344CB8AC3E}">
        <p14:creationId xmlns:p14="http://schemas.microsoft.com/office/powerpoint/2010/main" val="2960837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1000"/>
                                        <p:tgtEl>
                                          <p:spTgt spid="3">
                                            <p:txEl>
                                              <p:pRg st="8" end="8"/>
                                            </p:txEl>
                                          </p:spTgt>
                                        </p:tgtEl>
                                      </p:cBhvr>
                                    </p:animEffect>
                                    <p:anim calcmode="lin" valueType="num">
                                      <p:cBhvr>
                                        <p:cTn id="2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1000"/>
                                        <p:tgtEl>
                                          <p:spTgt spid="3">
                                            <p:txEl>
                                              <p:pRg st="9" end="9"/>
                                            </p:txEl>
                                          </p:spTgt>
                                        </p:tgtEl>
                                      </p:cBhvr>
                                    </p:animEffect>
                                    <p:anim calcmode="lin" valueType="num">
                                      <p:cBhvr>
                                        <p:cTn id="2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568379"/>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
        <p:nvSpPr>
          <p:cNvPr id="2" name="TextBox 1">
            <a:extLst>
              <a:ext uri="{FF2B5EF4-FFF2-40B4-BE49-F238E27FC236}">
                <a16:creationId xmlns:a16="http://schemas.microsoft.com/office/drawing/2014/main" id="{167D185E-4247-CB97-7C73-D5896DB52F97}"/>
              </a:ext>
            </a:extLst>
          </p:cNvPr>
          <p:cNvSpPr txBox="1"/>
          <p:nvPr/>
        </p:nvSpPr>
        <p:spPr>
          <a:xfrm>
            <a:off x="1124173" y="2517290"/>
            <a:ext cx="7035501" cy="1231106"/>
          </a:xfrm>
          <a:prstGeom prst="rect">
            <a:avLst/>
          </a:prstGeom>
          <a:noFill/>
        </p:spPr>
        <p:txBody>
          <a:bodyPr wrap="square" rtlCol="0">
            <a:spAutoFit/>
          </a:bodyPr>
          <a:lstStyle/>
          <a:p>
            <a:pPr marL="571500" indent="-571500">
              <a:buFont typeface="+mj-lt"/>
              <a:buAutoNum type="romanUcPeriod"/>
            </a:pPr>
            <a:r>
              <a:rPr lang="en-US" sz="3200" dirty="0">
                <a:latin typeface="Amasis MT Pro Black" panose="02040A04050005020304" pitchFamily="18" charset="0"/>
              </a:rPr>
              <a:t>What is Gnosticism?</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What Does Gnosticism Teach?</a:t>
            </a:r>
          </a:p>
        </p:txBody>
      </p:sp>
    </p:spTree>
    <p:extLst>
      <p:ext uri="{BB962C8B-B14F-4D97-AF65-F5344CB8AC3E}">
        <p14:creationId xmlns:p14="http://schemas.microsoft.com/office/powerpoint/2010/main" val="38596134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4" name="TextBox 3">
            <a:extLst>
              <a:ext uri="{FF2B5EF4-FFF2-40B4-BE49-F238E27FC236}">
                <a16:creationId xmlns:a16="http://schemas.microsoft.com/office/drawing/2014/main" id="{22E11BD9-0DA2-2432-A63F-9E06A7A763F6}"/>
              </a:ext>
            </a:extLst>
          </p:cNvPr>
          <p:cNvSpPr txBox="1"/>
          <p:nvPr/>
        </p:nvSpPr>
        <p:spPr>
          <a:xfrm>
            <a:off x="763793" y="1844936"/>
            <a:ext cx="7917628" cy="4555093"/>
          </a:xfrm>
          <a:prstGeom prst="rect">
            <a:avLst/>
          </a:prstGeom>
          <a:solidFill>
            <a:schemeClr val="bg1"/>
          </a:solidFill>
          <a:ln>
            <a:solidFill>
              <a:schemeClr val="tx1"/>
            </a:solidFill>
          </a:ln>
        </p:spPr>
        <p:txBody>
          <a:bodyPr wrap="square" rtlCol="0">
            <a:spAutoFit/>
          </a:bodyPr>
          <a:lstStyle/>
          <a:p>
            <a:r>
              <a:rPr lang="en-US" sz="2400" dirty="0"/>
              <a:t>“The difficulty in dealing with Gnosticism is that it was not a homogeneous System of either religion or philosophy, but embraced many widely diversified sects holding opinions drawn from a great variety of sources. ‘The infinitely varied shapes assumed by the systems render it almost impossible to classify them, or even to give an account of their leading ideas, which shall not be open to objection. We might as well try to classify the products of a tropical jungle, or the shapes and hues of the sunset clouds, which change under our view as we look at them’” (Orr, </a:t>
            </a:r>
            <a:r>
              <a:rPr lang="en-US" sz="2400" i="1" dirty="0"/>
              <a:t>The Progress of Dogma, 58).</a:t>
            </a:r>
          </a:p>
          <a:p>
            <a:endParaRPr lang="en-US" sz="1000" i="1" dirty="0"/>
          </a:p>
          <a:p>
            <a:r>
              <a:rPr lang="en-US" sz="2000" dirty="0"/>
              <a:t>John Rutherfurd,  ed. James Orr et al., The International Standard Bible </a:t>
            </a:r>
            <a:r>
              <a:rPr lang="en-US" sz="2000" dirty="0" err="1"/>
              <a:t>Encyclopaedia</a:t>
            </a:r>
            <a:r>
              <a:rPr lang="en-US" sz="2000" dirty="0"/>
              <a:t> (Chicago: The Howard-Severance Company, 1915), 1240.</a:t>
            </a:r>
          </a:p>
        </p:txBody>
      </p:sp>
    </p:spTree>
    <p:extLst>
      <p:ext uri="{BB962C8B-B14F-4D97-AF65-F5344CB8AC3E}">
        <p14:creationId xmlns:p14="http://schemas.microsoft.com/office/powerpoint/2010/main" val="17032490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3" name="TextBox 2">
            <a:extLst>
              <a:ext uri="{FF2B5EF4-FFF2-40B4-BE49-F238E27FC236}">
                <a16:creationId xmlns:a16="http://schemas.microsoft.com/office/drawing/2014/main" id="{C5CB5DDE-8E5D-FA63-6D04-8FC61BEC728F}"/>
              </a:ext>
            </a:extLst>
          </p:cNvPr>
          <p:cNvSpPr txBox="1"/>
          <p:nvPr/>
        </p:nvSpPr>
        <p:spPr>
          <a:xfrm>
            <a:off x="575534" y="1979405"/>
            <a:ext cx="8041340" cy="2677656"/>
          </a:xfrm>
          <a:prstGeom prst="rect">
            <a:avLst/>
          </a:prstGeom>
          <a:noFill/>
        </p:spPr>
        <p:txBody>
          <a:bodyPr wrap="square" rtlCol="0">
            <a:spAutoFit/>
          </a:bodyPr>
          <a:lstStyle/>
          <a:p>
            <a:pPr marL="457200" indent="-457200">
              <a:buFont typeface="+mj-lt"/>
              <a:buAutoNum type="alphaUcPeriod"/>
            </a:pPr>
            <a:r>
              <a:rPr lang="en-US" sz="2400" u="sng" dirty="0"/>
              <a:t>God &amp; Creation</a:t>
            </a:r>
          </a:p>
          <a:p>
            <a:pPr marL="914400" lvl="1" indent="-457200">
              <a:buFont typeface="+mj-lt"/>
              <a:buAutoNum type="arabicPeriod"/>
            </a:pPr>
            <a:r>
              <a:rPr lang="en-US" sz="2400" i="1" dirty="0"/>
              <a:t>World was not created directly by God</a:t>
            </a:r>
          </a:p>
          <a:p>
            <a:pPr marL="914400" lvl="1" indent="-457200">
              <a:buFont typeface="+mj-lt"/>
              <a:buAutoNum type="arabicPeriod"/>
            </a:pPr>
            <a:r>
              <a:rPr lang="en-US" sz="2400" i="1" dirty="0"/>
              <a:t>Made by a “lower power” (McClintock &amp; Strong, III, 893)</a:t>
            </a:r>
          </a:p>
          <a:p>
            <a:pPr marL="914400" lvl="1" indent="-457200">
              <a:buFont typeface="+mj-lt"/>
              <a:buAutoNum type="arabicPeriod"/>
            </a:pPr>
            <a:r>
              <a:rPr lang="en-US" sz="2400" i="1" dirty="0"/>
              <a:t>Problem they wrestle with is the problem of evil </a:t>
            </a:r>
          </a:p>
          <a:p>
            <a:pPr marL="914400" lvl="1" indent="-457200">
              <a:buFont typeface="+mj-lt"/>
              <a:buAutoNum type="arabicPeriod"/>
            </a:pPr>
            <a:r>
              <a:rPr lang="en-US" sz="2400" i="1" dirty="0"/>
              <a:t>So, a series of beings intermediate between God and matter (called emanations or </a:t>
            </a:r>
            <a:r>
              <a:rPr lang="en-US" sz="2400" i="1" dirty="0" err="1"/>
              <a:t>aeons</a:t>
            </a:r>
            <a:r>
              <a:rPr lang="en-US" sz="2400" i="1" dirty="0"/>
              <a:t>)</a:t>
            </a:r>
          </a:p>
          <a:p>
            <a:pPr marL="914400" lvl="1" indent="-457200">
              <a:buFont typeface="+mj-lt"/>
              <a:buAutoNum type="arabicPeriod"/>
            </a:pPr>
            <a:r>
              <a:rPr lang="en-US" sz="2400" i="1" dirty="0"/>
              <a:t>Bible teaches God created world (Gen. 1; Psa. 33:6-9)</a:t>
            </a:r>
          </a:p>
        </p:txBody>
      </p:sp>
    </p:spTree>
    <p:extLst>
      <p:ext uri="{BB962C8B-B14F-4D97-AF65-F5344CB8AC3E}">
        <p14:creationId xmlns:p14="http://schemas.microsoft.com/office/powerpoint/2010/main" val="680834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3" name="TextBox 2">
            <a:extLst>
              <a:ext uri="{FF2B5EF4-FFF2-40B4-BE49-F238E27FC236}">
                <a16:creationId xmlns:a16="http://schemas.microsoft.com/office/drawing/2014/main" id="{C5CB5DDE-8E5D-FA63-6D04-8FC61BEC728F}"/>
              </a:ext>
            </a:extLst>
          </p:cNvPr>
          <p:cNvSpPr txBox="1"/>
          <p:nvPr/>
        </p:nvSpPr>
        <p:spPr>
          <a:xfrm>
            <a:off x="575534" y="1979405"/>
            <a:ext cx="8041340" cy="4893647"/>
          </a:xfrm>
          <a:prstGeom prst="rect">
            <a:avLst/>
          </a:prstGeom>
          <a:noFill/>
        </p:spPr>
        <p:txBody>
          <a:bodyPr wrap="square" rtlCol="0">
            <a:spAutoFit/>
          </a:bodyPr>
          <a:lstStyle/>
          <a:p>
            <a:pPr marL="457200" indent="-457200">
              <a:buFont typeface="+mj-lt"/>
              <a:buAutoNum type="alphaUcPeriod"/>
            </a:pPr>
            <a:r>
              <a:rPr lang="en-US" sz="2400" u="sng" dirty="0"/>
              <a:t>God &amp; Creation</a:t>
            </a:r>
          </a:p>
          <a:p>
            <a:pPr marL="457200" indent="-457200">
              <a:buFont typeface="+mj-lt"/>
              <a:buAutoNum type="alphaUcPeriod"/>
            </a:pPr>
            <a:r>
              <a:rPr lang="en-US" sz="2400" u="sng" dirty="0"/>
              <a:t>Christ / Jesus</a:t>
            </a:r>
          </a:p>
          <a:p>
            <a:pPr marL="914400" lvl="1" indent="-457200">
              <a:buFont typeface="+mj-lt"/>
              <a:buAutoNum type="arabicPeriod"/>
            </a:pPr>
            <a:r>
              <a:rPr lang="en-US" sz="2400" i="1" dirty="0"/>
              <a:t>The Christ could not come in flesh (cf. </a:t>
            </a:r>
            <a:r>
              <a:rPr lang="en-US" sz="2400" i="1" dirty="0" err="1"/>
              <a:t>Jno</a:t>
            </a:r>
            <a:r>
              <a:rPr lang="en-US" sz="2400" i="1" dirty="0"/>
              <a:t>. 1:14)</a:t>
            </a:r>
          </a:p>
          <a:p>
            <a:pPr marL="914400" lvl="1" indent="-457200">
              <a:buFont typeface="+mj-lt"/>
              <a:buAutoNum type="arabicPeriod"/>
            </a:pPr>
            <a:r>
              <a:rPr lang="en-US" sz="2400" i="1" dirty="0"/>
              <a:t>Thus, Jesus (in flesh) is not the Christ – the Messiah</a:t>
            </a:r>
          </a:p>
          <a:p>
            <a:pPr marL="914400" lvl="1" indent="-457200">
              <a:buFont typeface="+mj-lt"/>
              <a:buAutoNum type="arabicPeriod"/>
            </a:pPr>
            <a:r>
              <a:rPr lang="en-US" sz="2400" i="1" dirty="0"/>
              <a:t>Deny the deity of Christ &amp; virgin birth</a:t>
            </a:r>
          </a:p>
          <a:p>
            <a:pPr marL="914400" lvl="1" indent="-457200">
              <a:buFont typeface="+mj-lt"/>
              <a:buAutoNum type="arabicPeriod"/>
            </a:pPr>
            <a:r>
              <a:rPr lang="en-US" sz="2400" i="1" dirty="0"/>
              <a:t>Deny his resurrection [</a:t>
            </a:r>
            <a:r>
              <a:rPr lang="en-US" sz="2400" i="1" dirty="0" err="1"/>
              <a:t>Gnositics</a:t>
            </a:r>
            <a:r>
              <a:rPr lang="en-US" sz="2400" i="1" dirty="0"/>
              <a:t> hold that a literal view of the resurrection is the “faith if fools” –Elaine Pagels]</a:t>
            </a:r>
          </a:p>
          <a:p>
            <a:pPr marL="914400" lvl="1" indent="-457200">
              <a:buFont typeface="+mj-lt"/>
              <a:buAutoNum type="arabicPeriod"/>
            </a:pPr>
            <a:r>
              <a:rPr lang="en-US" sz="2400" i="1" dirty="0"/>
              <a:t>Claim the “secret” has been hidden – Jesus and Mary Magdalene had a relationship</a:t>
            </a:r>
          </a:p>
          <a:p>
            <a:pPr marL="914400" lvl="1" indent="-457200">
              <a:buFont typeface="+mj-lt"/>
              <a:buAutoNum type="arabicPeriod"/>
            </a:pPr>
            <a:r>
              <a:rPr lang="en-US" sz="2400" i="1" dirty="0"/>
              <a:t>Bible teaches Jesus is divine</a:t>
            </a:r>
          </a:p>
          <a:p>
            <a:pPr marL="1371600" lvl="2" indent="-457200">
              <a:buFont typeface="Arial" panose="020B0604020202020204" pitchFamily="34" charset="0"/>
              <a:buChar char="•"/>
            </a:pPr>
            <a:r>
              <a:rPr lang="en-US" sz="2400" dirty="0"/>
              <a:t>Heb. 1:8</a:t>
            </a:r>
          </a:p>
          <a:p>
            <a:pPr marL="1371600" lvl="2" indent="-457200">
              <a:buFont typeface="Arial" panose="020B0604020202020204" pitchFamily="34" charset="0"/>
              <a:buChar char="•"/>
            </a:pPr>
            <a:r>
              <a:rPr lang="en-US" sz="2400" dirty="0"/>
              <a:t>John 1:1</a:t>
            </a:r>
          </a:p>
          <a:p>
            <a:pPr marL="1371600" lvl="2" indent="-457200">
              <a:buFont typeface="Arial" panose="020B0604020202020204" pitchFamily="34" charset="0"/>
              <a:buChar char="•"/>
            </a:pPr>
            <a:r>
              <a:rPr lang="en-US" sz="2400" dirty="0"/>
              <a:t>Rom. 1:4</a:t>
            </a:r>
          </a:p>
        </p:txBody>
      </p:sp>
    </p:spTree>
    <p:extLst>
      <p:ext uri="{BB962C8B-B14F-4D97-AF65-F5344CB8AC3E}">
        <p14:creationId xmlns:p14="http://schemas.microsoft.com/office/powerpoint/2010/main" val="2381042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3" name="TextBox 2">
            <a:extLst>
              <a:ext uri="{FF2B5EF4-FFF2-40B4-BE49-F238E27FC236}">
                <a16:creationId xmlns:a16="http://schemas.microsoft.com/office/drawing/2014/main" id="{C5CB5DDE-8E5D-FA63-6D04-8FC61BEC728F}"/>
              </a:ext>
            </a:extLst>
          </p:cNvPr>
          <p:cNvSpPr txBox="1"/>
          <p:nvPr/>
        </p:nvSpPr>
        <p:spPr>
          <a:xfrm>
            <a:off x="575534" y="1979405"/>
            <a:ext cx="8041340" cy="3046988"/>
          </a:xfrm>
          <a:prstGeom prst="rect">
            <a:avLst/>
          </a:prstGeom>
          <a:noFill/>
        </p:spPr>
        <p:txBody>
          <a:bodyPr wrap="square" rtlCol="0">
            <a:spAutoFit/>
          </a:bodyPr>
          <a:lstStyle/>
          <a:p>
            <a:pPr marL="457200" indent="-457200">
              <a:buFont typeface="+mj-lt"/>
              <a:buAutoNum type="alphaUcPeriod"/>
            </a:pPr>
            <a:r>
              <a:rPr lang="en-US" sz="2400" u="sng" dirty="0"/>
              <a:t>God &amp; Creation</a:t>
            </a:r>
          </a:p>
          <a:p>
            <a:pPr marL="457200" indent="-457200">
              <a:buFont typeface="+mj-lt"/>
              <a:buAutoNum type="alphaUcPeriod"/>
            </a:pPr>
            <a:r>
              <a:rPr lang="en-US" sz="2400" u="sng" dirty="0"/>
              <a:t>Christ / Jesus</a:t>
            </a:r>
          </a:p>
          <a:p>
            <a:pPr marL="457200" indent="-457200">
              <a:buFont typeface="+mj-lt"/>
              <a:buAutoNum type="alphaUcPeriod"/>
            </a:pPr>
            <a:r>
              <a:rPr lang="en-US" sz="2400" u="sng" dirty="0"/>
              <a:t>All matter is evil</a:t>
            </a:r>
          </a:p>
          <a:p>
            <a:pPr marL="914400" lvl="1" indent="-457200">
              <a:buFont typeface="+mj-lt"/>
              <a:buAutoNum type="arabicPeriod"/>
            </a:pPr>
            <a:r>
              <a:rPr lang="en-US" sz="2400" i="1" dirty="0"/>
              <a:t>Why God could not directly create matter</a:t>
            </a:r>
          </a:p>
          <a:p>
            <a:pPr marL="914400" lvl="1" indent="-457200">
              <a:buFont typeface="+mj-lt"/>
              <a:buAutoNum type="arabicPeriod"/>
            </a:pPr>
            <a:r>
              <a:rPr lang="en-US" sz="2400" i="1" dirty="0"/>
              <a:t>Why Christ could not come in the flesh</a:t>
            </a:r>
          </a:p>
          <a:p>
            <a:pPr marL="914400" lvl="1" indent="-457200">
              <a:buFont typeface="+mj-lt"/>
              <a:buAutoNum type="arabicPeriod"/>
            </a:pPr>
            <a:r>
              <a:rPr lang="en-US" sz="2400" i="1" dirty="0"/>
              <a:t>On one hand – actions in the flesh doesn’t matter to God (cf. 1 John 3:6)</a:t>
            </a:r>
          </a:p>
          <a:p>
            <a:pPr marL="914400" lvl="1" indent="-457200">
              <a:buFont typeface="+mj-lt"/>
              <a:buAutoNum type="arabicPeriod"/>
            </a:pPr>
            <a:r>
              <a:rPr lang="en-US" sz="2400" i="1" dirty="0"/>
              <a:t>On the other had – practiced asceticism (Col. 2:20-23)</a:t>
            </a:r>
            <a:endParaRPr lang="en-US" sz="2400" dirty="0"/>
          </a:p>
        </p:txBody>
      </p:sp>
    </p:spTree>
    <p:extLst>
      <p:ext uri="{BB962C8B-B14F-4D97-AF65-F5344CB8AC3E}">
        <p14:creationId xmlns:p14="http://schemas.microsoft.com/office/powerpoint/2010/main" val="1605680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3" name="TextBox 2">
            <a:extLst>
              <a:ext uri="{FF2B5EF4-FFF2-40B4-BE49-F238E27FC236}">
                <a16:creationId xmlns:a16="http://schemas.microsoft.com/office/drawing/2014/main" id="{C5CB5DDE-8E5D-FA63-6D04-8FC61BEC728F}"/>
              </a:ext>
            </a:extLst>
          </p:cNvPr>
          <p:cNvSpPr txBox="1"/>
          <p:nvPr/>
        </p:nvSpPr>
        <p:spPr>
          <a:xfrm>
            <a:off x="575534" y="1979405"/>
            <a:ext cx="8041340" cy="4524315"/>
          </a:xfrm>
          <a:prstGeom prst="rect">
            <a:avLst/>
          </a:prstGeom>
          <a:noFill/>
        </p:spPr>
        <p:txBody>
          <a:bodyPr wrap="square" rtlCol="0">
            <a:spAutoFit/>
          </a:bodyPr>
          <a:lstStyle/>
          <a:p>
            <a:pPr marL="457200" indent="-457200">
              <a:buFont typeface="+mj-lt"/>
              <a:buAutoNum type="alphaUcPeriod"/>
            </a:pPr>
            <a:r>
              <a:rPr lang="en-US" sz="2400" u="sng" dirty="0"/>
              <a:t>God &amp; Creation</a:t>
            </a:r>
          </a:p>
          <a:p>
            <a:pPr marL="457200" indent="-457200">
              <a:buFont typeface="+mj-lt"/>
              <a:buAutoNum type="alphaUcPeriod"/>
            </a:pPr>
            <a:r>
              <a:rPr lang="en-US" sz="2400" u="sng" dirty="0"/>
              <a:t>Christ / Jesus</a:t>
            </a:r>
          </a:p>
          <a:p>
            <a:pPr marL="457200" indent="-457200">
              <a:buFont typeface="+mj-lt"/>
              <a:buAutoNum type="alphaUcPeriod"/>
            </a:pPr>
            <a:r>
              <a:rPr lang="en-US" sz="2400" u="sng" dirty="0"/>
              <a:t>All matter is evil</a:t>
            </a:r>
          </a:p>
          <a:p>
            <a:pPr marL="457200" indent="-457200">
              <a:buFont typeface="+mj-lt"/>
              <a:buAutoNum type="alphaUcPeriod"/>
            </a:pPr>
            <a:r>
              <a:rPr lang="en-US" sz="2400" u="sng" dirty="0"/>
              <a:t>Feminism</a:t>
            </a:r>
          </a:p>
          <a:p>
            <a:pPr marL="914400" lvl="1" indent="-457200">
              <a:buFont typeface="+mj-lt"/>
              <a:buAutoNum type="arabicPeriod"/>
            </a:pPr>
            <a:r>
              <a:rPr lang="en-US" sz="2400" i="1" dirty="0"/>
              <a:t>According to The Da Vinci Code, “Christianity was invented to suppress women and to turn people away from ‘the divine feminine’” (Kirkwood, 18)</a:t>
            </a:r>
          </a:p>
          <a:p>
            <a:pPr marL="914400" lvl="1" indent="-457200">
              <a:buFont typeface="+mj-lt"/>
              <a:buAutoNum type="arabicPeriod"/>
            </a:pPr>
            <a:r>
              <a:rPr lang="en-US" sz="2400" i="1" dirty="0"/>
              <a:t>Claim that Jesus wanted Mary Magdalene to be the real leader of the church (Kirkwood, 19)</a:t>
            </a:r>
          </a:p>
          <a:p>
            <a:pPr marL="914400" lvl="1" indent="-457200">
              <a:buFont typeface="+mj-lt"/>
              <a:buAutoNum type="arabicPeriod"/>
            </a:pPr>
            <a:r>
              <a:rPr lang="en-US" sz="2400" i="1" dirty="0"/>
              <a:t>Claim that OT Israel worshipped a male God, Jehovah, and a female counterpart, Shekinah (Kirkwood, 19)</a:t>
            </a:r>
          </a:p>
          <a:p>
            <a:pPr marL="914400" lvl="1" indent="-457200">
              <a:buFont typeface="+mj-lt"/>
              <a:buAutoNum type="arabicPeriod"/>
            </a:pPr>
            <a:r>
              <a:rPr lang="en-US" sz="2400" i="1" dirty="0"/>
              <a:t>Bible teaches woman’s submission (1 Tim. 2:11-12)</a:t>
            </a:r>
          </a:p>
        </p:txBody>
      </p:sp>
    </p:spTree>
    <p:extLst>
      <p:ext uri="{BB962C8B-B14F-4D97-AF65-F5344CB8AC3E}">
        <p14:creationId xmlns:p14="http://schemas.microsoft.com/office/powerpoint/2010/main" val="10229924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3E4B9-0E2F-1C94-2B5C-208F39690480}"/>
              </a:ext>
            </a:extLst>
          </p:cNvPr>
          <p:cNvSpPr txBox="1"/>
          <p:nvPr/>
        </p:nvSpPr>
        <p:spPr>
          <a:xfrm>
            <a:off x="1054249" y="623944"/>
            <a:ext cx="7035501" cy="584775"/>
          </a:xfrm>
          <a:prstGeom prst="rect">
            <a:avLst/>
          </a:prstGeom>
          <a:noFill/>
        </p:spPr>
        <p:txBody>
          <a:bodyPr wrap="square" rtlCol="0">
            <a:spAutoFit/>
          </a:bodyPr>
          <a:lstStyle/>
          <a:p>
            <a:pPr marL="571500" indent="-571500" algn="ctr">
              <a:buFont typeface="+mj-lt"/>
              <a:buAutoNum type="romanUcPeriod" startAt="2"/>
            </a:pPr>
            <a:r>
              <a:rPr lang="en-US" sz="3200" dirty="0">
                <a:latin typeface="Amasis MT Pro Black" panose="02040A04050005020304" pitchFamily="18" charset="0"/>
              </a:rPr>
              <a:t>What Does Gnosticism Teach?</a:t>
            </a:r>
          </a:p>
        </p:txBody>
      </p:sp>
      <p:sp>
        <p:nvSpPr>
          <p:cNvPr id="3" name="TextBox 2">
            <a:extLst>
              <a:ext uri="{FF2B5EF4-FFF2-40B4-BE49-F238E27FC236}">
                <a16:creationId xmlns:a16="http://schemas.microsoft.com/office/drawing/2014/main" id="{C5CB5DDE-8E5D-FA63-6D04-8FC61BEC728F}"/>
              </a:ext>
            </a:extLst>
          </p:cNvPr>
          <p:cNvSpPr txBox="1"/>
          <p:nvPr/>
        </p:nvSpPr>
        <p:spPr>
          <a:xfrm>
            <a:off x="575534" y="1979405"/>
            <a:ext cx="8041340" cy="3785652"/>
          </a:xfrm>
          <a:prstGeom prst="rect">
            <a:avLst/>
          </a:prstGeom>
          <a:noFill/>
        </p:spPr>
        <p:txBody>
          <a:bodyPr wrap="square" rtlCol="0">
            <a:spAutoFit/>
          </a:bodyPr>
          <a:lstStyle/>
          <a:p>
            <a:pPr marL="457200" indent="-457200">
              <a:buFont typeface="+mj-lt"/>
              <a:buAutoNum type="alphaUcPeriod"/>
            </a:pPr>
            <a:r>
              <a:rPr lang="en-US" sz="2400" u="sng" dirty="0"/>
              <a:t>God &amp; Creation</a:t>
            </a:r>
          </a:p>
          <a:p>
            <a:pPr marL="457200" indent="-457200">
              <a:buFont typeface="+mj-lt"/>
              <a:buAutoNum type="alphaUcPeriod"/>
            </a:pPr>
            <a:r>
              <a:rPr lang="en-US" sz="2400" u="sng" dirty="0"/>
              <a:t>Christ / Jesus</a:t>
            </a:r>
          </a:p>
          <a:p>
            <a:pPr marL="457200" indent="-457200">
              <a:buFont typeface="+mj-lt"/>
              <a:buAutoNum type="alphaUcPeriod"/>
            </a:pPr>
            <a:r>
              <a:rPr lang="en-US" sz="2400" u="sng" dirty="0"/>
              <a:t>All matter is evil</a:t>
            </a:r>
          </a:p>
          <a:p>
            <a:pPr marL="457200" indent="-457200">
              <a:buFont typeface="+mj-lt"/>
              <a:buAutoNum type="alphaUcPeriod"/>
            </a:pPr>
            <a:r>
              <a:rPr lang="en-US" sz="2400" u="sng" dirty="0"/>
              <a:t>Feminism</a:t>
            </a:r>
          </a:p>
          <a:p>
            <a:pPr marL="457200" indent="-457200">
              <a:buFont typeface="+mj-lt"/>
              <a:buAutoNum type="alphaUcPeriod"/>
            </a:pPr>
            <a:r>
              <a:rPr lang="en-US" sz="2400" u="sng" dirty="0"/>
              <a:t>Reincarnation</a:t>
            </a:r>
          </a:p>
          <a:p>
            <a:pPr marL="914400" lvl="1" indent="-457200">
              <a:buFont typeface="+mj-lt"/>
              <a:buAutoNum type="arabicPeriod"/>
            </a:pPr>
            <a:r>
              <a:rPr lang="en-US" sz="2400" i="1" dirty="0"/>
              <a:t>Knowledge frees one from the bonds of the material (matter)</a:t>
            </a:r>
          </a:p>
          <a:p>
            <a:pPr marL="914400" lvl="1" indent="-457200">
              <a:buFont typeface="+mj-lt"/>
              <a:buAutoNum type="arabicPeriod"/>
            </a:pPr>
            <a:r>
              <a:rPr lang="en-US" sz="2400" i="1" dirty="0"/>
              <a:t>If don’t accept gnosis (knowledge) are reincarnated in some form on earth</a:t>
            </a:r>
          </a:p>
          <a:p>
            <a:pPr marL="914400" lvl="1" indent="-457200">
              <a:buFont typeface="+mj-lt"/>
              <a:buAutoNum type="arabicPeriod"/>
            </a:pPr>
            <a:r>
              <a:rPr lang="en-US" sz="2400" i="1" dirty="0"/>
              <a:t>Reincarnation denies a resurrection (1 Cor. 15)</a:t>
            </a:r>
          </a:p>
        </p:txBody>
      </p:sp>
    </p:spTree>
    <p:extLst>
      <p:ext uri="{BB962C8B-B14F-4D97-AF65-F5344CB8AC3E}">
        <p14:creationId xmlns:p14="http://schemas.microsoft.com/office/powerpoint/2010/main" val="2690733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568379"/>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
        <p:nvSpPr>
          <p:cNvPr id="2" name="TextBox 1">
            <a:extLst>
              <a:ext uri="{FF2B5EF4-FFF2-40B4-BE49-F238E27FC236}">
                <a16:creationId xmlns:a16="http://schemas.microsoft.com/office/drawing/2014/main" id="{167D185E-4247-CB97-7C73-D5896DB52F97}"/>
              </a:ext>
            </a:extLst>
          </p:cNvPr>
          <p:cNvSpPr txBox="1"/>
          <p:nvPr/>
        </p:nvSpPr>
        <p:spPr>
          <a:xfrm>
            <a:off x="1124173" y="2517290"/>
            <a:ext cx="7035501" cy="2369880"/>
          </a:xfrm>
          <a:prstGeom prst="rect">
            <a:avLst/>
          </a:prstGeom>
          <a:noFill/>
        </p:spPr>
        <p:txBody>
          <a:bodyPr wrap="square" rtlCol="0">
            <a:spAutoFit/>
          </a:bodyPr>
          <a:lstStyle/>
          <a:p>
            <a:pPr marL="571500" indent="-571500">
              <a:buFont typeface="+mj-lt"/>
              <a:buAutoNum type="romanUcPeriod"/>
            </a:pPr>
            <a:r>
              <a:rPr lang="en-US" sz="3200" dirty="0">
                <a:latin typeface="Amasis MT Pro Black" panose="02040A04050005020304" pitchFamily="18" charset="0"/>
              </a:rPr>
              <a:t>What is Gnosticism?</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What Does Gnosticism Teach?</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Gnosticism Referenced in the New Testament</a:t>
            </a:r>
          </a:p>
        </p:txBody>
      </p:sp>
    </p:spTree>
    <p:extLst>
      <p:ext uri="{BB962C8B-B14F-4D97-AF65-F5344CB8AC3E}">
        <p14:creationId xmlns:p14="http://schemas.microsoft.com/office/powerpoint/2010/main" val="161561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8B2C11-B5B0-ACD8-28CF-78F9D19AEBC0}"/>
              </a:ext>
            </a:extLst>
          </p:cNvPr>
          <p:cNvSpPr txBox="1"/>
          <p:nvPr/>
        </p:nvSpPr>
        <p:spPr>
          <a:xfrm>
            <a:off x="1054249" y="381897"/>
            <a:ext cx="7035501" cy="1077218"/>
          </a:xfrm>
          <a:prstGeom prst="rect">
            <a:avLst/>
          </a:prstGeom>
          <a:noFill/>
        </p:spPr>
        <p:txBody>
          <a:bodyPr wrap="square" rtlCol="0">
            <a:spAutoFit/>
          </a:bodyPr>
          <a:lstStyle/>
          <a:p>
            <a:pPr marL="571500" indent="-571500" algn="ctr">
              <a:buFont typeface="+mj-lt"/>
              <a:buAutoNum type="romanUcPeriod" startAt="3"/>
            </a:pPr>
            <a:r>
              <a:rPr lang="en-US" sz="3200" dirty="0">
                <a:latin typeface="Amasis MT Pro Black" panose="02040A04050005020304" pitchFamily="18" charset="0"/>
              </a:rPr>
              <a:t>Gnosticism Referenced in the New Testament</a:t>
            </a:r>
          </a:p>
        </p:txBody>
      </p:sp>
      <p:sp>
        <p:nvSpPr>
          <p:cNvPr id="3" name="TextBox 2">
            <a:extLst>
              <a:ext uri="{FF2B5EF4-FFF2-40B4-BE49-F238E27FC236}">
                <a16:creationId xmlns:a16="http://schemas.microsoft.com/office/drawing/2014/main" id="{D74DE35C-A6D2-6F70-211F-17DEF6E43EE1}"/>
              </a:ext>
            </a:extLst>
          </p:cNvPr>
          <p:cNvSpPr txBox="1"/>
          <p:nvPr/>
        </p:nvSpPr>
        <p:spPr>
          <a:xfrm>
            <a:off x="575534" y="1979405"/>
            <a:ext cx="8041340" cy="4467057"/>
          </a:xfrm>
          <a:prstGeom prst="rect">
            <a:avLst/>
          </a:prstGeom>
          <a:noFill/>
        </p:spPr>
        <p:txBody>
          <a:bodyPr wrap="square" rtlCol="0">
            <a:spAutoFit/>
          </a:bodyPr>
          <a:lstStyle/>
          <a:p>
            <a:pPr marL="457200" indent="-457200">
              <a:lnSpc>
                <a:spcPct val="150000"/>
              </a:lnSpc>
              <a:buFont typeface="+mj-lt"/>
              <a:buAutoNum type="alphaUcPeriod"/>
            </a:pPr>
            <a:r>
              <a:rPr lang="en-US" sz="2400" dirty="0"/>
              <a:t>1 Timothy 1:4</a:t>
            </a:r>
          </a:p>
          <a:p>
            <a:pPr marL="457200" indent="-457200">
              <a:lnSpc>
                <a:spcPct val="150000"/>
              </a:lnSpc>
              <a:buFont typeface="+mj-lt"/>
              <a:buAutoNum type="alphaUcPeriod"/>
            </a:pPr>
            <a:r>
              <a:rPr lang="en-US" sz="2400" dirty="0"/>
              <a:t>1 Timothy 1:20</a:t>
            </a:r>
          </a:p>
          <a:p>
            <a:pPr marL="457200" indent="-457200">
              <a:lnSpc>
                <a:spcPct val="150000"/>
              </a:lnSpc>
              <a:buFont typeface="+mj-lt"/>
              <a:buAutoNum type="alphaUcPeriod"/>
            </a:pPr>
            <a:r>
              <a:rPr lang="en-US" sz="2400" dirty="0"/>
              <a:t>1 Timothy 4:3</a:t>
            </a:r>
          </a:p>
          <a:p>
            <a:pPr marL="457200" indent="-457200">
              <a:lnSpc>
                <a:spcPct val="150000"/>
              </a:lnSpc>
              <a:buFont typeface="+mj-lt"/>
              <a:buAutoNum type="alphaUcPeriod"/>
            </a:pPr>
            <a:r>
              <a:rPr lang="en-US" sz="2400" dirty="0"/>
              <a:t>1 Timothy 6:20</a:t>
            </a:r>
          </a:p>
          <a:p>
            <a:pPr marL="457200" indent="-457200">
              <a:lnSpc>
                <a:spcPct val="150000"/>
              </a:lnSpc>
              <a:buFont typeface="+mj-lt"/>
              <a:buAutoNum type="alphaUcPeriod"/>
            </a:pPr>
            <a:r>
              <a:rPr lang="en-US" sz="2400" dirty="0"/>
              <a:t>2 Timothy 2:16-18</a:t>
            </a:r>
          </a:p>
          <a:p>
            <a:pPr marL="457200" indent="-457200">
              <a:lnSpc>
                <a:spcPct val="150000"/>
              </a:lnSpc>
              <a:buFont typeface="+mj-lt"/>
              <a:buAutoNum type="alphaUcPeriod"/>
            </a:pPr>
            <a:r>
              <a:rPr lang="en-US" sz="2400" dirty="0"/>
              <a:t>Colossians 2:20-23</a:t>
            </a:r>
          </a:p>
          <a:p>
            <a:pPr marL="457200" indent="-457200">
              <a:lnSpc>
                <a:spcPct val="150000"/>
              </a:lnSpc>
              <a:buFont typeface="+mj-lt"/>
              <a:buAutoNum type="alphaUcPeriod"/>
            </a:pPr>
            <a:r>
              <a:rPr lang="en-US" sz="2400" dirty="0"/>
              <a:t>1 John 4:1-3</a:t>
            </a:r>
          </a:p>
          <a:p>
            <a:pPr marL="457200" indent="-457200">
              <a:lnSpc>
                <a:spcPct val="150000"/>
              </a:lnSpc>
              <a:buFont typeface="+mj-lt"/>
              <a:buAutoNum type="alphaUcPeriod"/>
            </a:pPr>
            <a:r>
              <a:rPr lang="en-US" sz="2400" dirty="0"/>
              <a:t>2 John 7-9</a:t>
            </a:r>
          </a:p>
        </p:txBody>
      </p:sp>
    </p:spTree>
    <p:extLst>
      <p:ext uri="{BB962C8B-B14F-4D97-AF65-F5344CB8AC3E}">
        <p14:creationId xmlns:p14="http://schemas.microsoft.com/office/powerpoint/2010/main" val="322689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568379"/>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
        <p:nvSpPr>
          <p:cNvPr id="2" name="TextBox 1">
            <a:extLst>
              <a:ext uri="{FF2B5EF4-FFF2-40B4-BE49-F238E27FC236}">
                <a16:creationId xmlns:a16="http://schemas.microsoft.com/office/drawing/2014/main" id="{167D185E-4247-CB97-7C73-D5896DB52F97}"/>
              </a:ext>
            </a:extLst>
          </p:cNvPr>
          <p:cNvSpPr txBox="1"/>
          <p:nvPr/>
        </p:nvSpPr>
        <p:spPr>
          <a:xfrm>
            <a:off x="1124173" y="2517290"/>
            <a:ext cx="7035501" cy="3016210"/>
          </a:xfrm>
          <a:prstGeom prst="rect">
            <a:avLst/>
          </a:prstGeom>
          <a:noFill/>
        </p:spPr>
        <p:txBody>
          <a:bodyPr wrap="square" rtlCol="0">
            <a:spAutoFit/>
          </a:bodyPr>
          <a:lstStyle/>
          <a:p>
            <a:pPr marL="571500" indent="-571500">
              <a:buFont typeface="+mj-lt"/>
              <a:buAutoNum type="romanUcPeriod"/>
            </a:pPr>
            <a:r>
              <a:rPr lang="en-US" sz="3200" dirty="0">
                <a:latin typeface="Amasis MT Pro Black" panose="02040A04050005020304" pitchFamily="18" charset="0"/>
              </a:rPr>
              <a:t>What is Gnosticism?</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What Does Gnosticism Teach?</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Gnosticism Referenced in the New Testament</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 Gnosticism Today</a:t>
            </a:r>
          </a:p>
        </p:txBody>
      </p:sp>
    </p:spTree>
    <p:extLst>
      <p:ext uri="{BB962C8B-B14F-4D97-AF65-F5344CB8AC3E}">
        <p14:creationId xmlns:p14="http://schemas.microsoft.com/office/powerpoint/2010/main" val="27945309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060EF2-EDB8-FE32-E6D3-33FD7C9F05CB}"/>
              </a:ext>
            </a:extLst>
          </p:cNvPr>
          <p:cNvSpPr txBox="1"/>
          <p:nvPr/>
        </p:nvSpPr>
        <p:spPr>
          <a:xfrm>
            <a:off x="1011219" y="618565"/>
            <a:ext cx="7035501" cy="584775"/>
          </a:xfrm>
          <a:prstGeom prst="rect">
            <a:avLst/>
          </a:prstGeom>
          <a:noFill/>
        </p:spPr>
        <p:txBody>
          <a:bodyPr wrap="square" rtlCol="0">
            <a:spAutoFit/>
          </a:bodyPr>
          <a:lstStyle/>
          <a:p>
            <a:pPr marL="571500" indent="-571500" algn="ctr">
              <a:buFont typeface="+mj-lt"/>
              <a:buAutoNum type="romanUcPeriod" startAt="4"/>
            </a:pPr>
            <a:r>
              <a:rPr lang="en-US" sz="3200" dirty="0">
                <a:latin typeface="Amasis MT Pro Black" panose="02040A04050005020304" pitchFamily="18" charset="0"/>
              </a:rPr>
              <a:t> Gnosticism Today</a:t>
            </a:r>
          </a:p>
        </p:txBody>
      </p:sp>
      <p:sp>
        <p:nvSpPr>
          <p:cNvPr id="3" name="TextBox 2">
            <a:extLst>
              <a:ext uri="{FF2B5EF4-FFF2-40B4-BE49-F238E27FC236}">
                <a16:creationId xmlns:a16="http://schemas.microsoft.com/office/drawing/2014/main" id="{5C96918C-D0E5-63E2-03B4-015923907FAF}"/>
              </a:ext>
            </a:extLst>
          </p:cNvPr>
          <p:cNvSpPr txBox="1"/>
          <p:nvPr/>
        </p:nvSpPr>
        <p:spPr>
          <a:xfrm>
            <a:off x="575534" y="1979405"/>
            <a:ext cx="8041340" cy="3354765"/>
          </a:xfrm>
          <a:prstGeom prst="rect">
            <a:avLst/>
          </a:prstGeom>
          <a:noFill/>
        </p:spPr>
        <p:txBody>
          <a:bodyPr wrap="square" rtlCol="0">
            <a:spAutoFit/>
          </a:bodyPr>
          <a:lstStyle/>
          <a:p>
            <a:pPr marL="457200" indent="-457200">
              <a:buFont typeface="+mj-lt"/>
              <a:buAutoNum type="alphaUcPeriod"/>
            </a:pPr>
            <a:r>
              <a:rPr lang="en-US" sz="2400" dirty="0"/>
              <a:t>Doctrines associated with Gnosticism are not dead</a:t>
            </a:r>
          </a:p>
          <a:p>
            <a:pPr marL="914400" lvl="1" indent="-457200">
              <a:buFont typeface="+mj-lt"/>
              <a:buAutoNum type="arabicPeriod"/>
            </a:pPr>
            <a:r>
              <a:rPr lang="en-US" sz="2400" i="1" dirty="0"/>
              <a:t>Denial of creation</a:t>
            </a:r>
          </a:p>
          <a:p>
            <a:pPr marL="914400" lvl="1" indent="-457200">
              <a:buFont typeface="+mj-lt"/>
              <a:buAutoNum type="arabicPeriod"/>
            </a:pPr>
            <a:r>
              <a:rPr lang="en-US" sz="2400" i="1" dirty="0"/>
              <a:t>Denial of deity of Christ</a:t>
            </a:r>
          </a:p>
          <a:p>
            <a:pPr marL="914400" lvl="1" indent="-457200">
              <a:buFont typeface="+mj-lt"/>
              <a:buAutoNum type="arabicPeriod"/>
            </a:pPr>
            <a:r>
              <a:rPr lang="en-US" sz="2400" i="1" dirty="0"/>
              <a:t>Denial of resurrection</a:t>
            </a:r>
          </a:p>
          <a:p>
            <a:pPr marL="914400" lvl="1" indent="-457200">
              <a:buFont typeface="+mj-lt"/>
              <a:buAutoNum type="arabicPeriod"/>
            </a:pPr>
            <a:r>
              <a:rPr lang="en-US" sz="2400" i="1" dirty="0"/>
              <a:t>Reincarnation</a:t>
            </a:r>
          </a:p>
          <a:p>
            <a:pPr marL="914400" lvl="1" indent="-457200">
              <a:buFont typeface="+mj-lt"/>
              <a:buAutoNum type="arabicPeriod"/>
            </a:pPr>
            <a:r>
              <a:rPr lang="en-US" sz="2400" i="1" dirty="0"/>
              <a:t>Feminism</a:t>
            </a:r>
          </a:p>
          <a:p>
            <a:pPr marL="914400" lvl="1" indent="-457200">
              <a:buFont typeface="+mj-lt"/>
              <a:buAutoNum type="arabicPeriod"/>
            </a:pPr>
            <a:endParaRPr lang="en-US" sz="1000" i="1" dirty="0"/>
          </a:p>
          <a:p>
            <a:pPr marL="457200" indent="-457200">
              <a:buFont typeface="+mj-lt"/>
              <a:buAutoNum type="alphaUcPeriod"/>
            </a:pPr>
            <a:r>
              <a:rPr lang="en-US" sz="2400" dirty="0"/>
              <a:t>Da Vinci Code – 2003</a:t>
            </a:r>
          </a:p>
          <a:p>
            <a:pPr marL="457200" indent="-457200">
              <a:buFont typeface="+mj-lt"/>
              <a:buAutoNum type="alphaUcPeriod"/>
            </a:pPr>
            <a:endParaRPr lang="en-US" sz="1000" dirty="0"/>
          </a:p>
          <a:p>
            <a:pPr marL="457200" indent="-457200">
              <a:buFont typeface="+mj-lt"/>
              <a:buAutoNum type="alphaUcPeriod"/>
            </a:pPr>
            <a:r>
              <a:rPr lang="en-US" sz="2400" dirty="0"/>
              <a:t>New age very much alive today </a:t>
            </a:r>
          </a:p>
        </p:txBody>
      </p:sp>
    </p:spTree>
    <p:extLst>
      <p:ext uri="{BB962C8B-B14F-4D97-AF65-F5344CB8AC3E}">
        <p14:creationId xmlns:p14="http://schemas.microsoft.com/office/powerpoint/2010/main" val="506552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A53257-DE47-B25C-D525-72FD4F66BE1C}"/>
              </a:ext>
            </a:extLst>
          </p:cNvPr>
          <p:cNvSpPr txBox="1"/>
          <p:nvPr/>
        </p:nvSpPr>
        <p:spPr>
          <a:xfrm>
            <a:off x="736899" y="1118795"/>
            <a:ext cx="7912249" cy="2308324"/>
          </a:xfrm>
          <a:prstGeom prst="rect">
            <a:avLst/>
          </a:prstGeom>
          <a:solidFill>
            <a:schemeClr val="bg1"/>
          </a:solidFill>
          <a:ln>
            <a:solidFill>
              <a:schemeClr val="tx1"/>
            </a:solidFill>
          </a:ln>
        </p:spPr>
        <p:txBody>
          <a:bodyPr wrap="square" rtlCol="0">
            <a:spAutoFit/>
          </a:bodyPr>
          <a:lstStyle/>
          <a:p>
            <a:r>
              <a:rPr lang="en-US" sz="2400" dirty="0"/>
              <a:t>“We live in a New Age Society. New Age thought permeates the arts, music, literature, and religion. We live in a time where mysticism is embraced by many. The Bible is no longer considered the standard of authority.”</a:t>
            </a:r>
          </a:p>
          <a:p>
            <a:endParaRPr lang="en-US" sz="2400" dirty="0"/>
          </a:p>
          <a:p>
            <a:r>
              <a:rPr lang="en-US" sz="2400" dirty="0"/>
              <a:t>Kirkwood, 103</a:t>
            </a:r>
          </a:p>
        </p:txBody>
      </p:sp>
    </p:spTree>
    <p:extLst>
      <p:ext uri="{BB962C8B-B14F-4D97-AF65-F5344CB8AC3E}">
        <p14:creationId xmlns:p14="http://schemas.microsoft.com/office/powerpoint/2010/main" val="3861208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25F29-110F-19B1-54DF-86357A283100}"/>
              </a:ext>
            </a:extLst>
          </p:cNvPr>
          <p:cNvSpPr/>
          <p:nvPr/>
        </p:nvSpPr>
        <p:spPr>
          <a:xfrm>
            <a:off x="1288087" y="568379"/>
            <a:ext cx="6567825"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800" b="1" cap="none" spc="0" dirty="0">
                <a:ln/>
                <a:solidFill>
                  <a:srgbClr val="C00000"/>
                </a:solidFill>
                <a:effectLst>
                  <a:outerShdw blurRad="38100" dist="38100" dir="2700000" algn="tl">
                    <a:srgbClr val="000000">
                      <a:alpha val="43137"/>
                    </a:srgbClr>
                  </a:outerShdw>
                </a:effectLst>
                <a:latin typeface="Amasis MT Pro Black" panose="02040A04050005020304" pitchFamily="18" charset="0"/>
              </a:rPr>
              <a:t>Gnosticism</a:t>
            </a:r>
          </a:p>
        </p:txBody>
      </p:sp>
      <p:sp>
        <p:nvSpPr>
          <p:cNvPr id="2" name="TextBox 1">
            <a:extLst>
              <a:ext uri="{FF2B5EF4-FFF2-40B4-BE49-F238E27FC236}">
                <a16:creationId xmlns:a16="http://schemas.microsoft.com/office/drawing/2014/main" id="{167D185E-4247-CB97-7C73-D5896DB52F97}"/>
              </a:ext>
            </a:extLst>
          </p:cNvPr>
          <p:cNvSpPr txBox="1"/>
          <p:nvPr/>
        </p:nvSpPr>
        <p:spPr>
          <a:xfrm>
            <a:off x="1124173" y="2517290"/>
            <a:ext cx="7035501" cy="3016210"/>
          </a:xfrm>
          <a:prstGeom prst="rect">
            <a:avLst/>
          </a:prstGeom>
          <a:noFill/>
        </p:spPr>
        <p:txBody>
          <a:bodyPr wrap="square" rtlCol="0">
            <a:spAutoFit/>
          </a:bodyPr>
          <a:lstStyle/>
          <a:p>
            <a:pPr marL="571500" indent="-571500">
              <a:buFont typeface="+mj-lt"/>
              <a:buAutoNum type="romanUcPeriod"/>
            </a:pPr>
            <a:r>
              <a:rPr lang="en-US" sz="3200" dirty="0">
                <a:latin typeface="Amasis MT Pro Black" panose="02040A04050005020304" pitchFamily="18" charset="0"/>
              </a:rPr>
              <a:t>What is Gnosticism?</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What Does Gnosticism Teach?</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Gnosticism Referenced in the New Testament</a:t>
            </a:r>
          </a:p>
          <a:p>
            <a:pPr marL="571500" indent="-571500">
              <a:buFont typeface="+mj-lt"/>
              <a:buAutoNum type="romanUcPeriod"/>
            </a:pPr>
            <a:endParaRPr lang="en-US" sz="1000" dirty="0">
              <a:latin typeface="Amasis MT Pro Black" panose="02040A04050005020304" pitchFamily="18" charset="0"/>
            </a:endParaRPr>
          </a:p>
          <a:p>
            <a:pPr marL="571500" indent="-571500">
              <a:buFont typeface="+mj-lt"/>
              <a:buAutoNum type="romanUcPeriod"/>
            </a:pPr>
            <a:r>
              <a:rPr lang="en-US" sz="3200" dirty="0">
                <a:latin typeface="Amasis MT Pro Black" panose="02040A04050005020304" pitchFamily="18" charset="0"/>
              </a:rPr>
              <a:t> Gnosticism Today</a:t>
            </a:r>
          </a:p>
        </p:txBody>
      </p:sp>
    </p:spTree>
    <p:extLst>
      <p:ext uri="{BB962C8B-B14F-4D97-AF65-F5344CB8AC3E}">
        <p14:creationId xmlns:p14="http://schemas.microsoft.com/office/powerpoint/2010/main" val="29975570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593</TotalTime>
  <Words>1715</Words>
  <Application>Microsoft Office PowerPoint</Application>
  <PresentationFormat>On-screen Show (4:3)</PresentationFormat>
  <Paragraphs>167</Paragraphs>
  <Slides>27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Amasis MT Pro Black</vt:lpstr>
      <vt:lpstr>Arial</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2</cp:revision>
  <cp:lastPrinted>2022-06-19T21:43:11Z</cp:lastPrinted>
  <dcterms:created xsi:type="dcterms:W3CDTF">2022-06-19T03:45:16Z</dcterms:created>
  <dcterms:modified xsi:type="dcterms:W3CDTF">2022-06-19T21:44:01Z</dcterms:modified>
</cp:coreProperties>
</file>