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 id="2147483708" r:id="rId5"/>
    <p:sldMasterId id="2147483720" r:id="rId6"/>
  </p:sldMasterIdLst>
  <p:notesMasterIdLst>
    <p:notesMasterId r:id="rId32"/>
  </p:notesMasterIdLst>
  <p:sldIdLst>
    <p:sldId id="270" r:id="rId7"/>
    <p:sldId id="258" r:id="rId8"/>
    <p:sldId id="271" r:id="rId9"/>
    <p:sldId id="272" r:id="rId10"/>
    <p:sldId id="275" r:id="rId11"/>
    <p:sldId id="256" r:id="rId12"/>
    <p:sldId id="262" r:id="rId13"/>
    <p:sldId id="273" r:id="rId14"/>
    <p:sldId id="274" r:id="rId15"/>
    <p:sldId id="259" r:id="rId16"/>
    <p:sldId id="324" r:id="rId17"/>
    <p:sldId id="325" r:id="rId18"/>
    <p:sldId id="263" r:id="rId19"/>
    <p:sldId id="326" r:id="rId20"/>
    <p:sldId id="276" r:id="rId21"/>
    <p:sldId id="327" r:id="rId22"/>
    <p:sldId id="277" r:id="rId23"/>
    <p:sldId id="328" r:id="rId24"/>
    <p:sldId id="278" r:id="rId25"/>
    <p:sldId id="329" r:id="rId26"/>
    <p:sldId id="279" r:id="rId27"/>
    <p:sldId id="260" r:id="rId28"/>
    <p:sldId id="264" r:id="rId29"/>
    <p:sldId id="280" r:id="rId30"/>
    <p:sldId id="261" r:id="rId31"/>
  </p:sldIdLst>
  <p:sldSz cx="9144000" cy="6858000" type="screen4x3"/>
  <p:notesSz cx="7010400" cy="9296400"/>
  <p:embeddedFontLst>
    <p:embeddedFont>
      <p:font typeface="Arial Narrow" panose="020B0606020202030204" pitchFamily="34" charset="0"/>
      <p:regular r:id="rId33"/>
      <p:bold r:id="rId34"/>
      <p:italic r:id="rId35"/>
      <p:boldItalic r:id="rId36"/>
    </p:embeddedFont>
    <p:embeddedFont>
      <p:font typeface="Bodoni MT Black" panose="02070A03080606020203" pitchFamily="18" charset="0"/>
      <p:bold r:id="rId37"/>
      <p:boldItalic r:id="rId38"/>
    </p:embeddedFont>
    <p:embeddedFont>
      <p:font typeface="Book Antiqua" panose="02040602050305030304" pitchFamily="18"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915" autoAdjust="0"/>
  </p:normalViewPr>
  <p:slideViewPr>
    <p:cSldViewPr snapToGrid="0">
      <p:cViewPr varScale="1">
        <p:scale>
          <a:sx n="79" d="100"/>
          <a:sy n="79" d="100"/>
        </p:scale>
        <p:origin x="87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4.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A580BEE-4CCB-406F-BE8A-47A85AFDE3B2}" type="datetimeFigureOut">
              <a:rPr lang="en-US" smtClean="0"/>
              <a:t>5/22/2022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92AB180-A2A5-43A5-95AA-185550CFDBB2}" type="slidenum">
              <a:rPr lang="en-US" smtClean="0"/>
              <a:t>‹#›</a:t>
            </a:fld>
            <a:endParaRPr lang="en-US"/>
          </a:p>
        </p:txBody>
      </p:sp>
    </p:spTree>
    <p:extLst>
      <p:ext uri="{BB962C8B-B14F-4D97-AF65-F5344CB8AC3E}">
        <p14:creationId xmlns:p14="http://schemas.microsoft.com/office/powerpoint/2010/main" val="1234974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97576107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98866463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72668158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40198764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5A72D1-8934-4870-9F3F-25FE31C07AE2}" type="datetimeFigureOut">
              <a:rPr lang="en-US" smtClean="0"/>
              <a:t>5/22/2022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41712858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5A72D1-8934-4870-9F3F-25FE31C07AE2}" type="datetimeFigureOut">
              <a:rPr lang="en-US" smtClean="0"/>
              <a:t>5/22/2022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79392437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A72D1-8934-4870-9F3F-25FE31C07AE2}" type="datetimeFigureOut">
              <a:rPr lang="en-US" smtClean="0"/>
              <a:t>5/22/2022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39276694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45273957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83663002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61121836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870863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68259337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24775581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29605751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0845291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5A72D1-8934-4870-9F3F-25FE31C07AE2}" type="datetimeFigureOut">
              <a:rPr lang="en-US" smtClean="0"/>
              <a:t>5/22/2022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83226041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5A72D1-8934-4870-9F3F-25FE31C07AE2}" type="datetimeFigureOut">
              <a:rPr lang="en-US" smtClean="0"/>
              <a:t>5/22/2022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90320533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A72D1-8934-4870-9F3F-25FE31C07AE2}" type="datetimeFigureOut">
              <a:rPr lang="en-US" smtClean="0"/>
              <a:t>5/22/2022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52808873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09508869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422384550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51220359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88349655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83646101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4100087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75383235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35858404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5A72D1-8934-4870-9F3F-25FE31C07AE2}" type="datetimeFigureOut">
              <a:rPr lang="en-US" smtClean="0"/>
              <a:t>5/22/2022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3931782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5A72D1-8934-4870-9F3F-25FE31C07AE2}" type="datetimeFigureOut">
              <a:rPr lang="en-US" smtClean="0"/>
              <a:t>5/22/2022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4812100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A72D1-8934-4870-9F3F-25FE31C07AE2}" type="datetimeFigureOut">
              <a:rPr lang="en-US" smtClean="0"/>
              <a:t>5/22/2022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31982229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48310836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29807784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94065982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80886479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52215307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72018535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54140255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90878419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5A72D1-8934-4870-9F3F-25FE31C07AE2}" type="datetimeFigureOut">
              <a:rPr lang="en-US" smtClean="0"/>
              <a:t>5/22/2022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75809770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5A72D1-8934-4870-9F3F-25FE31C07AE2}" type="datetimeFigureOut">
              <a:rPr lang="en-US" smtClean="0"/>
              <a:t>5/22/2022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92159314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A72D1-8934-4870-9F3F-25FE31C07AE2}" type="datetimeFigureOut">
              <a:rPr lang="en-US" smtClean="0"/>
              <a:t>5/22/2022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1921672401"/>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53007144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A72D1-8934-4870-9F3F-25FE31C07AE2}"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62614339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32164266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A72D1-8934-4870-9F3F-25FE31C07AE2}"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99D0A-6196-4FEC-99F4-85E709A01BE7}" type="slidenum">
              <a:rPr lang="en-US" smtClean="0"/>
              <a:t>‹#›</a:t>
            </a:fld>
            <a:endParaRPr lang="en-US"/>
          </a:p>
        </p:txBody>
      </p:sp>
    </p:spTree>
    <p:extLst>
      <p:ext uri="{BB962C8B-B14F-4D97-AF65-F5344CB8AC3E}">
        <p14:creationId xmlns:p14="http://schemas.microsoft.com/office/powerpoint/2010/main" val="21910952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5532793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4071029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0956945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4169651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5/22/2022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6205480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5/22/2022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9882997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5/22/2022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4071647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0467406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5053164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8496254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7013014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1818469"/>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1934537"/>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34283031"/>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0751247"/>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15586"/>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81106849"/>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77440559"/>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19403106"/>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02878832"/>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6178729"/>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37454711"/>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A72D1-8934-4870-9F3F-25FE31C07AE2}" type="datetimeFigureOut">
              <a:rPr lang="en-US" smtClean="0"/>
              <a:t>5/22/2022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99D0A-6196-4FEC-99F4-85E709A01BE7}" type="slidenum">
              <a:rPr lang="en-US" smtClean="0"/>
              <a:t>‹#›</a:t>
            </a:fld>
            <a:endParaRPr lang="en-US"/>
          </a:p>
        </p:txBody>
      </p:sp>
      <p:pic>
        <p:nvPicPr>
          <p:cNvPr id="1026" name="Picture 2" descr="http://i1.wp.com/terryivy.files.wordpress.com/2013/07/pastor-praying.jpg?fit=1000%2C1000"/>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11651"/>
          <a:stretch/>
        </p:blipFill>
        <p:spPr bwMode="auto">
          <a:xfrm>
            <a:off x="0" y="-1"/>
            <a:ext cx="9144000" cy="6882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812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A72D1-8934-4870-9F3F-25FE31C07AE2}" type="datetimeFigureOut">
              <a:rPr lang="en-US" smtClean="0"/>
              <a:t>5/22/2022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99D0A-6196-4FEC-99F4-85E709A01BE7}" type="slidenum">
              <a:rPr lang="en-US" smtClean="0"/>
              <a:t>‹#›</a:t>
            </a:fld>
            <a:endParaRPr lang="en-US"/>
          </a:p>
        </p:txBody>
      </p:sp>
      <p:pic>
        <p:nvPicPr>
          <p:cNvPr id="1026" name="Picture 2" descr="http://i1.wp.com/terryivy.files.wordpress.com/2013/07/pastor-praying.jpg?fit=1000%2C1000"/>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11651"/>
          <a:stretch/>
        </p:blipFill>
        <p:spPr bwMode="auto">
          <a:xfrm>
            <a:off x="0" y="-1"/>
            <a:ext cx="9144000" cy="6882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150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A72D1-8934-4870-9F3F-25FE31C07AE2}" type="datetimeFigureOut">
              <a:rPr lang="en-US" smtClean="0"/>
              <a:t>5/22/2022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99D0A-6196-4FEC-99F4-85E709A01BE7}" type="slidenum">
              <a:rPr lang="en-US" smtClean="0"/>
              <a:t>‹#›</a:t>
            </a:fld>
            <a:endParaRPr lang="en-US"/>
          </a:p>
        </p:txBody>
      </p:sp>
      <p:pic>
        <p:nvPicPr>
          <p:cNvPr id="1026" name="Picture 2" descr="http://i1.wp.com/terryivy.files.wordpress.com/2013/07/pastor-praying.jpg?fit=1000%2C1000"/>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11651"/>
          <a:stretch/>
        </p:blipFill>
        <p:spPr bwMode="auto">
          <a:xfrm>
            <a:off x="0" y="-1"/>
            <a:ext cx="2187099" cy="164623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0" y="1646236"/>
            <a:ext cx="9144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919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A72D1-8934-4870-9F3F-25FE31C07AE2}" type="datetimeFigureOut">
              <a:rPr lang="en-US" smtClean="0"/>
              <a:t>5/22/2022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99D0A-6196-4FEC-99F4-85E709A01BE7}" type="slidenum">
              <a:rPr lang="en-US" smtClean="0"/>
              <a:t>‹#›</a:t>
            </a:fld>
            <a:endParaRPr lang="en-US"/>
          </a:p>
        </p:txBody>
      </p:sp>
      <p:pic>
        <p:nvPicPr>
          <p:cNvPr id="1026" name="Picture 2" descr="http://i1.wp.com/terryivy.files.wordpress.com/2013/07/pastor-praying.jpg?fit=1000%2C1000"/>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11651"/>
          <a:stretch/>
        </p:blipFill>
        <p:spPr bwMode="auto">
          <a:xfrm>
            <a:off x="0" y="-1"/>
            <a:ext cx="2187099" cy="1646237"/>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2187099" y="-1"/>
            <a:ext cx="0" cy="685800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51378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5/22/2022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40379730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rPr>
              <a:pPr/>
              <a:t>5/22/2022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37388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9.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699247" y="363071"/>
            <a:ext cx="7866530" cy="1538883"/>
          </a:xfrm>
          <a:prstGeom prst="rect">
            <a:avLst/>
          </a:prstGeom>
          <a:noFill/>
        </p:spPr>
        <p:txBody>
          <a:bodyPr wrap="square" rtlCol="0">
            <a:spAutoFit/>
          </a:bodyPr>
          <a:lstStyle/>
          <a:p>
            <a:r>
              <a:rPr lang="en-US" sz="2800" b="1" dirty="0">
                <a:solidFill>
                  <a:schemeClr val="accent4"/>
                </a:solidFill>
                <a:latin typeface="Book Antiqua" panose="02040602050305030304" pitchFamily="18" charset="0"/>
              </a:rPr>
              <a:t>Have you ever been told you were a “pain”?</a:t>
            </a:r>
          </a:p>
          <a:p>
            <a:pPr marL="914400" lvl="1" indent="-457200">
              <a:buFont typeface="Wingdings" panose="05000000000000000000" pitchFamily="2" charset="2"/>
              <a:buChar char="Ø"/>
            </a:pPr>
            <a:endParaRPr lang="en-US" sz="1000" b="1" dirty="0">
              <a:solidFill>
                <a:schemeClr val="accent4"/>
              </a:solidFill>
              <a:latin typeface="Book Antiqua" panose="02040602050305030304" pitchFamily="18" charset="0"/>
            </a:endParaRPr>
          </a:p>
          <a:p>
            <a:pPr marL="914400" lvl="1" indent="-457200">
              <a:buFont typeface="Wingdings" panose="05000000000000000000" pitchFamily="2" charset="2"/>
              <a:buChar char="Ø"/>
            </a:pPr>
            <a:r>
              <a:rPr lang="en-US" sz="2800" i="1" dirty="0">
                <a:solidFill>
                  <a:schemeClr val="accent4"/>
                </a:solidFill>
                <a:latin typeface="Book Antiqua" panose="02040602050305030304" pitchFamily="18" charset="0"/>
              </a:rPr>
              <a:t>Worse: given you nickname “pain”?</a:t>
            </a:r>
          </a:p>
          <a:p>
            <a:pPr marL="914400" lvl="1" indent="-457200">
              <a:buFont typeface="Wingdings" panose="05000000000000000000" pitchFamily="2" charset="2"/>
              <a:buChar char="Ø"/>
            </a:pPr>
            <a:r>
              <a:rPr lang="en-US" sz="2800" i="1" dirty="0">
                <a:solidFill>
                  <a:schemeClr val="accent4"/>
                </a:solidFill>
                <a:latin typeface="Book Antiqua" panose="02040602050305030304" pitchFamily="18" charset="0"/>
              </a:rPr>
              <a:t>What if named “Pain” by your own mother?</a:t>
            </a:r>
          </a:p>
        </p:txBody>
      </p:sp>
      <p:sp>
        <p:nvSpPr>
          <p:cNvPr id="3" name="TextBox 2"/>
          <p:cNvSpPr txBox="1"/>
          <p:nvPr/>
        </p:nvSpPr>
        <p:spPr>
          <a:xfrm>
            <a:off x="497541" y="2891118"/>
            <a:ext cx="8216153" cy="707886"/>
          </a:xfrm>
          <a:prstGeom prst="rect">
            <a:avLst/>
          </a:prstGeom>
          <a:noFill/>
        </p:spPr>
        <p:txBody>
          <a:bodyPr wrap="square" rtlCol="0">
            <a:spAutoFit/>
          </a:bodyPr>
          <a:lstStyle/>
          <a:p>
            <a:pPr algn="ctr"/>
            <a:r>
              <a:rPr lang="en-US" sz="4000" dirty="0">
                <a:solidFill>
                  <a:schemeClr val="bg1"/>
                </a:solidFill>
                <a:latin typeface="Book Antiqua" panose="02040602050305030304" pitchFamily="18" charset="0"/>
              </a:rPr>
              <a:t>Bible tells about such a man</a:t>
            </a:r>
          </a:p>
        </p:txBody>
      </p:sp>
      <p:sp>
        <p:nvSpPr>
          <p:cNvPr id="4" name="TextBox 3"/>
          <p:cNvSpPr txBox="1"/>
          <p:nvPr/>
        </p:nvSpPr>
        <p:spPr>
          <a:xfrm>
            <a:off x="1573306" y="3599004"/>
            <a:ext cx="7234518" cy="1815882"/>
          </a:xfrm>
          <a:prstGeom prst="rect">
            <a:avLst/>
          </a:prstGeom>
          <a:noFill/>
        </p:spPr>
        <p:txBody>
          <a:bodyPr wrap="square" rtlCol="0">
            <a:spAutoFit/>
          </a:bodyPr>
          <a:lstStyle/>
          <a:p>
            <a:pPr marL="285750" indent="-285750">
              <a:buFont typeface="Arial" panose="020B0604020202020204" pitchFamily="34" charset="0"/>
              <a:buChar char="•"/>
            </a:pPr>
            <a:r>
              <a:rPr lang="en-US" sz="2800" i="1" dirty="0">
                <a:solidFill>
                  <a:schemeClr val="accent4">
                    <a:lumMod val="40000"/>
                    <a:lumOff val="60000"/>
                  </a:schemeClr>
                </a:solidFill>
                <a:latin typeface="Book Antiqua" panose="02040602050305030304" pitchFamily="18" charset="0"/>
              </a:rPr>
              <a:t>Only mentioned once</a:t>
            </a:r>
          </a:p>
          <a:p>
            <a:pPr marL="285750" indent="-285750">
              <a:buFont typeface="Arial" panose="020B0604020202020204" pitchFamily="34" charset="0"/>
              <a:buChar char="•"/>
            </a:pPr>
            <a:r>
              <a:rPr lang="en-US" sz="2800" i="1" dirty="0">
                <a:solidFill>
                  <a:schemeClr val="accent4">
                    <a:lumMod val="40000"/>
                    <a:lumOff val="60000"/>
                  </a:schemeClr>
                </a:solidFill>
                <a:latin typeface="Book Antiqua" panose="02040602050305030304" pitchFamily="18" charset="0"/>
              </a:rPr>
              <a:t>Relatively unknown</a:t>
            </a:r>
          </a:p>
          <a:p>
            <a:pPr marL="285750" indent="-285750">
              <a:buFont typeface="Arial" panose="020B0604020202020204" pitchFamily="34" charset="0"/>
              <a:buChar char="•"/>
            </a:pPr>
            <a:r>
              <a:rPr lang="en-US" sz="2800" i="1" dirty="0">
                <a:solidFill>
                  <a:schemeClr val="accent4">
                    <a:lumMod val="40000"/>
                    <a:lumOff val="60000"/>
                  </a:schemeClr>
                </a:solidFill>
                <a:latin typeface="Book Antiqua" panose="02040602050305030304" pitchFamily="18" charset="0"/>
              </a:rPr>
              <a:t>What little we do know – is a prayer he offered</a:t>
            </a:r>
          </a:p>
          <a:p>
            <a:pPr marL="285750" indent="-285750">
              <a:buFont typeface="Arial" panose="020B0604020202020204" pitchFamily="34" charset="0"/>
              <a:buChar char="•"/>
            </a:pPr>
            <a:r>
              <a:rPr lang="en-US" sz="2800" i="1" dirty="0">
                <a:solidFill>
                  <a:schemeClr val="accent4">
                    <a:lumMod val="40000"/>
                    <a:lumOff val="60000"/>
                  </a:schemeClr>
                </a:solidFill>
                <a:latin typeface="Book Antiqua" panose="02040602050305030304" pitchFamily="18" charset="0"/>
              </a:rPr>
              <a:t>His name is </a:t>
            </a:r>
            <a:r>
              <a:rPr lang="en-US" sz="2800" i="1" dirty="0" err="1">
                <a:solidFill>
                  <a:schemeClr val="accent4">
                    <a:lumMod val="40000"/>
                    <a:lumOff val="60000"/>
                  </a:schemeClr>
                </a:solidFill>
                <a:latin typeface="Book Antiqua" panose="02040602050305030304" pitchFamily="18" charset="0"/>
              </a:rPr>
              <a:t>Jabez</a:t>
            </a:r>
            <a:endParaRPr lang="en-US" sz="2800" i="1" dirty="0">
              <a:solidFill>
                <a:schemeClr val="accent4">
                  <a:lumMod val="40000"/>
                  <a:lumOff val="60000"/>
                </a:schemeClr>
              </a:solidFill>
              <a:latin typeface="Book Antiqua" panose="02040602050305030304" pitchFamily="18" charset="0"/>
            </a:endParaRPr>
          </a:p>
        </p:txBody>
      </p:sp>
    </p:spTree>
    <p:extLst>
      <p:ext uri="{BB962C8B-B14F-4D97-AF65-F5344CB8AC3E}">
        <p14:creationId xmlns:p14="http://schemas.microsoft.com/office/powerpoint/2010/main" val="233424922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1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barn(outVertical)">
                                      <p:cBhvr>
                                        <p:cTn id="26" dur="10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barn(outVertical)">
                                      <p:cBhvr>
                                        <p:cTn id="31" dur="1000"/>
                                        <p:tgtEl>
                                          <p:spTgt spid="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barn(outVertical)">
                                      <p:cBhvr>
                                        <p:cTn id="36" dur="1000"/>
                                        <p:tgtEl>
                                          <p:spTgt spid="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37" fill="hold" grpId="0"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Effect transition="in" filter="barn(outVertical)">
                                      <p:cBhvr>
                                        <p:cTn id="41"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800" dirty="0">
                <a:latin typeface="Times New Roman" panose="02020603050405020304" pitchFamily="18" charset="0"/>
                <a:cs typeface="Times New Roman" panose="02020603050405020304" pitchFamily="18" charset="0"/>
              </a:rPr>
              <a:t>9 Now </a:t>
            </a:r>
            <a:r>
              <a:rPr lang="en-US" sz="2800" dirty="0" err="1">
                <a:latin typeface="Times New Roman" panose="02020603050405020304" pitchFamily="18" charset="0"/>
                <a:cs typeface="Times New Roman" panose="02020603050405020304" pitchFamily="18" charset="0"/>
              </a:rPr>
              <a:t>Jabez</a:t>
            </a:r>
            <a:r>
              <a:rPr lang="en-US" sz="2800" dirty="0">
                <a:latin typeface="Times New Roman" panose="02020603050405020304" pitchFamily="18" charset="0"/>
                <a:cs typeface="Times New Roman" panose="02020603050405020304" pitchFamily="18" charset="0"/>
              </a:rPr>
              <a:t> was more honorable than his brothers, and his mother called his name </a:t>
            </a:r>
            <a:r>
              <a:rPr lang="en-US" sz="2800" dirty="0" err="1">
                <a:latin typeface="Times New Roman" panose="02020603050405020304" pitchFamily="18" charset="0"/>
                <a:cs typeface="Times New Roman" panose="02020603050405020304" pitchFamily="18" charset="0"/>
              </a:rPr>
              <a:t>Jabez</a:t>
            </a:r>
            <a:r>
              <a:rPr lang="en-US" sz="2800" dirty="0">
                <a:latin typeface="Times New Roman" panose="02020603050405020304" pitchFamily="18" charset="0"/>
                <a:cs typeface="Times New Roman" panose="02020603050405020304" pitchFamily="18" charset="0"/>
              </a:rPr>
              <a:t>, saying, “Because I bore him in pain.”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10 And </a:t>
            </a:r>
            <a:r>
              <a:rPr lang="en-US" sz="2800" dirty="0" err="1">
                <a:latin typeface="Times New Roman" panose="02020603050405020304" pitchFamily="18" charset="0"/>
                <a:cs typeface="Times New Roman" panose="02020603050405020304" pitchFamily="18" charset="0"/>
              </a:rPr>
              <a:t>Jabez</a:t>
            </a:r>
            <a:r>
              <a:rPr lang="en-US" sz="2800" dirty="0">
                <a:latin typeface="Times New Roman" panose="02020603050405020304" pitchFamily="18" charset="0"/>
                <a:cs typeface="Times New Roman" panose="02020603050405020304" pitchFamily="18" charset="0"/>
              </a:rPr>
              <a:t> called on the God of Israel saying, “Oh, that You would bless me indeed, and enlarge my territory, that Your hand would be with me, and that You would keep me from evil, that I may not cause pain!” 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1 Chronicles 4:9-10</a:t>
            </a:r>
          </a:p>
        </p:txBody>
      </p:sp>
    </p:spTree>
    <p:extLst>
      <p:ext uri="{BB962C8B-B14F-4D97-AF65-F5344CB8AC3E}">
        <p14:creationId xmlns:p14="http://schemas.microsoft.com/office/powerpoint/2010/main" val="163437872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35623" y="497541"/>
            <a:ext cx="5862918"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1 Chronicles 4:9-10</a:t>
            </a:r>
          </a:p>
        </p:txBody>
      </p:sp>
      <p:sp>
        <p:nvSpPr>
          <p:cNvPr id="4" name="TextBox 3"/>
          <p:cNvSpPr txBox="1"/>
          <p:nvPr/>
        </p:nvSpPr>
        <p:spPr>
          <a:xfrm>
            <a:off x="349621" y="1949824"/>
            <a:ext cx="2286002" cy="4524315"/>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1600" dirty="0">
                <a:latin typeface="Times New Roman" panose="02020603050405020304" pitchFamily="18" charset="0"/>
                <a:cs typeface="Times New Roman" panose="02020603050405020304" pitchFamily="18" charset="0"/>
              </a:rPr>
              <a:t>9 Now </a:t>
            </a:r>
            <a:r>
              <a:rPr lang="en-US" sz="1600" dirty="0" err="1">
                <a:latin typeface="Times New Roman" panose="02020603050405020304" pitchFamily="18" charset="0"/>
                <a:cs typeface="Times New Roman" panose="02020603050405020304" pitchFamily="18" charset="0"/>
              </a:rPr>
              <a:t>Jabez</a:t>
            </a:r>
            <a:r>
              <a:rPr lang="en-US" sz="1600" dirty="0">
                <a:latin typeface="Times New Roman" panose="02020603050405020304" pitchFamily="18" charset="0"/>
                <a:cs typeface="Times New Roman" panose="02020603050405020304" pitchFamily="18" charset="0"/>
              </a:rPr>
              <a:t> was more honorable than his brothers, and his mother called his name </a:t>
            </a:r>
            <a:r>
              <a:rPr lang="en-US" sz="1600" dirty="0" err="1">
                <a:latin typeface="Times New Roman" panose="02020603050405020304" pitchFamily="18" charset="0"/>
                <a:cs typeface="Times New Roman" panose="02020603050405020304" pitchFamily="18" charset="0"/>
              </a:rPr>
              <a:t>Jabez</a:t>
            </a:r>
            <a:r>
              <a:rPr lang="en-US" sz="1600" dirty="0">
                <a:latin typeface="Times New Roman" panose="02020603050405020304" pitchFamily="18" charset="0"/>
                <a:cs typeface="Times New Roman" panose="02020603050405020304" pitchFamily="18" charset="0"/>
              </a:rPr>
              <a:t>, saying, “Because I bore him in pain.”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10 And </a:t>
            </a:r>
            <a:r>
              <a:rPr lang="en-US" sz="1600" dirty="0" err="1">
                <a:latin typeface="Times New Roman" panose="02020603050405020304" pitchFamily="18" charset="0"/>
                <a:cs typeface="Times New Roman" panose="02020603050405020304" pitchFamily="18" charset="0"/>
              </a:rPr>
              <a:t>Jabez</a:t>
            </a:r>
            <a:r>
              <a:rPr lang="en-US" sz="1600" dirty="0">
                <a:latin typeface="Times New Roman" panose="02020603050405020304" pitchFamily="18" charset="0"/>
                <a:cs typeface="Times New Roman" panose="02020603050405020304" pitchFamily="18" charset="0"/>
              </a:rPr>
              <a:t> called on the God of Israel saying, “Oh, that You would bless me indeed, and enlarge my territory, that Your hand would be with me, and that You would keep me from evil, that I may not cause pain!” So God granted him what he requested. </a:t>
            </a:r>
          </a:p>
        </p:txBody>
      </p:sp>
      <p:sp>
        <p:nvSpPr>
          <p:cNvPr id="5" name="TextBox 4"/>
          <p:cNvSpPr txBox="1"/>
          <p:nvPr/>
        </p:nvSpPr>
        <p:spPr>
          <a:xfrm>
            <a:off x="3146612" y="1976719"/>
            <a:ext cx="5822576" cy="4031873"/>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Book Antiqua" panose="02040602050305030304" pitchFamily="18" charset="0"/>
              </a:rPr>
              <a:t>Only place he is mentioned</a:t>
            </a:r>
          </a:p>
          <a:p>
            <a:pPr marL="342900" indent="-342900">
              <a:buFont typeface="Arial" panose="020B0604020202020204" pitchFamily="34" charset="0"/>
              <a:buChar char="•"/>
            </a:pPr>
            <a:endParaRPr lang="en-US" sz="1000" dirty="0">
              <a:latin typeface="Book Antiqua" panose="02040602050305030304" pitchFamily="18" charset="0"/>
            </a:endParaRPr>
          </a:p>
          <a:p>
            <a:pPr marL="342900" indent="-342900">
              <a:buFont typeface="Arial" panose="020B0604020202020204" pitchFamily="34" charset="0"/>
              <a:buChar char="•"/>
            </a:pPr>
            <a:r>
              <a:rPr lang="en-US" sz="2400" dirty="0">
                <a:latin typeface="Book Antiqua" panose="02040602050305030304" pitchFamily="18" charset="0"/>
              </a:rPr>
              <a:t>Easily overlooked – for his name is located in a “dry mass of dead names”</a:t>
            </a:r>
          </a:p>
          <a:p>
            <a:pPr marL="342900" indent="-342900">
              <a:buFont typeface="Arial" panose="020B0604020202020204" pitchFamily="34" charset="0"/>
              <a:buChar char="•"/>
            </a:pPr>
            <a:endParaRPr lang="en-US" sz="1000" dirty="0">
              <a:latin typeface="Book Antiqua" panose="02040602050305030304" pitchFamily="18" charset="0"/>
            </a:endParaRPr>
          </a:p>
          <a:p>
            <a:pPr marL="342900" indent="-342900">
              <a:buFont typeface="Arial" panose="020B0604020202020204" pitchFamily="34" charset="0"/>
              <a:buChar char="•"/>
            </a:pPr>
            <a:r>
              <a:rPr lang="en-US" sz="2400" dirty="0">
                <a:latin typeface="Book Antiqua" panose="02040602050305030304" pitchFamily="18" charset="0"/>
              </a:rPr>
              <a:t>Must have been well known to those for whom Chronicles was intended</a:t>
            </a:r>
          </a:p>
          <a:p>
            <a:pPr marL="342900" indent="-342900">
              <a:buFont typeface="Arial" panose="020B0604020202020204" pitchFamily="34" charset="0"/>
              <a:buChar char="•"/>
            </a:pPr>
            <a:endParaRPr lang="en-US" sz="1000" dirty="0">
              <a:latin typeface="Book Antiqua" panose="02040602050305030304" pitchFamily="18" charset="0"/>
            </a:endParaRPr>
          </a:p>
          <a:p>
            <a:pPr marL="342900" indent="-342900">
              <a:buFont typeface="Arial" panose="020B0604020202020204" pitchFamily="34" charset="0"/>
              <a:buChar char="•"/>
            </a:pPr>
            <a:r>
              <a:rPr lang="en-US" sz="2400" dirty="0">
                <a:latin typeface="Book Antiqua" panose="02040602050305030304" pitchFamily="18" charset="0"/>
              </a:rPr>
              <a:t>“</a:t>
            </a:r>
            <a:r>
              <a:rPr lang="en-US" sz="2400" dirty="0" err="1">
                <a:latin typeface="Book Antiqua" panose="02040602050305030304" pitchFamily="18" charset="0"/>
              </a:rPr>
              <a:t>Jabez</a:t>
            </a:r>
            <a:r>
              <a:rPr lang="en-US" sz="2400" dirty="0">
                <a:latin typeface="Book Antiqua" panose="02040602050305030304" pitchFamily="18" charset="0"/>
              </a:rPr>
              <a:t>” (1 Chron. 2:55) is a city (perhaps named after him)</a:t>
            </a:r>
          </a:p>
          <a:p>
            <a:pPr marL="342900" indent="-342900">
              <a:buFont typeface="Arial" panose="020B0604020202020204" pitchFamily="34" charset="0"/>
              <a:buChar char="•"/>
            </a:pPr>
            <a:endParaRPr lang="en-US" sz="1000" dirty="0">
              <a:latin typeface="Book Antiqua" panose="02040602050305030304" pitchFamily="18" charset="0"/>
            </a:endParaRPr>
          </a:p>
          <a:p>
            <a:pPr marL="342900" indent="-342900">
              <a:buFont typeface="Arial" panose="020B0604020202020204" pitchFamily="34" charset="0"/>
              <a:buChar char="•"/>
            </a:pPr>
            <a:r>
              <a:rPr lang="en-US" sz="2400" dirty="0">
                <a:latin typeface="Book Antiqua" panose="02040602050305030304" pitchFamily="18" charset="0"/>
              </a:rPr>
              <a:t>What little we do know – encourages us – worthy of our attention</a:t>
            </a:r>
          </a:p>
        </p:txBody>
      </p:sp>
    </p:spTree>
    <p:extLst>
      <p:ext uri="{BB962C8B-B14F-4D97-AF65-F5344CB8AC3E}">
        <p14:creationId xmlns:p14="http://schemas.microsoft.com/office/powerpoint/2010/main" val="318251119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ore.qhministries.org/images/products/detail/PrayerOfJabe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878" y="2057399"/>
            <a:ext cx="3048000" cy="42862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492189" y="363070"/>
            <a:ext cx="6369423" cy="954107"/>
          </a:xfrm>
          <a:prstGeom prst="rect">
            <a:avLst/>
          </a:prstGeom>
          <a:noFill/>
        </p:spPr>
        <p:txBody>
          <a:bodyPr wrap="square" rtlCol="0">
            <a:spAutoFit/>
          </a:bodyPr>
          <a:lstStyle/>
          <a:p>
            <a:pPr algn="ctr"/>
            <a:r>
              <a:rPr lang="en-US" sz="2800" dirty="0"/>
              <a:t>Bruce Wilkinson’s Popular Book</a:t>
            </a:r>
          </a:p>
          <a:p>
            <a:pPr algn="ctr"/>
            <a:r>
              <a:rPr lang="en-US" sz="2800" dirty="0"/>
              <a:t>Brought Attention to </a:t>
            </a:r>
            <a:r>
              <a:rPr lang="en-US" sz="2800" dirty="0" err="1"/>
              <a:t>Jabez</a:t>
            </a:r>
            <a:endParaRPr lang="en-US" sz="2800" dirty="0"/>
          </a:p>
        </p:txBody>
      </p:sp>
      <p:sp>
        <p:nvSpPr>
          <p:cNvPr id="3" name="TextBox 2"/>
          <p:cNvSpPr txBox="1"/>
          <p:nvPr/>
        </p:nvSpPr>
        <p:spPr>
          <a:xfrm>
            <a:off x="1987920" y="6343649"/>
            <a:ext cx="2568389" cy="369332"/>
          </a:xfrm>
          <a:prstGeom prst="rect">
            <a:avLst/>
          </a:prstGeom>
          <a:noFill/>
        </p:spPr>
        <p:txBody>
          <a:bodyPr wrap="square" rtlCol="0">
            <a:spAutoFit/>
          </a:bodyPr>
          <a:lstStyle/>
          <a:p>
            <a:pPr algn="ctr"/>
            <a:r>
              <a:rPr lang="en-US" dirty="0"/>
              <a:t>Published 2000</a:t>
            </a:r>
          </a:p>
        </p:txBody>
      </p:sp>
      <p:pic>
        <p:nvPicPr>
          <p:cNvPr id="1028" name="Picture 4" descr="http://sg.wsj.net/public/resources/images/HC-GH119_Wilkin_20051218175227.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547" y="2727698"/>
            <a:ext cx="1740460" cy="2956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41898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rlv.zcache.com/prayer_of_jabez_cup_mugs-r12f70147079743b280b05e8115d7ac5f_x7jgp_8byvr_3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519" y="1917418"/>
            <a:ext cx="2143592" cy="21435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02859" y="403412"/>
            <a:ext cx="5903259" cy="1384995"/>
          </a:xfrm>
          <a:prstGeom prst="rect">
            <a:avLst/>
          </a:prstGeom>
          <a:noFill/>
        </p:spPr>
        <p:txBody>
          <a:bodyPr wrap="square" rtlCol="0">
            <a:spAutoFit/>
          </a:bodyPr>
          <a:lstStyle/>
          <a:p>
            <a:pPr algn="ctr"/>
            <a:r>
              <a:rPr lang="en-US" sz="2800" dirty="0"/>
              <a:t>The Book Started A Religious Marketing</a:t>
            </a:r>
          </a:p>
          <a:p>
            <a:pPr algn="ctr"/>
            <a:r>
              <a:rPr lang="en-US" sz="2800" dirty="0"/>
              <a:t>Phenomena </a:t>
            </a:r>
          </a:p>
          <a:p>
            <a:pPr algn="ctr"/>
            <a:endParaRPr lang="en-US" sz="2800" dirty="0"/>
          </a:p>
        </p:txBody>
      </p:sp>
      <p:pic>
        <p:nvPicPr>
          <p:cNvPr id="2056" name="Picture 8" descr="http://rlv.zcache.ca/prayer_of_jabez_keychain-rf8f71e653b6f4503a3b8368e5abc45bc_x7j3z_8byvr_1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542" y="2813987"/>
            <a:ext cx="2103529" cy="210353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shekinahbookstore.com/assets/images/titus-t-shirts_front_jbgol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502" y="2282144"/>
            <a:ext cx="2850216" cy="349481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churchsupplier.com/shopsite_sc/store/html/media/coins/29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94" y="5018647"/>
            <a:ext cx="2808560" cy="15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22245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0511" y="0"/>
            <a:ext cx="8536761" cy="1323439"/>
          </a:xfrm>
          <a:prstGeom prst="rect">
            <a:avLst/>
          </a:prstGeom>
          <a:noFill/>
        </p:spPr>
        <p:txBody>
          <a:bodyPr wrap="none" lIns="91440" tIns="45720" rIns="91440" bIns="45720">
            <a:spAutoFit/>
          </a:bodyPr>
          <a:lstStyle/>
          <a:p>
            <a:pPr algn="ctr"/>
            <a:r>
              <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rPr>
              <a:t>Prayer of </a:t>
            </a:r>
            <a:r>
              <a:rPr lang="en-US" sz="8000" b="1" cap="none" spc="50" dirty="0" err="1">
                <a:ln w="0"/>
                <a:solidFill>
                  <a:schemeClr val="bg2"/>
                </a:solidFill>
                <a:effectLst>
                  <a:innerShdw blurRad="63500" dist="50800" dir="13500000">
                    <a:srgbClr val="000000">
                      <a:alpha val="50000"/>
                    </a:srgbClr>
                  </a:innerShdw>
                </a:effectLst>
                <a:latin typeface="Bodoni MT Black" panose="02070A03080606020203" pitchFamily="18" charset="0"/>
              </a:rPr>
              <a:t>Jabez</a:t>
            </a:r>
            <a:endPar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endParaRPr>
          </a:p>
        </p:txBody>
      </p:sp>
      <p:sp>
        <p:nvSpPr>
          <p:cNvPr id="5" name="Oval 4"/>
          <p:cNvSpPr/>
          <p:nvPr/>
        </p:nvSpPr>
        <p:spPr>
          <a:xfrm>
            <a:off x="941294" y="1519519"/>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Tree>
    <p:extLst>
      <p:ext uri="{BB962C8B-B14F-4D97-AF65-F5344CB8AC3E}">
        <p14:creationId xmlns:p14="http://schemas.microsoft.com/office/powerpoint/2010/main" val="4285132836"/>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179980" y="3593727"/>
            <a:ext cx="4524937"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
        <p:nvSpPr>
          <p:cNvPr id="3" name="TextBox 2"/>
          <p:cNvSpPr txBox="1"/>
          <p:nvPr/>
        </p:nvSpPr>
        <p:spPr>
          <a:xfrm>
            <a:off x="2474259" y="303905"/>
            <a:ext cx="6427694" cy="4862870"/>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Named Because of Pain</a:t>
            </a:r>
          </a:p>
          <a:p>
            <a:pPr marL="514350" indent="-514350">
              <a:buFont typeface="+mj-lt"/>
              <a:buAutoNum type="alphaUcPeriod"/>
            </a:pPr>
            <a:endParaRPr lang="en-US" sz="600" u="sng"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NKJV </a:t>
            </a:r>
            <a:r>
              <a:rPr lang="en-US" sz="2400" i="1" dirty="0" err="1">
                <a:latin typeface="Arial Narrow" panose="020B0606020202030204" pitchFamily="34" charset="0"/>
              </a:rPr>
              <a:t>fn</a:t>
            </a:r>
            <a:r>
              <a:rPr lang="en-US" sz="2400" i="1" dirty="0">
                <a:latin typeface="Arial Narrow" panose="020B0606020202030204" pitchFamily="34" charset="0"/>
              </a:rPr>
              <a:t>: “He will cause pain”</a:t>
            </a:r>
          </a:p>
          <a:p>
            <a:pPr marL="971550" lvl="1" indent="-514350">
              <a:buFont typeface="+mj-lt"/>
              <a:buAutoNum type="arabicPeriod"/>
            </a:pPr>
            <a:endParaRPr lang="en-US" sz="600" i="1"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Must have been far more than normal pain of childbirth (her other children not so named)</a:t>
            </a:r>
          </a:p>
          <a:p>
            <a:pPr marL="1428750" lvl="2" indent="-514350">
              <a:buFont typeface="Arial" panose="020B0604020202020204" pitchFamily="34" charset="0"/>
              <a:buChar char="•"/>
            </a:pPr>
            <a:r>
              <a:rPr lang="en-US" sz="2400" dirty="0">
                <a:latin typeface="Arial Narrow" panose="020B0606020202030204" pitchFamily="34" charset="0"/>
              </a:rPr>
              <a:t>May be that delivery was traumatic</a:t>
            </a:r>
          </a:p>
          <a:p>
            <a:pPr marL="1428750" lvl="2" indent="-514350">
              <a:buFont typeface="Arial" panose="020B0604020202020204" pitchFamily="34" charset="0"/>
              <a:buChar char="•"/>
            </a:pPr>
            <a:r>
              <a:rPr lang="en-US" sz="2400" dirty="0">
                <a:latin typeface="Arial Narrow" panose="020B0606020202030204" pitchFamily="34" charset="0"/>
              </a:rPr>
              <a:t>May be that pain was emotional</a:t>
            </a:r>
          </a:p>
          <a:p>
            <a:pPr marL="1428750" lvl="2" indent="-514350">
              <a:buFont typeface="Arial" panose="020B0604020202020204" pitchFamily="34" charset="0"/>
              <a:buChar char="•"/>
            </a:pPr>
            <a:endParaRPr lang="en-US" sz="600"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Usually, the sorrow is soon afterwards forgotten – but she wanted to remember</a:t>
            </a:r>
          </a:p>
          <a:p>
            <a:pPr marL="1428750" lvl="2" indent="-514350">
              <a:buFont typeface="Arial" panose="020B0604020202020204" pitchFamily="34" charset="0"/>
              <a:buChar char="•"/>
            </a:pPr>
            <a:r>
              <a:rPr lang="en-US" sz="2400" dirty="0">
                <a:latin typeface="Arial Narrow" panose="020B0606020202030204" pitchFamily="34" charset="0"/>
              </a:rPr>
              <a:t>Perhaps to remember God’s bringing her through this extraordinary experience</a:t>
            </a:r>
          </a:p>
          <a:p>
            <a:pPr marL="1428750" lvl="2" indent="-514350">
              <a:buFont typeface="Arial" panose="020B0604020202020204" pitchFamily="34" charset="0"/>
              <a:buChar char="•"/>
            </a:pPr>
            <a:r>
              <a:rPr lang="en-US" sz="2400" dirty="0">
                <a:latin typeface="Arial Narrow" panose="020B0606020202030204" pitchFamily="34" charset="0"/>
              </a:rPr>
              <a:t>Maybe to teach young </a:t>
            </a:r>
            <a:r>
              <a:rPr lang="en-US" sz="2400" dirty="0" err="1">
                <a:latin typeface="Arial Narrow" panose="020B0606020202030204" pitchFamily="34" charset="0"/>
              </a:rPr>
              <a:t>Jabez</a:t>
            </a:r>
            <a:r>
              <a:rPr lang="en-US" sz="2400" dirty="0">
                <a:latin typeface="Arial Narrow" panose="020B0606020202030204" pitchFamily="34" charset="0"/>
              </a:rPr>
              <a:t> – what he could expect out of life – full of trouble</a:t>
            </a:r>
          </a:p>
        </p:txBody>
      </p:sp>
    </p:spTree>
    <p:extLst>
      <p:ext uri="{BB962C8B-B14F-4D97-AF65-F5344CB8AC3E}">
        <p14:creationId xmlns:p14="http://schemas.microsoft.com/office/powerpoint/2010/main" val="304958679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179980" y="3593727"/>
            <a:ext cx="4524937"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
        <p:nvSpPr>
          <p:cNvPr id="3" name="TextBox 2"/>
          <p:cNvSpPr txBox="1"/>
          <p:nvPr/>
        </p:nvSpPr>
        <p:spPr>
          <a:xfrm>
            <a:off x="2474259" y="303905"/>
            <a:ext cx="6427694" cy="6355586"/>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Named Because of Pain</a:t>
            </a:r>
          </a:p>
          <a:p>
            <a:pPr marL="514350" indent="-514350">
              <a:buFont typeface="+mj-lt"/>
              <a:buAutoNum type="alphaUcPeriod"/>
            </a:pPr>
            <a:endParaRPr lang="en-US" sz="9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Overcame His Difficulty</a:t>
            </a:r>
          </a:p>
          <a:p>
            <a:pPr marL="514350" indent="-514350">
              <a:buFont typeface="+mj-lt"/>
              <a:buAutoNum type="alphaUcPeriod"/>
            </a:pPr>
            <a:endParaRPr lang="en-US" sz="600" u="sng"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Did not allow it to make him a coward – who wallowed in self-pity</a:t>
            </a:r>
          </a:p>
          <a:p>
            <a:pPr marL="971550" lvl="1" indent="-514350">
              <a:buFont typeface="+mj-lt"/>
              <a:buAutoNum type="arabicPeriod"/>
            </a:pPr>
            <a:r>
              <a:rPr lang="en-US" sz="2400" i="1" dirty="0">
                <a:latin typeface="Arial Narrow" panose="020B0606020202030204" pitchFamily="34" charset="0"/>
              </a:rPr>
              <a:t>Didn’t seemed to focus all his attention on how terrible he had been done – to justify his lack…</a:t>
            </a:r>
          </a:p>
          <a:p>
            <a:pPr marL="971550" lvl="1" indent="-514350">
              <a:buFont typeface="+mj-lt"/>
              <a:buAutoNum type="arabicPeriod"/>
            </a:pPr>
            <a:r>
              <a:rPr lang="en-US" sz="2400" i="1" dirty="0">
                <a:latin typeface="Arial Narrow" panose="020B0606020202030204" pitchFamily="34" charset="0"/>
              </a:rPr>
              <a:t>Didn’t allow his handicap to make him hard &amp; cruel </a:t>
            </a:r>
          </a:p>
          <a:p>
            <a:pPr marL="971550" lvl="1" indent="-514350">
              <a:buFont typeface="+mj-lt"/>
              <a:buAutoNum type="arabicPeriod"/>
            </a:pPr>
            <a:r>
              <a:rPr lang="en-US" sz="2400" i="1" dirty="0">
                <a:latin typeface="Arial Narrow" panose="020B0606020202030204" pitchFamily="34" charset="0"/>
              </a:rPr>
              <a:t>Didn’t surrender to bitterness and hate toward man or God</a:t>
            </a:r>
          </a:p>
          <a:p>
            <a:pPr marL="971550" lvl="1" indent="-514350">
              <a:buFont typeface="+mj-lt"/>
              <a:buAutoNum type="arabicPeriod"/>
            </a:pPr>
            <a:r>
              <a:rPr lang="en-US" sz="2400" i="1" dirty="0">
                <a:latin typeface="Arial Narrow" panose="020B0606020202030204" pitchFamily="34" charset="0"/>
              </a:rPr>
              <a:t>Did do: brought his handicap to God!</a:t>
            </a:r>
          </a:p>
          <a:p>
            <a:pPr marL="971550" lvl="1" indent="-514350">
              <a:buFont typeface="+mj-lt"/>
              <a:buAutoNum type="arabicPeriod"/>
            </a:pPr>
            <a:r>
              <a:rPr lang="en-US" sz="2400" i="1" dirty="0">
                <a:latin typeface="Arial Narrow" panose="020B0606020202030204" pitchFamily="34" charset="0"/>
              </a:rPr>
              <a:t>People who come from past difficulties &amp; hardships – overcome and live honorably</a:t>
            </a:r>
          </a:p>
          <a:p>
            <a:pPr marL="1428750" lvl="2" indent="-514350">
              <a:buFont typeface="Arial" panose="020B0604020202020204" pitchFamily="34" charset="0"/>
              <a:buChar char="•"/>
            </a:pPr>
            <a:r>
              <a:rPr lang="en-US" sz="2400" dirty="0">
                <a:latin typeface="Arial Narrow" panose="020B0606020202030204" pitchFamily="34" charset="0"/>
              </a:rPr>
              <a:t>Turn from past life (1 Cor. 6:9-11)</a:t>
            </a:r>
          </a:p>
          <a:p>
            <a:pPr marL="1428750" lvl="2" indent="-514350">
              <a:buFont typeface="Arial" panose="020B0604020202020204" pitchFamily="34" charset="0"/>
              <a:buChar char="•"/>
            </a:pPr>
            <a:r>
              <a:rPr lang="en-US" sz="2400" dirty="0">
                <a:latin typeface="Arial Narrow" panose="020B0606020202030204" pitchFamily="34" charset="0"/>
              </a:rPr>
              <a:t>Forget the past (Phil. 3:13-14)</a:t>
            </a:r>
          </a:p>
          <a:p>
            <a:pPr marL="1428750" lvl="2" indent="-514350">
              <a:buFont typeface="Arial" panose="020B0604020202020204" pitchFamily="34" charset="0"/>
              <a:buChar char="•"/>
            </a:pPr>
            <a:r>
              <a:rPr lang="en-US" sz="2400" dirty="0">
                <a:latin typeface="Arial Narrow" panose="020B0606020202030204" pitchFamily="34" charset="0"/>
              </a:rPr>
              <a:t>Become different from the past (1 Th. 1:9)</a:t>
            </a:r>
          </a:p>
        </p:txBody>
      </p:sp>
    </p:spTree>
    <p:extLst>
      <p:ext uri="{BB962C8B-B14F-4D97-AF65-F5344CB8AC3E}">
        <p14:creationId xmlns:p14="http://schemas.microsoft.com/office/powerpoint/2010/main" val="374852470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fade">
                                      <p:cBhvr>
                                        <p:cTn id="63" dur="1000"/>
                                        <p:tgtEl>
                                          <p:spTgt spid="3">
                                            <p:txEl>
                                              <p:pRg st="12" end="12"/>
                                            </p:txEl>
                                          </p:spTgt>
                                        </p:tgtEl>
                                      </p:cBhvr>
                                    </p:animEffect>
                                    <p:anim calcmode="lin" valueType="num">
                                      <p:cBhvr>
                                        <p:cTn id="64"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179980" y="3593727"/>
            <a:ext cx="4524937"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
        <p:nvSpPr>
          <p:cNvPr id="3" name="TextBox 2"/>
          <p:cNvSpPr txBox="1"/>
          <p:nvPr/>
        </p:nvSpPr>
        <p:spPr>
          <a:xfrm>
            <a:off x="2474259" y="303905"/>
            <a:ext cx="6427694" cy="6555641"/>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Named Because of Pain</a:t>
            </a:r>
          </a:p>
          <a:p>
            <a:pPr marL="514350" indent="-514350">
              <a:buFont typeface="+mj-lt"/>
              <a:buAutoNum type="alphaUcPeriod"/>
            </a:pPr>
            <a:endParaRPr lang="en-US" sz="9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Overcame His Difficulty</a:t>
            </a:r>
          </a:p>
          <a:p>
            <a:pPr marL="514350" indent="-514350">
              <a:buFont typeface="+mj-lt"/>
              <a:buAutoNum type="alphaUcPeriod"/>
            </a:pPr>
            <a:endParaRPr lang="en-US" sz="9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Honorable Man</a:t>
            </a:r>
          </a:p>
          <a:p>
            <a:pPr marL="514350" indent="-514350">
              <a:buFont typeface="+mj-lt"/>
              <a:buAutoNum type="alphaUcPeriod"/>
            </a:pPr>
            <a:endParaRPr lang="en-US" sz="600" u="sng"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Refers to how God viewed him</a:t>
            </a:r>
          </a:p>
          <a:p>
            <a:pPr marL="971550" lvl="1" indent="-514350">
              <a:buFont typeface="+mj-lt"/>
              <a:buAutoNum type="arabicPeriod"/>
            </a:pPr>
            <a:r>
              <a:rPr lang="en-US" sz="2400" i="1" dirty="0">
                <a:latin typeface="Arial Narrow" panose="020B0606020202030204" pitchFamily="34" charset="0"/>
              </a:rPr>
              <a:t>Honorable people are long remembered (Prov. 10:7; Psa. 112:6)</a:t>
            </a:r>
          </a:p>
          <a:p>
            <a:pPr marL="971550" lvl="1" indent="-514350">
              <a:buFont typeface="+mj-lt"/>
              <a:buAutoNum type="arabicPeriod"/>
            </a:pPr>
            <a:r>
              <a:rPr lang="en-US" sz="2400" i="1" dirty="0">
                <a:latin typeface="Arial Narrow" panose="020B0606020202030204" pitchFamily="34" charset="0"/>
              </a:rPr>
              <a:t>More honorable than his brothers</a:t>
            </a:r>
          </a:p>
          <a:p>
            <a:pPr marL="971550" lvl="1" indent="-514350">
              <a:buFont typeface="+mj-lt"/>
              <a:buAutoNum type="arabicPeriod"/>
            </a:pPr>
            <a:r>
              <a:rPr lang="en-US" sz="2400" i="1" dirty="0">
                <a:latin typeface="Arial Narrow" panose="020B0606020202030204" pitchFamily="34" charset="0"/>
              </a:rPr>
              <a:t>Jabez wanted to be more and do more for God</a:t>
            </a:r>
          </a:p>
          <a:p>
            <a:pPr marL="971550" lvl="1" indent="-514350">
              <a:buFont typeface="+mj-lt"/>
              <a:buAutoNum type="arabicPeriod"/>
            </a:pPr>
            <a:r>
              <a:rPr lang="en-US" sz="2400" i="1" dirty="0">
                <a:latin typeface="Arial Narrow" panose="020B0606020202030204" pitchFamily="34" charset="0"/>
              </a:rPr>
              <a:t>Qualities of an honorable man:</a:t>
            </a:r>
          </a:p>
          <a:p>
            <a:pPr marL="1428750" lvl="2" indent="-514350">
              <a:buFont typeface="Arial" panose="020B0604020202020204" pitchFamily="34" charset="0"/>
              <a:buChar char="•"/>
            </a:pPr>
            <a:r>
              <a:rPr lang="en-US" sz="2400" b="1" dirty="0">
                <a:latin typeface="Arial Narrow" panose="020B0606020202030204" pitchFamily="34" charset="0"/>
              </a:rPr>
              <a:t>Life of prayer</a:t>
            </a:r>
          </a:p>
          <a:p>
            <a:pPr marL="1885950" lvl="3" indent="-514350">
              <a:buFont typeface="Wingdings" panose="05000000000000000000" pitchFamily="2" charset="2"/>
              <a:buChar char="ü"/>
            </a:pPr>
            <a:r>
              <a:rPr lang="en-US" sz="2400" dirty="0">
                <a:latin typeface="Arial Narrow" panose="020B0606020202030204" pitchFamily="34" charset="0"/>
              </a:rPr>
              <a:t>About all we do know about </a:t>
            </a:r>
            <a:r>
              <a:rPr lang="en-US" sz="2400" dirty="0" err="1">
                <a:latin typeface="Arial Narrow" panose="020B0606020202030204" pitchFamily="34" charset="0"/>
              </a:rPr>
              <a:t>Jabez</a:t>
            </a:r>
            <a:endParaRPr lang="en-US" sz="2400" dirty="0">
              <a:latin typeface="Arial Narrow" panose="020B0606020202030204" pitchFamily="34" charset="0"/>
            </a:endParaRPr>
          </a:p>
          <a:p>
            <a:pPr marL="1885950" lvl="3" indent="-514350">
              <a:buFont typeface="Wingdings" panose="05000000000000000000" pitchFamily="2" charset="2"/>
              <a:buChar char="ü"/>
            </a:pPr>
            <a:r>
              <a:rPr lang="en-US" sz="2400" dirty="0">
                <a:latin typeface="Arial Narrow" panose="020B0606020202030204" pitchFamily="34" charset="0"/>
              </a:rPr>
              <a:t>Phil. 4:6; 1 Thess. 5:17-18</a:t>
            </a:r>
          </a:p>
          <a:p>
            <a:pPr marL="1428750" lvl="2" indent="-514350">
              <a:buFont typeface="Arial" panose="020B0604020202020204" pitchFamily="34" charset="0"/>
              <a:buChar char="•"/>
            </a:pPr>
            <a:r>
              <a:rPr lang="en-US" sz="2400" b="1" dirty="0">
                <a:latin typeface="Arial Narrow" panose="020B0606020202030204" pitchFamily="34" charset="0"/>
              </a:rPr>
              <a:t>Up right in dealing with others </a:t>
            </a:r>
            <a:r>
              <a:rPr lang="en-US" sz="2400" dirty="0">
                <a:latin typeface="Arial Narrow" panose="020B0606020202030204" pitchFamily="34" charset="0"/>
              </a:rPr>
              <a:t>(1 Pet. 2:12)</a:t>
            </a:r>
          </a:p>
          <a:p>
            <a:pPr marL="1428750" lvl="2" indent="-514350">
              <a:buFont typeface="Arial" panose="020B0604020202020204" pitchFamily="34" charset="0"/>
              <a:buChar char="•"/>
            </a:pPr>
            <a:r>
              <a:rPr lang="en-US" sz="2400" b="1" dirty="0">
                <a:latin typeface="Arial Narrow" panose="020B0606020202030204" pitchFamily="34" charset="0"/>
              </a:rPr>
              <a:t>Deep respect for God</a:t>
            </a:r>
            <a:r>
              <a:rPr lang="en-US" sz="2400" dirty="0">
                <a:latin typeface="Arial Narrow" panose="020B0606020202030204" pitchFamily="34" charset="0"/>
              </a:rPr>
              <a:t> (</a:t>
            </a:r>
            <a:r>
              <a:rPr lang="en-US" sz="2400" dirty="0" err="1">
                <a:latin typeface="Arial Narrow" panose="020B0606020202030204" pitchFamily="34" charset="0"/>
              </a:rPr>
              <a:t>Ecc</a:t>
            </a:r>
            <a:r>
              <a:rPr lang="en-US" sz="2400" dirty="0">
                <a:latin typeface="Arial Narrow" panose="020B0606020202030204" pitchFamily="34" charset="0"/>
              </a:rPr>
              <a:t>. 12:13)</a:t>
            </a:r>
          </a:p>
          <a:p>
            <a:pPr marL="1428750" lvl="2" indent="-514350">
              <a:buFont typeface="Arial" panose="020B0604020202020204" pitchFamily="34" charset="0"/>
              <a:buChar char="•"/>
            </a:pPr>
            <a:r>
              <a:rPr lang="en-US" sz="2400" b="1" dirty="0">
                <a:latin typeface="Arial Narrow" panose="020B0606020202030204" pitchFamily="34" charset="0"/>
              </a:rPr>
              <a:t>Righteous</a:t>
            </a:r>
            <a:r>
              <a:rPr lang="en-US" sz="2400" dirty="0">
                <a:latin typeface="Arial Narrow" panose="020B0606020202030204" pitchFamily="34" charset="0"/>
              </a:rPr>
              <a:t> – lives right (Jas. 5:16)</a:t>
            </a:r>
          </a:p>
        </p:txBody>
      </p:sp>
    </p:spTree>
    <p:extLst>
      <p:ext uri="{BB962C8B-B14F-4D97-AF65-F5344CB8AC3E}">
        <p14:creationId xmlns:p14="http://schemas.microsoft.com/office/powerpoint/2010/main" val="251164813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1000"/>
                                        <p:tgtEl>
                                          <p:spTgt spid="3">
                                            <p:txEl>
                                              <p:pRg st="11" end="11"/>
                                            </p:txEl>
                                          </p:spTgt>
                                        </p:tgtEl>
                                      </p:cBhvr>
                                    </p:animEffect>
                                    <p:anim calcmode="lin" valueType="num">
                                      <p:cBhvr>
                                        <p:cTn id="4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fade">
                                      <p:cBhvr>
                                        <p:cTn id="56" dur="1000"/>
                                        <p:tgtEl>
                                          <p:spTgt spid="3">
                                            <p:txEl>
                                              <p:pRg st="13" end="13"/>
                                            </p:txEl>
                                          </p:spTgt>
                                        </p:tgtEl>
                                      </p:cBhvr>
                                    </p:animEffect>
                                    <p:anim calcmode="lin" valueType="num">
                                      <p:cBhvr>
                                        <p:cTn id="5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Effect transition="in" filter="fade">
                                      <p:cBhvr>
                                        <p:cTn id="63" dur="1000"/>
                                        <p:tgtEl>
                                          <p:spTgt spid="3">
                                            <p:txEl>
                                              <p:pRg st="14" end="14"/>
                                            </p:txEl>
                                          </p:spTgt>
                                        </p:tgtEl>
                                      </p:cBhvr>
                                    </p:animEffect>
                                    <p:anim calcmode="lin" valueType="num">
                                      <p:cBhvr>
                                        <p:cTn id="64"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5" end="15"/>
                                            </p:txEl>
                                          </p:spTgt>
                                        </p:tgtEl>
                                        <p:attrNameLst>
                                          <p:attrName>style.visibility</p:attrName>
                                        </p:attrNameLst>
                                      </p:cBhvr>
                                      <p:to>
                                        <p:strVal val="visible"/>
                                      </p:to>
                                    </p:set>
                                    <p:animEffect transition="in" filter="fade">
                                      <p:cBhvr>
                                        <p:cTn id="70" dur="1000"/>
                                        <p:tgtEl>
                                          <p:spTgt spid="3">
                                            <p:txEl>
                                              <p:pRg st="15" end="15"/>
                                            </p:txEl>
                                          </p:spTgt>
                                        </p:tgtEl>
                                      </p:cBhvr>
                                    </p:animEffect>
                                    <p:anim calcmode="lin" valueType="num">
                                      <p:cBhvr>
                                        <p:cTn id="71"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6" end="16"/>
                                            </p:txEl>
                                          </p:spTgt>
                                        </p:tgtEl>
                                        <p:attrNameLst>
                                          <p:attrName>style.visibility</p:attrName>
                                        </p:attrNameLst>
                                      </p:cBhvr>
                                      <p:to>
                                        <p:strVal val="visible"/>
                                      </p:to>
                                    </p:set>
                                    <p:animEffect transition="in" filter="fade">
                                      <p:cBhvr>
                                        <p:cTn id="77" dur="1000"/>
                                        <p:tgtEl>
                                          <p:spTgt spid="3">
                                            <p:txEl>
                                              <p:pRg st="16" end="16"/>
                                            </p:txEl>
                                          </p:spTgt>
                                        </p:tgtEl>
                                      </p:cBhvr>
                                    </p:animEffect>
                                    <p:anim calcmode="lin" valueType="num">
                                      <p:cBhvr>
                                        <p:cTn id="78"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0511" y="0"/>
            <a:ext cx="8536761" cy="1323439"/>
          </a:xfrm>
          <a:prstGeom prst="rect">
            <a:avLst/>
          </a:prstGeom>
          <a:noFill/>
        </p:spPr>
        <p:txBody>
          <a:bodyPr wrap="none" lIns="91440" tIns="45720" rIns="91440" bIns="45720">
            <a:spAutoFit/>
          </a:bodyPr>
          <a:lstStyle/>
          <a:p>
            <a:pPr algn="ctr"/>
            <a:r>
              <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rPr>
              <a:t>Prayer of </a:t>
            </a:r>
            <a:r>
              <a:rPr lang="en-US" sz="8000" b="1" cap="none" spc="50" dirty="0" err="1">
                <a:ln w="0"/>
                <a:solidFill>
                  <a:schemeClr val="bg2"/>
                </a:solidFill>
                <a:effectLst>
                  <a:innerShdw blurRad="63500" dist="50800" dir="13500000">
                    <a:srgbClr val="000000">
                      <a:alpha val="50000"/>
                    </a:srgbClr>
                  </a:innerShdw>
                </a:effectLst>
                <a:latin typeface="Bodoni MT Black" panose="02070A03080606020203" pitchFamily="18" charset="0"/>
              </a:rPr>
              <a:t>Jabez</a:t>
            </a:r>
            <a:endPar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endParaRPr>
          </a:p>
        </p:txBody>
      </p:sp>
      <p:sp>
        <p:nvSpPr>
          <p:cNvPr id="5" name="Oval 4"/>
          <p:cNvSpPr/>
          <p:nvPr/>
        </p:nvSpPr>
        <p:spPr>
          <a:xfrm>
            <a:off x="941294" y="1519519"/>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
        <p:nvSpPr>
          <p:cNvPr id="6" name="Oval 5"/>
          <p:cNvSpPr/>
          <p:nvPr/>
        </p:nvSpPr>
        <p:spPr>
          <a:xfrm>
            <a:off x="941294" y="3191437"/>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Tree>
    <p:extLst>
      <p:ext uri="{BB962C8B-B14F-4D97-AF65-F5344CB8AC3E}">
        <p14:creationId xmlns:p14="http://schemas.microsoft.com/office/powerpoint/2010/main" val="413836371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9 Now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was more honorable than his brothers, and his mother called his name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saying, “Because I bore him in pain.”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10 And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called on the God of Israel saying,</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“Oh, that You would bless me indeed, and enlarge my territory, that Your hand would be with me, and that You would keep me from evil, that I may not cause pain!” </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Chronicles 4:9-10</a:t>
            </a:r>
          </a:p>
        </p:txBody>
      </p:sp>
    </p:spTree>
    <p:extLst>
      <p:ext uri="{BB962C8B-B14F-4D97-AF65-F5344CB8AC3E}">
        <p14:creationId xmlns:p14="http://schemas.microsoft.com/office/powerpoint/2010/main" val="88864505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9 Now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was more honorable than his brothers, and his mother called his name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saying, “Because I bore him in pain.”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10 And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called on the God of Israel saying,</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Oh, that You would bless me indeed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enlarge my territory, that Your hand would be with me, and that You would keep me from evil, that I may not cause pain!” </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Chronicles 4:9-10</a:t>
            </a:r>
          </a:p>
        </p:txBody>
      </p:sp>
    </p:spTree>
    <p:extLst>
      <p:ext uri="{BB962C8B-B14F-4D97-AF65-F5344CB8AC3E}">
        <p14:creationId xmlns:p14="http://schemas.microsoft.com/office/powerpoint/2010/main" val="381549767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236010" y="3461498"/>
            <a:ext cx="450252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3" name="TextBox 2"/>
          <p:cNvSpPr txBox="1"/>
          <p:nvPr/>
        </p:nvSpPr>
        <p:spPr>
          <a:xfrm>
            <a:off x="2474259" y="303905"/>
            <a:ext cx="6427694" cy="6063198"/>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Bless Me</a:t>
            </a:r>
          </a:p>
          <a:p>
            <a:pPr marL="971550" lvl="1" indent="-514350">
              <a:buFont typeface="+mj-lt"/>
              <a:buAutoNum type="arabicPeriod"/>
            </a:pPr>
            <a:r>
              <a:rPr lang="en-US" sz="2400" i="1" dirty="0">
                <a:latin typeface="Arial Narrow" panose="020B0606020202030204" pitchFamily="34" charset="0"/>
              </a:rPr>
              <a:t>Request for personal blessing / favor</a:t>
            </a:r>
          </a:p>
          <a:p>
            <a:pPr marL="971550" lvl="1" indent="-514350">
              <a:buFont typeface="+mj-lt"/>
              <a:buAutoNum type="arabicPeriod"/>
            </a:pPr>
            <a:r>
              <a:rPr lang="en-US" sz="2400" i="1" dirty="0">
                <a:latin typeface="Arial Narrow" panose="020B0606020202030204" pitchFamily="34" charset="0"/>
              </a:rPr>
              <a:t>Nothing wrong with asking God to bless you specifically</a:t>
            </a:r>
          </a:p>
          <a:p>
            <a:pPr marL="971550" lvl="1" indent="-514350">
              <a:buFont typeface="+mj-lt"/>
              <a:buAutoNum type="arabicPeriod"/>
            </a:pPr>
            <a:r>
              <a:rPr lang="en-US" sz="2400" i="1" dirty="0">
                <a:latin typeface="Arial Narrow" panose="020B0606020202030204" pitchFamily="34" charset="0"/>
              </a:rPr>
              <a:t>Not selfish to continually ask God – in fact we are taught to ask (Matt. 6:9-13)</a:t>
            </a:r>
          </a:p>
          <a:p>
            <a:pPr marL="971550" lvl="1" indent="-514350">
              <a:buFont typeface="+mj-lt"/>
              <a:buAutoNum type="arabicPeriod"/>
            </a:pPr>
            <a:r>
              <a:rPr lang="en-US" sz="2400" i="1" dirty="0">
                <a:latin typeface="Arial Narrow" panose="020B0606020202030204" pitchFamily="34" charset="0"/>
              </a:rPr>
              <a:t>We need to ask for physical blessings (Phil. 4:19)</a:t>
            </a:r>
          </a:p>
          <a:p>
            <a:pPr marL="971550" lvl="1" indent="-514350">
              <a:buFont typeface="+mj-lt"/>
              <a:buAutoNum type="arabicPeriod"/>
            </a:pPr>
            <a:r>
              <a:rPr lang="en-US" sz="2400" i="1" dirty="0">
                <a:latin typeface="Arial Narrow" panose="020B0606020202030204" pitchFamily="34" charset="0"/>
              </a:rPr>
              <a:t>We need to ask for spiritual blessings (Acts 3:26)</a:t>
            </a:r>
          </a:p>
          <a:p>
            <a:pPr marL="971550" lvl="1" indent="-514350">
              <a:buFont typeface="+mj-lt"/>
              <a:buAutoNum type="arabicPeriod"/>
            </a:pPr>
            <a:r>
              <a:rPr lang="en-US" sz="2400" i="1" dirty="0">
                <a:latin typeface="Arial Narrow" panose="020B0606020202030204" pitchFamily="34" charset="0"/>
              </a:rPr>
              <a:t>“Indeed” adds emphasis – bless me a lot!</a:t>
            </a:r>
          </a:p>
          <a:p>
            <a:pPr marL="971550" lvl="1" indent="-514350">
              <a:buFont typeface="+mj-lt"/>
              <a:buAutoNum type="arabicPeriod"/>
            </a:pPr>
            <a:r>
              <a:rPr lang="en-US" sz="2400" i="1" dirty="0">
                <a:latin typeface="Arial Narrow" panose="020B0606020202030204" pitchFamily="34" charset="0"/>
              </a:rPr>
              <a:t>Perhaps one reason – don’t feel blessed as others – we don’t ask (Jas. 4:2)</a:t>
            </a:r>
          </a:p>
          <a:p>
            <a:pPr marL="1428750" lvl="2" indent="-514350">
              <a:buFont typeface="Arial" panose="020B0604020202020204" pitchFamily="34" charset="0"/>
              <a:buChar char="•"/>
            </a:pPr>
            <a:r>
              <a:rPr lang="en-US" sz="2400" dirty="0">
                <a:latin typeface="Arial Narrow" panose="020B0606020202030204" pitchFamily="34" charset="0"/>
              </a:rPr>
              <a:t>Should not confuse “thinking” or “wishing”</a:t>
            </a:r>
          </a:p>
          <a:p>
            <a:pPr marL="1428750" lvl="2" indent="-514350">
              <a:buFont typeface="Arial" panose="020B0604020202020204" pitchFamily="34" charset="0"/>
              <a:buChar char="•"/>
            </a:pPr>
            <a:r>
              <a:rPr lang="en-US" sz="2400" dirty="0">
                <a:latin typeface="Arial Narrow" panose="020B0606020202030204" pitchFamily="34" charset="0"/>
              </a:rPr>
              <a:t>Prayer involves talking to God – expressing our thoughts (Rom. 10:1)</a:t>
            </a:r>
          </a:p>
        </p:txBody>
      </p:sp>
    </p:spTree>
    <p:extLst>
      <p:ext uri="{BB962C8B-B14F-4D97-AF65-F5344CB8AC3E}">
        <p14:creationId xmlns:p14="http://schemas.microsoft.com/office/powerpoint/2010/main" val="1293152104"/>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9 Now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was more honorable than his brothers, and his mother called his name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saying, “Because I bore him in pain.”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10 And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called on the God of Israel saying,</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“Oh, that You would bless me indeed,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 enlarge my territory,</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that Your hand would be with me, and that You would keep me from evil, that I may not cause pain!” </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Chronicles 4:9-10</a:t>
            </a:r>
          </a:p>
        </p:txBody>
      </p:sp>
    </p:spTree>
    <p:extLst>
      <p:ext uri="{BB962C8B-B14F-4D97-AF65-F5344CB8AC3E}">
        <p14:creationId xmlns:p14="http://schemas.microsoft.com/office/powerpoint/2010/main" val="321785065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236010" y="3461498"/>
            <a:ext cx="450252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3" name="TextBox 2"/>
          <p:cNvSpPr txBox="1"/>
          <p:nvPr/>
        </p:nvSpPr>
        <p:spPr>
          <a:xfrm>
            <a:off x="2474259" y="303905"/>
            <a:ext cx="6427694" cy="6617196"/>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Bless Me</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Enlarge My Territory</a:t>
            </a:r>
          </a:p>
          <a:p>
            <a:pPr marL="971550" lvl="1" indent="-514350">
              <a:buFont typeface="+mj-lt"/>
              <a:buAutoNum type="arabicPeriod"/>
            </a:pPr>
            <a:r>
              <a:rPr lang="en-US" sz="2400" i="1" dirty="0">
                <a:latin typeface="Arial Narrow" panose="020B0606020202030204" pitchFamily="34" charset="0"/>
              </a:rPr>
              <a:t>Not a selfish request – to have what others have</a:t>
            </a:r>
          </a:p>
          <a:p>
            <a:pPr marL="971550" lvl="1" indent="-514350">
              <a:buFont typeface="+mj-lt"/>
              <a:buAutoNum type="arabicPeriod"/>
            </a:pPr>
            <a:r>
              <a:rPr lang="en-US" sz="2400" i="1" dirty="0">
                <a:latin typeface="Arial Narrow" panose="020B0606020202030204" pitchFamily="34" charset="0"/>
              </a:rPr>
              <a:t>Request for the promise land inheritance (</a:t>
            </a:r>
            <a:r>
              <a:rPr lang="en-US" sz="2400" i="1" dirty="0" err="1">
                <a:latin typeface="Arial Narrow" panose="020B0606020202030204" pitchFamily="34" charset="0"/>
              </a:rPr>
              <a:t>Exo</a:t>
            </a:r>
            <a:r>
              <a:rPr lang="en-US" sz="2400" i="1" dirty="0">
                <a:latin typeface="Arial Narrow" panose="020B0606020202030204" pitchFamily="34" charset="0"/>
              </a:rPr>
              <a:t>. 34:24; Deut. 12:20)</a:t>
            </a:r>
          </a:p>
          <a:p>
            <a:pPr marL="971550" lvl="1" indent="-514350">
              <a:buFont typeface="+mj-lt"/>
              <a:buAutoNum type="arabicPeriod"/>
            </a:pPr>
            <a:r>
              <a:rPr lang="en-US" sz="2400" i="1" dirty="0">
                <a:latin typeface="Arial Narrow" panose="020B0606020202030204" pitchFamily="34" charset="0"/>
              </a:rPr>
              <a:t>Asking for material blessing (cf. Matt. 6:11)</a:t>
            </a:r>
          </a:p>
          <a:p>
            <a:pPr marL="971550" lvl="1" indent="-514350">
              <a:buFont typeface="+mj-lt"/>
              <a:buAutoNum type="arabicPeriod"/>
            </a:pPr>
            <a:r>
              <a:rPr lang="en-US" sz="2400" i="1" dirty="0">
                <a:latin typeface="Arial Narrow" panose="020B0606020202030204" pitchFamily="34" charset="0"/>
              </a:rPr>
              <a:t>No promise of “Health &amp; Wealth” if serve God – rather that will be blessed (Matt. 6:33)</a:t>
            </a:r>
          </a:p>
          <a:p>
            <a:pPr marL="971550" lvl="1" indent="-514350">
              <a:buFont typeface="+mj-lt"/>
              <a:buAutoNum type="arabicPeriod"/>
            </a:pPr>
            <a:r>
              <a:rPr lang="en-US" sz="2400" i="1" dirty="0">
                <a:latin typeface="Arial Narrow" panose="020B0606020202030204" pitchFamily="34" charset="0"/>
              </a:rPr>
              <a:t>Should ask God to enlarge what he promises to us:</a:t>
            </a:r>
          </a:p>
          <a:p>
            <a:pPr marL="1428750" lvl="2" indent="-514350">
              <a:buFont typeface="Arial" panose="020B0604020202020204" pitchFamily="34" charset="0"/>
              <a:buChar char="•"/>
            </a:pPr>
            <a:r>
              <a:rPr lang="en-US" sz="2200" i="1" dirty="0">
                <a:latin typeface="Arial Narrow" panose="020B0606020202030204" pitchFamily="34" charset="0"/>
              </a:rPr>
              <a:t>Material necessities</a:t>
            </a:r>
          </a:p>
          <a:p>
            <a:pPr marL="1428750" lvl="2" indent="-514350">
              <a:buFont typeface="Arial" panose="020B0604020202020204" pitchFamily="34" charset="0"/>
              <a:buChar char="•"/>
            </a:pPr>
            <a:r>
              <a:rPr lang="en-US" sz="2200" i="1" dirty="0">
                <a:latin typeface="Arial Narrow" panose="020B0606020202030204" pitchFamily="34" charset="0"/>
              </a:rPr>
              <a:t>Opportunities</a:t>
            </a:r>
          </a:p>
          <a:p>
            <a:pPr marL="1428750" lvl="2" indent="-514350">
              <a:buFont typeface="Arial" panose="020B0604020202020204" pitchFamily="34" charset="0"/>
              <a:buChar char="•"/>
            </a:pPr>
            <a:r>
              <a:rPr lang="en-US" sz="2200" i="1" dirty="0">
                <a:latin typeface="Arial Narrow" panose="020B0606020202030204" pitchFamily="34" charset="0"/>
              </a:rPr>
              <a:t>Talents / Abilities</a:t>
            </a:r>
          </a:p>
          <a:p>
            <a:pPr marL="1428750" lvl="2" indent="-514350">
              <a:buFont typeface="Arial" panose="020B0604020202020204" pitchFamily="34" charset="0"/>
              <a:buChar char="•"/>
            </a:pPr>
            <a:r>
              <a:rPr lang="en-US" sz="2200" i="1" dirty="0">
                <a:latin typeface="Arial Narrow" panose="020B0606020202030204" pitchFamily="34" charset="0"/>
              </a:rPr>
              <a:t>Wisdom</a:t>
            </a:r>
          </a:p>
          <a:p>
            <a:pPr marL="971550" lvl="1" indent="-514350">
              <a:buFont typeface="+mj-lt"/>
              <a:buAutoNum type="arabicPeriod"/>
            </a:pPr>
            <a:r>
              <a:rPr lang="en-US" sz="2400" i="1" dirty="0">
                <a:latin typeface="Arial Narrow" panose="020B0606020202030204" pitchFamily="34" charset="0"/>
              </a:rPr>
              <a:t>Ask to increase the influence of our families (“single most powerful arena on earth”)</a:t>
            </a:r>
            <a:endParaRPr lang="en-US" sz="2400" dirty="0">
              <a:latin typeface="Arial Narrow" panose="020B0606020202030204" pitchFamily="34" charset="0"/>
            </a:endParaRPr>
          </a:p>
        </p:txBody>
      </p:sp>
    </p:spTree>
    <p:extLst>
      <p:ext uri="{BB962C8B-B14F-4D97-AF65-F5344CB8AC3E}">
        <p14:creationId xmlns:p14="http://schemas.microsoft.com/office/powerpoint/2010/main" val="2754671059"/>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2" end="12"/>
                                            </p:txEl>
                                          </p:spTgt>
                                        </p:tgtEl>
                                        <p:attrNameLst>
                                          <p:attrName>style.visibility</p:attrName>
                                        </p:attrNameLst>
                                      </p:cBhvr>
                                      <p:to>
                                        <p:strVal val="visible"/>
                                      </p:to>
                                    </p:set>
                                    <p:animEffect transition="in" filter="fade">
                                      <p:cBhvr>
                                        <p:cTn id="70" dur="1000"/>
                                        <p:tgtEl>
                                          <p:spTgt spid="3">
                                            <p:txEl>
                                              <p:pRg st="12" end="12"/>
                                            </p:txEl>
                                          </p:spTgt>
                                        </p:tgtEl>
                                      </p:cBhvr>
                                    </p:animEffect>
                                    <p:anim calcmode="lin" valueType="num">
                                      <p:cBhvr>
                                        <p:cTn id="7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9 Now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was more honorable than his brothers, and his mother called his name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saying, “Because I bore him in pain.”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10 And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called on the God of Israel saying,</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“Oh, that You would bless me indeed, and enlarge my territory,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that Your hand would be with me</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that You would keep me from evil, that I may not cause pain!” </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Chronicles 4:9-10</a:t>
            </a:r>
          </a:p>
        </p:txBody>
      </p:sp>
    </p:spTree>
    <p:extLst>
      <p:ext uri="{BB962C8B-B14F-4D97-AF65-F5344CB8AC3E}">
        <p14:creationId xmlns:p14="http://schemas.microsoft.com/office/powerpoint/2010/main" val="383255917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236010" y="3461498"/>
            <a:ext cx="450252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3" name="TextBox 2"/>
          <p:cNvSpPr txBox="1"/>
          <p:nvPr/>
        </p:nvSpPr>
        <p:spPr>
          <a:xfrm>
            <a:off x="2474259" y="303905"/>
            <a:ext cx="6427694" cy="4955203"/>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Bless Me</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Enlarge My Territory</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Hand Be With Me</a:t>
            </a:r>
          </a:p>
          <a:p>
            <a:pPr marL="971550" lvl="1" indent="-514350">
              <a:buFont typeface="+mj-lt"/>
              <a:buAutoNum type="arabicPeriod"/>
            </a:pPr>
            <a:r>
              <a:rPr lang="en-US" sz="2400" i="1" dirty="0">
                <a:latin typeface="Arial Narrow" panose="020B0606020202030204" pitchFamily="34" charset="0"/>
              </a:rPr>
              <a:t>Asking for God’s providential hand of protection and guidance (cf. Ezra 7:9; Josh. 4:24)</a:t>
            </a:r>
          </a:p>
          <a:p>
            <a:pPr marL="971550" lvl="1" indent="-514350">
              <a:buFont typeface="+mj-lt"/>
              <a:buAutoNum type="arabicPeriod"/>
            </a:pPr>
            <a:r>
              <a:rPr lang="en-US" sz="2400" i="1" dirty="0">
                <a:latin typeface="Arial Narrow" panose="020B0606020202030204" pitchFamily="34" charset="0"/>
              </a:rPr>
              <a:t>First century Christians could hope for God’s hand to help them (Matt. 24:20)</a:t>
            </a:r>
          </a:p>
          <a:p>
            <a:pPr marL="971550" lvl="1" indent="-514350">
              <a:buFont typeface="+mj-lt"/>
              <a:buAutoNum type="arabicPeriod"/>
            </a:pPr>
            <a:r>
              <a:rPr lang="en-US" sz="2400" i="1" dirty="0">
                <a:latin typeface="Arial Narrow" panose="020B0606020202030204" pitchFamily="34" charset="0"/>
              </a:rPr>
              <a:t>When we pray it is a request for his hand of guidance (1 Pet. 5:7; Psa. 119:173)</a:t>
            </a:r>
          </a:p>
          <a:p>
            <a:pPr marL="971550" lvl="1" indent="-514350">
              <a:buFont typeface="+mj-lt"/>
              <a:buAutoNum type="arabicPeriod"/>
            </a:pPr>
            <a:r>
              <a:rPr lang="en-US" sz="2400" i="1" dirty="0">
                <a:latin typeface="Arial Narrow" panose="020B0606020202030204" pitchFamily="34" charset="0"/>
              </a:rPr>
              <a:t>How he guides:</a:t>
            </a:r>
          </a:p>
          <a:p>
            <a:pPr marL="1428750" lvl="2" indent="-514350">
              <a:buFont typeface="Arial" panose="020B0604020202020204" pitchFamily="34" charset="0"/>
              <a:buChar char="•"/>
            </a:pPr>
            <a:r>
              <a:rPr lang="en-US" sz="2400" dirty="0">
                <a:latin typeface="Arial Narrow" panose="020B0606020202030204" pitchFamily="34" charset="0"/>
              </a:rPr>
              <a:t>Help us to see what word says</a:t>
            </a:r>
          </a:p>
          <a:p>
            <a:pPr marL="1428750" lvl="2" indent="-514350">
              <a:buFont typeface="Arial" panose="020B0604020202020204" pitchFamily="34" charset="0"/>
              <a:buChar char="•"/>
            </a:pPr>
            <a:r>
              <a:rPr lang="en-US" sz="2400" dirty="0">
                <a:latin typeface="Arial Narrow" panose="020B0606020202030204" pitchFamily="34" charset="0"/>
              </a:rPr>
              <a:t>Learn from wisdom of others (Prov. 11:14)</a:t>
            </a:r>
          </a:p>
        </p:txBody>
      </p:sp>
    </p:spTree>
    <p:extLst>
      <p:ext uri="{BB962C8B-B14F-4D97-AF65-F5344CB8AC3E}">
        <p14:creationId xmlns:p14="http://schemas.microsoft.com/office/powerpoint/2010/main" val="178274412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9 Now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was more honorable than his brothers, and his mother called his name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saying, “Because I bore him in pain.”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10 And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called on the God of Israel saying,</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“Oh, that You would bless me indeed, and enlarge my territory, that Your hand would be with me,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 that You would keep me from evil,</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that I may not cause pain!” </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Chronicles 4:9-10</a:t>
            </a:r>
          </a:p>
        </p:txBody>
      </p:sp>
    </p:spTree>
    <p:extLst>
      <p:ext uri="{BB962C8B-B14F-4D97-AF65-F5344CB8AC3E}">
        <p14:creationId xmlns:p14="http://schemas.microsoft.com/office/powerpoint/2010/main" val="326690448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236010" y="3461498"/>
            <a:ext cx="450252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3" name="TextBox 2"/>
          <p:cNvSpPr txBox="1"/>
          <p:nvPr/>
        </p:nvSpPr>
        <p:spPr>
          <a:xfrm>
            <a:off x="2474259" y="303905"/>
            <a:ext cx="6427694" cy="4770537"/>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Bless Me</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Enlarge My Territory</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Hand Be With Me</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Keep Me From Evil</a:t>
            </a:r>
          </a:p>
          <a:p>
            <a:pPr marL="971550" lvl="1" indent="-514350">
              <a:buFont typeface="+mj-lt"/>
              <a:buAutoNum type="arabicPeriod"/>
            </a:pPr>
            <a:r>
              <a:rPr lang="en-US" sz="2400" i="1" dirty="0">
                <a:latin typeface="Arial Narrow" panose="020B0606020202030204" pitchFamily="34" charset="0"/>
              </a:rPr>
              <a:t>Not be led into temptation (Matt. 6:13)</a:t>
            </a:r>
          </a:p>
          <a:p>
            <a:pPr marL="971550" lvl="1" indent="-514350">
              <a:buFont typeface="+mj-lt"/>
              <a:buAutoNum type="arabicPeriod"/>
            </a:pPr>
            <a:r>
              <a:rPr lang="en-US" sz="2400" i="1" dirty="0">
                <a:latin typeface="Arial Narrow" panose="020B0606020202030204" pitchFamily="34" charset="0"/>
              </a:rPr>
              <a:t>Kept away from:</a:t>
            </a:r>
          </a:p>
          <a:p>
            <a:pPr marL="1428750" lvl="2" indent="-514350">
              <a:buFont typeface="Arial" panose="020B0604020202020204" pitchFamily="34" charset="0"/>
              <a:buChar char="•"/>
            </a:pPr>
            <a:r>
              <a:rPr lang="en-US" sz="2400" dirty="0">
                <a:latin typeface="Arial Narrow" panose="020B0606020202030204" pitchFamily="34" charset="0"/>
              </a:rPr>
              <a:t>Evil influences (</a:t>
            </a:r>
            <a:r>
              <a:rPr lang="en-US" sz="2400" dirty="0" err="1">
                <a:latin typeface="Arial Narrow" panose="020B0606020202030204" pitchFamily="34" charset="0"/>
              </a:rPr>
              <a:t>Deut</a:t>
            </a:r>
            <a:r>
              <a:rPr lang="en-US" sz="2400" dirty="0">
                <a:latin typeface="Arial Narrow" panose="020B0606020202030204" pitchFamily="34" charset="0"/>
              </a:rPr>
              <a:t> 31:20; Prov. 30:8-9)</a:t>
            </a:r>
          </a:p>
          <a:p>
            <a:pPr marL="1428750" lvl="2" indent="-514350">
              <a:buFont typeface="Arial" panose="020B0604020202020204" pitchFamily="34" charset="0"/>
              <a:buChar char="•"/>
            </a:pPr>
            <a:r>
              <a:rPr lang="en-US" sz="2400" dirty="0">
                <a:latin typeface="Arial Narrow" panose="020B0606020202030204" pitchFamily="34" charset="0"/>
              </a:rPr>
              <a:t>Anything / anyone who tempt (Prov. 5:8)</a:t>
            </a:r>
          </a:p>
          <a:p>
            <a:pPr marL="1428750" lvl="2" indent="-514350">
              <a:buFont typeface="Arial" panose="020B0604020202020204" pitchFamily="34" charset="0"/>
              <a:buChar char="•"/>
            </a:pPr>
            <a:r>
              <a:rPr lang="en-US" sz="2400" dirty="0">
                <a:latin typeface="Arial Narrow" panose="020B0606020202030204" pitchFamily="34" charset="0"/>
              </a:rPr>
              <a:t>Those who are not righteous (2 Thess. 3:2)</a:t>
            </a:r>
          </a:p>
          <a:p>
            <a:pPr marL="971550" lvl="1" indent="-514350">
              <a:buFont typeface="+mj-lt"/>
              <a:buAutoNum type="arabicPeriod"/>
            </a:pPr>
            <a:r>
              <a:rPr lang="en-US" sz="2400" dirty="0">
                <a:latin typeface="Arial Narrow" panose="020B0606020202030204" pitchFamily="34" charset="0"/>
              </a:rPr>
              <a:t>One way – grow spiritually stronger (2 Pet. 3:18)</a:t>
            </a:r>
          </a:p>
        </p:txBody>
      </p:sp>
    </p:spTree>
    <p:extLst>
      <p:ext uri="{BB962C8B-B14F-4D97-AF65-F5344CB8AC3E}">
        <p14:creationId xmlns:p14="http://schemas.microsoft.com/office/powerpoint/2010/main" val="370129501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1000"/>
                                        <p:tgtEl>
                                          <p:spTgt spid="3">
                                            <p:txEl>
                                              <p:pRg st="12" end="12"/>
                                            </p:txEl>
                                          </p:spTgt>
                                        </p:tgtEl>
                                      </p:cBhvr>
                                    </p:animEffect>
                                    <p:anim calcmode="lin" valueType="num">
                                      <p:cBhvr>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010" y="2043953"/>
            <a:ext cx="8001001" cy="3970318"/>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9 Now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was more honorable than his brothers, and his mother called his name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saying, “Because I bore him in pain.”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10 And </a:t>
            </a:r>
            <a:r>
              <a:rPr kumimoji="0" lang="en-US" sz="2800" b="0" i="0" u="none" strike="noStrike" kern="1200" cap="none" spc="0" normalizeH="0" baseline="0" noProof="0" dirty="0" err="1">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Jabez</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 called on the God of Israel saying,</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“Oh, that You would bless me indeed, and enlarge my territory, that Your hand would be with me, and that You would keep me from evil,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that I may not cause pain!</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chemeClr val="bg1">
                    <a:lumMod val="50000"/>
                  </a:schemeClr>
                </a:solidFill>
                <a:effectLst/>
                <a:uLnTx/>
                <a:uFillTx/>
                <a:latin typeface="Times New Roman" panose="02020603050405020304" pitchFamily="18" charset="0"/>
                <a:ea typeface="+mn-ea"/>
                <a:cs typeface="Times New Roman" panose="02020603050405020304" pitchFamily="18" charset="0"/>
              </a:rPr>
              <a:t>So God granted him what he requested. </a:t>
            </a:r>
          </a:p>
        </p:txBody>
      </p:sp>
      <p:sp>
        <p:nvSpPr>
          <p:cNvPr id="3" name="TextBox 2"/>
          <p:cNvSpPr txBox="1"/>
          <p:nvPr/>
        </p:nvSpPr>
        <p:spPr>
          <a:xfrm>
            <a:off x="2635623" y="497541"/>
            <a:ext cx="586291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Chronicles 4:9-10</a:t>
            </a:r>
          </a:p>
        </p:txBody>
      </p:sp>
    </p:spTree>
    <p:extLst>
      <p:ext uri="{BB962C8B-B14F-4D97-AF65-F5344CB8AC3E}">
        <p14:creationId xmlns:p14="http://schemas.microsoft.com/office/powerpoint/2010/main" val="364558264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236010" y="3461498"/>
            <a:ext cx="450252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3" name="TextBox 2"/>
          <p:cNvSpPr txBox="1"/>
          <p:nvPr/>
        </p:nvSpPr>
        <p:spPr>
          <a:xfrm>
            <a:off x="2474259" y="303905"/>
            <a:ext cx="6427694" cy="4955203"/>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Bless Me</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Enlarge My Territory</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Hand Be With Me</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Keep Me From Evil</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That I Might Not Cause Pain</a:t>
            </a:r>
          </a:p>
          <a:p>
            <a:pPr marL="971550" lvl="1" indent="-514350">
              <a:buFont typeface="+mj-lt"/>
              <a:buAutoNum type="arabicPeriod"/>
            </a:pPr>
            <a:r>
              <a:rPr lang="en-US" sz="2400" i="1" dirty="0">
                <a:latin typeface="Arial Narrow" panose="020B0606020202030204" pitchFamily="34" charset="0"/>
              </a:rPr>
              <a:t>As my name prophetically suggest</a:t>
            </a:r>
          </a:p>
          <a:p>
            <a:pPr marL="971550" lvl="1" indent="-514350">
              <a:buFont typeface="+mj-lt"/>
              <a:buAutoNum type="arabicPeriod"/>
            </a:pPr>
            <a:r>
              <a:rPr lang="en-US" sz="2400" i="1" dirty="0">
                <a:latin typeface="Arial Narrow" panose="020B0606020202030204" pitchFamily="34" charset="0"/>
              </a:rPr>
              <a:t>Evil leads to pain (Gal. 6:9)</a:t>
            </a:r>
          </a:p>
          <a:p>
            <a:pPr marL="971550" lvl="1" indent="-514350">
              <a:buFont typeface="+mj-lt"/>
              <a:buAutoNum type="arabicPeriod"/>
            </a:pPr>
            <a:r>
              <a:rPr lang="en-US" sz="2400" i="1" dirty="0">
                <a:latin typeface="Arial Narrow" panose="020B0606020202030204" pitchFamily="34" charset="0"/>
              </a:rPr>
              <a:t>Cause pain to others (</a:t>
            </a:r>
            <a:r>
              <a:rPr lang="en-US" sz="2400" i="1" dirty="0" err="1">
                <a:latin typeface="Arial Narrow" panose="020B0606020202030204" pitchFamily="34" charset="0"/>
              </a:rPr>
              <a:t>Exo</a:t>
            </a:r>
            <a:r>
              <a:rPr lang="en-US" sz="2400" i="1" dirty="0">
                <a:latin typeface="Arial Narrow" panose="020B0606020202030204" pitchFamily="34" charset="0"/>
              </a:rPr>
              <a:t>. 34:7)</a:t>
            </a:r>
          </a:p>
          <a:p>
            <a:pPr marL="971550" lvl="1" indent="-514350">
              <a:buFont typeface="+mj-lt"/>
              <a:buAutoNum type="arabicPeriod"/>
            </a:pPr>
            <a:r>
              <a:rPr lang="en-US" sz="2400" i="1" dirty="0">
                <a:latin typeface="Arial Narrow" panose="020B0606020202030204" pitchFamily="34" charset="0"/>
              </a:rPr>
              <a:t>Possible that our conduct / behavior causes pain / heartache to others (Gen. 26:35)</a:t>
            </a:r>
          </a:p>
          <a:p>
            <a:pPr marL="971550" lvl="1" indent="-514350">
              <a:buFont typeface="+mj-lt"/>
              <a:buAutoNum type="arabicPeriod"/>
            </a:pPr>
            <a:r>
              <a:rPr lang="en-US" sz="2400" i="1" dirty="0">
                <a:latin typeface="Arial Narrow" panose="020B0606020202030204" pitchFamily="34" charset="0"/>
              </a:rPr>
              <a:t>May I not be the cause of another’s heartache!</a:t>
            </a:r>
            <a:endParaRPr lang="en-US" sz="2400" dirty="0">
              <a:latin typeface="Arial Narrow" panose="020B0606020202030204" pitchFamily="34" charset="0"/>
            </a:endParaRPr>
          </a:p>
        </p:txBody>
      </p:sp>
    </p:spTree>
    <p:extLst>
      <p:ext uri="{BB962C8B-B14F-4D97-AF65-F5344CB8AC3E}">
        <p14:creationId xmlns:p14="http://schemas.microsoft.com/office/powerpoint/2010/main" val="1324078442"/>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1000"/>
                                        <p:tgtEl>
                                          <p:spTgt spid="3">
                                            <p:txEl>
                                              <p:pRg st="11" end="11"/>
                                            </p:txEl>
                                          </p:spTgt>
                                        </p:tgtEl>
                                      </p:cBhvr>
                                    </p:animEffect>
                                    <p:anim calcmode="lin" valueType="num">
                                      <p:cBhvr>
                                        <p:cTn id="2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1000"/>
                                        <p:tgtEl>
                                          <p:spTgt spid="3">
                                            <p:txEl>
                                              <p:pRg st="12" end="12"/>
                                            </p:txEl>
                                          </p:spTgt>
                                        </p:tgtEl>
                                      </p:cBhvr>
                                    </p:animEffect>
                                    <p:anim calcmode="lin" valueType="num">
                                      <p:cBhvr>
                                        <p:cTn id="2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Effect transition="in" filter="fade">
                                      <p:cBhvr>
                                        <p:cTn id="35" dur="1000"/>
                                        <p:tgtEl>
                                          <p:spTgt spid="3">
                                            <p:txEl>
                                              <p:pRg st="13" end="13"/>
                                            </p:txEl>
                                          </p:spTgt>
                                        </p:tgtEl>
                                      </p:cBhvr>
                                    </p:animEffect>
                                    <p:anim calcmode="lin" valueType="num">
                                      <p:cBhvr>
                                        <p:cTn id="36"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0511" y="0"/>
            <a:ext cx="8536761" cy="1323439"/>
          </a:xfrm>
          <a:prstGeom prst="rect">
            <a:avLst/>
          </a:prstGeom>
          <a:noFill/>
        </p:spPr>
        <p:txBody>
          <a:bodyPr wrap="none" lIns="91440" tIns="45720" rIns="91440" bIns="45720">
            <a:spAutoFit/>
          </a:bodyPr>
          <a:lstStyle/>
          <a:p>
            <a:pPr algn="ctr"/>
            <a:r>
              <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rPr>
              <a:t>Prayer of </a:t>
            </a:r>
            <a:r>
              <a:rPr lang="en-US" sz="8000" b="1" cap="none" spc="50" dirty="0" err="1">
                <a:ln w="0"/>
                <a:solidFill>
                  <a:schemeClr val="bg2"/>
                </a:solidFill>
                <a:effectLst>
                  <a:innerShdw blurRad="63500" dist="50800" dir="13500000">
                    <a:srgbClr val="000000">
                      <a:alpha val="50000"/>
                    </a:srgbClr>
                  </a:innerShdw>
                </a:effectLst>
                <a:latin typeface="Bodoni MT Black" panose="02070A03080606020203" pitchFamily="18" charset="0"/>
              </a:rPr>
              <a:t>Jabez</a:t>
            </a:r>
            <a:endPar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endParaRPr>
          </a:p>
        </p:txBody>
      </p:sp>
      <p:sp>
        <p:nvSpPr>
          <p:cNvPr id="5" name="Oval 4"/>
          <p:cNvSpPr/>
          <p:nvPr/>
        </p:nvSpPr>
        <p:spPr>
          <a:xfrm>
            <a:off x="941294" y="1519519"/>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
        <p:nvSpPr>
          <p:cNvPr id="6" name="Oval 5"/>
          <p:cNvSpPr/>
          <p:nvPr/>
        </p:nvSpPr>
        <p:spPr>
          <a:xfrm>
            <a:off x="941294" y="3191437"/>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7" name="Oval 6"/>
          <p:cNvSpPr/>
          <p:nvPr/>
        </p:nvSpPr>
        <p:spPr>
          <a:xfrm>
            <a:off x="941294" y="4863355"/>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 God’s Answer</a:t>
            </a:r>
          </a:p>
        </p:txBody>
      </p:sp>
    </p:spTree>
    <p:extLst>
      <p:ext uri="{BB962C8B-B14F-4D97-AF65-F5344CB8AC3E}">
        <p14:creationId xmlns:p14="http://schemas.microsoft.com/office/powerpoint/2010/main" val="4265092737"/>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729069" y="3941110"/>
            <a:ext cx="562311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 God’s Answer</a:t>
            </a:r>
          </a:p>
        </p:txBody>
      </p:sp>
      <p:sp>
        <p:nvSpPr>
          <p:cNvPr id="3" name="TextBox 2"/>
          <p:cNvSpPr txBox="1"/>
          <p:nvPr/>
        </p:nvSpPr>
        <p:spPr>
          <a:xfrm>
            <a:off x="2474259" y="303905"/>
            <a:ext cx="6427694" cy="2369880"/>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God Granted His Request</a:t>
            </a:r>
            <a:r>
              <a:rPr lang="en-US" sz="2800" dirty="0">
                <a:latin typeface="Arial Narrow" panose="020B0606020202030204" pitchFamily="34" charset="0"/>
              </a:rPr>
              <a:t> (v. 10)</a:t>
            </a:r>
            <a:endParaRPr lang="en-US" sz="2800" u="sng" dirty="0">
              <a:latin typeface="Arial Narrow" panose="020B0606020202030204" pitchFamily="34" charset="0"/>
            </a:endParaRPr>
          </a:p>
          <a:p>
            <a:pPr marL="971550" lvl="1" indent="-514350">
              <a:buFont typeface="+mj-lt"/>
              <a:buAutoNum type="arabicPeriod"/>
            </a:pPr>
            <a:r>
              <a:rPr lang="en-US" sz="2400" i="1" dirty="0">
                <a:latin typeface="Arial Narrow" panose="020B0606020202030204" pitchFamily="34" charset="0"/>
              </a:rPr>
              <a:t>Blessed</a:t>
            </a:r>
          </a:p>
          <a:p>
            <a:pPr marL="971550" lvl="1" indent="-514350">
              <a:buFont typeface="+mj-lt"/>
              <a:buAutoNum type="arabicPeriod"/>
            </a:pPr>
            <a:r>
              <a:rPr lang="en-US" sz="2400" i="1" dirty="0">
                <a:latin typeface="Arial Narrow" panose="020B0606020202030204" pitchFamily="34" charset="0"/>
              </a:rPr>
              <a:t>Territory was enlarged</a:t>
            </a:r>
          </a:p>
          <a:p>
            <a:pPr marL="971550" lvl="1" indent="-514350">
              <a:buFont typeface="+mj-lt"/>
              <a:buAutoNum type="arabicPeriod"/>
            </a:pPr>
            <a:r>
              <a:rPr lang="en-US" sz="2400" i="1" dirty="0">
                <a:latin typeface="Arial Narrow" panose="020B0606020202030204" pitchFamily="34" charset="0"/>
              </a:rPr>
              <a:t>Hand of God was with him</a:t>
            </a:r>
          </a:p>
          <a:p>
            <a:pPr marL="971550" lvl="1" indent="-514350">
              <a:buFont typeface="+mj-lt"/>
              <a:buAutoNum type="arabicPeriod"/>
            </a:pPr>
            <a:r>
              <a:rPr lang="en-US" sz="2400" i="1" dirty="0">
                <a:latin typeface="Arial Narrow" panose="020B0606020202030204" pitchFamily="34" charset="0"/>
              </a:rPr>
              <a:t>Kept from evil</a:t>
            </a:r>
          </a:p>
          <a:p>
            <a:pPr marL="971550" lvl="1" indent="-514350">
              <a:buFont typeface="+mj-lt"/>
              <a:buAutoNum type="arabicPeriod"/>
            </a:pPr>
            <a:r>
              <a:rPr lang="en-US" sz="2400" i="1" dirty="0">
                <a:latin typeface="Arial Narrow" panose="020B0606020202030204" pitchFamily="34" charset="0"/>
              </a:rPr>
              <a:t>Did not cause pain</a:t>
            </a:r>
          </a:p>
        </p:txBody>
      </p:sp>
      <p:sp>
        <p:nvSpPr>
          <p:cNvPr id="4" name="Rounded Rectangle 3"/>
          <p:cNvSpPr/>
          <p:nvPr/>
        </p:nvSpPr>
        <p:spPr>
          <a:xfrm>
            <a:off x="2998694" y="3052482"/>
            <a:ext cx="5728447" cy="1990165"/>
          </a:xfrm>
          <a:prstGeom prst="roundRect">
            <a:avLst>
              <a:gd name="adj" fmla="val 268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rPr>
              <a:t>What a Difference in the Way His Life Began and Turned Out to be!</a:t>
            </a:r>
          </a:p>
        </p:txBody>
      </p:sp>
    </p:spTree>
    <p:extLst>
      <p:ext uri="{BB962C8B-B14F-4D97-AF65-F5344CB8AC3E}">
        <p14:creationId xmlns:p14="http://schemas.microsoft.com/office/powerpoint/2010/main" val="1458967745"/>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outVertical)">
                                      <p:cBhvr>
                                        <p:cTn id="4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6200000">
            <a:off x="-1729069" y="3941110"/>
            <a:ext cx="562311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 God’s Answer</a:t>
            </a:r>
          </a:p>
        </p:txBody>
      </p:sp>
      <p:sp>
        <p:nvSpPr>
          <p:cNvPr id="3" name="TextBox 2"/>
          <p:cNvSpPr txBox="1"/>
          <p:nvPr/>
        </p:nvSpPr>
        <p:spPr>
          <a:xfrm>
            <a:off x="2474259" y="303905"/>
            <a:ext cx="6427694" cy="2554545"/>
          </a:xfrm>
          <a:prstGeom prst="rect">
            <a:avLst/>
          </a:prstGeom>
          <a:noFill/>
        </p:spPr>
        <p:txBody>
          <a:bodyPr wrap="square" rtlCol="0">
            <a:spAutoFit/>
          </a:bodyPr>
          <a:lstStyle/>
          <a:p>
            <a:pPr marL="514350" indent="-514350">
              <a:buFont typeface="+mj-lt"/>
              <a:buAutoNum type="alphaUcPeriod"/>
            </a:pPr>
            <a:r>
              <a:rPr lang="en-US" sz="2800" u="sng" dirty="0">
                <a:latin typeface="Arial Narrow" panose="020B0606020202030204" pitchFamily="34" charset="0"/>
              </a:rPr>
              <a:t>God Granted His Request</a:t>
            </a:r>
            <a:r>
              <a:rPr lang="en-US" sz="2800" dirty="0">
                <a:latin typeface="Arial Narrow" panose="020B0606020202030204" pitchFamily="34" charset="0"/>
              </a:rPr>
              <a:t> (v. 10)</a:t>
            </a:r>
          </a:p>
          <a:p>
            <a:pPr marL="514350" indent="-514350">
              <a:buFont typeface="+mj-lt"/>
              <a:buAutoNum type="alphaUcPeriod"/>
            </a:pPr>
            <a:endParaRPr lang="en-US" sz="800" u="sng" dirty="0">
              <a:latin typeface="Arial Narrow" panose="020B0606020202030204" pitchFamily="34" charset="0"/>
            </a:endParaRPr>
          </a:p>
          <a:p>
            <a:pPr marL="514350" indent="-514350">
              <a:buFont typeface="+mj-lt"/>
              <a:buAutoNum type="alphaUcPeriod"/>
            </a:pPr>
            <a:r>
              <a:rPr lang="en-US" sz="2800" u="sng" dirty="0">
                <a:latin typeface="Arial Narrow" panose="020B0606020202030204" pitchFamily="34" charset="0"/>
              </a:rPr>
              <a:t>God Answers Prayer – Powerful Tool</a:t>
            </a:r>
          </a:p>
          <a:p>
            <a:pPr marL="971550" lvl="1" indent="-514350">
              <a:buFont typeface="+mj-lt"/>
              <a:buAutoNum type="arabicPeriod"/>
            </a:pPr>
            <a:r>
              <a:rPr lang="en-US" sz="2400" i="1" dirty="0">
                <a:latin typeface="Arial Narrow" panose="020B0606020202030204" pitchFamily="34" charset="0"/>
              </a:rPr>
              <a:t>1 Pet. 3:12</a:t>
            </a:r>
          </a:p>
          <a:p>
            <a:pPr marL="971550" lvl="1" indent="-514350">
              <a:buFont typeface="+mj-lt"/>
              <a:buAutoNum type="arabicPeriod"/>
            </a:pPr>
            <a:r>
              <a:rPr lang="en-US" sz="2400" i="1" dirty="0">
                <a:latin typeface="Arial Narrow" panose="020B0606020202030204" pitchFamily="34" charset="0"/>
              </a:rPr>
              <a:t>Jas. 5:16</a:t>
            </a:r>
          </a:p>
          <a:p>
            <a:pPr marL="971550" lvl="1" indent="-514350">
              <a:buFont typeface="+mj-lt"/>
              <a:buAutoNum type="arabicPeriod"/>
            </a:pPr>
            <a:r>
              <a:rPr lang="en-US" sz="2400" i="1" dirty="0">
                <a:latin typeface="Arial Narrow" panose="020B0606020202030204" pitchFamily="34" charset="0"/>
              </a:rPr>
              <a:t>Eph. 3:20</a:t>
            </a:r>
          </a:p>
          <a:p>
            <a:pPr marL="971550" lvl="1" indent="-514350">
              <a:buFont typeface="+mj-lt"/>
              <a:buAutoNum type="arabicPeriod"/>
            </a:pPr>
            <a:r>
              <a:rPr lang="en-US" sz="2400" i="1" dirty="0">
                <a:latin typeface="Arial Narrow" panose="020B0606020202030204" pitchFamily="34" charset="0"/>
              </a:rPr>
              <a:t>1 John 5:14-15</a:t>
            </a:r>
          </a:p>
        </p:txBody>
      </p:sp>
    </p:spTree>
    <p:extLst>
      <p:ext uri="{BB962C8B-B14F-4D97-AF65-F5344CB8AC3E}">
        <p14:creationId xmlns:p14="http://schemas.microsoft.com/office/powerpoint/2010/main" val="2545860138"/>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0511" y="0"/>
            <a:ext cx="8536761" cy="1323439"/>
          </a:xfrm>
          <a:prstGeom prst="rect">
            <a:avLst/>
          </a:prstGeom>
          <a:noFill/>
        </p:spPr>
        <p:txBody>
          <a:bodyPr wrap="none" lIns="91440" tIns="45720" rIns="91440" bIns="45720">
            <a:spAutoFit/>
          </a:bodyPr>
          <a:lstStyle/>
          <a:p>
            <a:pPr algn="ctr"/>
            <a:r>
              <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rPr>
              <a:t>Prayer of </a:t>
            </a:r>
            <a:r>
              <a:rPr lang="en-US" sz="8000" b="1" cap="none" spc="50" dirty="0" err="1">
                <a:ln w="0"/>
                <a:solidFill>
                  <a:schemeClr val="bg2"/>
                </a:solidFill>
                <a:effectLst>
                  <a:innerShdw blurRad="63500" dist="50800" dir="13500000">
                    <a:srgbClr val="000000">
                      <a:alpha val="50000"/>
                    </a:srgbClr>
                  </a:innerShdw>
                </a:effectLst>
                <a:latin typeface="Bodoni MT Black" panose="02070A03080606020203" pitchFamily="18" charset="0"/>
              </a:rPr>
              <a:t>Jabez</a:t>
            </a:r>
            <a:endParaRPr lang="en-US" sz="8000" b="1" cap="none" spc="50" dirty="0">
              <a:ln w="0"/>
              <a:solidFill>
                <a:schemeClr val="bg2"/>
              </a:solidFill>
              <a:effectLst>
                <a:innerShdw blurRad="63500" dist="50800" dir="13500000">
                  <a:srgbClr val="000000">
                    <a:alpha val="50000"/>
                  </a:srgbClr>
                </a:innerShdw>
              </a:effectLst>
              <a:latin typeface="Bodoni MT Black" panose="02070A03080606020203" pitchFamily="18" charset="0"/>
            </a:endParaRPr>
          </a:p>
        </p:txBody>
      </p:sp>
      <p:sp>
        <p:nvSpPr>
          <p:cNvPr id="5" name="Oval 4"/>
          <p:cNvSpPr/>
          <p:nvPr/>
        </p:nvSpPr>
        <p:spPr>
          <a:xfrm>
            <a:off x="941294" y="1519519"/>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The Man</a:t>
            </a:r>
          </a:p>
        </p:txBody>
      </p:sp>
      <p:sp>
        <p:nvSpPr>
          <p:cNvPr id="6" name="Oval 5"/>
          <p:cNvSpPr/>
          <p:nvPr/>
        </p:nvSpPr>
        <p:spPr>
          <a:xfrm>
            <a:off x="941294" y="3191437"/>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His Prayer</a:t>
            </a:r>
          </a:p>
        </p:txBody>
      </p:sp>
      <p:sp>
        <p:nvSpPr>
          <p:cNvPr id="7" name="Oval 6"/>
          <p:cNvSpPr/>
          <p:nvPr/>
        </p:nvSpPr>
        <p:spPr>
          <a:xfrm>
            <a:off x="941294" y="4863355"/>
            <a:ext cx="7516906" cy="1398494"/>
          </a:xfrm>
          <a:prstGeom prst="ellipse">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Bodoni MT Black" panose="02070A03080606020203" pitchFamily="18" charset="0"/>
              </a:rPr>
              <a:t> God’s Answer</a:t>
            </a:r>
          </a:p>
        </p:txBody>
      </p:sp>
    </p:spTree>
    <p:extLst>
      <p:ext uri="{BB962C8B-B14F-4D97-AF65-F5344CB8AC3E}">
        <p14:creationId xmlns:p14="http://schemas.microsoft.com/office/powerpoint/2010/main" val="4163915370"/>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3944</TotalTime>
  <Words>1702</Words>
  <Application>Microsoft Office PowerPoint</Application>
  <PresentationFormat>On-screen Show (4:3)</PresentationFormat>
  <Paragraphs>194</Paragraphs>
  <Slides>25</Slides>
  <Notes>0</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25</vt:i4>
      </vt:variant>
    </vt:vector>
  </HeadingPairs>
  <TitlesOfParts>
    <vt:vector size="39" baseType="lpstr">
      <vt:lpstr>Arial</vt:lpstr>
      <vt:lpstr>Book Antiqua</vt:lpstr>
      <vt:lpstr>Calibri</vt:lpstr>
      <vt:lpstr>Times New Roman</vt:lpstr>
      <vt:lpstr>Calibri Light</vt:lpstr>
      <vt:lpstr>Arial Narrow</vt:lpstr>
      <vt:lpstr>Wingdings</vt:lpstr>
      <vt:lpstr>Bodoni MT Black</vt:lpstr>
      <vt:lpstr>Office Theme</vt:lpstr>
      <vt:lpstr>1_Office Theme</vt:lpstr>
      <vt:lpstr>2_Office Theme</vt:lpstr>
      <vt:lpstr>3_Office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26</cp:revision>
  <cp:lastPrinted>2022-05-22T03:46:41Z</cp:lastPrinted>
  <dcterms:created xsi:type="dcterms:W3CDTF">2013-08-22T04:25:37Z</dcterms:created>
  <dcterms:modified xsi:type="dcterms:W3CDTF">2022-05-22T13:02:03Z</dcterms:modified>
</cp:coreProperties>
</file>