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6" r:id="rId2"/>
    <p:sldId id="287" r:id="rId3"/>
    <p:sldId id="258" r:id="rId4"/>
    <p:sldId id="261" r:id="rId5"/>
    <p:sldId id="272" r:id="rId6"/>
    <p:sldId id="273" r:id="rId7"/>
    <p:sldId id="274" r:id="rId8"/>
    <p:sldId id="275" r:id="rId9"/>
    <p:sldId id="271" r:id="rId10"/>
    <p:sldId id="266" r:id="rId11"/>
    <p:sldId id="267" r:id="rId12"/>
    <p:sldId id="278" r:id="rId13"/>
    <p:sldId id="279" r:id="rId14"/>
    <p:sldId id="277" r:id="rId15"/>
    <p:sldId id="281" r:id="rId16"/>
    <p:sldId id="280" r:id="rId17"/>
    <p:sldId id="282" r:id="rId18"/>
    <p:sldId id="283" r:id="rId19"/>
    <p:sldId id="284" r:id="rId20"/>
    <p:sldId id="276" r:id="rId21"/>
    <p:sldId id="285" r:id="rId22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815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94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580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725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95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8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2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0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31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01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3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9F4A948-C410-4251-B87F-311E339E4C73}" type="datetimeFigureOut">
              <a:rPr lang="en-US" smtClean="0"/>
              <a:t>4/24/2022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91663E0-B7F0-4B16-BFB4-E6382F040E1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98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014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9A1CEEE-3413-4417-AD10-99470B3FDCFA}"/>
              </a:ext>
            </a:extLst>
          </p:cNvPr>
          <p:cNvSpPr txBox="1"/>
          <p:nvPr/>
        </p:nvSpPr>
        <p:spPr>
          <a:xfrm>
            <a:off x="636103" y="3461911"/>
            <a:ext cx="7863177" cy="1569660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“But I am afraid that as the serpent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deceived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Eve by his cunning, your thoughts will be led astray from a sincere and pure devotion to Christ.” -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2 Cor. 11:3 (ESV)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BBBEA9-FD11-441F-A7FA-D6073659AAAD}"/>
              </a:ext>
            </a:extLst>
          </p:cNvPr>
          <p:cNvSpPr txBox="1"/>
          <p:nvPr/>
        </p:nvSpPr>
        <p:spPr>
          <a:xfrm>
            <a:off x="649355" y="1239078"/>
            <a:ext cx="7863177" cy="1200329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“Take heed that no one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deceives you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 For many will come in My name saying, ‘I am the Christ,’ and will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deceive many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.” –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Matt. 24:4-5 (NKJV)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7013D7-FFD5-4960-B353-4D4E0693AD4E}"/>
              </a:ext>
            </a:extLst>
          </p:cNvPr>
          <p:cNvSpPr txBox="1"/>
          <p:nvPr/>
        </p:nvSpPr>
        <p:spPr>
          <a:xfrm>
            <a:off x="636101" y="371060"/>
            <a:ext cx="7863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entury" panose="02040604050505020304" pitchFamily="18" charset="0"/>
              </a:rPr>
              <a:t>Jesus cautioned His disciples that, as His followers, they would inevitably face some form of deception.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EC4D33-934C-4F97-99A6-59004AD471DB}"/>
              </a:ext>
            </a:extLst>
          </p:cNvPr>
          <p:cNvSpPr txBox="1"/>
          <p:nvPr/>
        </p:nvSpPr>
        <p:spPr>
          <a:xfrm>
            <a:off x="636100" y="2618309"/>
            <a:ext cx="7863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entury" panose="02040604050505020304" pitchFamily="18" charset="0"/>
              </a:rPr>
              <a:t>Paul gave warnings about deception being the thing that may cause some to lose their faith.</a:t>
            </a:r>
            <a:endParaRPr kumimoji="0" lang="en-US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09F9BD-85B4-4C43-9362-A5EA3997060F}"/>
              </a:ext>
            </a:extLst>
          </p:cNvPr>
          <p:cNvSpPr txBox="1"/>
          <p:nvPr/>
        </p:nvSpPr>
        <p:spPr>
          <a:xfrm>
            <a:off x="636100" y="5153873"/>
            <a:ext cx="7863176" cy="1569660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“Now the Spirit expressly says that in later times, some will depart from the faith, giving heed to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deceiving spirits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and doctrines of demons.” -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1 Tim. 4:1 (NKJV)</a:t>
            </a:r>
          </a:p>
        </p:txBody>
      </p:sp>
    </p:spTree>
    <p:extLst>
      <p:ext uri="{BB962C8B-B14F-4D97-AF65-F5344CB8AC3E}">
        <p14:creationId xmlns:p14="http://schemas.microsoft.com/office/powerpoint/2010/main" val="278202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7390EB-F521-4E33-BF45-72C73DD51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64" y="457273"/>
            <a:ext cx="2252870" cy="2242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898B50C-2DA1-4E84-84F5-33F575E21884}"/>
              </a:ext>
            </a:extLst>
          </p:cNvPr>
          <p:cNvSpPr/>
          <p:nvPr/>
        </p:nvSpPr>
        <p:spPr>
          <a:xfrm>
            <a:off x="-119270" y="1094459"/>
            <a:ext cx="685137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“Be Not Deceived”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51E7AA-69EA-443E-80E9-7659817DA9D3}"/>
              </a:ext>
            </a:extLst>
          </p:cNvPr>
          <p:cNvSpPr/>
          <p:nvPr/>
        </p:nvSpPr>
        <p:spPr>
          <a:xfrm>
            <a:off x="1590261" y="3071191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entury" panose="02040604050505020304" pitchFamily="18" charset="0"/>
              </a:rPr>
              <a:t>I.  Sin &amp; Being Deceived</a:t>
            </a:r>
            <a:endParaRPr lang="en-US" b="1" dirty="0">
              <a:latin typeface="Century" panose="020406040505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D69923-179F-44CC-9BDD-6DC0A1A489B1}"/>
              </a:ext>
            </a:extLst>
          </p:cNvPr>
          <p:cNvSpPr/>
          <p:nvPr/>
        </p:nvSpPr>
        <p:spPr>
          <a:xfrm>
            <a:off x="1557130" y="4194314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entury" panose="02040604050505020304" pitchFamily="18" charset="0"/>
              </a:rPr>
              <a:t>II.  How We Can Be Deceived</a:t>
            </a:r>
            <a:endParaRPr lang="en-US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12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entury" panose="02040604050505020304" pitchFamily="18" charset="0"/>
              </a:rPr>
              <a:t>I.  Sin &amp; Being Deceived</a:t>
            </a:r>
            <a:endParaRPr lang="en-US" b="1" dirty="0">
              <a:latin typeface="Century" panose="020406040505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278296" y="1590259"/>
            <a:ext cx="864041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5"/>
              </a:buClr>
              <a:buFont typeface="+mj-lt"/>
              <a:buAutoNum type="alphaUcPeriod"/>
            </a:pPr>
            <a:r>
              <a:rPr lang="en-US" sz="2400" b="1" dirty="0">
                <a:latin typeface="Century" panose="02040604050505020304" pitchFamily="18" charset="0"/>
              </a:rPr>
              <a:t>Deception brought sin into the world </a:t>
            </a:r>
            <a:r>
              <a:rPr lang="en-US" sz="2400" b="1" dirty="0">
                <a:solidFill>
                  <a:schemeClr val="accent5"/>
                </a:solidFill>
                <a:latin typeface="Century" panose="02040604050505020304" pitchFamily="18" charset="0"/>
              </a:rPr>
              <a:t>(Gen. 3:1-6) </a:t>
            </a:r>
          </a:p>
          <a:p>
            <a:pPr marL="914400" lvl="1" indent="-457200">
              <a:buClr>
                <a:schemeClr val="accent5"/>
              </a:buClr>
              <a:buFont typeface="+mj-lt"/>
              <a:buAutoNum type="arabicPeriod"/>
            </a:pPr>
            <a:r>
              <a:rPr lang="en-US" sz="2400" u="sng" dirty="0">
                <a:latin typeface="Century" panose="02040604050505020304" pitchFamily="18" charset="0"/>
              </a:rPr>
              <a:t>Stage 1 of deception: </a:t>
            </a:r>
            <a:r>
              <a:rPr lang="en-US" sz="2400" dirty="0">
                <a:latin typeface="Century" panose="02040604050505020304" pitchFamily="18" charset="0"/>
              </a:rPr>
              <a:t>Begins questioning and twisting God’s commandments (v.1) </a:t>
            </a:r>
          </a:p>
          <a:p>
            <a:pPr marL="1371600" lvl="2" indent="-4572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The serpent is described as “cunning” (v.1a)</a:t>
            </a:r>
          </a:p>
          <a:p>
            <a:pPr marL="1371600" lvl="2" indent="-4572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“Did God actually say, ‘You shall not eat of any tree in the garden’?” (v.1b -ESV)</a:t>
            </a:r>
          </a:p>
          <a:p>
            <a:pPr marL="1371600" lvl="2" indent="-4572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Eve understood God’s command (vv.2-3)</a:t>
            </a:r>
          </a:p>
          <a:p>
            <a:pPr marL="914400" lvl="1" indent="-457200">
              <a:buClr>
                <a:schemeClr val="accent5"/>
              </a:buClr>
              <a:buFont typeface="+mj-lt"/>
              <a:buAutoNum type="arabicPeriod"/>
            </a:pPr>
            <a:r>
              <a:rPr lang="en-US" sz="2400" u="sng" dirty="0">
                <a:latin typeface="Century" panose="02040604050505020304" pitchFamily="18" charset="0"/>
              </a:rPr>
              <a:t>Stage 2 of deception: </a:t>
            </a:r>
            <a:r>
              <a:rPr lang="en-US" sz="2400" dirty="0">
                <a:latin typeface="Century" panose="02040604050505020304" pitchFamily="18" charset="0"/>
              </a:rPr>
              <a:t>deny God’s commands (v.4)</a:t>
            </a:r>
          </a:p>
          <a:p>
            <a:pPr marL="914400" lvl="1" indent="-457200">
              <a:buClr>
                <a:schemeClr val="accent5"/>
              </a:buClr>
              <a:buFont typeface="+mj-lt"/>
              <a:buAutoNum type="arabicPeriod"/>
            </a:pPr>
            <a:r>
              <a:rPr lang="en-US" sz="2400" u="sng" dirty="0">
                <a:latin typeface="Century" panose="02040604050505020304" pitchFamily="18" charset="0"/>
              </a:rPr>
              <a:t>Stage 3 of deception: </a:t>
            </a:r>
            <a:r>
              <a:rPr lang="en-US" sz="2400" dirty="0">
                <a:latin typeface="Century" panose="02040604050505020304" pitchFamily="18" charset="0"/>
              </a:rPr>
              <a:t>talk about the benefits of rejecting God’s commands (v.5)</a:t>
            </a:r>
          </a:p>
          <a:p>
            <a:pPr marL="914400" lvl="1" indent="-457200">
              <a:buClr>
                <a:schemeClr val="accent5"/>
              </a:buClr>
              <a:buFont typeface="+mj-lt"/>
              <a:buAutoNum type="arabicPeriod"/>
            </a:pPr>
            <a:r>
              <a:rPr lang="en-US" sz="2400" u="sng" dirty="0">
                <a:latin typeface="Century" panose="02040604050505020304" pitchFamily="18" charset="0"/>
              </a:rPr>
              <a:t>Stage 4 of deception:</a:t>
            </a:r>
            <a:r>
              <a:rPr lang="en-US" sz="2400" dirty="0">
                <a:latin typeface="Century" panose="02040604050505020304" pitchFamily="18" charset="0"/>
              </a:rPr>
              <a:t> disobeying God’s commands (v.6)</a:t>
            </a:r>
          </a:p>
        </p:txBody>
      </p:sp>
    </p:spTree>
    <p:extLst>
      <p:ext uri="{BB962C8B-B14F-4D97-AF65-F5344CB8AC3E}">
        <p14:creationId xmlns:p14="http://schemas.microsoft.com/office/powerpoint/2010/main" val="261342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I.  Sin &amp; Being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278296" y="1590259"/>
            <a:ext cx="864041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Deception brought sin into the world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8853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(Gen. 3:1-6)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 startAt="2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Nature of Sin = Deceitfulness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</a:rPr>
              <a:t>Sin gives a false sense of security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Sin gives temporary pleasure (Heb. 11:25)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Deceitfulness of riches can choke us</a:t>
            </a:r>
            <a:r>
              <a:rPr kumimoji="0" lang="en-US" sz="2200" b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out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(Matt.</a:t>
            </a:r>
            <a:r>
              <a:rPr kumimoji="0" lang="en-US" sz="2200" b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13:22)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baseline="0" dirty="0">
                <a:solidFill>
                  <a:schemeClr val="accent5"/>
                </a:solidFill>
                <a:latin typeface="Century" panose="02040604050505020304" pitchFamily="18" charset="0"/>
              </a:rPr>
              <a:t>Sin may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 initially give us a sense of security but in the end it deceives us with false promises.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00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I.  Sin &amp; Being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278296" y="1590259"/>
            <a:ext cx="864041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Deception brought sin into the world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8853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(Gen. 3:1-6)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 startAt="2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Nature of Sin = Deceitfulness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Sin gives a false sense of security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Sin </a:t>
            </a:r>
            <a:r>
              <a:rPr lang="en-US" sz="2400" dirty="0">
                <a:solidFill>
                  <a:prstClr val="black"/>
                </a:solidFill>
                <a:latin typeface="Century" panose="02040604050505020304" pitchFamily="18" charset="0"/>
              </a:rPr>
              <a:t>gives a false sense of freedom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Sin enslaves (John 8:34 – “whoever commits sin is a slave of sin.”)</a:t>
            </a:r>
            <a:endParaRPr kumimoji="0" lang="en-US" sz="2200" b="0" u="none" strike="noStrike" kern="1200" cap="none" spc="0" normalizeH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entury" panose="02040604050505020304" pitchFamily="18" charset="0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Sin gives a false sense of liberty</a:t>
            </a:r>
            <a:r>
              <a:rPr lang="en-US" sz="2200" noProof="0" dirty="0">
                <a:solidFill>
                  <a:schemeClr val="accent5"/>
                </a:solidFill>
                <a:latin typeface="Century" panose="02040604050505020304" pitchFamily="18" charset="0"/>
              </a:rPr>
              <a:t> (2 Pet. 2:19)</a:t>
            </a:r>
            <a:endParaRPr lang="en-US" sz="2200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Sin may initially give us a sense of liberty but in the end</a:t>
            </a:r>
            <a:r>
              <a:rPr kumimoji="0" lang="en-US" sz="2200" b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it deceives us with false freedom.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7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I.  Sin &amp; Being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212036" y="1590259"/>
            <a:ext cx="87464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Deception brought sin into the world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8853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(Gen. 3:1-6)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 startAt="2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Nature of Sin = Deceitfulness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Sin gives a false sense of security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Sin </a:t>
            </a:r>
            <a:r>
              <a:rPr lang="en-US" sz="2400" dirty="0">
                <a:solidFill>
                  <a:prstClr val="black"/>
                </a:solidFill>
                <a:latin typeface="Century" panose="02040604050505020304" pitchFamily="18" charset="0"/>
              </a:rPr>
              <a:t>gives a false sense of freedom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Sin </a:t>
            </a:r>
            <a:r>
              <a:rPr lang="en-US" sz="2400" dirty="0">
                <a:solidFill>
                  <a:prstClr val="black"/>
                </a:solidFill>
                <a:latin typeface="Century" panose="02040604050505020304" pitchFamily="18" charset="0"/>
              </a:rPr>
              <a:t>gives a false sense of reality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Sin blinds (Eph. 4:18 – “…having their understanding darkened… because of the ignorance that is in them, because of the blindness of their heart.”)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  <a:defRPr/>
            </a:pPr>
            <a:r>
              <a:rPr lang="en-US" sz="2200" i="1" dirty="0">
                <a:solidFill>
                  <a:schemeClr val="accent5"/>
                </a:solidFill>
                <a:latin typeface="Century" panose="02040604050505020304" pitchFamily="18" charset="0"/>
              </a:rPr>
              <a:t>“Sin will blind one to its reality, its nature, its consequences, and also to the beauty of holiness.” 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(Wendell Winkler)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We may think sin will open our eyes to the world but in the end it will blind us with false reality.</a:t>
            </a:r>
          </a:p>
        </p:txBody>
      </p:sp>
    </p:spTree>
    <p:extLst>
      <p:ext uri="{BB962C8B-B14F-4D97-AF65-F5344CB8AC3E}">
        <p14:creationId xmlns:p14="http://schemas.microsoft.com/office/powerpoint/2010/main" val="354751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I.  Sin &amp; </a:t>
            </a:r>
            <a:r>
              <a:rPr lang="en-US" sz="2800" b="1" dirty="0">
                <a:solidFill>
                  <a:prstClr val="white"/>
                </a:solidFill>
                <a:latin typeface="Century" panose="02040604050505020304" pitchFamily="18" charset="0"/>
              </a:rPr>
              <a:t>Being Deceived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278296" y="1590259"/>
            <a:ext cx="8640417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Deception brought sin into the world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E8853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(Gen. 3:1-6)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 startAt="2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Nature of Sin = Deceitfulness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Sin gives a false sense of security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Sin </a:t>
            </a:r>
            <a:r>
              <a:rPr lang="en-US" sz="2400" dirty="0">
                <a:solidFill>
                  <a:prstClr val="black"/>
                </a:solidFill>
                <a:latin typeface="Century" panose="02040604050505020304" pitchFamily="18" charset="0"/>
              </a:rPr>
              <a:t>gives a false sense of freedom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Sin </a:t>
            </a:r>
            <a:r>
              <a:rPr lang="en-US" sz="2400" dirty="0">
                <a:solidFill>
                  <a:prstClr val="black"/>
                </a:solidFill>
                <a:latin typeface="Century" panose="02040604050505020304" pitchFamily="18" charset="0"/>
              </a:rPr>
              <a:t>gives a false sense of reality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Sin </a:t>
            </a:r>
            <a:r>
              <a:rPr lang="en-US" sz="2400" dirty="0">
                <a:solidFill>
                  <a:prstClr val="black"/>
                </a:solidFill>
                <a:latin typeface="Century" panose="02040604050505020304" pitchFamily="18" charset="0"/>
              </a:rPr>
              <a:t>gives a false sense of strength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We become hardened through deceitfulness of sin (Heb. 3:13)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  <a:defRPr/>
            </a:pPr>
            <a:r>
              <a:rPr lang="en-US" sz="2200" i="1" noProof="0" dirty="0">
                <a:solidFill>
                  <a:schemeClr val="accent5"/>
                </a:solidFill>
                <a:latin typeface="Century" panose="02040604050505020304" pitchFamily="18" charset="0"/>
              </a:rPr>
              <a:t>“Sin, by its deceitful nature is capable of hardening the sinner into a state of perpetual sinfulness.” </a:t>
            </a:r>
            <a:r>
              <a:rPr lang="en-US" sz="2200" noProof="0" dirty="0">
                <a:solidFill>
                  <a:schemeClr val="accent5"/>
                </a:solidFill>
                <a:latin typeface="Century" panose="02040604050505020304" pitchFamily="18" charset="0"/>
              </a:rPr>
              <a:t>(Daniel H. 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King, Sr.)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We may become calloused to the point sin doesn’t bother us but it is a false strength.</a:t>
            </a:r>
            <a:endParaRPr lang="en-US" sz="2200" noProof="0" dirty="0">
              <a:solidFill>
                <a:schemeClr val="accent5"/>
              </a:solidFill>
              <a:latin typeface="Century" panose="02040604050505020304" pitchFamily="18" charset="0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  <a:defRPr/>
            </a:pPr>
            <a:endParaRPr lang="en-US" sz="2400" i="1" noProof="0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2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7390EB-F521-4E33-BF45-72C73DD51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64" y="457273"/>
            <a:ext cx="2252870" cy="2242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898B50C-2DA1-4E84-84F5-33F575E21884}"/>
              </a:ext>
            </a:extLst>
          </p:cNvPr>
          <p:cNvSpPr/>
          <p:nvPr/>
        </p:nvSpPr>
        <p:spPr>
          <a:xfrm>
            <a:off x="-119270" y="1094459"/>
            <a:ext cx="685137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3E8853"/>
                </a:solidFill>
                <a:effectLst>
                  <a:outerShdw blurRad="12700" dist="38100" dir="2700000" algn="tl" rotWithShape="0">
                    <a:srgbClr val="3E8853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“Be Not Deceived”</a:t>
            </a:r>
            <a:endParaRPr kumimoji="0" lang="en-US" sz="5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3E8853"/>
              </a:solidFill>
              <a:effectLst>
                <a:outerShdw blurRad="12700" dist="38100" dir="2700000" algn="tl" rotWithShape="0">
                  <a:srgbClr val="3E8853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51E7AA-69EA-443E-80E9-7659817DA9D3}"/>
              </a:ext>
            </a:extLst>
          </p:cNvPr>
          <p:cNvSpPr/>
          <p:nvPr/>
        </p:nvSpPr>
        <p:spPr>
          <a:xfrm>
            <a:off x="1590261" y="3071191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I.  Sin &amp; Being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D69923-179F-44CC-9BDD-6DC0A1A489B1}"/>
              </a:ext>
            </a:extLst>
          </p:cNvPr>
          <p:cNvSpPr/>
          <p:nvPr/>
        </p:nvSpPr>
        <p:spPr>
          <a:xfrm>
            <a:off x="1557130" y="4194314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</a:t>
            </a:r>
            <a:r>
              <a:rPr lang="en-US" sz="2800" b="1" dirty="0">
                <a:solidFill>
                  <a:prstClr val="white"/>
                </a:solidFill>
                <a:latin typeface="Century" panose="02040604050505020304" pitchFamily="18" charset="0"/>
              </a:rPr>
              <a:t>How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11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How</a:t>
            </a:r>
            <a:r>
              <a:rPr lang="en-US" sz="2800" b="1" dirty="0">
                <a:solidFill>
                  <a:prstClr val="white"/>
                </a:solidFill>
                <a:latin typeface="Century" panose="02040604050505020304" pitchFamily="18" charset="0"/>
              </a:rPr>
              <a:t>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278296" y="1325219"/>
            <a:ext cx="864041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entury" panose="02040604050505020304" pitchFamily="18" charset="0"/>
              </a:rPr>
              <a:t>Sources of deceit:</a:t>
            </a:r>
          </a:p>
          <a:p>
            <a:pPr marL="914400" lvl="1" indent="-457200">
              <a:buClr>
                <a:srgbClr val="3E8853"/>
              </a:buClr>
              <a:buFont typeface="+mj-lt"/>
              <a:buAutoNum type="arabicPeriod"/>
            </a:pPr>
            <a:r>
              <a:rPr lang="en-US" sz="2400" dirty="0">
                <a:latin typeface="Century" panose="02040604050505020304" pitchFamily="18" charset="0"/>
              </a:rPr>
              <a:t>By Others 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“Little children, let no man deceive you.” (1 John 3:7)</a:t>
            </a:r>
          </a:p>
          <a:p>
            <a:pPr marL="914400" lvl="1" indent="-457200">
              <a:buClr>
                <a:srgbClr val="3E8853"/>
              </a:buClr>
              <a:buFont typeface="+mj-lt"/>
              <a:buAutoNum type="arabicPeriod"/>
            </a:pPr>
            <a:r>
              <a:rPr lang="en-US" sz="2400" dirty="0">
                <a:latin typeface="Century" panose="02040604050505020304" pitchFamily="18" charset="0"/>
              </a:rPr>
              <a:t>By Ourselves 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“Let no man deceive himself.” (1 Cor. 3:18)</a:t>
            </a:r>
          </a:p>
          <a:p>
            <a:pPr marL="914400" lvl="1" indent="-457200">
              <a:buClr>
                <a:srgbClr val="3E8853"/>
              </a:buClr>
              <a:buFont typeface="+mj-lt"/>
              <a:buAutoNum type="arabicPeriod"/>
            </a:pPr>
            <a:endParaRPr kumimoji="0" lang="en-US" sz="2400" b="0" i="0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2616DC-641D-43F8-938A-7E7DF3169DFC}"/>
              </a:ext>
            </a:extLst>
          </p:cNvPr>
          <p:cNvSpPr txBox="1"/>
          <p:nvPr/>
        </p:nvSpPr>
        <p:spPr>
          <a:xfrm>
            <a:off x="868679" y="3514275"/>
            <a:ext cx="7406640" cy="1200329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" panose="02040604050505020304" pitchFamily="18" charset="0"/>
              </a:rPr>
              <a:t>“Nothing is easier than self-deceit. For what each man wishes, that he also believes is true.”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" panose="02040604050505020304" pitchFamily="18" charset="0"/>
              </a:rPr>
              <a:t>								-</a:t>
            </a:r>
            <a:r>
              <a:rPr lang="en-US" sz="2400" b="1" i="1" dirty="0">
                <a:solidFill>
                  <a:schemeClr val="bg1"/>
                </a:solidFill>
                <a:latin typeface="Century" panose="02040604050505020304" pitchFamily="18" charset="0"/>
              </a:rPr>
              <a:t>Demosthenes</a:t>
            </a:r>
            <a:endParaRPr lang="en-US" sz="2400" i="1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B02223-6EC3-4483-8223-A39A31C7CB26}"/>
              </a:ext>
            </a:extLst>
          </p:cNvPr>
          <p:cNvSpPr txBox="1"/>
          <p:nvPr/>
        </p:nvSpPr>
        <p:spPr>
          <a:xfrm>
            <a:off x="868679" y="4949693"/>
            <a:ext cx="7406640" cy="830997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" panose="02040604050505020304" pitchFamily="18" charset="0"/>
              </a:rPr>
              <a:t>“The worst of all deceptions is self-deception.”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" panose="02040604050505020304" pitchFamily="18" charset="0"/>
              </a:rPr>
              <a:t>								-</a:t>
            </a:r>
            <a:r>
              <a:rPr lang="en-US" sz="2400" b="1" i="1" dirty="0">
                <a:solidFill>
                  <a:schemeClr val="bg1"/>
                </a:solidFill>
                <a:latin typeface="Century" panose="02040604050505020304" pitchFamily="18" charset="0"/>
              </a:rPr>
              <a:t>Plato</a:t>
            </a:r>
            <a:endParaRPr lang="en-US" sz="2400" i="1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54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How</a:t>
            </a:r>
            <a:r>
              <a:rPr lang="en-US" sz="2800" b="1" dirty="0">
                <a:solidFill>
                  <a:prstClr val="white"/>
                </a:solidFill>
                <a:latin typeface="Century" panose="02040604050505020304" pitchFamily="18" charset="0"/>
              </a:rPr>
              <a:t>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172278" y="1325219"/>
            <a:ext cx="8799443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entury" panose="02040604050505020304" pitchFamily="18" charset="0"/>
              </a:rPr>
              <a:t>Sources of deceit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:</a:t>
            </a:r>
            <a:endParaRPr lang="en-US" sz="2400" dirty="0">
              <a:solidFill>
                <a:srgbClr val="3E8853"/>
              </a:solidFill>
              <a:latin typeface="Century" panose="02040604050505020304" pitchFamily="18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lang="en-US" sz="2400" b="1" dirty="0">
                <a:latin typeface="Century" panose="02040604050505020304" pitchFamily="18" charset="0"/>
              </a:rPr>
              <a:t>Ways we can be deceived:</a:t>
            </a:r>
          </a:p>
          <a:p>
            <a:pPr marL="914400" lvl="1" indent="-457200">
              <a:buClr>
                <a:srgbClr val="3E8853"/>
              </a:buClr>
              <a:buFont typeface="+mj-lt"/>
              <a:buAutoNum type="arabicPeriod"/>
            </a:pPr>
            <a:r>
              <a:rPr lang="en-US" sz="2300" dirty="0">
                <a:latin typeface="Century" panose="02040604050505020304" pitchFamily="18" charset="0"/>
              </a:rPr>
              <a:t>By putting confidence in human wisdom (1 Cor. 3:18-20)</a:t>
            </a:r>
            <a:endParaRPr lang="en-US" sz="2400" i="1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300" u="sng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Context:</a:t>
            </a:r>
            <a:r>
              <a:rPr kumimoji="0" lang="en-US" sz="230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Those</a:t>
            </a:r>
            <a:r>
              <a:rPr kumimoji="0" lang="en-US" sz="230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at Corinth had a problem with party factions and sectarianism (1:11-12; 3:4)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5"/>
                </a:solidFill>
                <a:latin typeface="Century" panose="02040604050505020304" pitchFamily="18" charset="0"/>
              </a:rPr>
              <a:t>Their problem was pride (3:21; 4:6)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30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The answer to their problem was for them to “become fools” (3:18)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300" b="1" u="sng" dirty="0">
                <a:solidFill>
                  <a:schemeClr val="accent5"/>
                </a:solidFill>
                <a:latin typeface="Century" panose="02040604050505020304" pitchFamily="18" charset="0"/>
              </a:rPr>
              <a:t>Point:</a:t>
            </a:r>
            <a:r>
              <a:rPr lang="en-US" sz="2300" b="1" dirty="0">
                <a:solidFill>
                  <a:schemeClr val="accent5"/>
                </a:solidFill>
                <a:latin typeface="Century" panose="02040604050505020304" pitchFamily="18" charset="0"/>
              </a:rPr>
              <a:t>	We can become deceived when we put more value on human wisdom/thinking than on God’s revelation.</a:t>
            </a:r>
            <a:endParaRPr kumimoji="0" lang="en-US" sz="2300" b="1" u="none" strike="noStrike" kern="1200" cap="none" spc="0" normalizeH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29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How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172278" y="1325219"/>
            <a:ext cx="879944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Sources of deceit: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Ways we can be deceived: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human wisdom (1 Cor. 3:18-23)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moral decline in our society (1 Cor. 6:9-10)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u="sng" dirty="0">
                <a:solidFill>
                  <a:schemeClr val="accent5"/>
                </a:solidFill>
                <a:latin typeface="Century" panose="02040604050505020304" pitchFamily="18" charset="0"/>
              </a:rPr>
              <a:t>Context: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 Going to Law &amp; cheating brethren (6:1-11)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W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hen you go to law with your brother, you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are just as guilty as those who commit the sins of verses 9 &amp; 10.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baseline="0" dirty="0">
                <a:solidFill>
                  <a:schemeClr val="accent5"/>
                </a:solidFill>
                <a:latin typeface="Century" panose="02040604050505020304" pitchFamily="18" charset="0"/>
              </a:rPr>
              <a:t>Some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 would have us to believe that those who practice such sins will still be saved.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Point: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	We can become deceived in 2 ways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-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(1)Thinking those who commit “lesser sins” are not as guilty as those who commit “major sins”.</a:t>
            </a:r>
            <a:r>
              <a:rPr lang="en-US" sz="2200" b="1" dirty="0">
                <a:solidFill>
                  <a:schemeClr val="accent5"/>
                </a:solidFill>
                <a:latin typeface="Century" panose="02040604050505020304" pitchFamily="18" charset="0"/>
              </a:rPr>
              <a:t> (2) Thinking that because society accepts immorality that God will too.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33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How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172278" y="1325219"/>
            <a:ext cx="8799443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Sources of deceit: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Ways we can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be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deceived: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human wisdom (1 Cor. 3:18-23)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moral decline in our society (1 Cor. 6:9-10)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can’t be influenced (1 Cor. 15:33)</a:t>
            </a:r>
            <a:endParaRPr lang="en-US" sz="2400" i="1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200" b="0" u="sng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Context:</a:t>
            </a:r>
            <a:r>
              <a:rPr kumimoji="0" lang="en-US" sz="2200" b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false teaching about resurrection (15:12)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baseline="0" dirty="0">
                <a:solidFill>
                  <a:schemeClr val="accent5"/>
                </a:solidFill>
                <a:latin typeface="Century" panose="02040604050505020304" pitchFamily="18" charset="0"/>
              </a:rPr>
              <a:t>The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 influence of such teaching is destructive (vv.17-19)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noProof="0" dirty="0">
                <a:solidFill>
                  <a:schemeClr val="accent5"/>
                </a:solidFill>
                <a:latin typeface="Century" panose="02040604050505020304" pitchFamily="18" charset="0"/>
              </a:rPr>
              <a:t>False teachers corrupt (v.33) – </a:t>
            </a:r>
            <a:r>
              <a:rPr lang="en-US" sz="2200" i="1" noProof="0" dirty="0">
                <a:solidFill>
                  <a:schemeClr val="accent5"/>
                </a:solidFill>
                <a:latin typeface="Century" panose="02040604050505020304" pitchFamily="18" charset="0"/>
              </a:rPr>
              <a:t>“The verb corrupt (</a:t>
            </a:r>
            <a:r>
              <a:rPr lang="en-US" sz="2200" i="1" noProof="0" dirty="0" err="1">
                <a:solidFill>
                  <a:schemeClr val="accent5"/>
                </a:solidFill>
                <a:latin typeface="Century" panose="02040604050505020304" pitchFamily="18" charset="0"/>
              </a:rPr>
              <a:t>phtheiro</a:t>
            </a:r>
            <a:r>
              <a:rPr lang="en-US" sz="2200" i="1" noProof="0" dirty="0">
                <a:solidFill>
                  <a:schemeClr val="accent5"/>
                </a:solidFill>
                <a:latin typeface="Century" panose="02040604050505020304" pitchFamily="18" charset="0"/>
              </a:rPr>
              <a:t>) is a present tense verb and indicates the durative effect one’s associates have on him; namely that he gradually and progressively destroys his own morality by associating with </a:t>
            </a:r>
            <a:r>
              <a:rPr lang="en-US" sz="2200" i="1" dirty="0">
                <a:solidFill>
                  <a:schemeClr val="accent5"/>
                </a:solidFill>
                <a:latin typeface="Century" panose="02040604050505020304" pitchFamily="18" charset="0"/>
              </a:rPr>
              <a:t>wicked men.” 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(Mike Willis)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200" b="1" u="sng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Point:</a:t>
            </a:r>
            <a:r>
              <a:rPr kumimoji="0" lang="en-US" sz="2200" b="1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We deceive ourselves when we think we can surround ourselves with wicked men and it won’t have an influence on us spiritually.</a:t>
            </a:r>
          </a:p>
        </p:txBody>
      </p:sp>
    </p:spTree>
    <p:extLst>
      <p:ext uri="{BB962C8B-B14F-4D97-AF65-F5344CB8AC3E}">
        <p14:creationId xmlns:p14="http://schemas.microsoft.com/office/powerpoint/2010/main" val="231804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How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172278" y="1325219"/>
            <a:ext cx="87994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Sources of deceit: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Ways we can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be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deceived: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human wisdom (1 Cor. 3:18-23)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moral decline in our society (1 Cor. 6:9-10)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can’t be influenced (1 Cor. 15:33)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our own strength (Gal. 6:3)</a:t>
            </a:r>
            <a:endParaRPr lang="en-US" sz="2400" i="1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300" b="0" u="sng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Context:</a:t>
            </a:r>
            <a:r>
              <a:rPr kumimoji="0" lang="en-US" sz="2300" b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restoring the erring (vv.1-5)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300" baseline="0" dirty="0">
                <a:solidFill>
                  <a:schemeClr val="accent5"/>
                </a:solidFill>
                <a:latin typeface="Century" panose="02040604050505020304" pitchFamily="18" charset="0"/>
              </a:rPr>
              <a:t>In order to aid</a:t>
            </a:r>
            <a:r>
              <a:rPr lang="en-US" sz="2300" dirty="0">
                <a:solidFill>
                  <a:schemeClr val="accent5"/>
                </a:solidFill>
                <a:latin typeface="Century" panose="02040604050505020304" pitchFamily="18" charset="0"/>
              </a:rPr>
              <a:t> in restoring our brethren we must be humble (5:26)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5"/>
                </a:solidFill>
                <a:latin typeface="Century" panose="02040604050505020304" pitchFamily="18" charset="0"/>
              </a:rPr>
              <a:t>One who thinks too highly of himself will be little help in restoring the erring.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300" b="1" u="sng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Point:</a:t>
            </a:r>
            <a:r>
              <a:rPr kumimoji="0" lang="en-US" sz="2300" b="1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We deceive ourselves when we think</a:t>
            </a:r>
            <a:r>
              <a:rPr kumimoji="0" lang="en-US" sz="2300" b="1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of ourselves as having no faults. As a result we will have little sympathy for those who have faults.</a:t>
            </a:r>
            <a:r>
              <a:rPr kumimoji="0" lang="en-US" sz="2300" b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</a:t>
            </a:r>
            <a:endParaRPr kumimoji="0" lang="en-US" sz="2300" b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54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How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172278" y="1325219"/>
            <a:ext cx="8799443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Sources of deceit: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Ways we can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be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deceived: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human wisdom (1 Cor. 3:18-23)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moral decline in our society (1 Cor. 6:9-10)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can’t be influenced (1 Cor. 15:33)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our own strength (Gal. 6:3)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are smarter than God (Gal. 6:7)</a:t>
            </a:r>
            <a:endParaRPr lang="en-US" sz="2400" i="1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u="sng" dirty="0">
                <a:solidFill>
                  <a:schemeClr val="accent5"/>
                </a:solidFill>
                <a:latin typeface="Century" panose="02040604050505020304" pitchFamily="18" charset="0"/>
              </a:rPr>
              <a:t>Context: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 The spiritual man shares his money for spiritual purposes (v.6) “share” (</a:t>
            </a:r>
            <a:r>
              <a:rPr lang="en-US" sz="2200" dirty="0" err="1">
                <a:solidFill>
                  <a:schemeClr val="accent5"/>
                </a:solidFill>
                <a:latin typeface="Century" panose="02040604050505020304" pitchFamily="18" charset="0"/>
              </a:rPr>
              <a:t>koinoneo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) = reference to sharing in a financial way.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In regards to how we use our money, God is not going to be mocked (outwitted).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b="1" u="sng" dirty="0">
                <a:solidFill>
                  <a:schemeClr val="accent5"/>
                </a:solidFill>
                <a:latin typeface="Century" panose="02040604050505020304" pitchFamily="18" charset="0"/>
              </a:rPr>
              <a:t>Point:</a:t>
            </a:r>
            <a:r>
              <a:rPr lang="en-US" sz="2200" b="1" dirty="0">
                <a:solidFill>
                  <a:schemeClr val="accent5"/>
                </a:solidFill>
                <a:latin typeface="Century" panose="02040604050505020304" pitchFamily="18" charset="0"/>
              </a:rPr>
              <a:t> We are deceived when we think we can sow one kind of life (worldly) and reap another kind of life (spiritual).</a:t>
            </a:r>
            <a:endParaRPr kumimoji="0" lang="en-US" sz="2200" b="1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38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How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172278" y="1325219"/>
            <a:ext cx="8799443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Sources of deceit: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Ways we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can be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deceived: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human wisdom (1 Cor. 3:18-23)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moral decline in our society (1 Cor. 6:9-10)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can’t be influenced (1 Cor. 15:33)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our own strength (Gal. 6:3)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are smarter than God (Gal. 6:7)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heading empty words (Eph. 5:6)</a:t>
            </a:r>
            <a:endParaRPr lang="en-US" sz="2400" i="1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200" b="0" u="sng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Context:</a:t>
            </a:r>
            <a:r>
              <a:rPr kumimoji="0" lang="en-US" sz="2200" b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We are to be imitators of God and walk in love and light (vv.1-7)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noProof="0" dirty="0">
                <a:solidFill>
                  <a:schemeClr val="accent5"/>
                </a:solidFill>
                <a:latin typeface="Century" panose="02040604050505020304" pitchFamily="18" charset="0"/>
              </a:rPr>
              <a:t>There will be those who through cunning (empty, vain) words will try to convince us that sin is ok.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b="1" u="sng" dirty="0">
                <a:solidFill>
                  <a:schemeClr val="accent5"/>
                </a:solidFill>
                <a:latin typeface="Century" panose="02040604050505020304" pitchFamily="18" charset="0"/>
              </a:rPr>
              <a:t>Point:</a:t>
            </a:r>
            <a:r>
              <a:rPr lang="en-US" sz="2200" b="1" dirty="0">
                <a:solidFill>
                  <a:schemeClr val="accent5"/>
                </a:solidFill>
                <a:latin typeface="Century" panose="02040604050505020304" pitchFamily="18" charset="0"/>
              </a:rPr>
              <a:t>	We are deceived when we are swayed by the words of those who try to normalize sin and tell us it’s ok.</a:t>
            </a:r>
            <a:endParaRPr lang="en-US" sz="2200" b="1" noProof="0" dirty="0">
              <a:solidFill>
                <a:schemeClr val="accent5"/>
              </a:solidFill>
              <a:latin typeface="Century" panose="02040604050505020304" pitchFamily="18" charset="0"/>
            </a:endParaRPr>
          </a:p>
          <a:p>
            <a:pPr marL="1371600" lvl="2" indent="-457200">
              <a:buClr>
                <a:srgbClr val="3E8853"/>
              </a:buClr>
              <a:buFont typeface="+mj-lt"/>
              <a:buAutoNum type="arabicPeriod"/>
            </a:pPr>
            <a:endParaRPr kumimoji="0" lang="en-US" sz="2300" b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06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How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172278" y="1325219"/>
            <a:ext cx="879944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Sources of deceit: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Ways we can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be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deceived: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human wisdom (1 Cor. 3:18-23)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moral decline in our society (1 Cor. 6:9-10)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can’t be influenced (1 Cor. 15:33)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our own strength (Gal. 6:3)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are smarter than God (Gal. 6:7)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heading empty words (Eph. 5:6)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God is the author of sin (James 1:16)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u="sng" dirty="0">
                <a:solidFill>
                  <a:schemeClr val="accent5"/>
                </a:solidFill>
                <a:latin typeface="Century" panose="02040604050505020304" pitchFamily="18" charset="0"/>
              </a:rPr>
              <a:t>Context: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 Temptation is from our own desires (vv.12-18)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While God may allow us to be tempted he is not deliberately trying to make us stumble – only good things come from God (vv.17-18)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b="1" u="sng" dirty="0">
                <a:solidFill>
                  <a:schemeClr val="accent5"/>
                </a:solidFill>
                <a:latin typeface="Century" panose="02040604050505020304" pitchFamily="18" charset="0"/>
              </a:rPr>
              <a:t>Point:</a:t>
            </a:r>
            <a:r>
              <a:rPr lang="en-US" sz="2200" b="1" dirty="0">
                <a:solidFill>
                  <a:schemeClr val="accent5"/>
                </a:solidFill>
                <a:latin typeface="Century" panose="02040604050505020304" pitchFamily="18" charset="0"/>
              </a:rPr>
              <a:t> We are deceived when we think God can be blamed for our sin.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endParaRPr kumimoji="0" lang="en-US" sz="23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393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How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172278" y="1258959"/>
            <a:ext cx="8799443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Sources of deceit: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Ways we can be deceived: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human wisdom (1 Cor. 3:18-23)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moral decline in our society (1 Cor. 6:9-10)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can’t be influenced (1 Cor. 15:33)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our own strength (Gal. 6:3)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are smarter than God (Gal. 6:7)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heading empty words (Eph. 5:6)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God is the author of sin (James 1:16)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</a:t>
            </a:r>
            <a:r>
              <a:rPr lang="en-US" sz="2300" noProof="0" dirty="0">
                <a:solidFill>
                  <a:prstClr val="black"/>
                </a:solidFill>
                <a:latin typeface="Century" panose="02040604050505020304" pitchFamily="18" charset="0"/>
              </a:rPr>
              <a:t>our</a:t>
            </a:r>
            <a:r>
              <a:rPr lang="en-US" sz="2300" dirty="0">
                <a:solidFill>
                  <a:prstClr val="black"/>
                </a:solidFill>
                <a:latin typeface="Century" panose="02040604050505020304" pitchFamily="18" charset="0"/>
              </a:rPr>
              <a:t> false devotion to God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(James 1:22,26)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u="sng" dirty="0">
                <a:solidFill>
                  <a:schemeClr val="accent5"/>
                </a:solidFill>
                <a:latin typeface="Century" panose="02040604050505020304" pitchFamily="18" charset="0"/>
              </a:rPr>
              <a:t>Context:</a:t>
            </a: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 Being doers of the word and not hearers only (vv.21-27)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  <a:latin typeface="Century" panose="02040604050505020304" pitchFamily="18" charset="0"/>
              </a:rPr>
              <a:t>Danger in thinking we are “religious” (pious, devout) yet can’t control tongue. (Matt. 23:28)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200" b="1" u="sng" dirty="0">
                <a:solidFill>
                  <a:schemeClr val="accent5"/>
                </a:solidFill>
                <a:latin typeface="Century" panose="02040604050505020304" pitchFamily="18" charset="0"/>
              </a:rPr>
              <a:t>Point:</a:t>
            </a:r>
            <a:r>
              <a:rPr lang="en-US" sz="2200" b="1" dirty="0">
                <a:solidFill>
                  <a:schemeClr val="accent5"/>
                </a:solidFill>
                <a:latin typeface="Century" panose="02040604050505020304" pitchFamily="18" charset="0"/>
              </a:rPr>
              <a:t> We are deceived when we give an outward appearance of devotion to God yet practice sin.</a:t>
            </a:r>
          </a:p>
          <a:p>
            <a:pPr marL="1371600" lvl="2" indent="-457200">
              <a:buClr>
                <a:srgbClr val="3E8853"/>
              </a:buClr>
              <a:buFont typeface="+mj-lt"/>
              <a:buAutoNum type="arabicPeriod"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1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EBD49-427A-4E88-9C77-4F4AD84D9C4C}"/>
              </a:ext>
            </a:extLst>
          </p:cNvPr>
          <p:cNvSpPr/>
          <p:nvPr/>
        </p:nvSpPr>
        <p:spPr>
          <a:xfrm>
            <a:off x="1557130" y="182217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How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76644C-7AAD-4346-817C-86F67F812828}"/>
              </a:ext>
            </a:extLst>
          </p:cNvPr>
          <p:cNvSpPr txBox="1"/>
          <p:nvPr/>
        </p:nvSpPr>
        <p:spPr>
          <a:xfrm>
            <a:off x="172278" y="1325219"/>
            <a:ext cx="879944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Sources of deceit: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E8853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Ways we can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be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deceived: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human wisdom (1 Cor. 3:18-23)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moral decline in our society (1 Cor. 6:9-10)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can’t be influenced (1 Cor. 15:33)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putting confidence in our own strength (Gal. 6:3)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we are smarter than God (Gal. 6:7)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heading empty words (Eph. 5:6)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thinking God is the author of sin (James 1:16)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our false devotion to God (James 1:22,26)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By </a:t>
            </a:r>
            <a:r>
              <a:rPr lang="en-US" sz="2300" dirty="0">
                <a:solidFill>
                  <a:prstClr val="black"/>
                </a:solidFill>
                <a:latin typeface="Century" panose="02040604050505020304" pitchFamily="18" charset="0"/>
              </a:rPr>
              <a:t>ignoring our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sin (1 John 1:8)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100" u="sng" dirty="0">
                <a:solidFill>
                  <a:schemeClr val="accent5"/>
                </a:solidFill>
                <a:latin typeface="Century" panose="02040604050505020304" pitchFamily="18" charset="0"/>
              </a:rPr>
              <a:t>Context:</a:t>
            </a:r>
            <a:r>
              <a:rPr lang="en-US" sz="2100" dirty="0">
                <a:solidFill>
                  <a:schemeClr val="accent5"/>
                </a:solidFill>
                <a:latin typeface="Century" panose="02040604050505020304" pitchFamily="18" charset="0"/>
              </a:rPr>
              <a:t> Fellowship w/ God, Darkness vs. Light (vv.5-10)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Walking in light means our sins will be cleansed as opposed those</a:t>
            </a:r>
            <a:r>
              <a:rPr kumimoji="0" lang="en-US" sz="2100" b="0" i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entury" panose="02040604050505020304" pitchFamily="18" charset="0"/>
              </a:rPr>
              <a:t> in darkness who deny their sin. (v.7)</a:t>
            </a:r>
          </a:p>
          <a:p>
            <a:pPr marL="1371600" lvl="2" indent="-457200">
              <a:buClr>
                <a:srgbClr val="3E8853"/>
              </a:buClr>
              <a:buFont typeface="Arial" panose="020B0604020202020204" pitchFamily="34" charset="0"/>
              <a:buChar char="•"/>
            </a:pPr>
            <a:r>
              <a:rPr lang="en-US" sz="2100" b="1" u="sng" baseline="0" dirty="0">
                <a:solidFill>
                  <a:schemeClr val="accent5"/>
                </a:solidFill>
                <a:latin typeface="Century" panose="02040604050505020304" pitchFamily="18" charset="0"/>
              </a:rPr>
              <a:t>Point:</a:t>
            </a:r>
            <a:r>
              <a:rPr lang="en-US" sz="2100" b="1" dirty="0">
                <a:solidFill>
                  <a:schemeClr val="accent5"/>
                </a:solidFill>
                <a:latin typeface="Century" panose="02040604050505020304" pitchFamily="18" charset="0"/>
              </a:rPr>
              <a:t> we are deceived when we view our sin as a trivial matter and think we can hide it from God.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Century" panose="02040604050505020304" pitchFamily="18" charset="0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853"/>
              </a:buClr>
              <a:buSzTx/>
              <a:buFont typeface="+mj-lt"/>
              <a:buAutoNum type="arabicPeriod"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27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7390EB-F521-4E33-BF45-72C73DD51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64" y="457273"/>
            <a:ext cx="2252870" cy="2242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898B50C-2DA1-4E84-84F5-33F575E21884}"/>
              </a:ext>
            </a:extLst>
          </p:cNvPr>
          <p:cNvSpPr/>
          <p:nvPr/>
        </p:nvSpPr>
        <p:spPr>
          <a:xfrm>
            <a:off x="-119270" y="1094459"/>
            <a:ext cx="685137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3E8853"/>
                </a:solidFill>
                <a:effectLst>
                  <a:outerShdw blurRad="12700" dist="38100" dir="2700000" algn="tl" rotWithShape="0">
                    <a:srgbClr val="3E8853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“Be Not Deceived”</a:t>
            </a:r>
            <a:endParaRPr kumimoji="0" lang="en-US" sz="5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3E8853"/>
              </a:solidFill>
              <a:effectLst>
                <a:outerShdw blurRad="12700" dist="38100" dir="2700000" algn="tl" rotWithShape="0">
                  <a:srgbClr val="3E8853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51E7AA-69EA-443E-80E9-7659817DA9D3}"/>
              </a:ext>
            </a:extLst>
          </p:cNvPr>
          <p:cNvSpPr/>
          <p:nvPr/>
        </p:nvSpPr>
        <p:spPr>
          <a:xfrm>
            <a:off x="1590261" y="3071191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I.  Sin &amp; Being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D69923-179F-44CC-9BDD-6DC0A1A489B1}"/>
              </a:ext>
            </a:extLst>
          </p:cNvPr>
          <p:cNvSpPr/>
          <p:nvPr/>
        </p:nvSpPr>
        <p:spPr>
          <a:xfrm>
            <a:off x="1557130" y="4194314"/>
            <a:ext cx="6029739" cy="95747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II.  </a:t>
            </a:r>
            <a:r>
              <a:rPr lang="en-US" sz="2800" b="1" dirty="0">
                <a:solidFill>
                  <a:prstClr val="white"/>
                </a:solidFill>
                <a:latin typeface="Century" panose="02040604050505020304" pitchFamily="18" charset="0"/>
              </a:rPr>
              <a:t>How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" panose="02040604050505020304" pitchFamily="18" charset="0"/>
                <a:ea typeface="+mn-ea"/>
                <a:cs typeface="+mn-cs"/>
              </a:rPr>
              <a:t> We Can Be Deceived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" panose="020406040505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269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769043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868</TotalTime>
  <Words>2136</Words>
  <Application>Microsoft Office PowerPoint</Application>
  <PresentationFormat>On-screen Show (4:3)</PresentationFormat>
  <Paragraphs>174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Century</vt:lpstr>
      <vt:lpstr>Wingdings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Deception is all around us</dc:title>
  <dc:creator>Dathan Rader</dc:creator>
  <cp:lastModifiedBy>Dathan Rader</cp:lastModifiedBy>
  <cp:revision>38</cp:revision>
  <cp:lastPrinted>2022-04-22T18:37:23Z</cp:lastPrinted>
  <dcterms:created xsi:type="dcterms:W3CDTF">2022-04-11T16:31:16Z</dcterms:created>
  <dcterms:modified xsi:type="dcterms:W3CDTF">2022-04-24T18:06:54Z</dcterms:modified>
</cp:coreProperties>
</file>