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72" r:id="rId3"/>
    <p:sldMasterId id="2147483696" r:id="rId4"/>
    <p:sldMasterId id="2147483708" r:id="rId5"/>
  </p:sldMasterIdLst>
  <p:notesMasterIdLst>
    <p:notesMasterId r:id="rId68"/>
  </p:notesMasterIdLst>
  <p:sldIdLst>
    <p:sldId id="256" r:id="rId6"/>
    <p:sldId id="275" r:id="rId7"/>
    <p:sldId id="259" r:id="rId8"/>
    <p:sldId id="264" r:id="rId9"/>
    <p:sldId id="324" r:id="rId10"/>
    <p:sldId id="337" r:id="rId11"/>
    <p:sldId id="404" r:id="rId12"/>
    <p:sldId id="260" r:id="rId13"/>
    <p:sldId id="408" r:id="rId14"/>
    <p:sldId id="419" r:id="rId15"/>
    <p:sldId id="420" r:id="rId16"/>
    <p:sldId id="421" r:id="rId17"/>
    <p:sldId id="261" r:id="rId18"/>
    <p:sldId id="262" r:id="rId19"/>
    <p:sldId id="263" r:id="rId20"/>
    <p:sldId id="407" r:id="rId21"/>
    <p:sldId id="409" r:id="rId22"/>
    <p:sldId id="417" r:id="rId23"/>
    <p:sldId id="418" r:id="rId24"/>
    <p:sldId id="298" r:id="rId25"/>
    <p:sldId id="415" r:id="rId26"/>
    <p:sldId id="464" r:id="rId27"/>
    <p:sldId id="547" r:id="rId28"/>
    <p:sldId id="257" r:id="rId29"/>
    <p:sldId id="548" r:id="rId30"/>
    <p:sldId id="465" r:id="rId31"/>
    <p:sldId id="549" r:id="rId32"/>
    <p:sldId id="542" r:id="rId33"/>
    <p:sldId id="266" r:id="rId34"/>
    <p:sldId id="545" r:id="rId35"/>
    <p:sldId id="416" r:id="rId36"/>
    <p:sldId id="459" r:id="rId37"/>
    <p:sldId id="463" r:id="rId38"/>
    <p:sldId id="550" r:id="rId39"/>
    <p:sldId id="551" r:id="rId40"/>
    <p:sldId id="468" r:id="rId41"/>
    <p:sldId id="410" r:id="rId42"/>
    <p:sldId id="413" r:id="rId43"/>
    <p:sldId id="320" r:id="rId44"/>
    <p:sldId id="553" r:id="rId45"/>
    <p:sldId id="322" r:id="rId46"/>
    <p:sldId id="334" r:id="rId47"/>
    <p:sldId id="321" r:id="rId48"/>
    <p:sldId id="323" r:id="rId49"/>
    <p:sldId id="554" r:id="rId50"/>
    <p:sldId id="312" r:id="rId51"/>
    <p:sldId id="329" r:id="rId52"/>
    <p:sldId id="330" r:id="rId53"/>
    <p:sldId id="331" r:id="rId54"/>
    <p:sldId id="332" r:id="rId55"/>
    <p:sldId id="342" r:id="rId56"/>
    <p:sldId id="362" r:id="rId57"/>
    <p:sldId id="411" r:id="rId58"/>
    <p:sldId id="414" r:id="rId59"/>
    <p:sldId id="557" r:id="rId60"/>
    <p:sldId id="325" r:id="rId61"/>
    <p:sldId id="555" r:id="rId62"/>
    <p:sldId id="558" r:id="rId63"/>
    <p:sldId id="561" r:id="rId64"/>
    <p:sldId id="559" r:id="rId65"/>
    <p:sldId id="560" r:id="rId66"/>
    <p:sldId id="412" r:id="rId6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DBFE"/>
    <a:srgbClr val="71ABFD"/>
    <a:srgbClr val="9E8656"/>
    <a:srgbClr val="787C6D"/>
    <a:srgbClr val="2D4971"/>
    <a:srgbClr val="73ACFC"/>
    <a:srgbClr val="33507A"/>
    <a:srgbClr val="6FA8FA"/>
    <a:srgbClr val="476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AA64E-FE24-4DF0-A284-71CB3506ABCD}" v="2117" dt="2022-04-17T20:06:42.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25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1BE285A-7274-4E18-94D8-4635C4932577}" type="datetimeFigureOut">
              <a:rPr lang="en-US" smtClean="0"/>
              <a:t>4/17/2022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2A79E90-2D2D-4422-B5E8-BC43BB2D7EA8}" type="slidenum">
              <a:rPr lang="en-US" smtClean="0"/>
              <a:t>‹#›</a:t>
            </a:fld>
            <a:endParaRPr lang="en-US"/>
          </a:p>
        </p:txBody>
      </p:sp>
    </p:spTree>
    <p:extLst>
      <p:ext uri="{BB962C8B-B14F-4D97-AF65-F5344CB8AC3E}">
        <p14:creationId xmlns:p14="http://schemas.microsoft.com/office/powerpoint/2010/main" val="2850981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6E6F537-54EF-4813-BB93-5C9D047FF118}"/>
              </a:ext>
            </a:extLst>
          </p:cNvPr>
          <p:cNvSpPr>
            <a:spLocks noGrp="1" noChangeArrowheads="1"/>
          </p:cNvSpPr>
          <p:nvPr>
            <p:ph type="sldNum" sz="quarter" idx="5"/>
          </p:nvPr>
        </p:nvSpPr>
        <p:spPr>
          <a:ln/>
        </p:spPr>
        <p:txBody>
          <a:bodyPr/>
          <a:lstStyle/>
          <a:p>
            <a:fld id="{6DD007BF-99DC-441E-A6D7-ED62849B8838}" type="slidenum">
              <a:rPr lang="en-US" altLang="en-US"/>
              <a:pPr/>
              <a:t>15</a:t>
            </a:fld>
            <a:endParaRPr lang="en-US" altLang="en-US"/>
          </a:p>
        </p:txBody>
      </p:sp>
      <p:sp>
        <p:nvSpPr>
          <p:cNvPr id="11266" name="Rectangle 2">
            <a:extLst>
              <a:ext uri="{FF2B5EF4-FFF2-40B4-BE49-F238E27FC236}">
                <a16:creationId xmlns:a16="http://schemas.microsoft.com/office/drawing/2014/main" id="{D980006E-F72C-4910-8E9A-D8A869E78C21}"/>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9F1AFD58-5CD0-4B96-B601-D044C14AF9F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C26DC1-CD01-454C-93CB-58B9D154CC79}" type="slidenum">
              <a:rPr lang="en-US" smtClean="0"/>
              <a:t>33</a:t>
            </a:fld>
            <a:endParaRPr lang="en-US" dirty="0"/>
          </a:p>
        </p:txBody>
      </p:sp>
    </p:spTree>
    <p:extLst>
      <p:ext uri="{BB962C8B-B14F-4D97-AF65-F5344CB8AC3E}">
        <p14:creationId xmlns:p14="http://schemas.microsoft.com/office/powerpoint/2010/main" val="2072087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C26DC1-CD01-454C-93CB-58B9D154CC79}" type="slidenum">
              <a:rPr lang="en-US" smtClean="0"/>
              <a:t>34</a:t>
            </a:fld>
            <a:endParaRPr lang="en-US" dirty="0"/>
          </a:p>
        </p:txBody>
      </p:sp>
    </p:spTree>
    <p:extLst>
      <p:ext uri="{BB962C8B-B14F-4D97-AF65-F5344CB8AC3E}">
        <p14:creationId xmlns:p14="http://schemas.microsoft.com/office/powerpoint/2010/main" val="2072087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C26DC1-CD01-454C-93CB-58B9D154CC79}" type="slidenum">
              <a:rPr lang="en-US" smtClean="0"/>
              <a:t>35</a:t>
            </a:fld>
            <a:endParaRPr lang="en-US" dirty="0"/>
          </a:p>
        </p:txBody>
      </p:sp>
    </p:spTree>
    <p:extLst>
      <p:ext uri="{BB962C8B-B14F-4D97-AF65-F5344CB8AC3E}">
        <p14:creationId xmlns:p14="http://schemas.microsoft.com/office/powerpoint/2010/main" val="2072087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C26DC1-CD01-454C-93CB-58B9D154CC79}" type="slidenum">
              <a:rPr lang="en-US" smtClean="0"/>
              <a:t>36</a:t>
            </a:fld>
            <a:endParaRPr lang="en-US" dirty="0"/>
          </a:p>
        </p:txBody>
      </p:sp>
    </p:spTree>
    <p:extLst>
      <p:ext uri="{BB962C8B-B14F-4D97-AF65-F5344CB8AC3E}">
        <p14:creationId xmlns:p14="http://schemas.microsoft.com/office/powerpoint/2010/main" val="2072087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Man p. 59</a:t>
            </a:r>
          </a:p>
        </p:txBody>
      </p:sp>
      <p:sp>
        <p:nvSpPr>
          <p:cNvPr id="4" name="Slide Number Placeholder 3"/>
          <p:cNvSpPr>
            <a:spLocks noGrp="1"/>
          </p:cNvSpPr>
          <p:nvPr>
            <p:ph type="sldNum" sz="quarter" idx="10"/>
          </p:nvPr>
        </p:nvSpPr>
        <p:spPr/>
        <p:txBody>
          <a:bodyPr/>
          <a:lstStyle/>
          <a:p>
            <a:fld id="{DCC26DC1-CD01-454C-93CB-58B9D154CC79}" type="slidenum">
              <a:rPr lang="en-US" smtClean="0"/>
              <a:t>49</a:t>
            </a:fld>
            <a:endParaRPr lang="en-US"/>
          </a:p>
        </p:txBody>
      </p:sp>
    </p:spTree>
    <p:extLst>
      <p:ext uri="{BB962C8B-B14F-4D97-AF65-F5344CB8AC3E}">
        <p14:creationId xmlns:p14="http://schemas.microsoft.com/office/powerpoint/2010/main" val="1815800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6FA8FA"/>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6978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3855303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641427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168716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D7AA42-360C-4E37-B255-ADA44FA0A02D}" type="datetimeFigureOut">
              <a:rPr lang="en-US" smtClean="0"/>
              <a:t>4/17/2022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32371882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D7AA42-360C-4E37-B255-ADA44FA0A02D}" type="datetimeFigureOut">
              <a:rPr lang="en-US" smtClean="0"/>
              <a:t>4/17/2022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05249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D7AA42-360C-4E37-B255-ADA44FA0A02D}" type="datetimeFigureOut">
              <a:rPr lang="en-US" smtClean="0"/>
              <a:t>4/17/2022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874409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895066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890824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3877451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687005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6FA8FA"/>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23571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076377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356384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650541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D7AA42-360C-4E37-B255-ADA44FA0A02D}" type="datetimeFigureOut">
              <a:rPr lang="en-US" smtClean="0"/>
              <a:t>4/17/2022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3626091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D7AA42-360C-4E37-B255-ADA44FA0A02D}" type="datetimeFigureOut">
              <a:rPr lang="en-US" smtClean="0"/>
              <a:t>4/17/2022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480424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D7AA42-360C-4E37-B255-ADA44FA0A02D}" type="datetimeFigureOut">
              <a:rPr lang="en-US" smtClean="0"/>
              <a:t>4/17/2022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2104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162083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098020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764279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21405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6FA8FA"/>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85777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188205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022228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216797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D7AA42-360C-4E37-B255-ADA44FA0A02D}" type="datetimeFigureOut">
              <a:rPr lang="en-US" smtClean="0"/>
              <a:t>4/17/2022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389302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D7AA42-360C-4E37-B255-ADA44FA0A02D}" type="datetimeFigureOut">
              <a:rPr lang="en-US" smtClean="0"/>
              <a:t>4/17/2022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977262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1438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241478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D7AA42-360C-4E37-B255-ADA44FA0A02D}"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98343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175802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7AA42-360C-4E37-B255-ADA44FA0A02D}"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C64859-186F-42DD-BACD-98DD16D39BE2}" type="slidenum">
              <a:rPr lang="en-US" smtClean="0"/>
              <a:t>‹#›</a:t>
            </a:fld>
            <a:endParaRPr lang="en-US"/>
          </a:p>
        </p:txBody>
      </p:sp>
    </p:spTree>
    <p:extLst>
      <p:ext uri="{BB962C8B-B14F-4D97-AF65-F5344CB8AC3E}">
        <p14:creationId xmlns:p14="http://schemas.microsoft.com/office/powerpoint/2010/main" val="2550354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996054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129344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325009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87FDAB-2E2E-4572-B828-BA5055F1E07C}"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873541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87FDAB-2E2E-4572-B828-BA5055F1E07C}" type="datetimeFigureOut">
              <a:rPr lang="en-US" smtClean="0"/>
              <a:t>4/17/2022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862277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87FDAB-2E2E-4572-B828-BA5055F1E07C}" type="datetimeFigureOut">
              <a:rPr lang="en-US" smtClean="0"/>
              <a:t>4/17/2022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620083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7FDAB-2E2E-4572-B828-BA5055F1E07C}" type="datetimeFigureOut">
              <a:rPr lang="en-US" smtClean="0"/>
              <a:t>4/17/2022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56991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037773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687914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082811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42916987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432034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346284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660385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87FDAB-2E2E-4572-B828-BA5055F1E07C}"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637382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87FDAB-2E2E-4572-B828-BA5055F1E07C}" type="datetimeFigureOut">
              <a:rPr lang="en-US" smtClean="0"/>
              <a:t>4/17/2022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14431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87FDAB-2E2E-4572-B828-BA5055F1E07C}" type="datetimeFigureOut">
              <a:rPr lang="en-US" smtClean="0"/>
              <a:t>4/17/2022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2279498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7FDAB-2E2E-4572-B828-BA5055F1E07C}" type="datetimeFigureOut">
              <a:rPr lang="en-US" smtClean="0"/>
              <a:t>4/17/2022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467538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623394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87FDAB-2E2E-4572-B828-BA5055F1E07C}" type="datetimeFigureOut">
              <a:rPr lang="en-US" smtClean="0"/>
              <a:t>4/17/2022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664230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3366849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87FDAB-2E2E-4572-B828-BA5055F1E07C}" type="datetimeFigureOut">
              <a:rPr lang="en-US" smtClean="0"/>
              <a:t>4/17/2022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72787-EC73-479D-A5DC-F3ED7281ACC1}" type="slidenum">
              <a:rPr lang="en-US" smtClean="0"/>
              <a:t>‹#›</a:t>
            </a:fld>
            <a:endParaRPr lang="en-US"/>
          </a:p>
        </p:txBody>
      </p:sp>
    </p:spTree>
    <p:extLst>
      <p:ext uri="{BB962C8B-B14F-4D97-AF65-F5344CB8AC3E}">
        <p14:creationId xmlns:p14="http://schemas.microsoft.com/office/powerpoint/2010/main" val="492872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3A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7AA42-360C-4E37-B255-ADA44FA0A02D}" type="datetimeFigureOut">
              <a:rPr lang="en-US" smtClean="0"/>
              <a:t>4/17/2022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64859-186F-42DD-BACD-98DD16D39BE2}" type="slidenum">
              <a:rPr lang="en-US" smtClean="0"/>
              <a:t>‹#›</a:t>
            </a:fld>
            <a:endParaRPr lang="en-US"/>
          </a:p>
        </p:txBody>
      </p:sp>
      <p:pic>
        <p:nvPicPr>
          <p:cNvPr id="8" name="Picture 7">
            <a:extLst>
              <a:ext uri="{FF2B5EF4-FFF2-40B4-BE49-F238E27FC236}">
                <a16:creationId xmlns:a16="http://schemas.microsoft.com/office/drawing/2014/main" id="{4689A462-1E4C-4BDE-9D3F-AFA8A9A2692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309355" y="2079072"/>
            <a:ext cx="6525290" cy="4893968"/>
          </a:xfrm>
          <a:prstGeom prst="ellipse">
            <a:avLst/>
          </a:prstGeom>
          <a:ln>
            <a:noFill/>
          </a:ln>
          <a:effectLst>
            <a:softEdge rad="112500"/>
          </a:effectLst>
        </p:spPr>
      </p:pic>
    </p:spTree>
    <p:extLst>
      <p:ext uri="{BB962C8B-B14F-4D97-AF65-F5344CB8AC3E}">
        <p14:creationId xmlns:p14="http://schemas.microsoft.com/office/powerpoint/2010/main" val="2213305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73AC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7AA42-360C-4E37-B255-ADA44FA0A02D}" type="datetimeFigureOut">
              <a:rPr lang="en-US" smtClean="0"/>
              <a:t>4/17/2022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64859-186F-42DD-BACD-98DD16D39BE2}" type="slidenum">
              <a:rPr lang="en-US" smtClean="0"/>
              <a:t>‹#›</a:t>
            </a:fld>
            <a:endParaRPr lang="en-US"/>
          </a:p>
        </p:txBody>
      </p:sp>
      <p:pic>
        <p:nvPicPr>
          <p:cNvPr id="8" name="Picture 7">
            <a:extLst>
              <a:ext uri="{FF2B5EF4-FFF2-40B4-BE49-F238E27FC236}">
                <a16:creationId xmlns:a16="http://schemas.microsoft.com/office/drawing/2014/main" id="{4689A462-1E4C-4BDE-9D3F-AFA8A9A2692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2244" y="3094479"/>
            <a:ext cx="4931956" cy="3698967"/>
          </a:xfrm>
          <a:prstGeom prst="ellipse">
            <a:avLst/>
          </a:prstGeom>
          <a:ln>
            <a:noFill/>
          </a:ln>
          <a:effectLst>
            <a:softEdge rad="112500"/>
          </a:effectLst>
        </p:spPr>
      </p:pic>
    </p:spTree>
    <p:extLst>
      <p:ext uri="{BB962C8B-B14F-4D97-AF65-F5344CB8AC3E}">
        <p14:creationId xmlns:p14="http://schemas.microsoft.com/office/powerpoint/2010/main" val="4795082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73ACFC">
            <a:alpha val="44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D16A67F-9A5A-4AA8-B9D5-3D52F2CF34FB}"/>
              </a:ext>
            </a:extLst>
          </p:cNvPr>
          <p:cNvSpPr/>
          <p:nvPr userDrawn="1"/>
        </p:nvSpPr>
        <p:spPr>
          <a:xfrm rot="16200000">
            <a:off x="5284911" y="-1565527"/>
            <a:ext cx="62535" cy="6486063"/>
          </a:xfrm>
          <a:prstGeom prst="rect">
            <a:avLst/>
          </a:prstGeom>
          <a:solidFill>
            <a:srgbClr val="71ABFD"/>
          </a:solidFill>
          <a:ln>
            <a:solidFill>
              <a:srgbClr val="71A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B579AF2-DDCB-46EA-BC68-491AEFDAC9FB}"/>
              </a:ext>
            </a:extLst>
          </p:cNvPr>
          <p:cNvSpPr/>
          <p:nvPr userDrawn="1"/>
        </p:nvSpPr>
        <p:spPr>
          <a:xfrm>
            <a:off x="446567" y="776343"/>
            <a:ext cx="138224" cy="5945133"/>
          </a:xfrm>
          <a:prstGeom prst="rect">
            <a:avLst/>
          </a:prstGeom>
          <a:solidFill>
            <a:srgbClr val="33507A"/>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7AA42-360C-4E37-B255-ADA44FA0A02D}" type="datetimeFigureOut">
              <a:rPr lang="en-US" smtClean="0"/>
              <a:t>4/17/2022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64859-186F-42DD-BACD-98DD16D39BE2}" type="slidenum">
              <a:rPr lang="en-US" smtClean="0"/>
              <a:t>‹#›</a:t>
            </a:fld>
            <a:endParaRPr lang="en-US"/>
          </a:p>
        </p:txBody>
      </p:sp>
      <p:pic>
        <p:nvPicPr>
          <p:cNvPr id="8" name="Picture 7">
            <a:extLst>
              <a:ext uri="{FF2B5EF4-FFF2-40B4-BE49-F238E27FC236}">
                <a16:creationId xmlns:a16="http://schemas.microsoft.com/office/drawing/2014/main" id="{4689A462-1E4C-4BDE-9D3F-AFA8A9A2692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27147" y="136524"/>
            <a:ext cx="2558903" cy="1919177"/>
          </a:xfrm>
          <a:prstGeom prst="ellipse">
            <a:avLst/>
          </a:prstGeom>
          <a:ln>
            <a:noFill/>
          </a:ln>
          <a:effectLst>
            <a:softEdge rad="112500"/>
          </a:effectLst>
        </p:spPr>
      </p:pic>
    </p:spTree>
    <p:extLst>
      <p:ext uri="{BB962C8B-B14F-4D97-AF65-F5344CB8AC3E}">
        <p14:creationId xmlns:p14="http://schemas.microsoft.com/office/powerpoint/2010/main" val="5610483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7FDAB-2E2E-4572-B828-BA5055F1E07C}" type="datetimeFigureOut">
              <a:rPr lang="en-US" smtClean="0"/>
              <a:t>4/17/2022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72787-EC73-479D-A5DC-F3ED7281ACC1}" type="slidenum">
              <a:rPr lang="en-US" smtClean="0"/>
              <a:t>‹#›</a:t>
            </a:fld>
            <a:endParaRPr lang="en-US"/>
          </a:p>
        </p:txBody>
      </p:sp>
      <p:pic>
        <p:nvPicPr>
          <p:cNvPr id="7" name="Picture 2" descr="Image may contain: 2 people, people smiling, text">
            <a:extLst>
              <a:ext uri="{FF2B5EF4-FFF2-40B4-BE49-F238E27FC236}">
                <a16:creationId xmlns:a16="http://schemas.microsoft.com/office/drawing/2014/main" id="{C4842FCA-B4AD-45E5-BF63-B643DE35F7C5}"/>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3612" t="16199" r="2337" b="43944"/>
          <a:stretch/>
        </p:blipFill>
        <p:spPr bwMode="auto">
          <a:xfrm>
            <a:off x="4875772" y="409376"/>
            <a:ext cx="3639578" cy="27420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78183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7FDAB-2E2E-4572-B828-BA5055F1E07C}" type="datetimeFigureOut">
              <a:rPr lang="en-US" smtClean="0"/>
              <a:t>4/17/2022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72787-EC73-479D-A5DC-F3ED7281ACC1}" type="slidenum">
              <a:rPr lang="en-US" smtClean="0"/>
              <a:t>‹#›</a:t>
            </a:fld>
            <a:endParaRPr lang="en-US"/>
          </a:p>
        </p:txBody>
      </p:sp>
      <p:sp>
        <p:nvSpPr>
          <p:cNvPr id="8" name="Rectangle: Rounded Corners 7">
            <a:extLst>
              <a:ext uri="{FF2B5EF4-FFF2-40B4-BE49-F238E27FC236}">
                <a16:creationId xmlns:a16="http://schemas.microsoft.com/office/drawing/2014/main" id="{E794FC72-183B-4621-B18D-847C88656F75}"/>
              </a:ext>
            </a:extLst>
          </p:cNvPr>
          <p:cNvSpPr/>
          <p:nvPr userDrawn="1"/>
        </p:nvSpPr>
        <p:spPr>
          <a:xfrm>
            <a:off x="578466" y="353974"/>
            <a:ext cx="7996818" cy="6163913"/>
          </a:xfrm>
          <a:prstGeom prst="roundRect">
            <a:avLst>
              <a:gd name="adj" fmla="val 151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9033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wmf"/><Relationship Id="rId2" Type="http://schemas.openxmlformats.org/officeDocument/2006/relationships/slideLayout" Target="../slideLayouts/slideLayout29.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wmf"/><Relationship Id="rId2" Type="http://schemas.openxmlformats.org/officeDocument/2006/relationships/slideLayout" Target="../slideLayouts/slideLayout29.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4.w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wmf"/><Relationship Id="rId2" Type="http://schemas.openxmlformats.org/officeDocument/2006/relationships/slideLayout" Target="../slideLayouts/slideLayout29.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4.w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6.jpeg"/><Relationship Id="rId7" Type="http://schemas.openxmlformats.org/officeDocument/2006/relationships/image" Target="../media/image5.wmf"/><Relationship Id="rId2" Type="http://schemas.openxmlformats.org/officeDocument/2006/relationships/slideLayout" Target="../slideLayouts/slideLayout29.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4.wmf"/><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wmf"/><Relationship Id="rId2" Type="http://schemas.openxmlformats.org/officeDocument/2006/relationships/slideLayout" Target="../slideLayouts/slideLayout29.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4.wmf"/><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notesSlide" Target="../notesSlides/notesSlide1.xml"/><Relationship Id="rId7" Type="http://schemas.openxmlformats.org/officeDocument/2006/relationships/oleObject" Target="../embeddings/oleObject12.bin"/><Relationship Id="rId2" Type="http://schemas.openxmlformats.org/officeDocument/2006/relationships/slideLayout" Target="../slideLayouts/slideLayout29.xml"/><Relationship Id="rId1" Type="http://schemas.openxmlformats.org/officeDocument/2006/relationships/vmlDrawing" Target="../drawings/vmlDrawing6.vml"/><Relationship Id="rId6" Type="http://schemas.openxmlformats.org/officeDocument/2006/relationships/image" Target="../media/image4.wmf"/><Relationship Id="rId5" Type="http://schemas.openxmlformats.org/officeDocument/2006/relationships/oleObject" Target="../embeddings/oleObject11.bin"/><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hyperlink" Target="http://www.cbn.com/family/marriage/ElliottB_AnatomyofAffair.aspx" TargetMode="Externa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hyperlink" Target="http://www.drurywriting.com/keith/5-adulty.htm" TargetMode="Externa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6B82B06-6D73-4BA6-B64F-D6B69D52D70C}"/>
              </a:ext>
            </a:extLst>
          </p:cNvPr>
          <p:cNvSpPr txBox="1"/>
          <p:nvPr/>
        </p:nvSpPr>
        <p:spPr>
          <a:xfrm>
            <a:off x="680421" y="317351"/>
            <a:ext cx="7783157" cy="1569660"/>
          </a:xfrm>
          <a:prstGeom prst="rect">
            <a:avLst/>
          </a:prstGeom>
          <a:noFill/>
        </p:spPr>
        <p:txBody>
          <a:bodyPr wrap="square" rtlCol="0">
            <a:spAutoFit/>
          </a:bodyPr>
          <a:lstStyle/>
          <a:p>
            <a:pPr algn="ctr"/>
            <a:r>
              <a:rPr lang="en-US" sz="4800" dirty="0">
                <a:latin typeface="Arial Rounded MT Bold" panose="020F0704030504030204" pitchFamily="34" charset="0"/>
              </a:rPr>
              <a:t>Things You Need to Know</a:t>
            </a:r>
          </a:p>
          <a:p>
            <a:pPr algn="ctr"/>
            <a:r>
              <a:rPr lang="en-US" sz="4800" dirty="0">
                <a:latin typeface="Arial Rounded MT Bold" panose="020F0704030504030204" pitchFamily="34" charset="0"/>
              </a:rPr>
              <a:t>about Marriage</a:t>
            </a:r>
          </a:p>
        </p:txBody>
      </p:sp>
      <p:sp>
        <p:nvSpPr>
          <p:cNvPr id="7" name="TextBox 6">
            <a:extLst>
              <a:ext uri="{FF2B5EF4-FFF2-40B4-BE49-F238E27FC236}">
                <a16:creationId xmlns:a16="http://schemas.microsoft.com/office/drawing/2014/main" id="{61008FF9-D8DC-40F8-89D5-F61852D8A702}"/>
              </a:ext>
            </a:extLst>
          </p:cNvPr>
          <p:cNvSpPr txBox="1"/>
          <p:nvPr/>
        </p:nvSpPr>
        <p:spPr>
          <a:xfrm>
            <a:off x="644556" y="276110"/>
            <a:ext cx="7783157" cy="1569660"/>
          </a:xfrm>
          <a:prstGeom prst="rect">
            <a:avLst/>
          </a:prstGeom>
          <a:noFill/>
        </p:spPr>
        <p:txBody>
          <a:bodyPr wrap="square" rtlCol="0">
            <a:spAutoFit/>
          </a:bodyPr>
          <a:lstStyle/>
          <a:p>
            <a:pPr algn="ctr"/>
            <a:r>
              <a:rPr lang="en-US" sz="4800" dirty="0">
                <a:solidFill>
                  <a:srgbClr val="FFFF00"/>
                </a:solidFill>
                <a:latin typeface="Arial Rounded MT Bold" panose="020F0704030504030204" pitchFamily="34" charset="0"/>
              </a:rPr>
              <a:t>Things You Need to Know</a:t>
            </a:r>
          </a:p>
          <a:p>
            <a:pPr algn="ctr"/>
            <a:r>
              <a:rPr lang="en-US" sz="4800" dirty="0">
                <a:solidFill>
                  <a:srgbClr val="FFFF00"/>
                </a:solidFill>
                <a:latin typeface="Arial Rounded MT Bold" panose="020F0704030504030204" pitchFamily="34" charset="0"/>
              </a:rPr>
              <a:t>about Marriage</a:t>
            </a:r>
          </a:p>
        </p:txBody>
      </p:sp>
      <p:sp>
        <p:nvSpPr>
          <p:cNvPr id="8" name="TextBox 7">
            <a:extLst>
              <a:ext uri="{FF2B5EF4-FFF2-40B4-BE49-F238E27FC236}">
                <a16:creationId xmlns:a16="http://schemas.microsoft.com/office/drawing/2014/main" id="{C51A5FD5-14C4-4E49-A527-5DADDA18A257}"/>
              </a:ext>
            </a:extLst>
          </p:cNvPr>
          <p:cNvSpPr txBox="1"/>
          <p:nvPr/>
        </p:nvSpPr>
        <p:spPr>
          <a:xfrm>
            <a:off x="247425" y="2641003"/>
            <a:ext cx="8649148" cy="2123658"/>
          </a:xfrm>
          <a:prstGeom prst="rect">
            <a:avLst/>
          </a:prstGeom>
          <a:solidFill>
            <a:schemeClr val="bg1">
              <a:alpha val="69000"/>
            </a:schemeClr>
          </a:solidFill>
          <a:ln>
            <a:solidFill>
              <a:schemeClr val="tx1"/>
            </a:solidFill>
          </a:ln>
        </p:spPr>
        <p:txBody>
          <a:bodyPr wrap="square" rtlCol="0">
            <a:spAutoFit/>
          </a:bodyPr>
          <a:lstStyle/>
          <a:p>
            <a:pPr marL="285750" indent="-285750">
              <a:buFont typeface="Arial" panose="020B0604020202020204" pitchFamily="34" charset="0"/>
              <a:buChar char="•"/>
            </a:pPr>
            <a:r>
              <a:rPr lang="en-US" sz="2800" dirty="0"/>
              <a:t>If you plan to marry someday – things you need to know</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800" dirty="0"/>
              <a:t>If you are married now – things you need to know</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800" dirty="0"/>
              <a:t>If you have influence on someone who may be married – things you need to know</a:t>
            </a:r>
          </a:p>
        </p:txBody>
      </p:sp>
    </p:spTree>
    <p:extLst>
      <p:ext uri="{BB962C8B-B14F-4D97-AF65-F5344CB8AC3E}">
        <p14:creationId xmlns:p14="http://schemas.microsoft.com/office/powerpoint/2010/main" val="2028559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71ABFD"/>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EF1B71-94A8-4855-BB70-F0A366F1A244}"/>
              </a:ext>
            </a:extLst>
          </p:cNvPr>
          <p:cNvSpPr txBox="1"/>
          <p:nvPr/>
        </p:nvSpPr>
        <p:spPr>
          <a:xfrm>
            <a:off x="563841" y="947403"/>
            <a:ext cx="4069645" cy="1077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prstClr val="black"/>
                </a:solidFill>
                <a:effectLst/>
                <a:uLnTx/>
                <a:uFillTx/>
                <a:latin typeface="Calibri" panose="020F0502020204030204"/>
                <a:ea typeface="+mn-ea"/>
                <a:cs typeface="+mn-cs"/>
              </a:rPr>
              <a:t>Why Do You Need A Good Knowledge?</a:t>
            </a:r>
          </a:p>
        </p:txBody>
      </p:sp>
      <p:sp>
        <p:nvSpPr>
          <p:cNvPr id="3" name="TextBox 2">
            <a:extLst>
              <a:ext uri="{FF2B5EF4-FFF2-40B4-BE49-F238E27FC236}">
                <a16:creationId xmlns:a16="http://schemas.microsoft.com/office/drawing/2014/main" id="{2CACA401-CECF-4814-AFBC-702A45EB6250}"/>
              </a:ext>
            </a:extLst>
          </p:cNvPr>
          <p:cNvSpPr txBox="1"/>
          <p:nvPr/>
        </p:nvSpPr>
        <p:spPr>
          <a:xfrm>
            <a:off x="1013959" y="3090571"/>
            <a:ext cx="7546622" cy="2308324"/>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You will be asked questions by someone.</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You will try to convert someone (who is in 2</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nd</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marriage).</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You will need to teach / warn your children.</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Need to know if the elders make right decision (accepting or rejecting someone).</a:t>
            </a:r>
          </a:p>
        </p:txBody>
      </p:sp>
      <p:pic>
        <p:nvPicPr>
          <p:cNvPr id="5" name="Picture 4" descr="A person and person holding hands&#10;&#10;Description automatically generated with medium confidence">
            <a:extLst>
              <a:ext uri="{FF2B5EF4-FFF2-40B4-BE49-F238E27FC236}">
                <a16:creationId xmlns:a16="http://schemas.microsoft.com/office/drawing/2014/main" id="{888A197F-6411-484B-B0AE-49498BEA55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454" y="185282"/>
            <a:ext cx="3900972" cy="2601461"/>
          </a:xfrm>
          <a:prstGeom prst="rect">
            <a:avLst/>
          </a:prstGeom>
          <a:ln>
            <a:noFill/>
          </a:ln>
          <a:effectLst>
            <a:softEdge rad="112500"/>
          </a:effectLst>
        </p:spPr>
      </p:pic>
    </p:spTree>
    <p:extLst>
      <p:ext uri="{BB962C8B-B14F-4D97-AF65-F5344CB8AC3E}">
        <p14:creationId xmlns:p14="http://schemas.microsoft.com/office/powerpoint/2010/main" val="1559797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6B82B06-6D73-4BA6-B64F-D6B69D52D70C}"/>
              </a:ext>
            </a:extLst>
          </p:cNvPr>
          <p:cNvSpPr txBox="1"/>
          <p:nvPr/>
        </p:nvSpPr>
        <p:spPr>
          <a:xfrm>
            <a:off x="680421" y="317351"/>
            <a:ext cx="7783157" cy="1569660"/>
          </a:xfrm>
          <a:prstGeom prst="rect">
            <a:avLst/>
          </a:prstGeom>
          <a:noFill/>
        </p:spPr>
        <p:txBody>
          <a:bodyPr wrap="square" rtlCol="0">
            <a:spAutoFit/>
          </a:bodyPr>
          <a:lstStyle/>
          <a:p>
            <a:pPr algn="ctr"/>
            <a:r>
              <a:rPr lang="en-US" sz="4800" dirty="0">
                <a:latin typeface="Arial Rounded MT Bold" panose="020F0704030504030204" pitchFamily="34" charset="0"/>
              </a:rPr>
              <a:t>Things You Need to Know</a:t>
            </a:r>
          </a:p>
          <a:p>
            <a:pPr algn="ctr"/>
            <a:r>
              <a:rPr lang="en-US" sz="4800" dirty="0">
                <a:latin typeface="Arial Rounded MT Bold" panose="020F0704030504030204" pitchFamily="34" charset="0"/>
              </a:rPr>
              <a:t>about Marriage</a:t>
            </a:r>
          </a:p>
        </p:txBody>
      </p:sp>
      <p:sp>
        <p:nvSpPr>
          <p:cNvPr id="7" name="TextBox 6">
            <a:extLst>
              <a:ext uri="{FF2B5EF4-FFF2-40B4-BE49-F238E27FC236}">
                <a16:creationId xmlns:a16="http://schemas.microsoft.com/office/drawing/2014/main" id="{61008FF9-D8DC-40F8-89D5-F61852D8A702}"/>
              </a:ext>
            </a:extLst>
          </p:cNvPr>
          <p:cNvSpPr txBox="1"/>
          <p:nvPr/>
        </p:nvSpPr>
        <p:spPr>
          <a:xfrm>
            <a:off x="644556" y="276110"/>
            <a:ext cx="7783157" cy="1569660"/>
          </a:xfrm>
          <a:prstGeom prst="rect">
            <a:avLst/>
          </a:prstGeom>
          <a:noFill/>
        </p:spPr>
        <p:txBody>
          <a:bodyPr wrap="square" rtlCol="0">
            <a:spAutoFit/>
          </a:bodyPr>
          <a:lstStyle/>
          <a:p>
            <a:pPr algn="ctr"/>
            <a:r>
              <a:rPr lang="en-US" sz="4800" dirty="0">
                <a:solidFill>
                  <a:srgbClr val="FFFF00"/>
                </a:solidFill>
                <a:latin typeface="Arial Rounded MT Bold" panose="020F0704030504030204" pitchFamily="34" charset="0"/>
              </a:rPr>
              <a:t>Things You Need to Know</a:t>
            </a:r>
          </a:p>
          <a:p>
            <a:pPr algn="ctr"/>
            <a:r>
              <a:rPr lang="en-US" sz="4800" dirty="0">
                <a:solidFill>
                  <a:srgbClr val="FFFF00"/>
                </a:solidFill>
                <a:latin typeface="Arial Rounded MT Bold" panose="020F0704030504030204" pitchFamily="34" charset="0"/>
              </a:rPr>
              <a:t>about Marriage</a:t>
            </a:r>
          </a:p>
        </p:txBody>
      </p:sp>
      <p:sp>
        <p:nvSpPr>
          <p:cNvPr id="8" name="TextBox 7">
            <a:extLst>
              <a:ext uri="{FF2B5EF4-FFF2-40B4-BE49-F238E27FC236}">
                <a16:creationId xmlns:a16="http://schemas.microsoft.com/office/drawing/2014/main" id="{C51A5FD5-14C4-4E49-A527-5DADDA18A257}"/>
              </a:ext>
            </a:extLst>
          </p:cNvPr>
          <p:cNvSpPr txBox="1"/>
          <p:nvPr/>
        </p:nvSpPr>
        <p:spPr>
          <a:xfrm>
            <a:off x="946672" y="2468881"/>
            <a:ext cx="7250654" cy="3046988"/>
          </a:xfrm>
          <a:prstGeom prst="rect">
            <a:avLst/>
          </a:prstGeom>
          <a:solidFill>
            <a:schemeClr val="bg1">
              <a:alpha val="69000"/>
            </a:schemeClr>
          </a:solidFill>
          <a:ln>
            <a:solidFill>
              <a:schemeClr val="tx1"/>
            </a:solidFill>
          </a:ln>
        </p:spPr>
        <p:txBody>
          <a:bodyPr wrap="square" rtlCol="0">
            <a:spAutoFit/>
          </a:bodyPr>
          <a:lstStyle/>
          <a:p>
            <a:pPr marL="514350" indent="-514350">
              <a:buFont typeface="+mj-lt"/>
              <a:buAutoNum type="arabicPeriod"/>
            </a:pPr>
            <a:r>
              <a:rPr lang="en-US" sz="3200" dirty="0"/>
              <a:t>Marriage is governed by God’s word</a:t>
            </a:r>
          </a:p>
          <a:p>
            <a:pPr marL="514350" indent="-514350">
              <a:buFont typeface="+mj-lt"/>
              <a:buAutoNum type="arabicPeriod"/>
            </a:pPr>
            <a:endParaRPr lang="en-US" sz="800" dirty="0"/>
          </a:p>
          <a:p>
            <a:pPr marL="514350" indent="-514350">
              <a:buFont typeface="+mj-lt"/>
              <a:buAutoNum type="arabicPeriod"/>
            </a:pPr>
            <a:r>
              <a:rPr lang="en-US" sz="3200" dirty="0"/>
              <a:t>What is marriage and its purpose?</a:t>
            </a:r>
          </a:p>
          <a:p>
            <a:pPr marL="514350" indent="-514350">
              <a:buFont typeface="+mj-lt"/>
              <a:buAutoNum type="arabicPeriod"/>
            </a:pPr>
            <a:endParaRPr lang="en-US" sz="800" dirty="0"/>
          </a:p>
          <a:p>
            <a:pPr marL="514350" indent="-514350">
              <a:buFont typeface="+mj-lt"/>
              <a:buAutoNum type="arabicPeriod"/>
            </a:pPr>
            <a:r>
              <a:rPr lang="en-US" sz="3200" dirty="0"/>
              <a:t>Who can marry? Marriage &amp; the bond</a:t>
            </a:r>
          </a:p>
          <a:p>
            <a:pPr marL="514350" indent="-514350">
              <a:buFont typeface="+mj-lt"/>
              <a:buAutoNum type="arabicPeriod"/>
            </a:pPr>
            <a:endParaRPr lang="en-US" sz="800" dirty="0"/>
          </a:p>
          <a:p>
            <a:pPr marL="514350" indent="-514350">
              <a:buFont typeface="+mj-lt"/>
              <a:buAutoNum type="arabicPeriod"/>
            </a:pPr>
            <a:r>
              <a:rPr lang="en-US" sz="3200" dirty="0"/>
              <a:t>God’s law on divorce and remarriage</a:t>
            </a:r>
          </a:p>
          <a:p>
            <a:pPr marL="514350" indent="-514350">
              <a:buFont typeface="+mj-lt"/>
              <a:buAutoNum type="arabicPeriod"/>
            </a:pPr>
            <a:endParaRPr lang="en-US" sz="800" dirty="0"/>
          </a:p>
          <a:p>
            <a:pPr marL="514350" indent="-514350">
              <a:buFont typeface="+mj-lt"/>
              <a:buAutoNum type="arabicPeriod"/>
            </a:pPr>
            <a:r>
              <a:rPr lang="en-US" sz="3200" dirty="0"/>
              <a:t>Marriages have problems</a:t>
            </a:r>
          </a:p>
        </p:txBody>
      </p:sp>
    </p:spTree>
    <p:extLst>
      <p:ext uri="{BB962C8B-B14F-4D97-AF65-F5344CB8AC3E}">
        <p14:creationId xmlns:p14="http://schemas.microsoft.com/office/powerpoint/2010/main" val="1439526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Things You Need to Know about Marriage</a:t>
            </a:r>
          </a:p>
        </p:txBody>
      </p:sp>
      <p:sp>
        <p:nvSpPr>
          <p:cNvPr id="3" name="Rectangle: Rounded Corners 2">
            <a:extLst>
              <a:ext uri="{FF2B5EF4-FFF2-40B4-BE49-F238E27FC236}">
                <a16:creationId xmlns:a16="http://schemas.microsoft.com/office/drawing/2014/main" id="{A5634EEB-1EEE-4A75-8352-AAF0AE8CF8DC}"/>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Marriage is Governed by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God’s Word</a:t>
            </a:r>
          </a:p>
        </p:txBody>
      </p:sp>
      <p:sp>
        <p:nvSpPr>
          <p:cNvPr id="6" name="TextBox 5">
            <a:extLst>
              <a:ext uri="{FF2B5EF4-FFF2-40B4-BE49-F238E27FC236}">
                <a16:creationId xmlns:a16="http://schemas.microsoft.com/office/drawing/2014/main" id="{31917326-D976-4DD9-890E-E839DACAB194}"/>
              </a:ext>
            </a:extLst>
          </p:cNvPr>
          <p:cNvSpPr txBox="1"/>
          <p:nvPr/>
        </p:nvSpPr>
        <p:spPr>
          <a:xfrm>
            <a:off x="4787155" y="1333948"/>
            <a:ext cx="4276164" cy="3323987"/>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The Word is the Standard</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The Word Governs &amp; Guides</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 The Word Defines</a:t>
            </a:r>
          </a:p>
        </p:txBody>
      </p:sp>
      <p:sp>
        <p:nvSpPr>
          <p:cNvPr id="4" name="TextBox 3">
            <a:extLst>
              <a:ext uri="{FF2B5EF4-FFF2-40B4-BE49-F238E27FC236}">
                <a16:creationId xmlns:a16="http://schemas.microsoft.com/office/drawing/2014/main" id="{2A46465B-5069-4F71-A56B-AD9EBF618891}"/>
              </a:ext>
            </a:extLst>
          </p:cNvPr>
          <p:cNvSpPr txBox="1"/>
          <p:nvPr/>
        </p:nvSpPr>
        <p:spPr>
          <a:xfrm>
            <a:off x="0" y="-46443"/>
            <a:ext cx="2355925" cy="461665"/>
          </a:xfrm>
          <a:prstGeom prst="rect">
            <a:avLst/>
          </a:prstGeom>
          <a:solidFill>
            <a:srgbClr val="FFFF00"/>
          </a:solidFill>
        </p:spPr>
        <p:txBody>
          <a:bodyPr wrap="square" rtlCol="0">
            <a:spAutoFit/>
          </a:bodyPr>
          <a:lstStyle/>
          <a:p>
            <a:pPr algn="ctr"/>
            <a:r>
              <a:rPr lang="en-US" sz="2400" dirty="0">
                <a:solidFill>
                  <a:srgbClr val="C00000"/>
                </a:solidFill>
                <a:effectLst>
                  <a:outerShdw blurRad="38100" dist="38100" dir="2700000" algn="tl">
                    <a:srgbClr val="000000">
                      <a:alpha val="43137"/>
                    </a:srgbClr>
                  </a:outerShdw>
                </a:effectLst>
              </a:rPr>
              <a:t>Review</a:t>
            </a:r>
          </a:p>
        </p:txBody>
      </p:sp>
    </p:spTree>
    <p:extLst>
      <p:ext uri="{BB962C8B-B14F-4D97-AF65-F5344CB8AC3E}">
        <p14:creationId xmlns:p14="http://schemas.microsoft.com/office/powerpoint/2010/main" val="4258778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Things You Need to Know about Marriage</a:t>
            </a:r>
          </a:p>
        </p:txBody>
      </p:sp>
      <p:sp>
        <p:nvSpPr>
          <p:cNvPr id="6" name="TextBox 5">
            <a:extLst>
              <a:ext uri="{FF2B5EF4-FFF2-40B4-BE49-F238E27FC236}">
                <a16:creationId xmlns:a16="http://schemas.microsoft.com/office/drawing/2014/main" id="{31917326-D976-4DD9-890E-E839DACAB194}"/>
              </a:ext>
            </a:extLst>
          </p:cNvPr>
          <p:cNvSpPr txBox="1"/>
          <p:nvPr/>
        </p:nvSpPr>
        <p:spPr>
          <a:xfrm>
            <a:off x="4754882" y="989704"/>
            <a:ext cx="4276164" cy="4708981"/>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God’s Plan in the Beginning</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What Constitutes Marriage?</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 Marriage is Marriage</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 The Purpose of Marriage</a:t>
            </a:r>
          </a:p>
        </p:txBody>
      </p:sp>
      <p:sp>
        <p:nvSpPr>
          <p:cNvPr id="5" name="Rectangle: Rounded Corners 4">
            <a:extLst>
              <a:ext uri="{FF2B5EF4-FFF2-40B4-BE49-F238E27FC236}">
                <a16:creationId xmlns:a16="http://schemas.microsoft.com/office/drawing/2014/main" id="{003DC935-41AF-43F2-BAC9-9BCF774EECB3}"/>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What is Marriage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and its Purpose?</a:t>
            </a:r>
          </a:p>
        </p:txBody>
      </p:sp>
      <p:sp>
        <p:nvSpPr>
          <p:cNvPr id="7" name="TextBox 6">
            <a:extLst>
              <a:ext uri="{FF2B5EF4-FFF2-40B4-BE49-F238E27FC236}">
                <a16:creationId xmlns:a16="http://schemas.microsoft.com/office/drawing/2014/main" id="{8597B7B2-87C9-41AF-B4E3-6A8343F19239}"/>
              </a:ext>
            </a:extLst>
          </p:cNvPr>
          <p:cNvSpPr txBox="1"/>
          <p:nvPr/>
        </p:nvSpPr>
        <p:spPr>
          <a:xfrm>
            <a:off x="0" y="-46443"/>
            <a:ext cx="2355925" cy="461665"/>
          </a:xfrm>
          <a:prstGeom prst="rect">
            <a:avLst/>
          </a:prstGeom>
          <a:solidFill>
            <a:srgbClr val="FFFF00"/>
          </a:solidFill>
        </p:spPr>
        <p:txBody>
          <a:bodyPr wrap="square" rtlCol="0">
            <a:spAutoFit/>
          </a:bodyPr>
          <a:lstStyle/>
          <a:p>
            <a:pPr algn="ctr"/>
            <a:r>
              <a:rPr lang="en-US" sz="2400" dirty="0">
                <a:solidFill>
                  <a:srgbClr val="C00000"/>
                </a:solidFill>
                <a:effectLst>
                  <a:outerShdw blurRad="38100" dist="38100" dir="2700000" algn="tl">
                    <a:srgbClr val="000000">
                      <a:alpha val="43137"/>
                    </a:srgbClr>
                  </a:outerShdw>
                </a:effectLst>
              </a:rPr>
              <a:t>Review</a:t>
            </a:r>
          </a:p>
        </p:txBody>
      </p:sp>
    </p:spTree>
    <p:extLst>
      <p:ext uri="{BB962C8B-B14F-4D97-AF65-F5344CB8AC3E}">
        <p14:creationId xmlns:p14="http://schemas.microsoft.com/office/powerpoint/2010/main" val="59299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000" dirty="0">
                <a:solidFill>
                  <a:srgbClr val="FFFF00"/>
                </a:solidFill>
                <a:effectLst>
                  <a:outerShdw blurRad="38100" dist="38100" dir="2700000" algn="tl">
                    <a:srgbClr val="000000">
                      <a:alpha val="43137"/>
                    </a:srgbClr>
                  </a:outerShdw>
                </a:effectLst>
                <a:latin typeface="Arial Rounded MT Bold" panose="020F0704030504030204" pitchFamily="34" charset="0"/>
              </a:rPr>
              <a:t>Things You Need to Know about Marriage</a:t>
            </a:r>
          </a:p>
        </p:txBody>
      </p:sp>
      <p:sp>
        <p:nvSpPr>
          <p:cNvPr id="6" name="TextBox 5">
            <a:extLst>
              <a:ext uri="{FF2B5EF4-FFF2-40B4-BE49-F238E27FC236}">
                <a16:creationId xmlns:a16="http://schemas.microsoft.com/office/drawing/2014/main" id="{31917326-D976-4DD9-890E-E839DACAB194}"/>
              </a:ext>
            </a:extLst>
          </p:cNvPr>
          <p:cNvSpPr txBox="1"/>
          <p:nvPr/>
        </p:nvSpPr>
        <p:spPr>
          <a:xfrm>
            <a:off x="4927005" y="1887968"/>
            <a:ext cx="4276164" cy="1477328"/>
          </a:xfrm>
          <a:prstGeom prst="rect">
            <a:avLst/>
          </a:prstGeom>
          <a:noFill/>
        </p:spPr>
        <p:txBody>
          <a:bodyPr wrap="square" rtlCol="0">
            <a:spAutoFit/>
          </a:bodyPr>
          <a:lstStyle/>
          <a:p>
            <a:pPr marL="400050" indent="-400050">
              <a:buFont typeface="+mj-lt"/>
              <a:buAutoNum type="romanUcPeriod"/>
            </a:pPr>
            <a:r>
              <a:rPr lang="en-US" sz="3000" b="1" dirty="0"/>
              <a:t>Who Can Marry?</a:t>
            </a:r>
          </a:p>
          <a:p>
            <a:pPr marL="400050" indent="-400050">
              <a:buFont typeface="+mj-lt"/>
              <a:buAutoNum type="romanUcPeriod"/>
            </a:pPr>
            <a:endParaRPr lang="en-US" sz="3000" b="1" dirty="0"/>
          </a:p>
          <a:p>
            <a:pPr marL="400050" indent="-400050">
              <a:buFont typeface="+mj-lt"/>
              <a:buAutoNum type="romanUcPeriod"/>
            </a:pPr>
            <a:r>
              <a:rPr lang="en-US" sz="3000" b="1" dirty="0"/>
              <a:t>Marriage &amp; the Bond</a:t>
            </a:r>
          </a:p>
        </p:txBody>
      </p:sp>
      <p:sp>
        <p:nvSpPr>
          <p:cNvPr id="5" name="Rectangle: Rounded Corners 4">
            <a:extLst>
              <a:ext uri="{FF2B5EF4-FFF2-40B4-BE49-F238E27FC236}">
                <a16:creationId xmlns:a16="http://schemas.microsoft.com/office/drawing/2014/main" id="{1F24A7DF-EDC2-4988-82B5-6D58A1D5C235}"/>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solidFill>
                  <a:schemeClr val="bg1"/>
                </a:solidFill>
              </a:rPr>
              <a:t>Who Can Marry?</a:t>
            </a:r>
          </a:p>
          <a:p>
            <a:pPr algn="ctr"/>
            <a:r>
              <a:rPr lang="en-US" sz="3400" dirty="0">
                <a:solidFill>
                  <a:schemeClr val="bg1"/>
                </a:solidFill>
              </a:rPr>
              <a:t>Marriage &amp; the Bond</a:t>
            </a:r>
          </a:p>
        </p:txBody>
      </p:sp>
      <p:sp>
        <p:nvSpPr>
          <p:cNvPr id="7" name="TextBox 6">
            <a:extLst>
              <a:ext uri="{FF2B5EF4-FFF2-40B4-BE49-F238E27FC236}">
                <a16:creationId xmlns:a16="http://schemas.microsoft.com/office/drawing/2014/main" id="{69CF5EB7-8780-4C68-9323-65F9B01C7720}"/>
              </a:ext>
            </a:extLst>
          </p:cNvPr>
          <p:cNvSpPr txBox="1"/>
          <p:nvPr/>
        </p:nvSpPr>
        <p:spPr>
          <a:xfrm>
            <a:off x="0" y="-46443"/>
            <a:ext cx="2355925" cy="461665"/>
          </a:xfrm>
          <a:prstGeom prst="rect">
            <a:avLst/>
          </a:prstGeom>
          <a:solidFill>
            <a:srgbClr val="FFFF00"/>
          </a:solidFill>
        </p:spPr>
        <p:txBody>
          <a:bodyPr wrap="square" rtlCol="0">
            <a:spAutoFit/>
          </a:bodyPr>
          <a:lstStyle/>
          <a:p>
            <a:pPr algn="ctr"/>
            <a:r>
              <a:rPr lang="en-US" sz="2400" dirty="0">
                <a:solidFill>
                  <a:srgbClr val="C00000"/>
                </a:solidFill>
                <a:effectLst>
                  <a:outerShdw blurRad="38100" dist="38100" dir="2700000" algn="tl">
                    <a:srgbClr val="000000">
                      <a:alpha val="43137"/>
                    </a:srgbClr>
                  </a:outerShdw>
                </a:effectLst>
              </a:rPr>
              <a:t>Review</a:t>
            </a:r>
          </a:p>
        </p:txBody>
      </p:sp>
    </p:spTree>
    <p:extLst>
      <p:ext uri="{BB962C8B-B14F-4D97-AF65-F5344CB8AC3E}">
        <p14:creationId xmlns:p14="http://schemas.microsoft.com/office/powerpoint/2010/main" val="2911741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Things You Need to Know about Marriage</a:t>
            </a:r>
          </a:p>
        </p:txBody>
      </p:sp>
      <p:sp>
        <p:nvSpPr>
          <p:cNvPr id="6" name="Rectangle: Rounded Corners 5">
            <a:extLst>
              <a:ext uri="{FF2B5EF4-FFF2-40B4-BE49-F238E27FC236}">
                <a16:creationId xmlns:a16="http://schemas.microsoft.com/office/drawing/2014/main" id="{4A5F4FD6-196B-44E1-B2AC-1252C38A607C}"/>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white"/>
                </a:solidFill>
                <a:effectLst/>
                <a:uLnTx/>
                <a:uFillTx/>
                <a:latin typeface="Calibri" panose="020F0502020204030204"/>
                <a:ea typeface="+mn-ea"/>
                <a:cs typeface="+mn-cs"/>
              </a:rPr>
              <a:t>God’s Law on Divorce &amp; Remarriage</a:t>
            </a:r>
          </a:p>
        </p:txBody>
      </p:sp>
      <p:sp>
        <p:nvSpPr>
          <p:cNvPr id="7" name="TextBox 6">
            <a:extLst>
              <a:ext uri="{FF2B5EF4-FFF2-40B4-BE49-F238E27FC236}">
                <a16:creationId xmlns:a16="http://schemas.microsoft.com/office/drawing/2014/main" id="{9BEA0BB9-9A64-45B2-B7E6-DD5C8AB6AE36}"/>
              </a:ext>
            </a:extLst>
          </p:cNvPr>
          <p:cNvSpPr txBox="1"/>
          <p:nvPr/>
        </p:nvSpPr>
        <p:spPr>
          <a:xfrm>
            <a:off x="4572000" y="925075"/>
            <a:ext cx="4276164" cy="3539430"/>
          </a:xfrm>
          <a:prstGeom prst="rect">
            <a:avLst/>
          </a:prstGeom>
          <a:noFill/>
        </p:spPr>
        <p:txBody>
          <a:bodyPr wrap="square" rtlCol="0">
            <a:spAutoFit/>
          </a:bodyPr>
          <a:lstStyle/>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Historical Background</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The Context</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 Is it of Old or New Testament?</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Textual Problems</a:t>
            </a: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0" marR="0" lvl="0" indent="-400050" algn="l" defTabSz="457200" rtl="0" eaLnBrk="1" fontAlgn="auto" latinLnBrk="0" hangingPunct="1">
              <a:lnSpc>
                <a:spcPct val="100000"/>
              </a:lnSpc>
              <a:spcBef>
                <a:spcPts val="0"/>
              </a:spcBef>
              <a:spcAft>
                <a:spcPts val="0"/>
              </a:spcAft>
              <a:buClrTx/>
              <a:buSzTx/>
              <a:buFont typeface="+mj-lt"/>
              <a:buAutoNum type="romanUcPeriod"/>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Application of the Text</a:t>
            </a:r>
          </a:p>
        </p:txBody>
      </p:sp>
      <p:sp>
        <p:nvSpPr>
          <p:cNvPr id="3" name="Oval 2">
            <a:extLst>
              <a:ext uri="{FF2B5EF4-FFF2-40B4-BE49-F238E27FC236}">
                <a16:creationId xmlns:a16="http://schemas.microsoft.com/office/drawing/2014/main" id="{CF746E9B-F715-4BE2-9BA0-F6F608BACE48}"/>
              </a:ext>
            </a:extLst>
          </p:cNvPr>
          <p:cNvSpPr/>
          <p:nvPr/>
        </p:nvSpPr>
        <p:spPr>
          <a:xfrm>
            <a:off x="1220992" y="2476948"/>
            <a:ext cx="2167666" cy="952052"/>
          </a:xfrm>
          <a:prstGeom prst="ellipse">
            <a:avLst/>
          </a:prstGeom>
          <a:solidFill>
            <a:schemeClr val="accent4">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rPr>
              <a:t>Matt. 19:9</a:t>
            </a:r>
          </a:p>
        </p:txBody>
      </p:sp>
      <p:sp>
        <p:nvSpPr>
          <p:cNvPr id="8" name="TextBox 7">
            <a:extLst>
              <a:ext uri="{FF2B5EF4-FFF2-40B4-BE49-F238E27FC236}">
                <a16:creationId xmlns:a16="http://schemas.microsoft.com/office/drawing/2014/main" id="{5E18232D-3CC3-4505-947A-BC9D3313BDB6}"/>
              </a:ext>
            </a:extLst>
          </p:cNvPr>
          <p:cNvSpPr txBox="1"/>
          <p:nvPr/>
        </p:nvSpPr>
        <p:spPr>
          <a:xfrm>
            <a:off x="0" y="-46443"/>
            <a:ext cx="2355925" cy="461665"/>
          </a:xfrm>
          <a:prstGeom prst="rect">
            <a:avLst/>
          </a:prstGeom>
          <a:solidFill>
            <a:srgbClr val="FFFF00"/>
          </a:solidFill>
        </p:spPr>
        <p:txBody>
          <a:bodyPr wrap="square" rtlCol="0">
            <a:spAutoFit/>
          </a:bodyPr>
          <a:lstStyle/>
          <a:p>
            <a:pPr algn="ctr"/>
            <a:r>
              <a:rPr lang="en-US" sz="2400" dirty="0">
                <a:solidFill>
                  <a:srgbClr val="C00000"/>
                </a:solidFill>
                <a:effectLst>
                  <a:outerShdw blurRad="38100" dist="38100" dir="2700000" algn="tl">
                    <a:srgbClr val="000000">
                      <a:alpha val="43137"/>
                    </a:srgbClr>
                  </a:outerShdw>
                </a:effectLst>
              </a:rPr>
              <a:t>Review</a:t>
            </a:r>
          </a:p>
        </p:txBody>
      </p:sp>
    </p:spTree>
    <p:extLst>
      <p:ext uri="{BB962C8B-B14F-4D97-AF65-F5344CB8AC3E}">
        <p14:creationId xmlns:p14="http://schemas.microsoft.com/office/powerpoint/2010/main" val="3501034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000" dirty="0">
                <a:solidFill>
                  <a:srgbClr val="FFFF00"/>
                </a:solidFill>
                <a:effectLst>
                  <a:outerShdw blurRad="38100" dist="38100" dir="2700000" algn="tl">
                    <a:srgbClr val="000000">
                      <a:alpha val="43137"/>
                    </a:srgbClr>
                  </a:outerShdw>
                </a:effectLst>
                <a:latin typeface="Arial Rounded MT Bold" panose="020F0704030504030204" pitchFamily="34" charset="0"/>
              </a:rPr>
              <a:t>Things You Need to Know about Marriage</a:t>
            </a:r>
          </a:p>
        </p:txBody>
      </p:sp>
      <p:sp>
        <p:nvSpPr>
          <p:cNvPr id="6" name="Rectangle: Rounded Corners 5">
            <a:extLst>
              <a:ext uri="{FF2B5EF4-FFF2-40B4-BE49-F238E27FC236}">
                <a16:creationId xmlns:a16="http://schemas.microsoft.com/office/drawing/2014/main" id="{4A5F4FD6-196B-44E1-B2AC-1252C38A607C}"/>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solidFill>
                  <a:schemeClr val="bg1"/>
                </a:solidFill>
              </a:rPr>
              <a:t>Marriages</a:t>
            </a:r>
          </a:p>
          <a:p>
            <a:pPr algn="ctr"/>
            <a:r>
              <a:rPr lang="en-US" sz="3400" dirty="0">
                <a:solidFill>
                  <a:schemeClr val="bg1"/>
                </a:solidFill>
              </a:rPr>
              <a:t>Have</a:t>
            </a:r>
          </a:p>
          <a:p>
            <a:pPr algn="ctr"/>
            <a:r>
              <a:rPr lang="en-US" sz="3400" dirty="0">
                <a:solidFill>
                  <a:schemeClr val="bg1"/>
                </a:solidFill>
              </a:rPr>
              <a:t>Problem</a:t>
            </a:r>
          </a:p>
        </p:txBody>
      </p:sp>
      <p:sp>
        <p:nvSpPr>
          <p:cNvPr id="3" name="TextBox 2">
            <a:extLst>
              <a:ext uri="{FF2B5EF4-FFF2-40B4-BE49-F238E27FC236}">
                <a16:creationId xmlns:a16="http://schemas.microsoft.com/office/drawing/2014/main" id="{DF3F6FF9-C4F1-4C63-8387-59F4C18A66FF}"/>
              </a:ext>
            </a:extLst>
          </p:cNvPr>
          <p:cNvSpPr txBox="1"/>
          <p:nvPr/>
        </p:nvSpPr>
        <p:spPr>
          <a:xfrm>
            <a:off x="4572000" y="758414"/>
            <a:ext cx="4372984" cy="5262979"/>
          </a:xfrm>
          <a:prstGeom prst="rect">
            <a:avLst/>
          </a:prstGeom>
          <a:noFill/>
        </p:spPr>
        <p:txBody>
          <a:bodyPr wrap="square" rtlCol="0">
            <a:spAutoFit/>
          </a:bodyPr>
          <a:lstStyle/>
          <a:p>
            <a:pPr marL="285750" indent="-285750">
              <a:buFont typeface="Wingdings" panose="05000000000000000000" pitchFamily="2" charset="2"/>
              <a:buChar char="§"/>
            </a:pPr>
            <a:r>
              <a:rPr lang="en-US" sz="2800" dirty="0"/>
              <a:t>May enter into marriage and cannot imagine there will ever be a conflict or strain</a:t>
            </a:r>
          </a:p>
          <a:p>
            <a:pPr marL="285750" indent="-285750">
              <a:buFont typeface="Wingdings" panose="05000000000000000000" pitchFamily="2" charset="2"/>
              <a:buChar char="§"/>
            </a:pPr>
            <a:endParaRPr lang="en-US" sz="2800" dirty="0"/>
          </a:p>
          <a:p>
            <a:pPr marL="285750" indent="-285750">
              <a:buFont typeface="Wingdings" panose="05000000000000000000" pitchFamily="2" charset="2"/>
              <a:buChar char="§"/>
            </a:pPr>
            <a:r>
              <a:rPr lang="en-US" sz="2800" dirty="0"/>
              <a:t>Marriage involves 3 beings (</a:t>
            </a:r>
            <a:r>
              <a:rPr lang="en-US" sz="2600" dirty="0">
                <a:solidFill>
                  <a:srgbClr val="002060"/>
                </a:solidFill>
              </a:rPr>
              <a:t>Man, Woman and God – Rom. 7:2-3</a:t>
            </a:r>
            <a:r>
              <a:rPr lang="en-US" sz="2800" dirty="0"/>
              <a:t>)</a:t>
            </a:r>
          </a:p>
          <a:p>
            <a:pPr marL="914400" lvl="1" indent="-457200">
              <a:buFont typeface="Wingdings" panose="05000000000000000000" pitchFamily="2" charset="2"/>
              <a:buChar char="ü"/>
            </a:pPr>
            <a:r>
              <a:rPr lang="en-US" sz="2800" i="1" dirty="0"/>
              <a:t>Involves 2 people – there will be problems</a:t>
            </a:r>
          </a:p>
          <a:p>
            <a:pPr marL="914400" lvl="1" indent="-457200">
              <a:buFont typeface="Wingdings" panose="05000000000000000000" pitchFamily="2" charset="2"/>
              <a:buChar char="ü"/>
            </a:pPr>
            <a:r>
              <a:rPr lang="en-US" sz="2800" i="1" dirty="0"/>
              <a:t>Involves God – there will be answers</a:t>
            </a:r>
          </a:p>
        </p:txBody>
      </p:sp>
    </p:spTree>
    <p:extLst>
      <p:ext uri="{BB962C8B-B14F-4D97-AF65-F5344CB8AC3E}">
        <p14:creationId xmlns:p14="http://schemas.microsoft.com/office/powerpoint/2010/main" val="3832713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1D84A3-8ABB-4767-9027-4E44B9080AAF}"/>
              </a:ext>
            </a:extLst>
          </p:cNvPr>
          <p:cNvSpPr txBox="1"/>
          <p:nvPr/>
        </p:nvSpPr>
        <p:spPr>
          <a:xfrm>
            <a:off x="392654" y="344245"/>
            <a:ext cx="8347934" cy="584775"/>
          </a:xfrm>
          <a:prstGeom prst="rect">
            <a:avLst/>
          </a:prstGeom>
          <a:solidFill>
            <a:srgbClr val="002060"/>
          </a:solidFill>
        </p:spPr>
        <p:txBody>
          <a:bodyPr wrap="square" rtlCol="0">
            <a:spAutoFit/>
          </a:bodyPr>
          <a:lstStyle/>
          <a:p>
            <a:pPr algn="ctr"/>
            <a:r>
              <a:rPr lang="en-US" sz="3200" dirty="0">
                <a:solidFill>
                  <a:schemeClr val="bg1"/>
                </a:solidFill>
              </a:rPr>
              <a:t>All Marriages have Problems</a:t>
            </a:r>
          </a:p>
        </p:txBody>
      </p:sp>
      <p:sp>
        <p:nvSpPr>
          <p:cNvPr id="3" name="TextBox 2">
            <a:extLst>
              <a:ext uri="{FF2B5EF4-FFF2-40B4-BE49-F238E27FC236}">
                <a16:creationId xmlns:a16="http://schemas.microsoft.com/office/drawing/2014/main" id="{7E6617DA-45DF-4E5E-A1A2-FAD52C00F489}"/>
              </a:ext>
            </a:extLst>
          </p:cNvPr>
          <p:cNvSpPr txBox="1"/>
          <p:nvPr/>
        </p:nvSpPr>
        <p:spPr>
          <a:xfrm>
            <a:off x="462578" y="1183341"/>
            <a:ext cx="8208085" cy="1815882"/>
          </a:xfrm>
          <a:prstGeom prst="rect">
            <a:avLst/>
          </a:prstGeom>
          <a:noFill/>
        </p:spPr>
        <p:txBody>
          <a:bodyPr wrap="square" rtlCol="0">
            <a:spAutoFit/>
          </a:bodyPr>
          <a:lstStyle/>
          <a:p>
            <a:pPr marL="342900" indent="-342900">
              <a:buFont typeface="Wingdings" panose="05000000000000000000" pitchFamily="2" charset="2"/>
              <a:buChar char="§"/>
            </a:pPr>
            <a:r>
              <a:rPr lang="en-US" sz="2400" dirty="0"/>
              <a:t>Not all are of the same nature or same level of seriousness</a:t>
            </a:r>
          </a:p>
          <a:p>
            <a:pPr marL="342900" indent="-342900">
              <a:buFont typeface="Wingdings" panose="05000000000000000000" pitchFamily="2" charset="2"/>
              <a:buChar char="§"/>
            </a:pPr>
            <a:endParaRPr lang="en-US" sz="800" dirty="0"/>
          </a:p>
          <a:p>
            <a:pPr marL="342900" indent="-342900">
              <a:buFont typeface="Wingdings" panose="05000000000000000000" pitchFamily="2" charset="2"/>
              <a:buChar char="§"/>
            </a:pPr>
            <a:r>
              <a:rPr lang="en-US" sz="2400" dirty="0"/>
              <a:t>Like saying, “All cars have problems”, “All houses have problems”, or “All churches have problems.”</a:t>
            </a:r>
          </a:p>
          <a:p>
            <a:pPr marL="342900" indent="-342900">
              <a:buFont typeface="Wingdings" panose="05000000000000000000" pitchFamily="2" charset="2"/>
              <a:buChar char="§"/>
            </a:pPr>
            <a:endParaRPr lang="en-US" sz="800" dirty="0"/>
          </a:p>
          <a:p>
            <a:pPr marL="342900" indent="-342900">
              <a:buFont typeface="Wingdings" panose="05000000000000000000" pitchFamily="2" charset="2"/>
              <a:buChar char="§"/>
            </a:pPr>
            <a:r>
              <a:rPr lang="en-US" sz="2400" dirty="0"/>
              <a:t>Parallel: “Who doesn’t sin?” – Think justifies ignoring any sin</a:t>
            </a:r>
          </a:p>
        </p:txBody>
      </p:sp>
      <p:sp>
        <p:nvSpPr>
          <p:cNvPr id="4" name="TextBox 3">
            <a:extLst>
              <a:ext uri="{FF2B5EF4-FFF2-40B4-BE49-F238E27FC236}">
                <a16:creationId xmlns:a16="http://schemas.microsoft.com/office/drawing/2014/main" id="{F81754D7-D442-4EE9-B505-AA1350F4CC26}"/>
              </a:ext>
            </a:extLst>
          </p:cNvPr>
          <p:cNvSpPr txBox="1"/>
          <p:nvPr/>
        </p:nvSpPr>
        <p:spPr>
          <a:xfrm>
            <a:off x="4857078" y="3497814"/>
            <a:ext cx="3738282" cy="2246769"/>
          </a:xfrm>
          <a:custGeom>
            <a:avLst/>
            <a:gdLst>
              <a:gd name="connsiteX0" fmla="*/ 0 w 3738282"/>
              <a:gd name="connsiteY0" fmla="*/ 0 h 2246769"/>
              <a:gd name="connsiteX1" fmla="*/ 3738282 w 3738282"/>
              <a:gd name="connsiteY1" fmla="*/ 0 h 2246769"/>
              <a:gd name="connsiteX2" fmla="*/ 3738282 w 3738282"/>
              <a:gd name="connsiteY2" fmla="*/ 2246769 h 2246769"/>
              <a:gd name="connsiteX3" fmla="*/ 0 w 3738282"/>
              <a:gd name="connsiteY3" fmla="*/ 2246769 h 2246769"/>
              <a:gd name="connsiteX4" fmla="*/ 0 w 3738282"/>
              <a:gd name="connsiteY4" fmla="*/ 0 h 2246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8282" h="2246769" extrusionOk="0">
                <a:moveTo>
                  <a:pt x="0" y="0"/>
                </a:moveTo>
                <a:cubicBezTo>
                  <a:pt x="403829" y="-21555"/>
                  <a:pt x="3139868" y="-157647"/>
                  <a:pt x="3738282" y="0"/>
                </a:cubicBezTo>
                <a:cubicBezTo>
                  <a:pt x="3873222" y="1032860"/>
                  <a:pt x="3784858" y="1869390"/>
                  <a:pt x="3738282" y="2246769"/>
                </a:cubicBezTo>
                <a:cubicBezTo>
                  <a:pt x="3083799" y="2327278"/>
                  <a:pt x="810000" y="2286719"/>
                  <a:pt x="0" y="2246769"/>
                </a:cubicBezTo>
                <a:cubicBezTo>
                  <a:pt x="50045" y="1896710"/>
                  <a:pt x="153404" y="66823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1091485642">
                  <a:prstGeom prst="rect">
                    <a:avLst/>
                  </a:prstGeom>
                  <ask:type>
                    <ask:lineSketchCurved/>
                  </ask:type>
                </ask:lineSketchStyleProps>
              </a:ext>
            </a:extLst>
          </a:ln>
        </p:spPr>
        <p:txBody>
          <a:bodyPr wrap="square" rtlCol="0">
            <a:spAutoFit/>
          </a:bodyPr>
          <a:lstStyle/>
          <a:p>
            <a:pPr algn="ctr"/>
            <a:r>
              <a:rPr lang="en-US" sz="2800" dirty="0"/>
              <a:t>Don’t Settle</a:t>
            </a:r>
          </a:p>
          <a:p>
            <a:pPr algn="ctr"/>
            <a:r>
              <a:rPr lang="en-US" sz="2800" dirty="0"/>
              <a:t>Thinking:</a:t>
            </a:r>
          </a:p>
          <a:p>
            <a:pPr algn="ctr"/>
            <a:r>
              <a:rPr lang="en-US" sz="2800" dirty="0"/>
              <a:t>“So, we have problems – all marries have problems”</a:t>
            </a:r>
          </a:p>
        </p:txBody>
      </p:sp>
    </p:spTree>
    <p:extLst>
      <p:ext uri="{BB962C8B-B14F-4D97-AF65-F5344CB8AC3E}">
        <p14:creationId xmlns:p14="http://schemas.microsoft.com/office/powerpoint/2010/main" val="3117162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DA73435-33D3-4FD2-8542-67099D14B184}"/>
              </a:ext>
            </a:extLst>
          </p:cNvPr>
          <p:cNvSpPr>
            <a:spLocks noChangeArrowheads="1"/>
          </p:cNvSpPr>
          <p:nvPr/>
        </p:nvSpPr>
        <p:spPr bwMode="auto">
          <a:xfrm>
            <a:off x="381000" y="381000"/>
            <a:ext cx="8382000" cy="1600200"/>
          </a:xfrm>
          <a:prstGeom prst="rect">
            <a:avLst/>
          </a:prstGeom>
          <a:blipFill dpi="0" rotWithShape="0">
            <a:blip r:embed="rId3"/>
            <a:srcRect/>
            <a:tile tx="0" ty="0" sx="100000" sy="100000" flip="none" algn="tl"/>
          </a:blipFill>
          <a:ln w="57150" cmpd="thickThin">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dirty="0">
                <a:latin typeface="Arial" panose="020B0604020202020204" pitchFamily="34" charset="0"/>
              </a:rPr>
              <a:t>Two People -</a:t>
            </a:r>
          </a:p>
          <a:p>
            <a:pPr algn="ctr"/>
            <a:r>
              <a:rPr lang="en-US" altLang="en-US" sz="4000" b="1" dirty="0">
                <a:latin typeface="Arial" panose="020B0604020202020204" pitchFamily="34" charset="0"/>
              </a:rPr>
              <a:t>There Will be Problems</a:t>
            </a:r>
            <a:endParaRPr lang="en-US" altLang="en-US" b="1" dirty="0">
              <a:latin typeface="Arial" panose="020B0604020202020204" pitchFamily="34" charset="0"/>
            </a:endParaRPr>
          </a:p>
        </p:txBody>
      </p:sp>
      <p:graphicFrame>
        <p:nvGraphicFramePr>
          <p:cNvPr id="4100" name="Object 4">
            <a:extLst>
              <a:ext uri="{FF2B5EF4-FFF2-40B4-BE49-F238E27FC236}">
                <a16:creationId xmlns:a16="http://schemas.microsoft.com/office/drawing/2014/main" id="{E71D45C9-9BB5-4775-AD9B-809932714897}"/>
              </a:ext>
            </a:extLst>
          </p:cNvPr>
          <p:cNvGraphicFramePr>
            <a:graphicFrameLocks noChangeAspect="1"/>
          </p:cNvGraphicFramePr>
          <p:nvPr/>
        </p:nvGraphicFramePr>
        <p:xfrm>
          <a:off x="0" y="0"/>
          <a:ext cx="1758950" cy="2489200"/>
        </p:xfrm>
        <a:graphic>
          <a:graphicData uri="http://schemas.openxmlformats.org/presentationml/2006/ole">
            <mc:AlternateContent xmlns:mc="http://schemas.openxmlformats.org/markup-compatibility/2006">
              <mc:Choice xmlns:v="urn:schemas-microsoft-com:vml" Requires="v">
                <p:oleObj spid="_x0000_s2050" name="GALLERY" r:id="rId4" imgW="5756760" imgH="8144280" progId="GALLERYClipart">
                  <p:embed/>
                </p:oleObj>
              </mc:Choice>
              <mc:Fallback>
                <p:oleObj name="GALLERY" r:id="rId4" imgW="5756760" imgH="8144280" progId="GALLERYClipart">
                  <p:embed/>
                  <p:pic>
                    <p:nvPicPr>
                      <p:cNvPr id="4100" name="Object 4">
                        <a:extLst>
                          <a:ext uri="{FF2B5EF4-FFF2-40B4-BE49-F238E27FC236}">
                            <a16:creationId xmlns:a16="http://schemas.microsoft.com/office/drawing/2014/main" id="{E71D45C9-9BB5-4775-AD9B-8099327148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58950" cy="248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 name="Object 5">
            <a:extLst>
              <a:ext uri="{FF2B5EF4-FFF2-40B4-BE49-F238E27FC236}">
                <a16:creationId xmlns:a16="http://schemas.microsoft.com/office/drawing/2014/main" id="{3A523D0F-E33C-4506-9C29-1FF45772846F}"/>
              </a:ext>
            </a:extLst>
          </p:cNvPr>
          <p:cNvGraphicFramePr>
            <a:graphicFrameLocks noChangeAspect="1"/>
          </p:cNvGraphicFramePr>
          <p:nvPr/>
        </p:nvGraphicFramePr>
        <p:xfrm>
          <a:off x="7467600" y="0"/>
          <a:ext cx="1935163" cy="2514600"/>
        </p:xfrm>
        <a:graphic>
          <a:graphicData uri="http://schemas.openxmlformats.org/presentationml/2006/ole">
            <mc:AlternateContent xmlns:mc="http://schemas.openxmlformats.org/markup-compatibility/2006">
              <mc:Choice xmlns:v="urn:schemas-microsoft-com:vml" Requires="v">
                <p:oleObj spid="_x0000_s2051" name="GALLERY" r:id="rId6" imgW="6477480" imgH="8423280" progId="GALLERYClipart">
                  <p:embed/>
                </p:oleObj>
              </mc:Choice>
              <mc:Fallback>
                <p:oleObj name="GALLERY" r:id="rId6" imgW="6477480" imgH="8423280" progId="GALLERYClipart">
                  <p:embed/>
                  <p:pic>
                    <p:nvPicPr>
                      <p:cNvPr id="4101" name="Object 5">
                        <a:extLst>
                          <a:ext uri="{FF2B5EF4-FFF2-40B4-BE49-F238E27FC236}">
                            <a16:creationId xmlns:a16="http://schemas.microsoft.com/office/drawing/2014/main" id="{3A523D0F-E33C-4506-9C29-1FF4577284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0"/>
                        <a:ext cx="1935163"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2" name="AutoShape 6">
            <a:extLst>
              <a:ext uri="{FF2B5EF4-FFF2-40B4-BE49-F238E27FC236}">
                <a16:creationId xmlns:a16="http://schemas.microsoft.com/office/drawing/2014/main" id="{116FD3B9-E649-4427-9779-9B6398D1989E}"/>
              </a:ext>
            </a:extLst>
          </p:cNvPr>
          <p:cNvSpPr>
            <a:spLocks noChangeArrowheads="1"/>
          </p:cNvSpPr>
          <p:nvPr/>
        </p:nvSpPr>
        <p:spPr bwMode="auto">
          <a:xfrm>
            <a:off x="1676400" y="1905000"/>
            <a:ext cx="5562600" cy="2209800"/>
          </a:xfrm>
          <a:prstGeom prst="leftRightArrow">
            <a:avLst>
              <a:gd name="adj1" fmla="val 50000"/>
              <a:gd name="adj2" fmla="val 5034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solidFill>
                  <a:srgbClr val="3366FF"/>
                </a:solidFill>
              </a:rPr>
              <a:t>Different Families</a:t>
            </a:r>
            <a:endParaRPr lang="en-US" altLang="en-US" sz="4000" b="1"/>
          </a:p>
        </p:txBody>
      </p:sp>
      <p:sp>
        <p:nvSpPr>
          <p:cNvPr id="4104" name="Text Box 8">
            <a:extLst>
              <a:ext uri="{FF2B5EF4-FFF2-40B4-BE49-F238E27FC236}">
                <a16:creationId xmlns:a16="http://schemas.microsoft.com/office/drawing/2014/main" id="{06C3CB27-A126-41ED-AA44-1E9A2F038EBB}"/>
              </a:ext>
            </a:extLst>
          </p:cNvPr>
          <p:cNvSpPr txBox="1">
            <a:spLocks noChangeArrowheads="1"/>
          </p:cNvSpPr>
          <p:nvPr/>
        </p:nvSpPr>
        <p:spPr bwMode="auto">
          <a:xfrm>
            <a:off x="1295400" y="3581400"/>
            <a:ext cx="63801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a:t>Potential For Parental Interference</a:t>
            </a:r>
            <a:endParaRPr lang="en-US" altLang="en-US"/>
          </a:p>
        </p:txBody>
      </p:sp>
      <p:sp>
        <p:nvSpPr>
          <p:cNvPr id="4106" name="Rectangle 10">
            <a:extLst>
              <a:ext uri="{FF2B5EF4-FFF2-40B4-BE49-F238E27FC236}">
                <a16:creationId xmlns:a16="http://schemas.microsoft.com/office/drawing/2014/main" id="{7D91ED9B-E363-45E5-A6AB-8EFB48584B07}"/>
              </a:ext>
            </a:extLst>
          </p:cNvPr>
          <p:cNvSpPr>
            <a:spLocks noChangeArrowheads="1"/>
          </p:cNvSpPr>
          <p:nvPr/>
        </p:nvSpPr>
        <p:spPr bwMode="auto">
          <a:xfrm>
            <a:off x="1066800" y="4495800"/>
            <a:ext cx="3429000" cy="2362200"/>
          </a:xfrm>
          <a:prstGeom prst="rect">
            <a:avLst/>
          </a:prstGeom>
          <a:solidFill>
            <a:srgbClr val="FFFF00"/>
          </a:soli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FFFF00"/>
            </a:extrusionClr>
            <a:contourClr>
              <a:srgbClr val="FFFF0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r>
              <a:rPr lang="en-US" altLang="en-US" sz="2800" dirty="0"/>
              <a:t>Parents May </a:t>
            </a:r>
          </a:p>
          <a:p>
            <a:pPr algn="ctr"/>
            <a:r>
              <a:rPr lang="en-US" altLang="en-US" sz="2800" dirty="0"/>
              <a:t>Want to Influence</a:t>
            </a:r>
          </a:p>
          <a:p>
            <a:pPr algn="ctr"/>
            <a:r>
              <a:rPr lang="en-US" altLang="en-US" sz="2800" dirty="0"/>
              <a:t>the Marriage &amp;</a:t>
            </a:r>
          </a:p>
          <a:p>
            <a:pPr algn="ctr"/>
            <a:r>
              <a:rPr lang="en-US" altLang="en-US" sz="2800" dirty="0"/>
              <a:t>Decisions</a:t>
            </a:r>
          </a:p>
        </p:txBody>
      </p:sp>
      <p:sp>
        <p:nvSpPr>
          <p:cNvPr id="4107" name="Rectangle 11">
            <a:extLst>
              <a:ext uri="{FF2B5EF4-FFF2-40B4-BE49-F238E27FC236}">
                <a16:creationId xmlns:a16="http://schemas.microsoft.com/office/drawing/2014/main" id="{059A410A-6711-4966-904D-C739BDBBD56D}"/>
              </a:ext>
            </a:extLst>
          </p:cNvPr>
          <p:cNvSpPr>
            <a:spLocks noChangeArrowheads="1"/>
          </p:cNvSpPr>
          <p:nvPr/>
        </p:nvSpPr>
        <p:spPr bwMode="auto">
          <a:xfrm>
            <a:off x="4876800" y="4419600"/>
            <a:ext cx="3581400" cy="2438400"/>
          </a:xfrm>
          <a:prstGeom prst="rect">
            <a:avLst/>
          </a:prstGeom>
          <a:solidFill>
            <a:srgbClr val="FFFF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00"/>
            </a:extrusionClr>
            <a:contourClr>
              <a:srgbClr val="FFFF0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r>
              <a:rPr lang="en-US" altLang="en-US" sz="2800" dirty="0"/>
              <a:t>Must Not Let</a:t>
            </a:r>
          </a:p>
          <a:p>
            <a:pPr algn="ctr"/>
            <a:r>
              <a:rPr lang="en-US" altLang="en-US" sz="2800" dirty="0"/>
              <a:t>Parents</a:t>
            </a:r>
          </a:p>
          <a:p>
            <a:pPr algn="ctr"/>
            <a:r>
              <a:rPr lang="en-US" altLang="en-US" sz="2800" dirty="0"/>
              <a:t>Run / Ruin</a:t>
            </a:r>
          </a:p>
          <a:p>
            <a:pPr algn="ctr"/>
            <a:r>
              <a:rPr lang="en-US" altLang="en-US" sz="2800" dirty="0"/>
              <a:t>The Marriage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box(out)">
                                      <p:cBhvr>
                                        <p:cTn id="7" dur="500"/>
                                        <p:tgtEl>
                                          <p:spTgt spid="41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4104"/>
                                        </p:tgtEl>
                                        <p:attrNameLst>
                                          <p:attrName>style.visibility</p:attrName>
                                        </p:attrNameLst>
                                      </p:cBhvr>
                                      <p:to>
                                        <p:strVal val="visible"/>
                                      </p:to>
                                    </p:set>
                                    <p:anim calcmode="lin" valueType="num">
                                      <p:cBhvr>
                                        <p:cTn id="12" dur="1000" fill="hold"/>
                                        <p:tgtEl>
                                          <p:spTgt spid="4104"/>
                                        </p:tgtEl>
                                        <p:attrNameLst>
                                          <p:attrName>ppt_w</p:attrName>
                                        </p:attrNameLst>
                                      </p:cBhvr>
                                      <p:tavLst>
                                        <p:tav tm="0">
                                          <p:val>
                                            <p:fltVal val="0"/>
                                          </p:val>
                                        </p:tav>
                                        <p:tav tm="100000">
                                          <p:val>
                                            <p:strVal val="#ppt_w"/>
                                          </p:val>
                                        </p:tav>
                                      </p:tavLst>
                                    </p:anim>
                                    <p:anim calcmode="lin" valueType="num">
                                      <p:cBhvr>
                                        <p:cTn id="13" dur="1000" fill="hold"/>
                                        <p:tgtEl>
                                          <p:spTgt spid="4104"/>
                                        </p:tgtEl>
                                        <p:attrNameLst>
                                          <p:attrName>ppt_h</p:attrName>
                                        </p:attrNameLst>
                                      </p:cBhvr>
                                      <p:tavLst>
                                        <p:tav tm="0">
                                          <p:val>
                                            <p:fltVal val="0"/>
                                          </p:val>
                                        </p:tav>
                                        <p:tav tm="100000">
                                          <p:val>
                                            <p:strVal val="#ppt_h"/>
                                          </p:val>
                                        </p:tav>
                                      </p:tavLst>
                                    </p:anim>
                                    <p:anim calcmode="lin" valueType="num">
                                      <p:cBhvr>
                                        <p:cTn id="14" dur="1000" fill="hold"/>
                                        <p:tgtEl>
                                          <p:spTgt spid="410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10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4106"/>
                                        </p:tgtEl>
                                        <p:attrNameLst>
                                          <p:attrName>style.visibility</p:attrName>
                                        </p:attrNameLst>
                                      </p:cBhvr>
                                      <p:to>
                                        <p:strVal val="visible"/>
                                      </p:to>
                                    </p:set>
                                    <p:anim calcmode="lin" valueType="num">
                                      <p:cBhvr additive="base">
                                        <p:cTn id="20" dur="500" fill="hold"/>
                                        <p:tgtEl>
                                          <p:spTgt spid="4106"/>
                                        </p:tgtEl>
                                        <p:attrNameLst>
                                          <p:attrName>ppt_x</p:attrName>
                                        </p:attrNameLst>
                                      </p:cBhvr>
                                      <p:tavLst>
                                        <p:tav tm="0">
                                          <p:val>
                                            <p:strVal val="0-#ppt_w/2"/>
                                          </p:val>
                                        </p:tav>
                                        <p:tav tm="100000">
                                          <p:val>
                                            <p:strVal val="#ppt_x"/>
                                          </p:val>
                                        </p:tav>
                                      </p:tavLst>
                                    </p:anim>
                                    <p:anim calcmode="lin" valueType="num">
                                      <p:cBhvr additive="base">
                                        <p:cTn id="21" dur="500" fill="hold"/>
                                        <p:tgtEl>
                                          <p:spTgt spid="4106"/>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4107"/>
                                        </p:tgtEl>
                                        <p:attrNameLst>
                                          <p:attrName>style.visibility</p:attrName>
                                        </p:attrNameLst>
                                      </p:cBhvr>
                                      <p:to>
                                        <p:strVal val="visible"/>
                                      </p:to>
                                    </p:set>
                                    <p:anim calcmode="lin" valueType="num">
                                      <p:cBhvr additive="base">
                                        <p:cTn id="26" dur="500" fill="hold"/>
                                        <p:tgtEl>
                                          <p:spTgt spid="4107"/>
                                        </p:tgtEl>
                                        <p:attrNameLst>
                                          <p:attrName>ppt_x</p:attrName>
                                        </p:attrNameLst>
                                      </p:cBhvr>
                                      <p:tavLst>
                                        <p:tav tm="0">
                                          <p:val>
                                            <p:strVal val="1+#ppt_w/2"/>
                                          </p:val>
                                        </p:tav>
                                        <p:tav tm="100000">
                                          <p:val>
                                            <p:strVal val="#ppt_x"/>
                                          </p:val>
                                        </p:tav>
                                      </p:tavLst>
                                    </p:anim>
                                    <p:anim calcmode="lin" valueType="num">
                                      <p:cBhvr additive="base">
                                        <p:cTn id="27" dur="500" fill="hold"/>
                                        <p:tgtEl>
                                          <p:spTgt spid="4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2" grpId="0" animBg="1" autoUpdateAnimBg="0"/>
      <p:bldP spid="4104" grpId="0" autoUpdateAnimBg="0"/>
      <p:bldP spid="4106" grpId="0" animBg="1" autoUpdateAnimBg="0"/>
      <p:bldP spid="4107"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D45D7AB-ECA3-4357-A1E4-C5C90837152B}"/>
              </a:ext>
            </a:extLst>
          </p:cNvPr>
          <p:cNvSpPr>
            <a:spLocks noChangeArrowheads="1"/>
          </p:cNvSpPr>
          <p:nvPr/>
        </p:nvSpPr>
        <p:spPr bwMode="auto">
          <a:xfrm>
            <a:off x="381000" y="381000"/>
            <a:ext cx="8382000" cy="1600200"/>
          </a:xfrm>
          <a:prstGeom prst="rect">
            <a:avLst/>
          </a:prstGeom>
          <a:blipFill dpi="0" rotWithShape="0">
            <a:blip r:embed="rId3"/>
            <a:srcRect/>
            <a:tile tx="0" ty="0" sx="100000" sy="100000" flip="none" algn="tl"/>
          </a:blipFill>
          <a:ln w="57150" cmpd="thickThin">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dirty="0">
                <a:latin typeface="Arial" panose="020B0604020202020204" pitchFamily="34" charset="0"/>
              </a:rPr>
              <a:t>Two People -</a:t>
            </a:r>
          </a:p>
          <a:p>
            <a:pPr algn="ctr"/>
            <a:r>
              <a:rPr lang="en-US" altLang="en-US" sz="4000" b="1" dirty="0">
                <a:latin typeface="Arial" panose="020B0604020202020204" pitchFamily="34" charset="0"/>
              </a:rPr>
              <a:t>There Will be Problems</a:t>
            </a:r>
            <a:endParaRPr lang="en-US" altLang="en-US" b="1" dirty="0">
              <a:latin typeface="Arial" panose="020B0604020202020204" pitchFamily="34" charset="0"/>
            </a:endParaRPr>
          </a:p>
        </p:txBody>
      </p:sp>
      <p:graphicFrame>
        <p:nvGraphicFramePr>
          <p:cNvPr id="5123" name="Object 3">
            <a:extLst>
              <a:ext uri="{FF2B5EF4-FFF2-40B4-BE49-F238E27FC236}">
                <a16:creationId xmlns:a16="http://schemas.microsoft.com/office/drawing/2014/main" id="{AEE88A3B-0569-46D9-9746-50E04CB57F51}"/>
              </a:ext>
            </a:extLst>
          </p:cNvPr>
          <p:cNvGraphicFramePr>
            <a:graphicFrameLocks noChangeAspect="1"/>
          </p:cNvGraphicFramePr>
          <p:nvPr/>
        </p:nvGraphicFramePr>
        <p:xfrm>
          <a:off x="0" y="0"/>
          <a:ext cx="1758950" cy="2489200"/>
        </p:xfrm>
        <a:graphic>
          <a:graphicData uri="http://schemas.openxmlformats.org/presentationml/2006/ole">
            <mc:AlternateContent xmlns:mc="http://schemas.openxmlformats.org/markup-compatibility/2006">
              <mc:Choice xmlns:v="urn:schemas-microsoft-com:vml" Requires="v">
                <p:oleObj spid="_x0000_s3074" name="GALLERY" r:id="rId4" imgW="5756760" imgH="8144280" progId="GALLERYClipart">
                  <p:embed/>
                </p:oleObj>
              </mc:Choice>
              <mc:Fallback>
                <p:oleObj name="GALLERY" r:id="rId4" imgW="5756760" imgH="8144280" progId="GALLERYClipart">
                  <p:embed/>
                  <p:pic>
                    <p:nvPicPr>
                      <p:cNvPr id="5123" name="Object 3">
                        <a:extLst>
                          <a:ext uri="{FF2B5EF4-FFF2-40B4-BE49-F238E27FC236}">
                            <a16:creationId xmlns:a16="http://schemas.microsoft.com/office/drawing/2014/main" id="{AEE88A3B-0569-46D9-9746-50E04CB57F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58950" cy="248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4" name="Object 4">
            <a:extLst>
              <a:ext uri="{FF2B5EF4-FFF2-40B4-BE49-F238E27FC236}">
                <a16:creationId xmlns:a16="http://schemas.microsoft.com/office/drawing/2014/main" id="{817CD094-DA9E-47C0-A6D4-F44A40855B5B}"/>
              </a:ext>
            </a:extLst>
          </p:cNvPr>
          <p:cNvGraphicFramePr>
            <a:graphicFrameLocks noChangeAspect="1"/>
          </p:cNvGraphicFramePr>
          <p:nvPr/>
        </p:nvGraphicFramePr>
        <p:xfrm>
          <a:off x="7467600" y="0"/>
          <a:ext cx="1935163" cy="2514600"/>
        </p:xfrm>
        <a:graphic>
          <a:graphicData uri="http://schemas.openxmlformats.org/presentationml/2006/ole">
            <mc:AlternateContent xmlns:mc="http://schemas.openxmlformats.org/markup-compatibility/2006">
              <mc:Choice xmlns:v="urn:schemas-microsoft-com:vml" Requires="v">
                <p:oleObj spid="_x0000_s3075" name="GALLERY" r:id="rId6" imgW="6477480" imgH="8423280" progId="GALLERYClipart">
                  <p:embed/>
                </p:oleObj>
              </mc:Choice>
              <mc:Fallback>
                <p:oleObj name="GALLERY" r:id="rId6" imgW="6477480" imgH="8423280" progId="GALLERYClipart">
                  <p:embed/>
                  <p:pic>
                    <p:nvPicPr>
                      <p:cNvPr id="5124" name="Object 4">
                        <a:extLst>
                          <a:ext uri="{FF2B5EF4-FFF2-40B4-BE49-F238E27FC236}">
                            <a16:creationId xmlns:a16="http://schemas.microsoft.com/office/drawing/2014/main" id="{817CD094-DA9E-47C0-A6D4-F44A40855B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0"/>
                        <a:ext cx="1935163"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5" name="AutoShape 5">
            <a:extLst>
              <a:ext uri="{FF2B5EF4-FFF2-40B4-BE49-F238E27FC236}">
                <a16:creationId xmlns:a16="http://schemas.microsoft.com/office/drawing/2014/main" id="{9B36312E-8FBB-4A8D-9EC8-D23069F1864B}"/>
              </a:ext>
            </a:extLst>
          </p:cNvPr>
          <p:cNvSpPr>
            <a:spLocks noChangeArrowheads="1"/>
          </p:cNvSpPr>
          <p:nvPr/>
        </p:nvSpPr>
        <p:spPr bwMode="auto">
          <a:xfrm>
            <a:off x="1676400" y="1905000"/>
            <a:ext cx="5562600" cy="2209800"/>
          </a:xfrm>
          <a:prstGeom prst="leftRightArrow">
            <a:avLst>
              <a:gd name="adj1" fmla="val 50000"/>
              <a:gd name="adj2" fmla="val 5034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solidFill>
                  <a:srgbClr val="3366FF"/>
                </a:solidFill>
              </a:rPr>
              <a:t>Different Minds</a:t>
            </a:r>
            <a:endParaRPr lang="en-US" altLang="en-US" sz="4000" b="1"/>
          </a:p>
        </p:txBody>
      </p:sp>
      <p:sp>
        <p:nvSpPr>
          <p:cNvPr id="5126" name="Text Box 6">
            <a:extLst>
              <a:ext uri="{FF2B5EF4-FFF2-40B4-BE49-F238E27FC236}">
                <a16:creationId xmlns:a16="http://schemas.microsoft.com/office/drawing/2014/main" id="{7C10BBD4-4C9D-4E42-A5A0-C671D15F0D7E}"/>
              </a:ext>
            </a:extLst>
          </p:cNvPr>
          <p:cNvSpPr txBox="1">
            <a:spLocks noChangeArrowheads="1"/>
          </p:cNvSpPr>
          <p:nvPr/>
        </p:nvSpPr>
        <p:spPr bwMode="auto">
          <a:xfrm>
            <a:off x="935038" y="3581400"/>
            <a:ext cx="71231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a:t>Potential For Communication Problems</a:t>
            </a:r>
            <a:endParaRPr lang="en-US" altLang="en-US"/>
          </a:p>
        </p:txBody>
      </p:sp>
      <p:sp>
        <p:nvSpPr>
          <p:cNvPr id="5130" name="AutoShape 10">
            <a:extLst>
              <a:ext uri="{FF2B5EF4-FFF2-40B4-BE49-F238E27FC236}">
                <a16:creationId xmlns:a16="http://schemas.microsoft.com/office/drawing/2014/main" id="{AFE67AB6-9760-47F2-B8DE-DEBE94978182}"/>
              </a:ext>
            </a:extLst>
          </p:cNvPr>
          <p:cNvSpPr>
            <a:spLocks noChangeArrowheads="1"/>
          </p:cNvSpPr>
          <p:nvPr/>
        </p:nvSpPr>
        <p:spPr bwMode="auto">
          <a:xfrm>
            <a:off x="0" y="2743200"/>
            <a:ext cx="4572000" cy="4114800"/>
          </a:xfrm>
          <a:prstGeom prst="foldedCorner">
            <a:avLst>
              <a:gd name="adj" fmla="val 12500"/>
            </a:avLst>
          </a:prstGeom>
          <a:solidFill>
            <a:srgbClr val="00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t>Marriages Fail From</a:t>
            </a:r>
          </a:p>
          <a:p>
            <a:pPr algn="ctr"/>
            <a:r>
              <a:rPr lang="en-US" altLang="en-US" sz="3200" b="1" dirty="0"/>
              <a:t>Lack of Comm.</a:t>
            </a:r>
          </a:p>
          <a:p>
            <a:pPr algn="ctr"/>
            <a:endParaRPr lang="en-US" altLang="en-US" sz="2000" b="1" dirty="0"/>
          </a:p>
          <a:p>
            <a:pPr marL="1371600" lvl="2" indent="-457200">
              <a:lnSpc>
                <a:spcPct val="110000"/>
              </a:lnSpc>
              <a:buFont typeface="Wingdings" panose="05000000000000000000" pitchFamily="2" charset="2"/>
              <a:buChar char="§"/>
            </a:pPr>
            <a:r>
              <a:rPr lang="en-US" altLang="en-US" sz="2800" dirty="0"/>
              <a:t>Don’t bond</a:t>
            </a:r>
          </a:p>
          <a:p>
            <a:pPr marL="1371600" lvl="2" indent="-457200">
              <a:lnSpc>
                <a:spcPct val="110000"/>
              </a:lnSpc>
              <a:buFont typeface="Wingdings" panose="05000000000000000000" pitchFamily="2" charset="2"/>
              <a:buChar char="§"/>
            </a:pPr>
            <a:r>
              <a:rPr lang="en-US" altLang="en-US" sz="2800" dirty="0"/>
              <a:t>Live </a:t>
            </a:r>
            <a:r>
              <a:rPr lang="en-US" altLang="en-US" sz="2800" dirty="0" err="1"/>
              <a:t>sep.</a:t>
            </a:r>
            <a:r>
              <a:rPr lang="en-US" altLang="en-US" sz="2800" dirty="0"/>
              <a:t> lives</a:t>
            </a:r>
          </a:p>
          <a:p>
            <a:pPr marL="1371600" lvl="2" indent="-457200">
              <a:lnSpc>
                <a:spcPct val="110000"/>
              </a:lnSpc>
              <a:buFont typeface="Wingdings" panose="05000000000000000000" pitchFamily="2" charset="2"/>
              <a:buChar char="§"/>
            </a:pPr>
            <a:r>
              <a:rPr lang="en-US" altLang="en-US" sz="2800" dirty="0"/>
              <a:t>Fuss, nag, pout</a:t>
            </a:r>
          </a:p>
          <a:p>
            <a:pPr marL="1371600" lvl="2" indent="-457200">
              <a:lnSpc>
                <a:spcPct val="110000"/>
              </a:lnSpc>
              <a:buFont typeface="Wingdings" panose="05000000000000000000" pitchFamily="2" charset="2"/>
              <a:buChar char="§"/>
            </a:pPr>
            <a:r>
              <a:rPr lang="en-US" altLang="en-US" sz="2800" dirty="0"/>
              <a:t>Refuse to talk</a:t>
            </a:r>
            <a:endParaRPr lang="en-US" altLang="en-US" sz="3200" dirty="0"/>
          </a:p>
        </p:txBody>
      </p:sp>
      <p:sp>
        <p:nvSpPr>
          <p:cNvPr id="5131" name="AutoShape 11">
            <a:extLst>
              <a:ext uri="{FF2B5EF4-FFF2-40B4-BE49-F238E27FC236}">
                <a16:creationId xmlns:a16="http://schemas.microsoft.com/office/drawing/2014/main" id="{67E990BC-24A0-4BB7-89F7-211ECC67B678}"/>
              </a:ext>
            </a:extLst>
          </p:cNvPr>
          <p:cNvSpPr>
            <a:spLocks noChangeArrowheads="1"/>
          </p:cNvSpPr>
          <p:nvPr/>
        </p:nvSpPr>
        <p:spPr bwMode="auto">
          <a:xfrm>
            <a:off x="4572000" y="2743200"/>
            <a:ext cx="4572000" cy="4114800"/>
          </a:xfrm>
          <a:prstGeom prst="foldedCorner">
            <a:avLst>
              <a:gd name="adj" fmla="val 12500"/>
            </a:avLst>
          </a:prstGeom>
          <a:solidFill>
            <a:srgbClr val="00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dirty="0"/>
              <a:t>When We Comm:</a:t>
            </a:r>
          </a:p>
          <a:p>
            <a:pPr algn="ctr"/>
            <a:endParaRPr lang="en-US" altLang="en-US" sz="2000" b="1" dirty="0"/>
          </a:p>
          <a:p>
            <a:pPr marL="914400" lvl="1" indent="-457200">
              <a:lnSpc>
                <a:spcPct val="110000"/>
              </a:lnSpc>
              <a:buFont typeface="Wingdings" panose="05000000000000000000" pitchFamily="2" charset="2"/>
              <a:buChar char="§"/>
            </a:pPr>
            <a:r>
              <a:rPr lang="en-US" altLang="en-US" sz="2800" dirty="0"/>
              <a:t>Prevent </a:t>
            </a:r>
            <a:r>
              <a:rPr lang="en-US" altLang="en-US" sz="2800" dirty="0" err="1"/>
              <a:t>misunderst</a:t>
            </a:r>
            <a:r>
              <a:rPr lang="en-US" altLang="en-US" sz="2800" dirty="0"/>
              <a:t>.</a:t>
            </a:r>
          </a:p>
          <a:p>
            <a:pPr marL="914400" lvl="1" indent="-457200">
              <a:lnSpc>
                <a:spcPct val="110000"/>
              </a:lnSpc>
              <a:buFont typeface="Wingdings" panose="05000000000000000000" pitchFamily="2" charset="2"/>
              <a:buChar char="§"/>
            </a:pPr>
            <a:r>
              <a:rPr lang="en-US" altLang="en-US" sz="2800" dirty="0"/>
              <a:t>Discuss &amp; resolve diff.</a:t>
            </a:r>
          </a:p>
          <a:p>
            <a:pPr marL="914400" lvl="1" indent="-457200">
              <a:lnSpc>
                <a:spcPct val="110000"/>
              </a:lnSpc>
              <a:buFont typeface="Wingdings" panose="05000000000000000000" pitchFamily="2" charset="2"/>
              <a:buChar char="§"/>
            </a:pPr>
            <a:r>
              <a:rPr lang="en-US" altLang="en-US" sz="2800" dirty="0"/>
              <a:t>Agree before act</a:t>
            </a:r>
          </a:p>
          <a:p>
            <a:pPr marL="914400" lvl="1" indent="-457200">
              <a:lnSpc>
                <a:spcPct val="110000"/>
              </a:lnSpc>
              <a:buFont typeface="Wingdings" panose="05000000000000000000" pitchFamily="2" charset="2"/>
              <a:buChar char="§"/>
            </a:pPr>
            <a:r>
              <a:rPr lang="en-US" altLang="en-US" sz="2800" dirty="0"/>
              <a:t>Grow closer together</a:t>
            </a:r>
            <a:endParaRPr lang="en-US" altLang="en-US" sz="32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126"/>
                                        </p:tgtEl>
                                        <p:attrNameLst>
                                          <p:attrName>style.visibility</p:attrName>
                                        </p:attrNameLst>
                                      </p:cBhvr>
                                      <p:to>
                                        <p:strVal val="visible"/>
                                      </p:to>
                                    </p:set>
                                    <p:anim calcmode="lin" valueType="num">
                                      <p:cBhvr>
                                        <p:cTn id="7" dur="1000" fill="hold"/>
                                        <p:tgtEl>
                                          <p:spTgt spid="5126"/>
                                        </p:tgtEl>
                                        <p:attrNameLst>
                                          <p:attrName>ppt_w</p:attrName>
                                        </p:attrNameLst>
                                      </p:cBhvr>
                                      <p:tavLst>
                                        <p:tav tm="0">
                                          <p:val>
                                            <p:fltVal val="0"/>
                                          </p:val>
                                        </p:tav>
                                        <p:tav tm="100000">
                                          <p:val>
                                            <p:strVal val="#ppt_w"/>
                                          </p:val>
                                        </p:tav>
                                      </p:tavLst>
                                    </p:anim>
                                    <p:anim calcmode="lin" valueType="num">
                                      <p:cBhvr>
                                        <p:cTn id="8" dur="1000" fill="hold"/>
                                        <p:tgtEl>
                                          <p:spTgt spid="5126"/>
                                        </p:tgtEl>
                                        <p:attrNameLst>
                                          <p:attrName>ppt_h</p:attrName>
                                        </p:attrNameLst>
                                      </p:cBhvr>
                                      <p:tavLst>
                                        <p:tav tm="0">
                                          <p:val>
                                            <p:fltVal val="0"/>
                                          </p:val>
                                        </p:tav>
                                        <p:tav tm="100000">
                                          <p:val>
                                            <p:strVal val="#ppt_h"/>
                                          </p:val>
                                        </p:tav>
                                      </p:tavLst>
                                    </p:anim>
                                    <p:anim calcmode="lin" valueType="num">
                                      <p:cBhvr>
                                        <p:cTn id="9" dur="1000" fill="hold"/>
                                        <p:tgtEl>
                                          <p:spTgt spid="51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1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2" fill="hold" grpId="0" nodeType="clickEffect">
                                  <p:stCondLst>
                                    <p:cond delay="0"/>
                                  </p:stCondLst>
                                  <p:childTnLst>
                                    <p:set>
                                      <p:cBhvr>
                                        <p:cTn id="14" dur="1" fill="hold">
                                          <p:stCondLst>
                                            <p:cond delay="0"/>
                                          </p:stCondLst>
                                        </p:cTn>
                                        <p:tgtEl>
                                          <p:spTgt spid="5130"/>
                                        </p:tgtEl>
                                        <p:attrNameLst>
                                          <p:attrName>style.visibility</p:attrName>
                                        </p:attrNameLst>
                                      </p:cBhvr>
                                      <p:to>
                                        <p:strVal val="visible"/>
                                      </p:to>
                                    </p:set>
                                    <p:anim calcmode="lin" valueType="num">
                                      <p:cBhvr additive="base">
                                        <p:cTn id="15" dur="500"/>
                                        <p:tgtEl>
                                          <p:spTgt spid="5130"/>
                                        </p:tgtEl>
                                        <p:attrNameLst>
                                          <p:attrName>ppt_x</p:attrName>
                                        </p:attrNameLst>
                                      </p:cBhvr>
                                      <p:tavLst>
                                        <p:tav tm="0">
                                          <p:val>
                                            <p:strVal val="#ppt_x+#ppt_w*1.125000"/>
                                          </p:val>
                                        </p:tav>
                                        <p:tav tm="100000">
                                          <p:val>
                                            <p:strVal val="#ppt_x"/>
                                          </p:val>
                                        </p:tav>
                                      </p:tavLst>
                                    </p:anim>
                                    <p:animEffect transition="in" filter="wipe(left)">
                                      <p:cBhvr>
                                        <p:cTn id="16" dur="500"/>
                                        <p:tgtEl>
                                          <p:spTgt spid="513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5131"/>
                                        </p:tgtEl>
                                        <p:attrNameLst>
                                          <p:attrName>style.visibility</p:attrName>
                                        </p:attrNameLst>
                                      </p:cBhvr>
                                      <p:to>
                                        <p:strVal val="visible"/>
                                      </p:to>
                                    </p:set>
                                    <p:anim calcmode="lin" valueType="num">
                                      <p:cBhvr additive="base">
                                        <p:cTn id="21" dur="500"/>
                                        <p:tgtEl>
                                          <p:spTgt spid="5131"/>
                                        </p:tgtEl>
                                        <p:attrNameLst>
                                          <p:attrName>ppt_x</p:attrName>
                                        </p:attrNameLst>
                                      </p:cBhvr>
                                      <p:tavLst>
                                        <p:tav tm="0">
                                          <p:val>
                                            <p:strVal val="#ppt_x-#ppt_w*1.125000"/>
                                          </p:val>
                                        </p:tav>
                                        <p:tav tm="100000">
                                          <p:val>
                                            <p:strVal val="#ppt_x"/>
                                          </p:val>
                                        </p:tav>
                                      </p:tavLst>
                                    </p:anim>
                                    <p:animEffect transition="in" filter="wipe(right)">
                                      <p:cBhvr>
                                        <p:cTn id="22" dur="500"/>
                                        <p:tgtEl>
                                          <p:spTgt spid="5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utoUpdateAnimBg="0"/>
      <p:bldP spid="5130" grpId="0" animBg="1" autoUpdateAnimBg="0"/>
      <p:bldP spid="5131"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A12F740-873A-4D17-A5BF-68AD69EB0A16}"/>
              </a:ext>
            </a:extLst>
          </p:cNvPr>
          <p:cNvSpPr>
            <a:spLocks noChangeArrowheads="1"/>
          </p:cNvSpPr>
          <p:nvPr/>
        </p:nvSpPr>
        <p:spPr bwMode="auto">
          <a:xfrm>
            <a:off x="381000" y="381000"/>
            <a:ext cx="8382000" cy="1600200"/>
          </a:xfrm>
          <a:prstGeom prst="rect">
            <a:avLst/>
          </a:prstGeom>
          <a:blipFill dpi="0" rotWithShape="0">
            <a:blip r:embed="rId3"/>
            <a:srcRect/>
            <a:tile tx="0" ty="0" sx="100000" sy="100000" flip="none" algn="tl"/>
          </a:blipFill>
          <a:ln w="57150" cmpd="thickThin">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dirty="0">
                <a:latin typeface="Arial" panose="020B0604020202020204" pitchFamily="34" charset="0"/>
              </a:rPr>
              <a:t>Two People -</a:t>
            </a:r>
          </a:p>
          <a:p>
            <a:pPr algn="ctr"/>
            <a:r>
              <a:rPr lang="en-US" altLang="en-US" sz="4000" b="1" dirty="0">
                <a:latin typeface="Arial" panose="020B0604020202020204" pitchFamily="34" charset="0"/>
              </a:rPr>
              <a:t>There Will be Problems</a:t>
            </a:r>
            <a:endParaRPr lang="en-US" altLang="en-US" b="1" dirty="0">
              <a:latin typeface="Arial" panose="020B0604020202020204" pitchFamily="34" charset="0"/>
            </a:endParaRPr>
          </a:p>
        </p:txBody>
      </p:sp>
      <p:graphicFrame>
        <p:nvGraphicFramePr>
          <p:cNvPr id="6147" name="Object 3">
            <a:extLst>
              <a:ext uri="{FF2B5EF4-FFF2-40B4-BE49-F238E27FC236}">
                <a16:creationId xmlns:a16="http://schemas.microsoft.com/office/drawing/2014/main" id="{7F554842-B78B-4E3B-9D88-495D7325DA11}"/>
              </a:ext>
            </a:extLst>
          </p:cNvPr>
          <p:cNvGraphicFramePr>
            <a:graphicFrameLocks noChangeAspect="1"/>
          </p:cNvGraphicFramePr>
          <p:nvPr/>
        </p:nvGraphicFramePr>
        <p:xfrm>
          <a:off x="0" y="0"/>
          <a:ext cx="1758950" cy="2489200"/>
        </p:xfrm>
        <a:graphic>
          <a:graphicData uri="http://schemas.openxmlformats.org/presentationml/2006/ole">
            <mc:AlternateContent xmlns:mc="http://schemas.openxmlformats.org/markup-compatibility/2006">
              <mc:Choice xmlns:v="urn:schemas-microsoft-com:vml" Requires="v">
                <p:oleObj spid="_x0000_s4098" name="GALLERY" r:id="rId4" imgW="5756760" imgH="8144280" progId="GALLERYClipart">
                  <p:embed/>
                </p:oleObj>
              </mc:Choice>
              <mc:Fallback>
                <p:oleObj name="GALLERY" r:id="rId4" imgW="5756760" imgH="8144280" progId="GALLERYClipart">
                  <p:embed/>
                  <p:pic>
                    <p:nvPicPr>
                      <p:cNvPr id="6147" name="Object 3">
                        <a:extLst>
                          <a:ext uri="{FF2B5EF4-FFF2-40B4-BE49-F238E27FC236}">
                            <a16:creationId xmlns:a16="http://schemas.microsoft.com/office/drawing/2014/main" id="{7F554842-B78B-4E3B-9D88-495D7325DA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58950" cy="248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4">
            <a:extLst>
              <a:ext uri="{FF2B5EF4-FFF2-40B4-BE49-F238E27FC236}">
                <a16:creationId xmlns:a16="http://schemas.microsoft.com/office/drawing/2014/main" id="{4E054FD3-BEA5-4A2E-955A-2E6DF597C5F7}"/>
              </a:ext>
            </a:extLst>
          </p:cNvPr>
          <p:cNvGraphicFramePr>
            <a:graphicFrameLocks noChangeAspect="1"/>
          </p:cNvGraphicFramePr>
          <p:nvPr/>
        </p:nvGraphicFramePr>
        <p:xfrm>
          <a:off x="7467600" y="0"/>
          <a:ext cx="1935163" cy="2514600"/>
        </p:xfrm>
        <a:graphic>
          <a:graphicData uri="http://schemas.openxmlformats.org/presentationml/2006/ole">
            <mc:AlternateContent xmlns:mc="http://schemas.openxmlformats.org/markup-compatibility/2006">
              <mc:Choice xmlns:v="urn:schemas-microsoft-com:vml" Requires="v">
                <p:oleObj spid="_x0000_s4099" name="GALLERY" r:id="rId6" imgW="6477480" imgH="8423280" progId="GALLERYClipart">
                  <p:embed/>
                </p:oleObj>
              </mc:Choice>
              <mc:Fallback>
                <p:oleObj name="GALLERY" r:id="rId6" imgW="6477480" imgH="8423280" progId="GALLERYClipart">
                  <p:embed/>
                  <p:pic>
                    <p:nvPicPr>
                      <p:cNvPr id="6148" name="Object 4">
                        <a:extLst>
                          <a:ext uri="{FF2B5EF4-FFF2-40B4-BE49-F238E27FC236}">
                            <a16:creationId xmlns:a16="http://schemas.microsoft.com/office/drawing/2014/main" id="{4E054FD3-BEA5-4A2E-955A-2E6DF597C5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0"/>
                        <a:ext cx="1935163"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9" name="AutoShape 5">
            <a:extLst>
              <a:ext uri="{FF2B5EF4-FFF2-40B4-BE49-F238E27FC236}">
                <a16:creationId xmlns:a16="http://schemas.microsoft.com/office/drawing/2014/main" id="{AE387EB2-9A2C-4209-9744-EF0738F629D9}"/>
              </a:ext>
            </a:extLst>
          </p:cNvPr>
          <p:cNvSpPr>
            <a:spLocks noChangeArrowheads="1"/>
          </p:cNvSpPr>
          <p:nvPr/>
        </p:nvSpPr>
        <p:spPr bwMode="auto">
          <a:xfrm>
            <a:off x="1676400" y="1905000"/>
            <a:ext cx="5562600" cy="2209800"/>
          </a:xfrm>
          <a:prstGeom prst="leftRightArrow">
            <a:avLst>
              <a:gd name="adj1" fmla="val 50000"/>
              <a:gd name="adj2" fmla="val 5034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t>Different Religions</a:t>
            </a:r>
          </a:p>
        </p:txBody>
      </p:sp>
      <p:sp>
        <p:nvSpPr>
          <p:cNvPr id="6150" name="Text Box 6">
            <a:extLst>
              <a:ext uri="{FF2B5EF4-FFF2-40B4-BE49-F238E27FC236}">
                <a16:creationId xmlns:a16="http://schemas.microsoft.com/office/drawing/2014/main" id="{6D22E54F-974F-4B32-9A53-A37674086922}"/>
              </a:ext>
            </a:extLst>
          </p:cNvPr>
          <p:cNvSpPr txBox="1">
            <a:spLocks noChangeArrowheads="1"/>
          </p:cNvSpPr>
          <p:nvPr/>
        </p:nvSpPr>
        <p:spPr bwMode="auto">
          <a:xfrm>
            <a:off x="1673225" y="3581400"/>
            <a:ext cx="5638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a:t>Potential For Religious Conflict</a:t>
            </a:r>
            <a:endParaRPr lang="en-US" altLang="en-US"/>
          </a:p>
        </p:txBody>
      </p:sp>
      <p:sp>
        <p:nvSpPr>
          <p:cNvPr id="6153" name="Rectangle 9">
            <a:extLst>
              <a:ext uri="{FF2B5EF4-FFF2-40B4-BE49-F238E27FC236}">
                <a16:creationId xmlns:a16="http://schemas.microsoft.com/office/drawing/2014/main" id="{78573934-FFF9-44A6-A93E-0DFAA88539A7}"/>
              </a:ext>
            </a:extLst>
          </p:cNvPr>
          <p:cNvSpPr>
            <a:spLocks noChangeArrowheads="1"/>
          </p:cNvSpPr>
          <p:nvPr/>
        </p:nvSpPr>
        <p:spPr bwMode="auto">
          <a:xfrm>
            <a:off x="0" y="2667000"/>
            <a:ext cx="4495800" cy="41910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u="sng" dirty="0"/>
              <a:t>Problems</a:t>
            </a:r>
          </a:p>
          <a:p>
            <a:pPr algn="ctr"/>
            <a:endParaRPr lang="en-US" altLang="en-US" sz="2800" dirty="0"/>
          </a:p>
          <a:p>
            <a:pPr algn="ctr"/>
            <a:r>
              <a:rPr lang="en-US" altLang="en-US" sz="2600" dirty="0"/>
              <a:t>Closest to - not share</a:t>
            </a:r>
          </a:p>
          <a:p>
            <a:pPr algn="ctr"/>
            <a:r>
              <a:rPr lang="en-US" altLang="en-US" sz="2600" dirty="0"/>
              <a:t>Concern for soul</a:t>
            </a:r>
          </a:p>
          <a:p>
            <a:pPr algn="ctr"/>
            <a:r>
              <a:rPr lang="en-US" altLang="en-US" sz="2600" dirty="0"/>
              <a:t>How raise kids</a:t>
            </a:r>
          </a:p>
          <a:p>
            <a:pPr algn="ctr"/>
            <a:r>
              <a:rPr lang="en-US" altLang="en-US" sz="2600" dirty="0"/>
              <a:t>No common standard</a:t>
            </a:r>
          </a:p>
          <a:p>
            <a:pPr algn="ctr"/>
            <a:r>
              <a:rPr lang="en-US" altLang="en-US" sz="2600" dirty="0"/>
              <a:t>Weaken you spiritually</a:t>
            </a:r>
          </a:p>
        </p:txBody>
      </p:sp>
      <p:sp>
        <p:nvSpPr>
          <p:cNvPr id="6155" name="Rectangle 11">
            <a:extLst>
              <a:ext uri="{FF2B5EF4-FFF2-40B4-BE49-F238E27FC236}">
                <a16:creationId xmlns:a16="http://schemas.microsoft.com/office/drawing/2014/main" id="{2CAEDBA1-1BDD-46C0-BE87-D1909AAC4E9B}"/>
              </a:ext>
            </a:extLst>
          </p:cNvPr>
          <p:cNvSpPr>
            <a:spLocks noChangeArrowheads="1"/>
          </p:cNvSpPr>
          <p:nvPr/>
        </p:nvSpPr>
        <p:spPr bwMode="auto">
          <a:xfrm>
            <a:off x="4572000" y="2667000"/>
            <a:ext cx="4572000" cy="41910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u="sng" dirty="0"/>
              <a:t>How To Avoid Conflict</a:t>
            </a:r>
          </a:p>
          <a:p>
            <a:pPr algn="ctr"/>
            <a:endParaRPr lang="en-US" altLang="en-US" sz="2800" dirty="0"/>
          </a:p>
          <a:p>
            <a:pPr algn="ctr"/>
            <a:r>
              <a:rPr lang="en-US" altLang="en-US" sz="2600" dirty="0"/>
              <a:t>Marry a person who fears God</a:t>
            </a:r>
          </a:p>
          <a:p>
            <a:pPr algn="ctr"/>
            <a:r>
              <a:rPr lang="en-US" altLang="en-US" sz="2600" dirty="0"/>
              <a:t>Be faithful – no matter what</a:t>
            </a:r>
          </a:p>
          <a:p>
            <a:pPr algn="ctr"/>
            <a:r>
              <a:rPr lang="en-US" altLang="en-US" sz="2600" dirty="0"/>
              <a:t>Example be strong - not nag</a:t>
            </a:r>
            <a:endParaRPr lang="en-US" altLang="en-US" sz="2400" dirty="0"/>
          </a:p>
          <a:p>
            <a:pPr algn="ctr"/>
            <a:endParaRPr lang="en-US" altLang="en-US" sz="2400" b="1" dirty="0"/>
          </a:p>
          <a:p>
            <a:pPr algn="ctr"/>
            <a:endParaRPr lang="en-US" altLang="en-US" sz="2400" b="1"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p:cTn id="7" dur="1000" fill="hold"/>
                                        <p:tgtEl>
                                          <p:spTgt spid="6150"/>
                                        </p:tgtEl>
                                        <p:attrNameLst>
                                          <p:attrName>ppt_w</p:attrName>
                                        </p:attrNameLst>
                                      </p:cBhvr>
                                      <p:tavLst>
                                        <p:tav tm="0">
                                          <p:val>
                                            <p:fltVal val="0"/>
                                          </p:val>
                                        </p:tav>
                                        <p:tav tm="100000">
                                          <p:val>
                                            <p:strVal val="#ppt_w"/>
                                          </p:val>
                                        </p:tav>
                                      </p:tavLst>
                                    </p:anim>
                                    <p:anim calcmode="lin" valueType="num">
                                      <p:cBhvr>
                                        <p:cTn id="8" dur="1000" fill="hold"/>
                                        <p:tgtEl>
                                          <p:spTgt spid="6150"/>
                                        </p:tgtEl>
                                        <p:attrNameLst>
                                          <p:attrName>ppt_h</p:attrName>
                                        </p:attrNameLst>
                                      </p:cBhvr>
                                      <p:tavLst>
                                        <p:tav tm="0">
                                          <p:val>
                                            <p:fltVal val="0"/>
                                          </p:val>
                                        </p:tav>
                                        <p:tav tm="100000">
                                          <p:val>
                                            <p:strVal val="#ppt_h"/>
                                          </p:val>
                                        </p:tav>
                                      </p:tavLst>
                                    </p:anim>
                                    <p:anim calcmode="lin" valueType="num">
                                      <p:cBhvr>
                                        <p:cTn id="9" dur="1000" fill="hold"/>
                                        <p:tgtEl>
                                          <p:spTgt spid="61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15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153"/>
                                        </p:tgtEl>
                                        <p:attrNameLst>
                                          <p:attrName>style.visibility</p:attrName>
                                        </p:attrNameLst>
                                      </p:cBhvr>
                                      <p:to>
                                        <p:strVal val="visible"/>
                                      </p:to>
                                    </p:set>
                                    <p:animEffect transition="in" filter="fade">
                                      <p:cBhvr>
                                        <p:cTn id="15" dur="1000"/>
                                        <p:tgtEl>
                                          <p:spTgt spid="6153"/>
                                        </p:tgtEl>
                                      </p:cBhvr>
                                    </p:animEffect>
                                    <p:anim calcmode="lin" valueType="num">
                                      <p:cBhvr>
                                        <p:cTn id="16" dur="1000" fill="hold"/>
                                        <p:tgtEl>
                                          <p:spTgt spid="6153"/>
                                        </p:tgtEl>
                                        <p:attrNameLst>
                                          <p:attrName>ppt_x</p:attrName>
                                        </p:attrNameLst>
                                      </p:cBhvr>
                                      <p:tavLst>
                                        <p:tav tm="0">
                                          <p:val>
                                            <p:strVal val="#ppt_x"/>
                                          </p:val>
                                        </p:tav>
                                        <p:tav tm="100000">
                                          <p:val>
                                            <p:strVal val="#ppt_x"/>
                                          </p:val>
                                        </p:tav>
                                      </p:tavLst>
                                    </p:anim>
                                    <p:anim calcmode="lin" valueType="num">
                                      <p:cBhvr>
                                        <p:cTn id="17" dur="1000" fill="hold"/>
                                        <p:tgtEl>
                                          <p:spTgt spid="615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155"/>
                                        </p:tgtEl>
                                        <p:attrNameLst>
                                          <p:attrName>style.visibility</p:attrName>
                                        </p:attrNameLst>
                                      </p:cBhvr>
                                      <p:to>
                                        <p:strVal val="visible"/>
                                      </p:to>
                                    </p:set>
                                    <p:animEffect transition="in" filter="fade">
                                      <p:cBhvr>
                                        <p:cTn id="22" dur="1000"/>
                                        <p:tgtEl>
                                          <p:spTgt spid="6155"/>
                                        </p:tgtEl>
                                      </p:cBhvr>
                                    </p:animEffect>
                                    <p:anim calcmode="lin" valueType="num">
                                      <p:cBhvr>
                                        <p:cTn id="23" dur="1000" fill="hold"/>
                                        <p:tgtEl>
                                          <p:spTgt spid="6155"/>
                                        </p:tgtEl>
                                        <p:attrNameLst>
                                          <p:attrName>ppt_x</p:attrName>
                                        </p:attrNameLst>
                                      </p:cBhvr>
                                      <p:tavLst>
                                        <p:tav tm="0">
                                          <p:val>
                                            <p:strVal val="#ppt_x"/>
                                          </p:val>
                                        </p:tav>
                                        <p:tav tm="100000">
                                          <p:val>
                                            <p:strVal val="#ppt_x"/>
                                          </p:val>
                                        </p:tav>
                                      </p:tavLst>
                                    </p:anim>
                                    <p:anim calcmode="lin" valueType="num">
                                      <p:cBhvr>
                                        <p:cTn id="24" dur="1000" fill="hold"/>
                                        <p:tgtEl>
                                          <p:spTgt spid="61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autoUpdateAnimBg="0"/>
      <p:bldP spid="6153" grpId="0" animBg="1"/>
      <p:bldP spid="615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02EC996-83A2-4AEE-8DCA-AD82E3793964}"/>
              </a:ext>
            </a:extLst>
          </p:cNvPr>
          <p:cNvSpPr>
            <a:spLocks noChangeArrowheads="1"/>
          </p:cNvSpPr>
          <p:nvPr/>
        </p:nvSpPr>
        <p:spPr bwMode="auto">
          <a:xfrm>
            <a:off x="381000" y="381000"/>
            <a:ext cx="8382000" cy="1600200"/>
          </a:xfrm>
          <a:prstGeom prst="rect">
            <a:avLst/>
          </a:prstGeom>
          <a:blipFill dpi="0" rotWithShape="0">
            <a:blip r:embed="rId3"/>
            <a:srcRect/>
            <a:tile tx="0" ty="0" sx="100000" sy="100000" flip="none" algn="tl"/>
          </a:blipFill>
          <a:ln w="57150" cmpd="thickThin">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latin typeface="Arial" panose="020B0604020202020204" pitchFamily="34" charset="0"/>
              </a:rPr>
              <a:t>Two People -</a:t>
            </a:r>
          </a:p>
          <a:p>
            <a:pPr algn="ctr"/>
            <a:r>
              <a:rPr lang="en-US" altLang="en-US" sz="4000" b="1">
                <a:latin typeface="Arial" panose="020B0604020202020204" pitchFamily="34" charset="0"/>
              </a:rPr>
              <a:t>There Will be Problems</a:t>
            </a:r>
            <a:endParaRPr lang="en-US" altLang="en-US" b="1">
              <a:latin typeface="Arial" panose="020B0604020202020204" pitchFamily="34" charset="0"/>
            </a:endParaRPr>
          </a:p>
        </p:txBody>
      </p:sp>
      <p:graphicFrame>
        <p:nvGraphicFramePr>
          <p:cNvPr id="7171" name="Object 3">
            <a:extLst>
              <a:ext uri="{FF2B5EF4-FFF2-40B4-BE49-F238E27FC236}">
                <a16:creationId xmlns:a16="http://schemas.microsoft.com/office/drawing/2014/main" id="{B50B8088-AD01-4EFE-9F8D-2DACE671E4C3}"/>
              </a:ext>
            </a:extLst>
          </p:cNvPr>
          <p:cNvGraphicFramePr>
            <a:graphicFrameLocks noChangeAspect="1"/>
          </p:cNvGraphicFramePr>
          <p:nvPr/>
        </p:nvGraphicFramePr>
        <p:xfrm>
          <a:off x="0" y="0"/>
          <a:ext cx="1758950" cy="2489200"/>
        </p:xfrm>
        <a:graphic>
          <a:graphicData uri="http://schemas.openxmlformats.org/presentationml/2006/ole">
            <mc:AlternateContent xmlns:mc="http://schemas.openxmlformats.org/markup-compatibility/2006">
              <mc:Choice xmlns:v="urn:schemas-microsoft-com:vml" Requires="v">
                <p:oleObj spid="_x0000_s5122" name="GALLERY" r:id="rId4" imgW="5756760" imgH="8144280" progId="GALLERYClipart">
                  <p:embed/>
                </p:oleObj>
              </mc:Choice>
              <mc:Fallback>
                <p:oleObj name="GALLERY" r:id="rId4" imgW="5756760" imgH="8144280" progId="GALLERYClipart">
                  <p:embed/>
                  <p:pic>
                    <p:nvPicPr>
                      <p:cNvPr id="7171" name="Object 3">
                        <a:extLst>
                          <a:ext uri="{FF2B5EF4-FFF2-40B4-BE49-F238E27FC236}">
                            <a16:creationId xmlns:a16="http://schemas.microsoft.com/office/drawing/2014/main" id="{B50B8088-AD01-4EFE-9F8D-2DACE671E4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58950" cy="248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2" name="Object 4">
            <a:extLst>
              <a:ext uri="{FF2B5EF4-FFF2-40B4-BE49-F238E27FC236}">
                <a16:creationId xmlns:a16="http://schemas.microsoft.com/office/drawing/2014/main" id="{2199DC67-71A6-44FC-8583-7811737F7752}"/>
              </a:ext>
            </a:extLst>
          </p:cNvPr>
          <p:cNvGraphicFramePr>
            <a:graphicFrameLocks noChangeAspect="1"/>
          </p:cNvGraphicFramePr>
          <p:nvPr/>
        </p:nvGraphicFramePr>
        <p:xfrm>
          <a:off x="7467600" y="0"/>
          <a:ext cx="1935163" cy="2514600"/>
        </p:xfrm>
        <a:graphic>
          <a:graphicData uri="http://schemas.openxmlformats.org/presentationml/2006/ole">
            <mc:AlternateContent xmlns:mc="http://schemas.openxmlformats.org/markup-compatibility/2006">
              <mc:Choice xmlns:v="urn:schemas-microsoft-com:vml" Requires="v">
                <p:oleObj spid="_x0000_s5123" name="GALLERY" r:id="rId6" imgW="6477480" imgH="8423280" progId="GALLERYClipart">
                  <p:embed/>
                </p:oleObj>
              </mc:Choice>
              <mc:Fallback>
                <p:oleObj name="GALLERY" r:id="rId6" imgW="6477480" imgH="8423280" progId="GALLERYClipart">
                  <p:embed/>
                  <p:pic>
                    <p:nvPicPr>
                      <p:cNvPr id="7172" name="Object 4">
                        <a:extLst>
                          <a:ext uri="{FF2B5EF4-FFF2-40B4-BE49-F238E27FC236}">
                            <a16:creationId xmlns:a16="http://schemas.microsoft.com/office/drawing/2014/main" id="{2199DC67-71A6-44FC-8583-7811737F77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0"/>
                        <a:ext cx="1935163"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3" name="AutoShape 5">
            <a:extLst>
              <a:ext uri="{FF2B5EF4-FFF2-40B4-BE49-F238E27FC236}">
                <a16:creationId xmlns:a16="http://schemas.microsoft.com/office/drawing/2014/main" id="{D554DE73-966B-421D-AF30-1F14176434E2}"/>
              </a:ext>
            </a:extLst>
          </p:cNvPr>
          <p:cNvSpPr>
            <a:spLocks noChangeArrowheads="1"/>
          </p:cNvSpPr>
          <p:nvPr/>
        </p:nvSpPr>
        <p:spPr bwMode="auto">
          <a:xfrm>
            <a:off x="1676400" y="1905000"/>
            <a:ext cx="5562600" cy="2209800"/>
          </a:xfrm>
          <a:prstGeom prst="leftRightArrow">
            <a:avLst>
              <a:gd name="adj1" fmla="val 50000"/>
              <a:gd name="adj2" fmla="val 5034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t>Different Sexes</a:t>
            </a:r>
          </a:p>
        </p:txBody>
      </p:sp>
      <p:sp>
        <p:nvSpPr>
          <p:cNvPr id="7174" name="Text Box 6">
            <a:extLst>
              <a:ext uri="{FF2B5EF4-FFF2-40B4-BE49-F238E27FC236}">
                <a16:creationId xmlns:a16="http://schemas.microsoft.com/office/drawing/2014/main" id="{AC162640-B8FE-4E2A-A43D-7C848100DFA9}"/>
              </a:ext>
            </a:extLst>
          </p:cNvPr>
          <p:cNvSpPr txBox="1">
            <a:spLocks noChangeArrowheads="1"/>
          </p:cNvSpPr>
          <p:nvPr/>
        </p:nvSpPr>
        <p:spPr bwMode="auto">
          <a:xfrm>
            <a:off x="1884363" y="3581400"/>
            <a:ext cx="5213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a:t>Potential For Sexual Conflict</a:t>
            </a:r>
            <a:endParaRPr lang="en-US" altLang="en-US"/>
          </a:p>
        </p:txBody>
      </p:sp>
      <p:sp>
        <p:nvSpPr>
          <p:cNvPr id="7177" name="AutoShape 9">
            <a:extLst>
              <a:ext uri="{FF2B5EF4-FFF2-40B4-BE49-F238E27FC236}">
                <a16:creationId xmlns:a16="http://schemas.microsoft.com/office/drawing/2014/main" id="{A8C3DFB9-AB36-4DF2-B023-AA14B7FB3CBE}"/>
              </a:ext>
            </a:extLst>
          </p:cNvPr>
          <p:cNvSpPr>
            <a:spLocks noChangeArrowheads="1"/>
          </p:cNvSpPr>
          <p:nvPr/>
        </p:nvSpPr>
        <p:spPr bwMode="auto">
          <a:xfrm>
            <a:off x="0" y="3048000"/>
            <a:ext cx="5410200" cy="4038600"/>
          </a:xfrm>
          <a:prstGeom prst="cloudCallout">
            <a:avLst>
              <a:gd name="adj1" fmla="val -38380"/>
              <a:gd name="adj2" fmla="val 57153"/>
            </a:avLst>
          </a:prstGeom>
          <a:blipFill dpi="0" rotWithShape="0">
            <a:blip r:embed="rId8"/>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u="sng" dirty="0"/>
              <a:t>Various Forms</a:t>
            </a:r>
            <a:endParaRPr lang="en-US" altLang="en-US" sz="3200" b="1" dirty="0"/>
          </a:p>
          <a:p>
            <a:pPr algn="ctr"/>
            <a:endParaRPr lang="en-US" altLang="en-US" sz="3200" b="1" dirty="0"/>
          </a:p>
          <a:p>
            <a:pPr algn="ctr"/>
            <a:r>
              <a:rPr lang="en-US" altLang="en-US" sz="2800" dirty="0"/>
              <a:t>Unfaithful - Adultery</a:t>
            </a:r>
          </a:p>
          <a:p>
            <a:pPr algn="ctr"/>
            <a:r>
              <a:rPr lang="en-US" altLang="en-US" sz="2800" dirty="0"/>
              <a:t>Unwilling to Render . . .</a:t>
            </a:r>
          </a:p>
          <a:p>
            <a:pPr algn="ctr"/>
            <a:r>
              <a:rPr lang="en-US" altLang="en-US" sz="2800" dirty="0"/>
              <a:t>Inconsiderate / Unloving</a:t>
            </a:r>
            <a:endParaRPr lang="en-US" altLang="en-US" sz="3200" dirty="0"/>
          </a:p>
        </p:txBody>
      </p:sp>
      <p:sp>
        <p:nvSpPr>
          <p:cNvPr id="7178" name="AutoShape 10">
            <a:extLst>
              <a:ext uri="{FF2B5EF4-FFF2-40B4-BE49-F238E27FC236}">
                <a16:creationId xmlns:a16="http://schemas.microsoft.com/office/drawing/2014/main" id="{0137C3BF-79FB-4812-997E-D33031626D4C}"/>
              </a:ext>
            </a:extLst>
          </p:cNvPr>
          <p:cNvSpPr>
            <a:spLocks noChangeArrowheads="1"/>
          </p:cNvSpPr>
          <p:nvPr/>
        </p:nvSpPr>
        <p:spPr bwMode="auto">
          <a:xfrm flipH="1">
            <a:off x="4267200" y="2895600"/>
            <a:ext cx="4876800" cy="4191000"/>
          </a:xfrm>
          <a:prstGeom prst="cloudCallout">
            <a:avLst>
              <a:gd name="adj1" fmla="val -37111"/>
              <a:gd name="adj2" fmla="val 56778"/>
            </a:avLst>
          </a:prstGeom>
          <a:blipFill dpi="0" rotWithShape="0">
            <a:blip r:embed="rId8"/>
            <a:srcRect/>
            <a:tile tx="0" ty="0" sx="100000" sy="100000" flip="none" algn="tl"/>
          </a:bli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u="sng" dirty="0"/>
              <a:t>Avoid &amp; Resolve</a:t>
            </a:r>
          </a:p>
          <a:p>
            <a:pPr algn="ctr"/>
            <a:endParaRPr lang="en-US" altLang="en-US" sz="3200" b="1" u="sng" dirty="0"/>
          </a:p>
          <a:p>
            <a:pPr algn="ctr"/>
            <a:r>
              <a:rPr lang="en-US" altLang="en-US" sz="2800" dirty="0"/>
              <a:t>Understand God’s Design</a:t>
            </a:r>
          </a:p>
          <a:p>
            <a:pPr algn="ctr"/>
            <a:r>
              <a:rPr lang="en-US" altLang="en-US" sz="2800" dirty="0"/>
              <a:t>Consider Mate’s Feelings</a:t>
            </a:r>
          </a:p>
          <a:p>
            <a:pPr algn="ctr"/>
            <a:r>
              <a:rPr lang="en-US" altLang="en-US" sz="2800" dirty="0"/>
              <a:t>Communicate about it</a:t>
            </a:r>
            <a:endParaRPr lang="en-US" altLang="en-US" sz="32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p:cTn id="7" dur="1000" fill="hold"/>
                                        <p:tgtEl>
                                          <p:spTgt spid="7174"/>
                                        </p:tgtEl>
                                        <p:attrNameLst>
                                          <p:attrName>ppt_w</p:attrName>
                                        </p:attrNameLst>
                                      </p:cBhvr>
                                      <p:tavLst>
                                        <p:tav tm="0">
                                          <p:val>
                                            <p:fltVal val="0"/>
                                          </p:val>
                                        </p:tav>
                                        <p:tav tm="100000">
                                          <p:val>
                                            <p:strVal val="#ppt_w"/>
                                          </p:val>
                                        </p:tav>
                                      </p:tavLst>
                                    </p:anim>
                                    <p:anim calcmode="lin" valueType="num">
                                      <p:cBhvr>
                                        <p:cTn id="8" dur="1000" fill="hold"/>
                                        <p:tgtEl>
                                          <p:spTgt spid="7174"/>
                                        </p:tgtEl>
                                        <p:attrNameLst>
                                          <p:attrName>ppt_h</p:attrName>
                                        </p:attrNameLst>
                                      </p:cBhvr>
                                      <p:tavLst>
                                        <p:tav tm="0">
                                          <p:val>
                                            <p:fltVal val="0"/>
                                          </p:val>
                                        </p:tav>
                                        <p:tav tm="100000">
                                          <p:val>
                                            <p:strVal val="#ppt_h"/>
                                          </p:val>
                                        </p:tav>
                                      </p:tavLst>
                                    </p:anim>
                                    <p:anim calcmode="lin" valueType="num">
                                      <p:cBhvr>
                                        <p:cTn id="9" dur="1000" fill="hold"/>
                                        <p:tgtEl>
                                          <p:spTgt spid="717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7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177"/>
                                        </p:tgtEl>
                                        <p:attrNameLst>
                                          <p:attrName>style.visibility</p:attrName>
                                        </p:attrNameLst>
                                      </p:cBhvr>
                                      <p:to>
                                        <p:strVal val="visible"/>
                                      </p:to>
                                    </p:set>
                                    <p:animEffect transition="in" filter="fade">
                                      <p:cBhvr>
                                        <p:cTn id="15" dur="1000"/>
                                        <p:tgtEl>
                                          <p:spTgt spid="7177"/>
                                        </p:tgtEl>
                                      </p:cBhvr>
                                    </p:animEffect>
                                    <p:anim calcmode="lin" valueType="num">
                                      <p:cBhvr>
                                        <p:cTn id="16" dur="1000" fill="hold"/>
                                        <p:tgtEl>
                                          <p:spTgt spid="7177"/>
                                        </p:tgtEl>
                                        <p:attrNameLst>
                                          <p:attrName>ppt_x</p:attrName>
                                        </p:attrNameLst>
                                      </p:cBhvr>
                                      <p:tavLst>
                                        <p:tav tm="0">
                                          <p:val>
                                            <p:strVal val="#ppt_x"/>
                                          </p:val>
                                        </p:tav>
                                        <p:tav tm="100000">
                                          <p:val>
                                            <p:strVal val="#ppt_x"/>
                                          </p:val>
                                        </p:tav>
                                      </p:tavLst>
                                    </p:anim>
                                    <p:anim calcmode="lin" valueType="num">
                                      <p:cBhvr>
                                        <p:cTn id="17" dur="1000" fill="hold"/>
                                        <p:tgtEl>
                                          <p:spTgt spid="717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178"/>
                                        </p:tgtEl>
                                        <p:attrNameLst>
                                          <p:attrName>style.visibility</p:attrName>
                                        </p:attrNameLst>
                                      </p:cBhvr>
                                      <p:to>
                                        <p:strVal val="visible"/>
                                      </p:to>
                                    </p:set>
                                    <p:animEffect transition="in" filter="fade">
                                      <p:cBhvr>
                                        <p:cTn id="22" dur="1000"/>
                                        <p:tgtEl>
                                          <p:spTgt spid="7178"/>
                                        </p:tgtEl>
                                      </p:cBhvr>
                                    </p:animEffect>
                                    <p:anim calcmode="lin" valueType="num">
                                      <p:cBhvr>
                                        <p:cTn id="23" dur="1000" fill="hold"/>
                                        <p:tgtEl>
                                          <p:spTgt spid="7178"/>
                                        </p:tgtEl>
                                        <p:attrNameLst>
                                          <p:attrName>ppt_x</p:attrName>
                                        </p:attrNameLst>
                                      </p:cBhvr>
                                      <p:tavLst>
                                        <p:tav tm="0">
                                          <p:val>
                                            <p:strVal val="#ppt_x"/>
                                          </p:val>
                                        </p:tav>
                                        <p:tav tm="100000">
                                          <p:val>
                                            <p:strVal val="#ppt_x"/>
                                          </p:val>
                                        </p:tav>
                                      </p:tavLst>
                                    </p:anim>
                                    <p:anim calcmode="lin" valueType="num">
                                      <p:cBhvr>
                                        <p:cTn id="24" dur="1000" fill="hold"/>
                                        <p:tgtEl>
                                          <p:spTgt spid="71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autoUpdateAnimBg="0"/>
      <p:bldP spid="7177" grpId="0" animBg="1"/>
      <p:bldP spid="7178"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00" name="Oval 8">
            <a:extLst>
              <a:ext uri="{FF2B5EF4-FFF2-40B4-BE49-F238E27FC236}">
                <a16:creationId xmlns:a16="http://schemas.microsoft.com/office/drawing/2014/main" id="{EDBAAAB6-3566-4B6F-8CC0-D12C98C1A90A}"/>
              </a:ext>
            </a:extLst>
          </p:cNvPr>
          <p:cNvSpPr>
            <a:spLocks noChangeArrowheads="1"/>
          </p:cNvSpPr>
          <p:nvPr/>
        </p:nvSpPr>
        <p:spPr bwMode="auto">
          <a:xfrm>
            <a:off x="4267200" y="4114800"/>
            <a:ext cx="5181600" cy="2743200"/>
          </a:xfrm>
          <a:prstGeom prst="ellipse">
            <a:avLst/>
          </a:prstGeom>
          <a:solidFill>
            <a:schemeClr val="tx1"/>
          </a:solidFill>
          <a:ln w="9525">
            <a:solidFill>
              <a:schemeClr val="tx1"/>
            </a:solidFill>
            <a:round/>
            <a:headEnd/>
            <a:tailEnd/>
          </a:ln>
          <a:effectLst>
            <a:outerShdw sy="50000" kx="2453608" rotWithShape="0">
              <a:schemeClr val="bg2"/>
            </a:outerShdw>
          </a:effectLst>
        </p:spPr>
        <p:txBody>
          <a:bodyPr wrap="none" anchor="ctr"/>
          <a:lstStyle/>
          <a:p>
            <a:pPr algn="ctr"/>
            <a:r>
              <a:rPr lang="en-US" altLang="en-US" sz="3200" b="1" u="sng" dirty="0">
                <a:solidFill>
                  <a:srgbClr val="FFFFCC"/>
                </a:solidFill>
              </a:rPr>
              <a:t>Problems:</a:t>
            </a:r>
          </a:p>
          <a:p>
            <a:pPr algn="ctr"/>
            <a:endParaRPr lang="en-US" altLang="en-US" sz="2000" b="1" dirty="0">
              <a:solidFill>
                <a:srgbClr val="FFFFCC"/>
              </a:solidFill>
            </a:endParaRPr>
          </a:p>
          <a:p>
            <a:pPr algn="ctr"/>
            <a:r>
              <a:rPr lang="en-US" altLang="en-US" sz="2800" dirty="0">
                <a:solidFill>
                  <a:srgbClr val="FFFFCC"/>
                </a:solidFill>
              </a:rPr>
              <a:t>Husband - not Lead</a:t>
            </a:r>
          </a:p>
          <a:p>
            <a:pPr algn="ctr"/>
            <a:r>
              <a:rPr lang="en-US" altLang="en-US" sz="2800" dirty="0">
                <a:solidFill>
                  <a:srgbClr val="FFFFCC"/>
                </a:solidFill>
              </a:rPr>
              <a:t>Wife - not Submit</a:t>
            </a:r>
          </a:p>
          <a:p>
            <a:pPr algn="ctr"/>
            <a:r>
              <a:rPr lang="en-US" altLang="en-US" sz="2800" dirty="0">
                <a:solidFill>
                  <a:srgbClr val="FFFFCC"/>
                </a:solidFill>
              </a:rPr>
              <a:t>Either - domineer</a:t>
            </a:r>
            <a:endParaRPr lang="en-US" altLang="en-US" sz="3200" dirty="0">
              <a:solidFill>
                <a:srgbClr val="FFFFCC"/>
              </a:solidFill>
            </a:endParaRPr>
          </a:p>
        </p:txBody>
      </p:sp>
      <p:sp>
        <p:nvSpPr>
          <p:cNvPr id="8194" name="Rectangle 2">
            <a:extLst>
              <a:ext uri="{FF2B5EF4-FFF2-40B4-BE49-F238E27FC236}">
                <a16:creationId xmlns:a16="http://schemas.microsoft.com/office/drawing/2014/main" id="{8BA5AF07-1667-4482-98DD-5593A8ED1635}"/>
              </a:ext>
            </a:extLst>
          </p:cNvPr>
          <p:cNvSpPr>
            <a:spLocks noChangeArrowheads="1"/>
          </p:cNvSpPr>
          <p:nvPr/>
        </p:nvSpPr>
        <p:spPr bwMode="auto">
          <a:xfrm>
            <a:off x="381000" y="381000"/>
            <a:ext cx="8382000" cy="1600200"/>
          </a:xfrm>
          <a:prstGeom prst="rect">
            <a:avLst/>
          </a:prstGeom>
          <a:blipFill dpi="0" rotWithShape="0">
            <a:blip r:embed="rId3"/>
            <a:srcRect/>
            <a:tile tx="0" ty="0" sx="100000" sy="100000" flip="none" algn="tl"/>
          </a:blipFill>
          <a:ln w="57150" cmpd="thickThin">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dirty="0">
                <a:latin typeface="Arial" panose="020B0604020202020204" pitchFamily="34" charset="0"/>
              </a:rPr>
              <a:t>Two People -</a:t>
            </a:r>
          </a:p>
          <a:p>
            <a:pPr algn="ctr"/>
            <a:r>
              <a:rPr lang="en-US" altLang="en-US" sz="4000" b="1" dirty="0">
                <a:latin typeface="Arial" panose="020B0604020202020204" pitchFamily="34" charset="0"/>
              </a:rPr>
              <a:t>There Will be Problems</a:t>
            </a:r>
            <a:endParaRPr lang="en-US" altLang="en-US" b="1" dirty="0">
              <a:latin typeface="Arial" panose="020B0604020202020204" pitchFamily="34" charset="0"/>
            </a:endParaRPr>
          </a:p>
        </p:txBody>
      </p:sp>
      <p:graphicFrame>
        <p:nvGraphicFramePr>
          <p:cNvPr id="8195" name="Object 3">
            <a:extLst>
              <a:ext uri="{FF2B5EF4-FFF2-40B4-BE49-F238E27FC236}">
                <a16:creationId xmlns:a16="http://schemas.microsoft.com/office/drawing/2014/main" id="{0C1CBC7D-52E2-4024-A1D0-0A4FF7D0386D}"/>
              </a:ext>
            </a:extLst>
          </p:cNvPr>
          <p:cNvGraphicFramePr>
            <a:graphicFrameLocks noChangeAspect="1"/>
          </p:cNvGraphicFramePr>
          <p:nvPr/>
        </p:nvGraphicFramePr>
        <p:xfrm>
          <a:off x="0" y="0"/>
          <a:ext cx="1758950" cy="2489200"/>
        </p:xfrm>
        <a:graphic>
          <a:graphicData uri="http://schemas.openxmlformats.org/presentationml/2006/ole">
            <mc:AlternateContent xmlns:mc="http://schemas.openxmlformats.org/markup-compatibility/2006">
              <mc:Choice xmlns:v="urn:schemas-microsoft-com:vml" Requires="v">
                <p:oleObj spid="_x0000_s6146" name="GALLERY" r:id="rId4" imgW="5756760" imgH="8144280" progId="GALLERYClipart">
                  <p:embed/>
                </p:oleObj>
              </mc:Choice>
              <mc:Fallback>
                <p:oleObj name="GALLERY" r:id="rId4" imgW="5756760" imgH="8144280" progId="GALLERYClipart">
                  <p:embed/>
                  <p:pic>
                    <p:nvPicPr>
                      <p:cNvPr id="8195" name="Object 3">
                        <a:extLst>
                          <a:ext uri="{FF2B5EF4-FFF2-40B4-BE49-F238E27FC236}">
                            <a16:creationId xmlns:a16="http://schemas.microsoft.com/office/drawing/2014/main" id="{0C1CBC7D-52E2-4024-A1D0-0A4FF7D038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58950" cy="248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6" name="Object 4">
            <a:extLst>
              <a:ext uri="{FF2B5EF4-FFF2-40B4-BE49-F238E27FC236}">
                <a16:creationId xmlns:a16="http://schemas.microsoft.com/office/drawing/2014/main" id="{198EBC46-C4E3-49EF-B89E-B93BF66147F4}"/>
              </a:ext>
            </a:extLst>
          </p:cNvPr>
          <p:cNvGraphicFramePr>
            <a:graphicFrameLocks noChangeAspect="1"/>
          </p:cNvGraphicFramePr>
          <p:nvPr/>
        </p:nvGraphicFramePr>
        <p:xfrm>
          <a:off x="7467600" y="0"/>
          <a:ext cx="1935163" cy="2514600"/>
        </p:xfrm>
        <a:graphic>
          <a:graphicData uri="http://schemas.openxmlformats.org/presentationml/2006/ole">
            <mc:AlternateContent xmlns:mc="http://schemas.openxmlformats.org/markup-compatibility/2006">
              <mc:Choice xmlns:v="urn:schemas-microsoft-com:vml" Requires="v">
                <p:oleObj spid="_x0000_s6147" name="GALLERY" r:id="rId6" imgW="6477480" imgH="8423280" progId="GALLERYClipart">
                  <p:embed/>
                </p:oleObj>
              </mc:Choice>
              <mc:Fallback>
                <p:oleObj name="GALLERY" r:id="rId6" imgW="6477480" imgH="8423280" progId="GALLERYClipart">
                  <p:embed/>
                  <p:pic>
                    <p:nvPicPr>
                      <p:cNvPr id="8196" name="Object 4">
                        <a:extLst>
                          <a:ext uri="{FF2B5EF4-FFF2-40B4-BE49-F238E27FC236}">
                            <a16:creationId xmlns:a16="http://schemas.microsoft.com/office/drawing/2014/main" id="{198EBC46-C4E3-49EF-B89E-B93BF66147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0"/>
                        <a:ext cx="1935163"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7" name="AutoShape 5">
            <a:extLst>
              <a:ext uri="{FF2B5EF4-FFF2-40B4-BE49-F238E27FC236}">
                <a16:creationId xmlns:a16="http://schemas.microsoft.com/office/drawing/2014/main" id="{FFBC47B6-C9FE-4001-A0CA-75EF131F0AD0}"/>
              </a:ext>
            </a:extLst>
          </p:cNvPr>
          <p:cNvSpPr>
            <a:spLocks noChangeArrowheads="1"/>
          </p:cNvSpPr>
          <p:nvPr/>
        </p:nvSpPr>
        <p:spPr bwMode="auto">
          <a:xfrm>
            <a:off x="1676400" y="1905000"/>
            <a:ext cx="5562600" cy="2209800"/>
          </a:xfrm>
          <a:prstGeom prst="leftRightArrow">
            <a:avLst>
              <a:gd name="adj1" fmla="val 50000"/>
              <a:gd name="adj2" fmla="val 5034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dirty="0"/>
              <a:t>Different Roles</a:t>
            </a:r>
          </a:p>
        </p:txBody>
      </p:sp>
      <p:sp>
        <p:nvSpPr>
          <p:cNvPr id="8198" name="Text Box 6">
            <a:extLst>
              <a:ext uri="{FF2B5EF4-FFF2-40B4-BE49-F238E27FC236}">
                <a16:creationId xmlns:a16="http://schemas.microsoft.com/office/drawing/2014/main" id="{3B70AD15-138C-4B08-8285-7CFCF00C1143}"/>
              </a:ext>
            </a:extLst>
          </p:cNvPr>
          <p:cNvSpPr txBox="1">
            <a:spLocks noChangeArrowheads="1"/>
          </p:cNvSpPr>
          <p:nvPr/>
        </p:nvSpPr>
        <p:spPr bwMode="auto">
          <a:xfrm>
            <a:off x="73025" y="3581400"/>
            <a:ext cx="88534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a:t>Potential For Conflict in Leadership / Submission</a:t>
            </a:r>
            <a:endParaRPr lang="en-US" altLang="en-US"/>
          </a:p>
        </p:txBody>
      </p:sp>
      <p:sp>
        <p:nvSpPr>
          <p:cNvPr id="8199" name="Oval 7">
            <a:extLst>
              <a:ext uri="{FF2B5EF4-FFF2-40B4-BE49-F238E27FC236}">
                <a16:creationId xmlns:a16="http://schemas.microsoft.com/office/drawing/2014/main" id="{15D3B442-060D-435B-BAA4-AF6D2939FD0D}"/>
              </a:ext>
            </a:extLst>
          </p:cNvPr>
          <p:cNvSpPr>
            <a:spLocks noChangeArrowheads="1"/>
          </p:cNvSpPr>
          <p:nvPr/>
        </p:nvSpPr>
        <p:spPr bwMode="auto">
          <a:xfrm>
            <a:off x="0" y="4114800"/>
            <a:ext cx="4724400" cy="2743200"/>
          </a:xfrm>
          <a:prstGeom prst="ellipse">
            <a:avLst/>
          </a:prstGeom>
          <a:solidFill>
            <a:schemeClr val="tx1"/>
          </a:solidFill>
          <a:ln w="9525">
            <a:solidFill>
              <a:schemeClr val="tx1"/>
            </a:solidFill>
            <a:round/>
            <a:headEnd/>
            <a:tailEnd/>
          </a:ln>
          <a:effectLst>
            <a:outerShdw sy="50000" kx="2453608" rotWithShape="0">
              <a:schemeClr val="bg2"/>
            </a:outerShdw>
          </a:effectLst>
        </p:spPr>
        <p:txBody>
          <a:bodyPr wrap="none" anchor="ctr"/>
          <a:lstStyle/>
          <a:p>
            <a:pPr algn="ctr"/>
            <a:r>
              <a:rPr lang="en-US" altLang="en-US" sz="3200" b="1" u="sng" dirty="0">
                <a:solidFill>
                  <a:srgbClr val="FFFFCC"/>
                </a:solidFill>
              </a:rPr>
              <a:t>Different Roles</a:t>
            </a:r>
          </a:p>
          <a:p>
            <a:pPr algn="ctr"/>
            <a:endParaRPr lang="en-US" altLang="en-US" sz="2000" b="1" dirty="0">
              <a:solidFill>
                <a:srgbClr val="FFFFCC"/>
              </a:solidFill>
            </a:endParaRPr>
          </a:p>
          <a:p>
            <a:pPr algn="ctr"/>
            <a:r>
              <a:rPr lang="en-US" altLang="en-US" sz="2800" dirty="0">
                <a:solidFill>
                  <a:srgbClr val="FFFFCC"/>
                </a:solidFill>
              </a:rPr>
              <a:t>Husband - Lead</a:t>
            </a:r>
          </a:p>
          <a:p>
            <a:pPr algn="ctr"/>
            <a:r>
              <a:rPr lang="en-US" altLang="en-US" sz="2800" dirty="0">
                <a:solidFill>
                  <a:srgbClr val="FFFFCC"/>
                </a:solidFill>
              </a:rPr>
              <a:t>Wife - submit</a:t>
            </a:r>
            <a:endParaRPr lang="en-US" altLang="en-US" sz="3200" dirty="0">
              <a:solidFill>
                <a:srgbClr val="FFFFCC"/>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 calcmode="lin" valueType="num">
                                      <p:cBhvr>
                                        <p:cTn id="7" dur="1000" fill="hold"/>
                                        <p:tgtEl>
                                          <p:spTgt spid="8198"/>
                                        </p:tgtEl>
                                        <p:attrNameLst>
                                          <p:attrName>ppt_w</p:attrName>
                                        </p:attrNameLst>
                                      </p:cBhvr>
                                      <p:tavLst>
                                        <p:tav tm="0">
                                          <p:val>
                                            <p:fltVal val="0"/>
                                          </p:val>
                                        </p:tav>
                                        <p:tav tm="100000">
                                          <p:val>
                                            <p:strVal val="#ppt_w"/>
                                          </p:val>
                                        </p:tav>
                                      </p:tavLst>
                                    </p:anim>
                                    <p:anim calcmode="lin" valueType="num">
                                      <p:cBhvr>
                                        <p:cTn id="8" dur="1000" fill="hold"/>
                                        <p:tgtEl>
                                          <p:spTgt spid="8198"/>
                                        </p:tgtEl>
                                        <p:attrNameLst>
                                          <p:attrName>ppt_h</p:attrName>
                                        </p:attrNameLst>
                                      </p:cBhvr>
                                      <p:tavLst>
                                        <p:tav tm="0">
                                          <p:val>
                                            <p:fltVal val="0"/>
                                          </p:val>
                                        </p:tav>
                                        <p:tav tm="100000">
                                          <p:val>
                                            <p:strVal val="#ppt_h"/>
                                          </p:val>
                                        </p:tav>
                                      </p:tavLst>
                                    </p:anim>
                                    <p:anim calcmode="lin" valueType="num">
                                      <p:cBhvr>
                                        <p:cTn id="9" dur="1000" fill="hold"/>
                                        <p:tgtEl>
                                          <p:spTgt spid="81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5" fill="hold" grpId="0" nodeType="clickEffect">
                                  <p:stCondLst>
                                    <p:cond delay="0"/>
                                  </p:stCondLst>
                                  <p:childTnLst>
                                    <p:set>
                                      <p:cBhvr>
                                        <p:cTn id="14" dur="1" fill="hold">
                                          <p:stCondLst>
                                            <p:cond delay="0"/>
                                          </p:stCondLst>
                                        </p:cTn>
                                        <p:tgtEl>
                                          <p:spTgt spid="8199"/>
                                        </p:tgtEl>
                                        <p:attrNameLst>
                                          <p:attrName>style.visibility</p:attrName>
                                        </p:attrNameLst>
                                      </p:cBhvr>
                                      <p:to>
                                        <p:strVal val="visible"/>
                                      </p:to>
                                    </p:set>
                                    <p:animEffect transition="in" filter="blinds(vertical)">
                                      <p:cBhvr>
                                        <p:cTn id="15" dur="500"/>
                                        <p:tgtEl>
                                          <p:spTgt spid="819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5" fill="hold" grpId="0" nodeType="clickEffect">
                                  <p:stCondLst>
                                    <p:cond delay="0"/>
                                  </p:stCondLst>
                                  <p:childTnLst>
                                    <p:set>
                                      <p:cBhvr>
                                        <p:cTn id="19" dur="1" fill="hold">
                                          <p:stCondLst>
                                            <p:cond delay="0"/>
                                          </p:stCondLst>
                                        </p:cTn>
                                        <p:tgtEl>
                                          <p:spTgt spid="8200"/>
                                        </p:tgtEl>
                                        <p:attrNameLst>
                                          <p:attrName>style.visibility</p:attrName>
                                        </p:attrNameLst>
                                      </p:cBhvr>
                                      <p:to>
                                        <p:strVal val="visible"/>
                                      </p:to>
                                    </p:set>
                                    <p:animEffect transition="in" filter="blinds(vertical)">
                                      <p:cBhvr>
                                        <p:cTn id="20" dur="5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0" grpId="0" animBg="1" autoUpdateAnimBg="0"/>
      <p:bldP spid="8198" grpId="0" autoUpdateAnimBg="0"/>
      <p:bldP spid="8199"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1" name="AutoShape 5">
            <a:extLst>
              <a:ext uri="{FF2B5EF4-FFF2-40B4-BE49-F238E27FC236}">
                <a16:creationId xmlns:a16="http://schemas.microsoft.com/office/drawing/2014/main" id="{92ECA9BC-4F49-459F-8820-701B68F75C61}"/>
              </a:ext>
            </a:extLst>
          </p:cNvPr>
          <p:cNvSpPr>
            <a:spLocks noChangeArrowheads="1"/>
          </p:cNvSpPr>
          <p:nvPr/>
        </p:nvSpPr>
        <p:spPr bwMode="auto">
          <a:xfrm>
            <a:off x="1676400" y="1905000"/>
            <a:ext cx="5562600" cy="2209800"/>
          </a:xfrm>
          <a:prstGeom prst="leftRightArrow">
            <a:avLst>
              <a:gd name="adj1" fmla="val 50000"/>
              <a:gd name="adj2" fmla="val 5034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dirty="0"/>
              <a:t>Different Views </a:t>
            </a:r>
          </a:p>
          <a:p>
            <a:pPr algn="ctr"/>
            <a:r>
              <a:rPr lang="en-US" altLang="en-US" sz="4000" b="1" dirty="0"/>
              <a:t>of Money</a:t>
            </a:r>
          </a:p>
        </p:txBody>
      </p:sp>
      <p:sp>
        <p:nvSpPr>
          <p:cNvPr id="9218" name="Rectangle 2">
            <a:extLst>
              <a:ext uri="{FF2B5EF4-FFF2-40B4-BE49-F238E27FC236}">
                <a16:creationId xmlns:a16="http://schemas.microsoft.com/office/drawing/2014/main" id="{32F62AFA-FFBE-4E8C-A381-9F6B26FFEBBD}"/>
              </a:ext>
            </a:extLst>
          </p:cNvPr>
          <p:cNvSpPr>
            <a:spLocks noChangeArrowheads="1"/>
          </p:cNvSpPr>
          <p:nvPr/>
        </p:nvSpPr>
        <p:spPr bwMode="auto">
          <a:xfrm>
            <a:off x="381000" y="381000"/>
            <a:ext cx="8382000" cy="1600200"/>
          </a:xfrm>
          <a:prstGeom prst="rect">
            <a:avLst/>
          </a:prstGeom>
          <a:blipFill dpi="0" rotWithShape="0">
            <a:blip r:embed="rId4"/>
            <a:srcRect/>
            <a:tile tx="0" ty="0" sx="100000" sy="100000" flip="none" algn="tl"/>
          </a:blipFill>
          <a:ln w="57150" cmpd="thickThin">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4000" b="1">
                <a:latin typeface="Arial" panose="020B0604020202020204" pitchFamily="34" charset="0"/>
              </a:rPr>
              <a:t>Two People -</a:t>
            </a:r>
          </a:p>
          <a:p>
            <a:pPr algn="ctr"/>
            <a:r>
              <a:rPr lang="en-US" altLang="en-US" sz="4000" b="1">
                <a:latin typeface="Arial" panose="020B0604020202020204" pitchFamily="34" charset="0"/>
              </a:rPr>
              <a:t>There Will be Problems</a:t>
            </a:r>
            <a:endParaRPr lang="en-US" altLang="en-US" b="1">
              <a:latin typeface="Arial" panose="020B0604020202020204" pitchFamily="34" charset="0"/>
            </a:endParaRPr>
          </a:p>
        </p:txBody>
      </p:sp>
      <p:graphicFrame>
        <p:nvGraphicFramePr>
          <p:cNvPr id="9219" name="Object 3">
            <a:extLst>
              <a:ext uri="{FF2B5EF4-FFF2-40B4-BE49-F238E27FC236}">
                <a16:creationId xmlns:a16="http://schemas.microsoft.com/office/drawing/2014/main" id="{4D201F0C-A42E-4250-9E24-ECADD76ACD3D}"/>
              </a:ext>
            </a:extLst>
          </p:cNvPr>
          <p:cNvGraphicFramePr>
            <a:graphicFrameLocks noChangeAspect="1"/>
          </p:cNvGraphicFramePr>
          <p:nvPr/>
        </p:nvGraphicFramePr>
        <p:xfrm>
          <a:off x="0" y="0"/>
          <a:ext cx="1758950" cy="2489200"/>
        </p:xfrm>
        <a:graphic>
          <a:graphicData uri="http://schemas.openxmlformats.org/presentationml/2006/ole">
            <mc:AlternateContent xmlns:mc="http://schemas.openxmlformats.org/markup-compatibility/2006">
              <mc:Choice xmlns:v="urn:schemas-microsoft-com:vml" Requires="v">
                <p:oleObj spid="_x0000_s7170" name="GALLERY" r:id="rId5" imgW="5756760" imgH="8144280" progId="GALLERYClipart">
                  <p:embed/>
                </p:oleObj>
              </mc:Choice>
              <mc:Fallback>
                <p:oleObj name="GALLERY" r:id="rId5" imgW="5756760" imgH="8144280" progId="GALLERYClipart">
                  <p:embed/>
                  <p:pic>
                    <p:nvPicPr>
                      <p:cNvPr id="9219" name="Object 3">
                        <a:extLst>
                          <a:ext uri="{FF2B5EF4-FFF2-40B4-BE49-F238E27FC236}">
                            <a16:creationId xmlns:a16="http://schemas.microsoft.com/office/drawing/2014/main" id="{4D201F0C-A42E-4250-9E24-ECADD76ACD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758950" cy="248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0" name="Object 4">
            <a:extLst>
              <a:ext uri="{FF2B5EF4-FFF2-40B4-BE49-F238E27FC236}">
                <a16:creationId xmlns:a16="http://schemas.microsoft.com/office/drawing/2014/main" id="{C0839129-64DD-4A61-A0B8-C0CD2A08E4AB}"/>
              </a:ext>
            </a:extLst>
          </p:cNvPr>
          <p:cNvGraphicFramePr>
            <a:graphicFrameLocks noChangeAspect="1"/>
          </p:cNvGraphicFramePr>
          <p:nvPr/>
        </p:nvGraphicFramePr>
        <p:xfrm>
          <a:off x="7467600" y="0"/>
          <a:ext cx="1935163" cy="2514600"/>
        </p:xfrm>
        <a:graphic>
          <a:graphicData uri="http://schemas.openxmlformats.org/presentationml/2006/ole">
            <mc:AlternateContent xmlns:mc="http://schemas.openxmlformats.org/markup-compatibility/2006">
              <mc:Choice xmlns:v="urn:schemas-microsoft-com:vml" Requires="v">
                <p:oleObj spid="_x0000_s7171" name="GALLERY" r:id="rId7" imgW="6477480" imgH="8423280" progId="GALLERYClipart">
                  <p:embed/>
                </p:oleObj>
              </mc:Choice>
              <mc:Fallback>
                <p:oleObj name="GALLERY" r:id="rId7" imgW="6477480" imgH="8423280" progId="GALLERYClipart">
                  <p:embed/>
                  <p:pic>
                    <p:nvPicPr>
                      <p:cNvPr id="9220" name="Object 4">
                        <a:extLst>
                          <a:ext uri="{FF2B5EF4-FFF2-40B4-BE49-F238E27FC236}">
                            <a16:creationId xmlns:a16="http://schemas.microsoft.com/office/drawing/2014/main" id="{C0839129-64DD-4A61-A0B8-C0CD2A08E4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600" y="0"/>
                        <a:ext cx="1935163"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2" name="Text Box 6">
            <a:extLst>
              <a:ext uri="{FF2B5EF4-FFF2-40B4-BE49-F238E27FC236}">
                <a16:creationId xmlns:a16="http://schemas.microsoft.com/office/drawing/2014/main" id="{907B5712-1A48-4E68-98FB-1EE71349062F}"/>
              </a:ext>
            </a:extLst>
          </p:cNvPr>
          <p:cNvSpPr txBox="1">
            <a:spLocks noChangeArrowheads="1"/>
          </p:cNvSpPr>
          <p:nvPr/>
        </p:nvSpPr>
        <p:spPr bwMode="auto">
          <a:xfrm>
            <a:off x="1727200" y="3581400"/>
            <a:ext cx="55276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200"/>
              <a:t>Potential For Money Problems</a:t>
            </a:r>
            <a:endParaRPr lang="en-US" altLang="en-US"/>
          </a:p>
        </p:txBody>
      </p:sp>
      <p:sp>
        <p:nvSpPr>
          <p:cNvPr id="9229" name="Rectangle 13">
            <a:extLst>
              <a:ext uri="{FF2B5EF4-FFF2-40B4-BE49-F238E27FC236}">
                <a16:creationId xmlns:a16="http://schemas.microsoft.com/office/drawing/2014/main" id="{DDC52883-D563-40AF-8E1E-66F358995177}"/>
              </a:ext>
            </a:extLst>
          </p:cNvPr>
          <p:cNvSpPr>
            <a:spLocks noChangeArrowheads="1"/>
          </p:cNvSpPr>
          <p:nvPr/>
        </p:nvSpPr>
        <p:spPr bwMode="auto">
          <a:xfrm>
            <a:off x="0" y="2438400"/>
            <a:ext cx="4572000" cy="4419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u="sng"/>
              <a:t>Problems - </a:t>
            </a:r>
          </a:p>
          <a:p>
            <a:pPr algn="ctr"/>
            <a:r>
              <a:rPr lang="en-US" altLang="en-US" sz="3200" b="1" u="sng"/>
              <a:t>Cause Divorce</a:t>
            </a:r>
          </a:p>
          <a:p>
            <a:pPr algn="ctr"/>
            <a:endParaRPr lang="en-US" altLang="en-US" sz="3200" b="1" u="sng"/>
          </a:p>
          <a:p>
            <a:pPr algn="ctr"/>
            <a:r>
              <a:rPr lang="en-US" altLang="en-US" sz="2800" b="1"/>
              <a:t>Both spend more </a:t>
            </a:r>
          </a:p>
          <a:p>
            <a:pPr algn="ctr"/>
            <a:r>
              <a:rPr lang="en-US" altLang="en-US" sz="2800" b="1"/>
              <a:t>than make</a:t>
            </a:r>
          </a:p>
          <a:p>
            <a:pPr algn="ctr"/>
            <a:r>
              <a:rPr lang="en-US" altLang="en-US" sz="2800" b="1"/>
              <a:t>One may be selfish</a:t>
            </a:r>
          </a:p>
          <a:p>
            <a:pPr algn="ctr"/>
            <a:r>
              <a:rPr lang="en-US" altLang="en-US" sz="2800" b="1"/>
              <a:t>One spends/ one saves</a:t>
            </a:r>
          </a:p>
          <a:p>
            <a:pPr algn="ctr"/>
            <a:r>
              <a:rPr lang="en-US" altLang="en-US" sz="2800" b="1"/>
              <a:t>Debt - causes fighting</a:t>
            </a:r>
            <a:endParaRPr lang="en-US" altLang="en-US" sz="3200" b="1"/>
          </a:p>
          <a:p>
            <a:pPr algn="ctr"/>
            <a:endParaRPr lang="en-US" altLang="en-US" sz="3200"/>
          </a:p>
        </p:txBody>
      </p:sp>
      <p:sp>
        <p:nvSpPr>
          <p:cNvPr id="9230" name="Rectangle 14">
            <a:extLst>
              <a:ext uri="{FF2B5EF4-FFF2-40B4-BE49-F238E27FC236}">
                <a16:creationId xmlns:a16="http://schemas.microsoft.com/office/drawing/2014/main" id="{B3D60E29-DABC-4A91-9B16-7BD0AEC03DED}"/>
              </a:ext>
            </a:extLst>
          </p:cNvPr>
          <p:cNvSpPr>
            <a:spLocks noChangeArrowheads="1"/>
          </p:cNvSpPr>
          <p:nvPr/>
        </p:nvSpPr>
        <p:spPr bwMode="auto">
          <a:xfrm>
            <a:off x="4572000" y="2438400"/>
            <a:ext cx="4572000" cy="4419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b="1" u="sng"/>
              <a:t>Biblical Warnings</a:t>
            </a:r>
          </a:p>
          <a:p>
            <a:pPr algn="ctr"/>
            <a:endParaRPr lang="en-US" altLang="en-US" sz="3200" b="1" u="sng"/>
          </a:p>
          <a:p>
            <a:pPr algn="ctr"/>
            <a:r>
              <a:rPr lang="en-US" altLang="en-US" sz="2800" b="1"/>
              <a:t>Debt makes you a slave</a:t>
            </a:r>
          </a:p>
          <a:p>
            <a:pPr algn="ctr"/>
            <a:r>
              <a:rPr lang="en-US" altLang="en-US" sz="2800" b="1"/>
              <a:t>Pay your debts</a:t>
            </a:r>
          </a:p>
          <a:p>
            <a:pPr algn="ctr"/>
            <a:r>
              <a:rPr lang="en-US" altLang="en-US" sz="2800" b="1"/>
              <a:t> live within means</a:t>
            </a:r>
            <a:endParaRPr lang="en-US" altLang="en-US" sz="3200" b="1"/>
          </a:p>
          <a:p>
            <a:pPr algn="ctr"/>
            <a:endParaRPr lang="en-US" altLang="en-US" sz="320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9222"/>
                                        </p:tgtEl>
                                        <p:attrNameLst>
                                          <p:attrName>style.visibility</p:attrName>
                                        </p:attrNameLst>
                                      </p:cBhvr>
                                      <p:to>
                                        <p:strVal val="visible"/>
                                      </p:to>
                                    </p:set>
                                    <p:anim calcmode="lin" valueType="num">
                                      <p:cBhvr>
                                        <p:cTn id="7" dur="1000" fill="hold"/>
                                        <p:tgtEl>
                                          <p:spTgt spid="9222"/>
                                        </p:tgtEl>
                                        <p:attrNameLst>
                                          <p:attrName>ppt_w</p:attrName>
                                        </p:attrNameLst>
                                      </p:cBhvr>
                                      <p:tavLst>
                                        <p:tav tm="0">
                                          <p:val>
                                            <p:fltVal val="0"/>
                                          </p:val>
                                        </p:tav>
                                        <p:tav tm="100000">
                                          <p:val>
                                            <p:strVal val="#ppt_w"/>
                                          </p:val>
                                        </p:tav>
                                      </p:tavLst>
                                    </p:anim>
                                    <p:anim calcmode="lin" valueType="num">
                                      <p:cBhvr>
                                        <p:cTn id="8" dur="1000" fill="hold"/>
                                        <p:tgtEl>
                                          <p:spTgt spid="9222"/>
                                        </p:tgtEl>
                                        <p:attrNameLst>
                                          <p:attrName>ppt_h</p:attrName>
                                        </p:attrNameLst>
                                      </p:cBhvr>
                                      <p:tavLst>
                                        <p:tav tm="0">
                                          <p:val>
                                            <p:fltVal val="0"/>
                                          </p:val>
                                        </p:tav>
                                        <p:tav tm="100000">
                                          <p:val>
                                            <p:strVal val="#ppt_h"/>
                                          </p:val>
                                        </p:tav>
                                      </p:tavLst>
                                    </p:anim>
                                    <p:anim calcmode="lin" valueType="num">
                                      <p:cBhvr>
                                        <p:cTn id="9" dur="1000" fill="hold"/>
                                        <p:tgtEl>
                                          <p:spTgt spid="922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22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229"/>
                                        </p:tgtEl>
                                        <p:attrNameLst>
                                          <p:attrName>style.visibility</p:attrName>
                                        </p:attrNameLst>
                                      </p:cBhvr>
                                      <p:to>
                                        <p:strVal val="visible"/>
                                      </p:to>
                                    </p:set>
                                    <p:animEffect transition="in" filter="wipe(down)">
                                      <p:cBhvr>
                                        <p:cTn id="15" dur="500"/>
                                        <p:tgtEl>
                                          <p:spTgt spid="922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9230"/>
                                        </p:tgtEl>
                                        <p:attrNameLst>
                                          <p:attrName>style.visibility</p:attrName>
                                        </p:attrNameLst>
                                      </p:cBhvr>
                                      <p:to>
                                        <p:strVal val="visible"/>
                                      </p:to>
                                    </p:set>
                                    <p:animEffect transition="in" filter="wipe(down)">
                                      <p:cBhvr>
                                        <p:cTn id="20" dur="500"/>
                                        <p:tgtEl>
                                          <p:spTgt spid="9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autoUpdateAnimBg="0"/>
      <p:bldP spid="9229" grpId="0" animBg="1" autoUpdateAnimBg="0"/>
      <p:bldP spid="9230"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000" dirty="0">
                <a:solidFill>
                  <a:srgbClr val="FFFF00"/>
                </a:solidFill>
                <a:effectLst>
                  <a:outerShdw blurRad="38100" dist="38100" dir="2700000" algn="tl">
                    <a:srgbClr val="000000">
                      <a:alpha val="43137"/>
                    </a:srgbClr>
                  </a:outerShdw>
                </a:effectLst>
                <a:latin typeface="Arial Rounded MT Bold" panose="020F0704030504030204" pitchFamily="34" charset="0"/>
              </a:rPr>
              <a:t>Things You Need to Know about Marriage</a:t>
            </a:r>
          </a:p>
        </p:txBody>
      </p:sp>
      <p:sp>
        <p:nvSpPr>
          <p:cNvPr id="6" name="Rectangle: Rounded Corners 5">
            <a:extLst>
              <a:ext uri="{FF2B5EF4-FFF2-40B4-BE49-F238E27FC236}">
                <a16:creationId xmlns:a16="http://schemas.microsoft.com/office/drawing/2014/main" id="{4A5F4FD6-196B-44E1-B2AC-1252C38A607C}"/>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solidFill>
                  <a:schemeClr val="bg1"/>
                </a:solidFill>
              </a:rPr>
              <a:t>Marriages</a:t>
            </a:r>
          </a:p>
          <a:p>
            <a:pPr algn="ctr"/>
            <a:r>
              <a:rPr lang="en-US" sz="3400" dirty="0">
                <a:solidFill>
                  <a:schemeClr val="bg1"/>
                </a:solidFill>
              </a:rPr>
              <a:t>Have</a:t>
            </a:r>
          </a:p>
          <a:p>
            <a:pPr algn="ctr"/>
            <a:r>
              <a:rPr lang="en-US" sz="3400" dirty="0">
                <a:solidFill>
                  <a:schemeClr val="bg1"/>
                </a:solidFill>
              </a:rPr>
              <a:t>Problem</a:t>
            </a:r>
          </a:p>
        </p:txBody>
      </p:sp>
      <p:sp>
        <p:nvSpPr>
          <p:cNvPr id="7" name="TextBox 6">
            <a:extLst>
              <a:ext uri="{FF2B5EF4-FFF2-40B4-BE49-F238E27FC236}">
                <a16:creationId xmlns:a16="http://schemas.microsoft.com/office/drawing/2014/main" id="{9BEA0BB9-9A64-45B2-B7E6-DD5C8AB6AE36}"/>
              </a:ext>
            </a:extLst>
          </p:cNvPr>
          <p:cNvSpPr txBox="1"/>
          <p:nvPr/>
        </p:nvSpPr>
        <p:spPr>
          <a:xfrm>
            <a:off x="4572000" y="925075"/>
            <a:ext cx="4276164" cy="3785652"/>
          </a:xfrm>
          <a:prstGeom prst="rect">
            <a:avLst/>
          </a:prstGeom>
          <a:noFill/>
        </p:spPr>
        <p:txBody>
          <a:bodyPr wrap="square" rtlCol="0">
            <a:spAutoFit/>
          </a:bodyPr>
          <a:lstStyle/>
          <a:p>
            <a:pPr marL="400050" indent="-400050">
              <a:buFont typeface="+mj-lt"/>
              <a:buAutoNum type="romanUcPeriod"/>
            </a:pPr>
            <a:r>
              <a:rPr lang="en-US" sz="3000" b="1" dirty="0"/>
              <a:t>Reasons for the Problems</a:t>
            </a:r>
          </a:p>
          <a:p>
            <a:pPr marL="400050" indent="-400050">
              <a:buFont typeface="+mj-lt"/>
              <a:buAutoNum type="romanUcPeriod"/>
            </a:pPr>
            <a:endParaRPr lang="en-US" sz="3000" b="1" dirty="0"/>
          </a:p>
          <a:p>
            <a:pPr marL="400050" indent="-400050">
              <a:buFont typeface="+mj-lt"/>
              <a:buAutoNum type="romanUcPeriod"/>
            </a:pPr>
            <a:r>
              <a:rPr lang="en-US" sz="3000" b="1" dirty="0"/>
              <a:t>Why Christians have Affairs </a:t>
            </a:r>
          </a:p>
          <a:p>
            <a:pPr marL="400050" indent="-400050">
              <a:buFont typeface="+mj-lt"/>
              <a:buAutoNum type="romanUcPeriod"/>
            </a:pPr>
            <a:endParaRPr lang="en-US" sz="3000" b="1" dirty="0"/>
          </a:p>
          <a:p>
            <a:pPr marL="400050" indent="-400050">
              <a:buFont typeface="+mj-lt"/>
              <a:buAutoNum type="romanUcPeriod"/>
            </a:pPr>
            <a:r>
              <a:rPr lang="en-US" sz="3000" b="1" dirty="0"/>
              <a:t>How to Solve the Problems</a:t>
            </a:r>
          </a:p>
        </p:txBody>
      </p:sp>
    </p:spTree>
    <p:extLst>
      <p:ext uri="{BB962C8B-B14F-4D97-AF65-F5344CB8AC3E}">
        <p14:creationId xmlns:p14="http://schemas.microsoft.com/office/powerpoint/2010/main" val="3900131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000" dirty="0">
                <a:solidFill>
                  <a:srgbClr val="FFFF00"/>
                </a:solidFill>
                <a:effectLst>
                  <a:outerShdw blurRad="38100" dist="38100" dir="2700000" algn="tl">
                    <a:srgbClr val="000000">
                      <a:alpha val="43137"/>
                    </a:srgbClr>
                  </a:outerShdw>
                </a:effectLst>
                <a:latin typeface="Arial Rounded MT Bold" panose="020F0704030504030204" pitchFamily="34" charset="0"/>
              </a:rPr>
              <a:t>Things You Need to Know about Marriage</a:t>
            </a:r>
          </a:p>
        </p:txBody>
      </p:sp>
      <p:sp>
        <p:nvSpPr>
          <p:cNvPr id="6" name="Rectangle: Rounded Corners 5">
            <a:extLst>
              <a:ext uri="{FF2B5EF4-FFF2-40B4-BE49-F238E27FC236}">
                <a16:creationId xmlns:a16="http://schemas.microsoft.com/office/drawing/2014/main" id="{4A5F4FD6-196B-44E1-B2AC-1252C38A607C}"/>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solidFill>
                  <a:schemeClr val="bg1"/>
                </a:solidFill>
              </a:rPr>
              <a:t>Marriages</a:t>
            </a:r>
          </a:p>
          <a:p>
            <a:pPr algn="ctr"/>
            <a:r>
              <a:rPr lang="en-US" sz="3400" dirty="0">
                <a:solidFill>
                  <a:schemeClr val="bg1"/>
                </a:solidFill>
              </a:rPr>
              <a:t>Have</a:t>
            </a:r>
          </a:p>
          <a:p>
            <a:pPr algn="ctr"/>
            <a:r>
              <a:rPr lang="en-US" sz="3400" dirty="0">
                <a:solidFill>
                  <a:schemeClr val="bg1"/>
                </a:solidFill>
              </a:rPr>
              <a:t>Problem</a:t>
            </a:r>
          </a:p>
        </p:txBody>
      </p:sp>
      <p:sp>
        <p:nvSpPr>
          <p:cNvPr id="7" name="TextBox 6">
            <a:extLst>
              <a:ext uri="{FF2B5EF4-FFF2-40B4-BE49-F238E27FC236}">
                <a16:creationId xmlns:a16="http://schemas.microsoft.com/office/drawing/2014/main" id="{9BEA0BB9-9A64-45B2-B7E6-DD5C8AB6AE36}"/>
              </a:ext>
            </a:extLst>
          </p:cNvPr>
          <p:cNvSpPr txBox="1"/>
          <p:nvPr/>
        </p:nvSpPr>
        <p:spPr>
          <a:xfrm>
            <a:off x="4572000" y="925075"/>
            <a:ext cx="4276164" cy="1015663"/>
          </a:xfrm>
          <a:prstGeom prst="rect">
            <a:avLst/>
          </a:prstGeom>
          <a:noFill/>
        </p:spPr>
        <p:txBody>
          <a:bodyPr wrap="square" rtlCol="0">
            <a:spAutoFit/>
          </a:bodyPr>
          <a:lstStyle/>
          <a:p>
            <a:pPr marL="400050" indent="-400050">
              <a:buFont typeface="+mj-lt"/>
              <a:buAutoNum type="romanUcPeriod"/>
            </a:pPr>
            <a:r>
              <a:rPr lang="en-US" sz="3000" b="1" dirty="0"/>
              <a:t>Reasons for the Problems</a:t>
            </a:r>
          </a:p>
        </p:txBody>
      </p:sp>
    </p:spTree>
    <p:extLst>
      <p:ext uri="{BB962C8B-B14F-4D97-AF65-F5344CB8AC3E}">
        <p14:creationId xmlns:p14="http://schemas.microsoft.com/office/powerpoint/2010/main" val="2816414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400050" indent="-400050" algn="ctr">
              <a:buFont typeface="+mj-lt"/>
              <a:buAutoNum type="romanUcPeriod"/>
            </a:pPr>
            <a:r>
              <a:rPr lang="en-US" sz="3000" b="1" dirty="0"/>
              <a:t>Reasons for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8" y="1837427"/>
            <a:ext cx="8105967"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Narrow" panose="020B0606020202030204" pitchFamily="34" charset="0"/>
              </a:rPr>
              <a:t>Lack of commitment</a:t>
            </a:r>
            <a:r>
              <a:rPr kumimoji="0" lang="en-US" altLang="en-US" sz="2400" b="0" i="0" u="sng" strike="noStrike" kern="1200" cap="none" spc="0" normalizeH="0" noProof="0" dirty="0">
                <a:ln>
                  <a:noFill/>
                </a:ln>
                <a:solidFill>
                  <a:srgbClr val="000000"/>
                </a:solidFill>
                <a:effectLst/>
                <a:uLnTx/>
                <a:uFillTx/>
                <a:latin typeface="Arial Narrow" panose="020B0606020202030204" pitchFamily="34" charset="0"/>
              </a:rPr>
              <a:t> to God</a:t>
            </a:r>
          </a:p>
          <a:p>
            <a:pPr marL="1200150" lvl="1" indent="-457200" eaLnBrk="1" fontAlgn="base" hangingPunct="1">
              <a:spcAft>
                <a:spcPct val="0"/>
              </a:spcAft>
              <a:buFont typeface="+mj-lt"/>
              <a:buAutoNum type="arabicPeriod"/>
              <a:defRPr/>
            </a:pPr>
            <a:r>
              <a:rPr lang="en-US" altLang="en-US" sz="2400" i="1" noProof="0" dirty="0">
                <a:solidFill>
                  <a:srgbClr val="000000"/>
                </a:solidFill>
                <a:latin typeface="Arial Narrow" panose="020B0606020202030204" pitchFamily="34" charset="0"/>
              </a:rPr>
              <a:t>Christians commit to be disciples (followers) of Christ (Luke 6:46; John 8:31)</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dirty="0">
                <a:ln>
                  <a:noFill/>
                </a:ln>
                <a:solidFill>
                  <a:srgbClr val="000000"/>
                </a:solidFill>
                <a:effectLst/>
                <a:uLnTx/>
                <a:uFillTx/>
                <a:latin typeface="Arial Narrow" panose="020B0606020202030204" pitchFamily="34" charset="0"/>
              </a:rPr>
              <a:t>Marriage</a:t>
            </a:r>
            <a:r>
              <a:rPr kumimoji="0" lang="en-US" altLang="en-US" sz="2400" b="0" i="1" u="none" strike="noStrike" kern="1200" cap="none" spc="0" normalizeH="0" dirty="0">
                <a:ln>
                  <a:noFill/>
                </a:ln>
                <a:solidFill>
                  <a:srgbClr val="000000"/>
                </a:solidFill>
                <a:effectLst/>
                <a:uLnTx/>
                <a:uFillTx/>
                <a:latin typeface="Arial Narrow" panose="020B0606020202030204" pitchFamily="34" charset="0"/>
              </a:rPr>
              <a:t> involves a commitment to God’s law (Prov. 2:17; Rom. 7:2-3)</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noProof="0" dirty="0">
                <a:ln>
                  <a:noFill/>
                </a:ln>
                <a:solidFill>
                  <a:srgbClr val="000000"/>
                </a:solidFill>
                <a:effectLst/>
                <a:uLnTx/>
                <a:uFillTx/>
                <a:latin typeface="Arial Narrow" panose="020B0606020202030204" pitchFamily="34" charset="0"/>
              </a:rPr>
              <a:t>Goal in all areas of life –</a:t>
            </a:r>
            <a:r>
              <a:rPr kumimoji="0" lang="en-US" altLang="en-US" sz="2400" b="0" i="1" u="none" strike="noStrike" kern="1200" cap="none" spc="0" normalizeH="0" noProof="0" dirty="0">
                <a:ln>
                  <a:noFill/>
                </a:ln>
                <a:solidFill>
                  <a:srgbClr val="000000"/>
                </a:solidFill>
                <a:effectLst/>
                <a:uLnTx/>
                <a:uFillTx/>
                <a:latin typeface="Arial Narrow" panose="020B0606020202030204" pitchFamily="34" charset="0"/>
              </a:rPr>
              <a:t> please God (2 Cor. 5</a:t>
            </a:r>
            <a:r>
              <a:rPr lang="en-US" altLang="en-US" sz="2400" i="1" dirty="0">
                <a:solidFill>
                  <a:srgbClr val="000000"/>
                </a:solidFill>
                <a:latin typeface="Arial Narrow" panose="020B0606020202030204" pitchFamily="34" charset="0"/>
                <a:sym typeface="Wingdings" panose="05000000000000000000" pitchFamily="2" charset="2"/>
              </a:rPr>
              <a:t>:9)</a:t>
            </a:r>
          </a:p>
          <a:p>
            <a:pPr marL="1200150" lvl="1" indent="-457200" eaLnBrk="1" fontAlgn="base" hangingPunct="1">
              <a:spcAft>
                <a:spcPct val="0"/>
              </a:spcAft>
              <a:buFont typeface="+mj-lt"/>
              <a:buAutoNum type="arabicPeriod"/>
              <a:defRPr/>
            </a:pPr>
            <a:r>
              <a:rPr lang="en-US" altLang="en-US" sz="2400" i="1" dirty="0">
                <a:solidFill>
                  <a:srgbClr val="000000"/>
                </a:solidFill>
                <a:latin typeface="Arial Narrow" panose="020B0606020202030204" pitchFamily="34" charset="0"/>
              </a:rPr>
              <a:t>Not content with:</a:t>
            </a:r>
          </a:p>
          <a:p>
            <a:pPr marL="1600200" lvl="2" indent="-457200" eaLnBrk="1" fontAlgn="base" hangingPunct="1">
              <a:spcAft>
                <a:spcPct val="0"/>
              </a:spcAft>
              <a:buFont typeface="+mj-lt"/>
              <a:buAutoNum type="alphaLcPeriod"/>
              <a:defRPr/>
            </a:pPr>
            <a:r>
              <a:rPr lang="en-US" sz="2200" dirty="0">
                <a:solidFill>
                  <a:prstClr val="black"/>
                </a:solidFill>
                <a:latin typeface="Arial Narrow" panose="020B0606020202030204" pitchFamily="34" charset="0"/>
              </a:rPr>
              <a:t>Merely pleasing self – “I’m happy with my marriage”</a:t>
            </a:r>
          </a:p>
          <a:p>
            <a:pPr marL="1600200" lvl="2" indent="-457200" eaLnBrk="1" fontAlgn="base" hangingPunct="1">
              <a:spcAft>
                <a:spcPct val="0"/>
              </a:spcAft>
              <a:buFont typeface="+mj-lt"/>
              <a:buAutoNum type="alphaLcPeriod"/>
              <a:defRPr/>
            </a:pPr>
            <a:r>
              <a:rPr lang="en-US" sz="2200" dirty="0">
                <a:solidFill>
                  <a:prstClr val="black"/>
                </a:solidFill>
                <a:latin typeface="Arial Narrow" panose="020B0606020202030204" pitchFamily="34" charset="0"/>
              </a:rPr>
              <a:t>Merely meeting approval of mate – “We agree this is okay – we don’t have any problems with the way we live.”</a:t>
            </a:r>
          </a:p>
          <a:p>
            <a:pPr marL="1600200" lvl="2" indent="-457200" eaLnBrk="1" fontAlgn="base" hangingPunct="1">
              <a:spcAft>
                <a:spcPct val="0"/>
              </a:spcAft>
              <a:buFont typeface="+mj-lt"/>
              <a:buAutoNum type="alphaLcPeriod"/>
              <a:defRPr/>
            </a:pPr>
            <a:r>
              <a:rPr lang="en-US" sz="2200" dirty="0">
                <a:solidFill>
                  <a:prstClr val="black"/>
                </a:solidFill>
                <a:latin typeface="Arial Narrow" panose="020B0606020202030204" pitchFamily="34" charset="0"/>
              </a:rPr>
              <a:t>Merely being happy – “I’m fine &amp; my mate doesn’t complain”</a:t>
            </a:r>
          </a:p>
          <a:p>
            <a:pPr marL="1200150" lvl="1" indent="-457200" eaLnBrk="1" fontAlgn="base" hangingPunct="1">
              <a:spcAft>
                <a:spcPct val="0"/>
              </a:spcAft>
              <a:buFont typeface="+mj-lt"/>
              <a:buAutoNum type="arabicPeriod"/>
              <a:defRPr/>
            </a:pPr>
            <a:endParaRPr kumimoji="0" lang="en-US" altLang="en-US" sz="2400" b="0" i="1" u="none" strike="noStrike" kern="1200" cap="none" spc="0" normalizeH="0" baseline="0" noProof="0" dirty="0">
              <a:ln>
                <a:noFill/>
              </a:ln>
              <a:solidFill>
                <a:srgbClr val="000000"/>
              </a:solidFill>
              <a:effectLst/>
              <a:uLnTx/>
              <a:uFillTx/>
              <a:latin typeface="Arial Narrow" panose="020B0606020202030204" pitchFamily="34" charset="0"/>
            </a:endParaRPr>
          </a:p>
        </p:txBody>
      </p:sp>
    </p:spTree>
    <p:extLst>
      <p:ext uri="{BB962C8B-B14F-4D97-AF65-F5344CB8AC3E}">
        <p14:creationId xmlns:p14="http://schemas.microsoft.com/office/powerpoint/2010/main" val="2244004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1000"/>
                                        <p:tgtEl>
                                          <p:spTgt spid="7">
                                            <p:txEl>
                                              <p:pRg st="6" end="6"/>
                                            </p:txEl>
                                          </p:spTgt>
                                        </p:tgtEl>
                                      </p:cBhvr>
                                    </p:animEffect>
                                    <p:anim calcmode="lin" valueType="num">
                                      <p:cBhvr>
                                        <p:cTn id="4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Effect transition="in" filter="fade">
                                      <p:cBhvr>
                                        <p:cTn id="49" dur="1000"/>
                                        <p:tgtEl>
                                          <p:spTgt spid="7">
                                            <p:txEl>
                                              <p:pRg st="7" end="7"/>
                                            </p:txEl>
                                          </p:spTgt>
                                        </p:tgtEl>
                                      </p:cBhvr>
                                    </p:animEffect>
                                    <p:anim calcmode="lin" valueType="num">
                                      <p:cBhvr>
                                        <p:cTn id="50"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400050" indent="-400050" algn="ctr">
              <a:buFont typeface="+mj-lt"/>
              <a:buAutoNum type="romanUcPeriod"/>
            </a:pPr>
            <a:r>
              <a:rPr lang="en-US" sz="3000" b="1" dirty="0"/>
              <a:t>Reasons for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8" y="1837427"/>
            <a:ext cx="8105967"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Narrow" panose="020B0606020202030204" pitchFamily="34" charset="0"/>
              </a:rPr>
              <a:t>Lack of commitment</a:t>
            </a:r>
            <a:r>
              <a:rPr kumimoji="0" lang="en-US" altLang="en-US" sz="2400" b="0" i="0" u="sng" strike="noStrike" kern="1200" cap="none" spc="0" normalizeH="0" noProof="0" dirty="0">
                <a:ln>
                  <a:noFill/>
                </a:ln>
                <a:solidFill>
                  <a:srgbClr val="000000"/>
                </a:solidFill>
                <a:effectLst/>
                <a:uLnTx/>
                <a:uFillTx/>
                <a:latin typeface="Arial Narrow" panose="020B0606020202030204" pitchFamily="34" charset="0"/>
              </a:rPr>
              <a:t> to God</a:t>
            </a:r>
          </a:p>
          <a:p>
            <a:pPr marL="1200150" lvl="1" indent="-457200" eaLnBrk="1" fontAlgn="base" hangingPunct="1">
              <a:spcAft>
                <a:spcPct val="0"/>
              </a:spcAft>
              <a:buFont typeface="+mj-lt"/>
              <a:buAutoNum type="arabicPeriod"/>
              <a:defRPr/>
            </a:pPr>
            <a:r>
              <a:rPr lang="en-US" altLang="en-US" sz="2400" i="1" noProof="0" dirty="0">
                <a:solidFill>
                  <a:srgbClr val="000000"/>
                </a:solidFill>
                <a:latin typeface="Arial Narrow" panose="020B0606020202030204" pitchFamily="34" charset="0"/>
              </a:rPr>
              <a:t>Christians commit to be disciples (followers) of Christ (Luke 6:46; John 8:31)</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dirty="0">
                <a:ln>
                  <a:noFill/>
                </a:ln>
                <a:solidFill>
                  <a:srgbClr val="000000"/>
                </a:solidFill>
                <a:effectLst/>
                <a:uLnTx/>
                <a:uFillTx/>
                <a:latin typeface="Arial Narrow" panose="020B0606020202030204" pitchFamily="34" charset="0"/>
              </a:rPr>
              <a:t>Marriage</a:t>
            </a:r>
            <a:r>
              <a:rPr kumimoji="0" lang="en-US" altLang="en-US" sz="2400" b="0" i="1" u="none" strike="noStrike" kern="1200" cap="none" spc="0" normalizeH="0" dirty="0">
                <a:ln>
                  <a:noFill/>
                </a:ln>
                <a:solidFill>
                  <a:srgbClr val="000000"/>
                </a:solidFill>
                <a:effectLst/>
                <a:uLnTx/>
                <a:uFillTx/>
                <a:latin typeface="Arial Narrow" panose="020B0606020202030204" pitchFamily="34" charset="0"/>
              </a:rPr>
              <a:t> involves a commitment to God’s law (Prov. 2:17; Rom. 7:2-3)</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noProof="0" dirty="0">
                <a:ln>
                  <a:noFill/>
                </a:ln>
                <a:solidFill>
                  <a:srgbClr val="000000"/>
                </a:solidFill>
                <a:effectLst/>
                <a:uLnTx/>
                <a:uFillTx/>
                <a:latin typeface="Arial Narrow" panose="020B0606020202030204" pitchFamily="34" charset="0"/>
              </a:rPr>
              <a:t>Goal in all areas of life –</a:t>
            </a:r>
            <a:r>
              <a:rPr kumimoji="0" lang="en-US" altLang="en-US" sz="2400" b="0" i="1" u="none" strike="noStrike" kern="1200" cap="none" spc="0" normalizeH="0" noProof="0" dirty="0">
                <a:ln>
                  <a:noFill/>
                </a:ln>
                <a:solidFill>
                  <a:srgbClr val="000000"/>
                </a:solidFill>
                <a:effectLst/>
                <a:uLnTx/>
                <a:uFillTx/>
                <a:latin typeface="Arial Narrow" panose="020B0606020202030204" pitchFamily="34" charset="0"/>
              </a:rPr>
              <a:t> please God (2 Cor. 5</a:t>
            </a:r>
            <a:r>
              <a:rPr lang="en-US" altLang="en-US" sz="2400" i="1" dirty="0">
                <a:solidFill>
                  <a:srgbClr val="000000"/>
                </a:solidFill>
                <a:latin typeface="Arial Narrow" panose="020B0606020202030204" pitchFamily="34" charset="0"/>
                <a:sym typeface="Wingdings" panose="05000000000000000000" pitchFamily="2" charset="2"/>
              </a:rPr>
              <a:t>:9)</a:t>
            </a:r>
          </a:p>
          <a:p>
            <a:pPr marL="1200150" lvl="1" indent="-457200" eaLnBrk="1" fontAlgn="base" hangingPunct="1">
              <a:spcAft>
                <a:spcPct val="0"/>
              </a:spcAft>
              <a:buFont typeface="+mj-lt"/>
              <a:buAutoNum type="arabicPeriod"/>
              <a:defRPr/>
            </a:pPr>
            <a:r>
              <a:rPr lang="en-US" altLang="en-US" sz="2400" i="1" dirty="0">
                <a:solidFill>
                  <a:srgbClr val="000000"/>
                </a:solidFill>
                <a:latin typeface="Arial Narrow" panose="020B0606020202030204" pitchFamily="34" charset="0"/>
              </a:rPr>
              <a:t>Not content with:</a:t>
            </a:r>
          </a:p>
          <a:p>
            <a:pPr marL="1200150" lvl="1" indent="-457200" eaLnBrk="1" fontAlgn="base" hangingPunct="1">
              <a:spcAft>
                <a:spcPct val="0"/>
              </a:spcAft>
              <a:buFont typeface="+mj-lt"/>
              <a:buAutoNum type="arabicPeriod"/>
              <a:defRPr/>
            </a:pPr>
            <a:r>
              <a:rPr lang="en-US" altLang="en-US" sz="2400" i="1" dirty="0">
                <a:solidFill>
                  <a:srgbClr val="000000"/>
                </a:solidFill>
                <a:latin typeface="Arial Narrow" panose="020B0606020202030204" pitchFamily="34" charset="0"/>
              </a:rPr>
              <a:t>Need to ask: “Is God pleased with….”</a:t>
            </a:r>
          </a:p>
          <a:p>
            <a:pPr marL="1600200" lvl="2" indent="-457200" eaLnBrk="1" fontAlgn="base" hangingPunct="1">
              <a:spcAft>
                <a:spcPct val="0"/>
              </a:spcAft>
              <a:buFont typeface="+mj-lt"/>
              <a:buAutoNum type="alphaLcPeriod"/>
              <a:defRPr/>
            </a:pPr>
            <a:r>
              <a:rPr lang="en-US" sz="2200" dirty="0">
                <a:solidFill>
                  <a:prstClr val="black"/>
                </a:solidFill>
                <a:latin typeface="Arial Narrow" panose="020B0606020202030204" pitchFamily="34" charset="0"/>
              </a:rPr>
              <a:t>The way our marriage is?</a:t>
            </a:r>
          </a:p>
          <a:p>
            <a:pPr marL="1600200" lvl="2" indent="-457200" eaLnBrk="1" fontAlgn="base" hangingPunct="1">
              <a:spcAft>
                <a:spcPct val="0"/>
              </a:spcAft>
              <a:buFont typeface="+mj-lt"/>
              <a:buAutoNum type="alphaLcPeriod"/>
              <a:defRPr/>
            </a:pPr>
            <a:r>
              <a:rPr lang="en-US" sz="2200" dirty="0">
                <a:solidFill>
                  <a:prstClr val="black"/>
                </a:solidFill>
                <a:latin typeface="Arial Narrow" panose="020B0606020202030204" pitchFamily="34" charset="0"/>
              </a:rPr>
              <a:t>The kind of husband / wife I am?</a:t>
            </a:r>
          </a:p>
          <a:p>
            <a:pPr marL="1600200" lvl="2" indent="-457200" eaLnBrk="1" fontAlgn="base" hangingPunct="1">
              <a:spcAft>
                <a:spcPct val="0"/>
              </a:spcAft>
              <a:buFont typeface="+mj-lt"/>
              <a:buAutoNum type="alphaLcPeriod"/>
              <a:defRPr/>
            </a:pPr>
            <a:r>
              <a:rPr lang="en-US" sz="2200" dirty="0">
                <a:solidFill>
                  <a:prstClr val="black"/>
                </a:solidFill>
                <a:latin typeface="Arial Narrow" panose="020B0606020202030204" pitchFamily="34" charset="0"/>
              </a:rPr>
              <a:t>The attitude I have toward our marriage?</a:t>
            </a:r>
          </a:p>
          <a:p>
            <a:pPr marL="1600200" lvl="2" indent="-457200" eaLnBrk="1" fontAlgn="base" hangingPunct="1">
              <a:spcAft>
                <a:spcPct val="0"/>
              </a:spcAft>
              <a:buFont typeface="+mj-lt"/>
              <a:buAutoNum type="alphaLcPeriod"/>
              <a:defRPr/>
            </a:pPr>
            <a:r>
              <a:rPr lang="en-US" sz="2200" dirty="0">
                <a:solidFill>
                  <a:prstClr val="black"/>
                </a:solidFill>
                <a:latin typeface="Arial Narrow" panose="020B0606020202030204" pitchFamily="34" charset="0"/>
              </a:rPr>
              <a:t>The things I refuse / neglect to do?</a:t>
            </a:r>
          </a:p>
          <a:p>
            <a:pPr marL="1600200" lvl="2" indent="-457200" eaLnBrk="1" fontAlgn="base" hangingPunct="1">
              <a:spcAft>
                <a:spcPct val="0"/>
              </a:spcAft>
              <a:buFont typeface="+mj-lt"/>
              <a:buAutoNum type="alphaLcPeriod"/>
              <a:defRPr/>
            </a:pPr>
            <a:r>
              <a:rPr lang="en-US" sz="2200" dirty="0">
                <a:solidFill>
                  <a:prstClr val="black"/>
                </a:solidFill>
                <a:latin typeface="Arial Narrow" panose="020B0606020202030204" pitchFamily="34" charset="0"/>
              </a:rPr>
              <a:t>Our home &amp; family – so that he would commend it to others?</a:t>
            </a:r>
          </a:p>
          <a:p>
            <a:pPr marL="1200150" lvl="1" indent="-457200" eaLnBrk="1" fontAlgn="base" hangingPunct="1">
              <a:spcAft>
                <a:spcPct val="0"/>
              </a:spcAft>
              <a:buFont typeface="+mj-lt"/>
              <a:buAutoNum type="arabicPeriod"/>
              <a:defRPr/>
            </a:pPr>
            <a:endParaRPr kumimoji="0" lang="en-US" altLang="en-US" sz="2400" b="0" i="1" u="none" strike="noStrike" kern="1200" cap="none" spc="0" normalizeH="0" baseline="0" noProof="0" dirty="0">
              <a:ln>
                <a:noFill/>
              </a:ln>
              <a:solidFill>
                <a:srgbClr val="000000"/>
              </a:solidFill>
              <a:effectLst/>
              <a:uLnTx/>
              <a:uFillTx/>
              <a:latin typeface="Arial Narrow" panose="020B0606020202030204" pitchFamily="34" charset="0"/>
            </a:endParaRPr>
          </a:p>
        </p:txBody>
      </p:sp>
    </p:spTree>
    <p:extLst>
      <p:ext uri="{BB962C8B-B14F-4D97-AF65-F5344CB8AC3E}">
        <p14:creationId xmlns:p14="http://schemas.microsoft.com/office/powerpoint/2010/main" val="1129909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1000"/>
                                        <p:tgtEl>
                                          <p:spTgt spid="7">
                                            <p:txEl>
                                              <p:pRg st="6" end="6"/>
                                            </p:txEl>
                                          </p:spTgt>
                                        </p:tgtEl>
                                      </p:cBhvr>
                                    </p:animEffect>
                                    <p:anim calcmode="lin" valueType="num">
                                      <p:cBhvr>
                                        <p:cTn id="8"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7" end="7"/>
                                            </p:txEl>
                                          </p:spTgt>
                                        </p:tgtEl>
                                        <p:attrNameLst>
                                          <p:attrName>style.visibility</p:attrName>
                                        </p:attrNameLst>
                                      </p:cBhvr>
                                      <p:to>
                                        <p:strVal val="visible"/>
                                      </p:to>
                                    </p:set>
                                    <p:animEffect transition="in" filter="fade">
                                      <p:cBhvr>
                                        <p:cTn id="14" dur="1000"/>
                                        <p:tgtEl>
                                          <p:spTgt spid="7">
                                            <p:txEl>
                                              <p:pRg st="7" end="7"/>
                                            </p:txEl>
                                          </p:spTgt>
                                        </p:tgtEl>
                                      </p:cBhvr>
                                    </p:animEffect>
                                    <p:anim calcmode="lin" valueType="num">
                                      <p:cBhvr>
                                        <p:cTn id="15"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8" end="8"/>
                                            </p:txEl>
                                          </p:spTgt>
                                        </p:tgtEl>
                                        <p:attrNameLst>
                                          <p:attrName>style.visibility</p:attrName>
                                        </p:attrNameLst>
                                      </p:cBhvr>
                                      <p:to>
                                        <p:strVal val="visible"/>
                                      </p:to>
                                    </p:set>
                                    <p:animEffect transition="in" filter="fade">
                                      <p:cBhvr>
                                        <p:cTn id="21" dur="1000"/>
                                        <p:tgtEl>
                                          <p:spTgt spid="7">
                                            <p:txEl>
                                              <p:pRg st="8" end="8"/>
                                            </p:txEl>
                                          </p:spTgt>
                                        </p:tgtEl>
                                      </p:cBhvr>
                                    </p:animEffect>
                                    <p:anim calcmode="lin" valueType="num">
                                      <p:cBhvr>
                                        <p:cTn id="22"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9" end="9"/>
                                            </p:txEl>
                                          </p:spTgt>
                                        </p:tgtEl>
                                        <p:attrNameLst>
                                          <p:attrName>style.visibility</p:attrName>
                                        </p:attrNameLst>
                                      </p:cBhvr>
                                      <p:to>
                                        <p:strVal val="visible"/>
                                      </p:to>
                                    </p:set>
                                    <p:animEffect transition="in" filter="fade">
                                      <p:cBhvr>
                                        <p:cTn id="28" dur="1000"/>
                                        <p:tgtEl>
                                          <p:spTgt spid="7">
                                            <p:txEl>
                                              <p:pRg st="9" end="9"/>
                                            </p:txEl>
                                          </p:spTgt>
                                        </p:tgtEl>
                                      </p:cBhvr>
                                    </p:animEffect>
                                    <p:anim calcmode="lin" valueType="num">
                                      <p:cBhvr>
                                        <p:cTn id="29"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10" end="10"/>
                                            </p:txEl>
                                          </p:spTgt>
                                        </p:tgtEl>
                                        <p:attrNameLst>
                                          <p:attrName>style.visibility</p:attrName>
                                        </p:attrNameLst>
                                      </p:cBhvr>
                                      <p:to>
                                        <p:strVal val="visible"/>
                                      </p:to>
                                    </p:set>
                                    <p:animEffect transition="in" filter="fade">
                                      <p:cBhvr>
                                        <p:cTn id="35" dur="1000"/>
                                        <p:tgtEl>
                                          <p:spTgt spid="7">
                                            <p:txEl>
                                              <p:pRg st="10" end="10"/>
                                            </p:txEl>
                                          </p:spTgt>
                                        </p:tgtEl>
                                      </p:cBhvr>
                                    </p:animEffect>
                                    <p:anim calcmode="lin" valueType="num">
                                      <p:cBhvr>
                                        <p:cTn id="36"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Harmony In The Home">
            <a:extLst>
              <a:ext uri="{FF2B5EF4-FFF2-40B4-BE49-F238E27FC236}">
                <a16:creationId xmlns:a16="http://schemas.microsoft.com/office/drawing/2014/main" id="{A4102F61-753A-4CC8-A831-9618FAE82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797763">
            <a:off x="525076" y="798756"/>
            <a:ext cx="2895937" cy="37470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BE0C46E-69C2-4027-A015-4A32DE7D4F7C}"/>
              </a:ext>
            </a:extLst>
          </p:cNvPr>
          <p:cNvSpPr txBox="1"/>
          <p:nvPr/>
        </p:nvSpPr>
        <p:spPr>
          <a:xfrm>
            <a:off x="3739662" y="514697"/>
            <a:ext cx="5163188" cy="5401479"/>
          </a:xfrm>
          <a:prstGeom prst="rect">
            <a:avLst/>
          </a:prstGeom>
          <a:noFill/>
        </p:spPr>
        <p:txBody>
          <a:bodyPr wrap="square" rtlCol="0">
            <a:spAutoFit/>
          </a:bodyPr>
          <a:lstStyle/>
          <a:p>
            <a:pPr algn="ctr"/>
            <a:r>
              <a:rPr lang="en-US" sz="2300" b="1" i="0" u="sng" dirty="0">
                <a:effectLst/>
                <a:latin typeface="Lato"/>
              </a:rPr>
              <a:t>13 lessons</a:t>
            </a:r>
          </a:p>
          <a:p>
            <a:pPr marL="457200" indent="-457200" algn="l">
              <a:buFont typeface="+mj-lt"/>
              <a:buAutoNum type="arabicPeriod"/>
            </a:pPr>
            <a:r>
              <a:rPr lang="en-US" sz="2300" b="0" i="0" dirty="0">
                <a:effectLst/>
                <a:latin typeface="Lato"/>
              </a:rPr>
              <a:t>Laying Aside the Old Man of Sin (1)</a:t>
            </a:r>
          </a:p>
          <a:p>
            <a:pPr marL="457200" indent="-457200" algn="l">
              <a:buFont typeface="+mj-lt"/>
              <a:buAutoNum type="arabicPeriod"/>
            </a:pPr>
            <a:r>
              <a:rPr lang="en-US" sz="2300" b="0" i="0" dirty="0">
                <a:effectLst/>
                <a:latin typeface="Lato"/>
              </a:rPr>
              <a:t>Laying Aside the Old Man of Sin (2)</a:t>
            </a:r>
          </a:p>
          <a:p>
            <a:pPr marL="457200" indent="-457200" algn="l">
              <a:buFont typeface="+mj-lt"/>
              <a:buAutoNum type="arabicPeriod"/>
            </a:pPr>
            <a:r>
              <a:rPr lang="en-US" sz="2300" b="0" i="0" dirty="0">
                <a:effectLst/>
                <a:latin typeface="Lato"/>
              </a:rPr>
              <a:t>Laying Aside the Old Man of Sin (3)</a:t>
            </a:r>
          </a:p>
          <a:p>
            <a:pPr marL="457200" indent="-457200" algn="l">
              <a:buFont typeface="+mj-lt"/>
              <a:buAutoNum type="arabicPeriod"/>
            </a:pPr>
            <a:r>
              <a:rPr lang="en-US" sz="2300" b="0" i="0" dirty="0">
                <a:effectLst/>
                <a:latin typeface="Lato"/>
              </a:rPr>
              <a:t>Put on the New Man (1)</a:t>
            </a:r>
          </a:p>
          <a:p>
            <a:pPr marL="457200" indent="-457200" algn="l">
              <a:buFont typeface="+mj-lt"/>
              <a:buAutoNum type="arabicPeriod"/>
            </a:pPr>
            <a:r>
              <a:rPr lang="en-US" sz="2300" b="0" i="0" dirty="0">
                <a:effectLst/>
                <a:latin typeface="Lato"/>
              </a:rPr>
              <a:t>Put on the New Man (2)</a:t>
            </a:r>
          </a:p>
          <a:p>
            <a:pPr marL="457200" indent="-457200" algn="l">
              <a:buFont typeface="+mj-lt"/>
              <a:buAutoNum type="arabicPeriod"/>
            </a:pPr>
            <a:r>
              <a:rPr lang="en-US" sz="2300" b="0" i="0" dirty="0">
                <a:effectLst/>
                <a:latin typeface="Lato"/>
              </a:rPr>
              <a:t>Put on the New Man (3)</a:t>
            </a:r>
          </a:p>
          <a:p>
            <a:pPr marL="457200" indent="-457200" algn="l">
              <a:buFont typeface="+mj-lt"/>
              <a:buAutoNum type="arabicPeriod"/>
            </a:pPr>
            <a:r>
              <a:rPr lang="en-US" sz="2300" b="0" i="0" dirty="0">
                <a:effectLst/>
                <a:latin typeface="Lato"/>
              </a:rPr>
              <a:t>The Sermon on the Mount (1)</a:t>
            </a:r>
          </a:p>
          <a:p>
            <a:pPr marL="457200" indent="-457200" algn="l">
              <a:buFont typeface="+mj-lt"/>
              <a:buAutoNum type="arabicPeriod"/>
            </a:pPr>
            <a:r>
              <a:rPr lang="en-US" sz="2300" b="0" i="0" dirty="0">
                <a:effectLst/>
                <a:latin typeface="Lato"/>
              </a:rPr>
              <a:t>The Sermon on the Mount (2)</a:t>
            </a:r>
          </a:p>
          <a:p>
            <a:pPr marL="457200" indent="-457200" algn="l">
              <a:buFont typeface="+mj-lt"/>
              <a:buAutoNum type="arabicPeriod"/>
            </a:pPr>
            <a:r>
              <a:rPr lang="en-US" sz="2300" b="0" i="0" dirty="0">
                <a:effectLst/>
                <a:latin typeface="Lato"/>
              </a:rPr>
              <a:t>The Sermon on the Mount (3)</a:t>
            </a:r>
          </a:p>
          <a:p>
            <a:pPr marL="457200" indent="-457200" algn="l">
              <a:buFont typeface="+mj-lt"/>
              <a:buAutoNum type="arabicPeriod"/>
            </a:pPr>
            <a:r>
              <a:rPr lang="en-US" sz="2300" b="0" i="0" dirty="0">
                <a:effectLst/>
                <a:latin typeface="Lato"/>
              </a:rPr>
              <a:t>Respect in the Home</a:t>
            </a:r>
          </a:p>
          <a:p>
            <a:pPr marL="457200" indent="-457200" algn="l">
              <a:buFont typeface="+mj-lt"/>
              <a:buAutoNum type="arabicPeriod"/>
            </a:pPr>
            <a:r>
              <a:rPr lang="en-US" sz="2300" b="0" i="0" dirty="0">
                <a:effectLst/>
                <a:latin typeface="Lato"/>
              </a:rPr>
              <a:t>Settling Differences</a:t>
            </a:r>
          </a:p>
          <a:p>
            <a:pPr marL="457200" indent="-457200" algn="l">
              <a:buFont typeface="+mj-lt"/>
              <a:buAutoNum type="arabicPeriod"/>
            </a:pPr>
            <a:r>
              <a:rPr lang="en-US" sz="2300" b="0" i="0" dirty="0">
                <a:effectLst/>
                <a:latin typeface="Lato"/>
              </a:rPr>
              <a:t>Selfishness: A Threat to One's Marriage</a:t>
            </a:r>
          </a:p>
          <a:p>
            <a:pPr marL="457200" indent="-457200" algn="l">
              <a:buFont typeface="+mj-lt"/>
              <a:buAutoNum type="arabicPeriod"/>
            </a:pPr>
            <a:r>
              <a:rPr lang="en-US" sz="2300" b="0" i="0" dirty="0">
                <a:effectLst/>
                <a:latin typeface="Lato"/>
              </a:rPr>
              <a:t>Accepting Responsibility</a:t>
            </a:r>
          </a:p>
        </p:txBody>
      </p:sp>
    </p:spTree>
    <p:extLst>
      <p:ext uri="{BB962C8B-B14F-4D97-AF65-F5344CB8AC3E}">
        <p14:creationId xmlns:p14="http://schemas.microsoft.com/office/powerpoint/2010/main" val="2669909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400050" indent="-400050" algn="ctr">
              <a:buFont typeface="+mj-lt"/>
              <a:buAutoNum type="romanUcPeriod"/>
            </a:pPr>
            <a:r>
              <a:rPr lang="en-US" sz="3000" b="1" dirty="0"/>
              <a:t>Reasons for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37427"/>
            <a:ext cx="7620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Lack of commitment</a:t>
            </a: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 to God</a:t>
            </a:r>
          </a:p>
          <a:p>
            <a:pPr marL="457200" marR="0" lvl="0" indent="-457200" algn="l" defTabSz="396875" rtl="0" eaLnBrk="1" fontAlgn="base" latinLnBrk="0" hangingPunct="1">
              <a:lnSpc>
                <a:spcPct val="100000"/>
              </a:lnSpc>
              <a:spcAft>
                <a:spcPct val="0"/>
              </a:spcAft>
              <a:buClrTx/>
              <a:buSzTx/>
              <a:buFontTx/>
              <a:buAutoNum type="alphaUcPeriod"/>
              <a:tabLst/>
              <a:defRPr/>
            </a:pPr>
            <a:r>
              <a:rPr lang="en-US" altLang="en-US" sz="2400" u="sng" baseline="0" dirty="0">
                <a:solidFill>
                  <a:srgbClr val="000000"/>
                </a:solidFill>
              </a:rPr>
              <a:t>Lacking self-denial / self-control</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God expects</a:t>
            </a:r>
            <a:r>
              <a:rPr kumimoji="0" lang="en-US" altLang="en-US" sz="2400" b="0" i="1" u="none" strike="noStrike" kern="1200" cap="none" spc="0" normalizeH="0" noProof="0" dirty="0">
                <a:ln>
                  <a:noFill/>
                </a:ln>
                <a:solidFill>
                  <a:srgbClr val="000000"/>
                </a:solidFill>
                <a:effectLst/>
                <a:uLnTx/>
                <a:uFillTx/>
                <a:latin typeface="Arial" panose="020B0604020202020204" pitchFamily="34" charset="0"/>
                <a:ea typeface="+mn-ea"/>
                <a:cs typeface="+mn-cs"/>
              </a:rPr>
              <a:t> us to master self</a:t>
            </a:r>
            <a:endPar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533296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BDBE23-A31B-409E-97FB-8C3BFEABFD65}"/>
              </a:ext>
            </a:extLst>
          </p:cNvPr>
          <p:cNvSpPr txBox="1"/>
          <p:nvPr/>
        </p:nvSpPr>
        <p:spPr>
          <a:xfrm>
            <a:off x="797560" y="1516907"/>
            <a:ext cx="7548880" cy="2505494"/>
          </a:xfrm>
          <a:prstGeom prst="rect">
            <a:avLst/>
          </a:prstGeom>
          <a:noFill/>
        </p:spPr>
        <p:txBody>
          <a:bodyPr wrap="square" rtlCol="0">
            <a:spAutoFit/>
          </a:bodyPr>
          <a:lstStyle/>
          <a:p>
            <a:pPr marL="0" marR="0" algn="ctr">
              <a:lnSpc>
                <a:spcPct val="115000"/>
              </a:lnSpc>
              <a:spcBef>
                <a:spcPts val="0"/>
              </a:spcBef>
              <a:spcAft>
                <a:spcPts val="1000"/>
              </a:spcAft>
            </a:pPr>
            <a:r>
              <a:rPr lang="en-US" sz="2800" b="1" dirty="0">
                <a:effectLst/>
                <a:latin typeface="Calibri" panose="020F0502020204030204" pitchFamily="34" charset="0"/>
              </a:rPr>
              <a:t>Mark 8:34 (NKJV)</a:t>
            </a:r>
          </a:p>
          <a:p>
            <a:pPr marL="0" marR="0" indent="228600">
              <a:lnSpc>
                <a:spcPct val="115000"/>
              </a:lnSpc>
              <a:spcBef>
                <a:spcPts val="900"/>
              </a:spcBef>
              <a:spcAft>
                <a:spcPts val="1000"/>
              </a:spcAft>
            </a:pPr>
            <a:r>
              <a:rPr lang="en-US" sz="2400" baseline="30000" dirty="0">
                <a:effectLst/>
                <a:latin typeface="Calibri" panose="020F0502020204030204" pitchFamily="34" charset="0"/>
              </a:rPr>
              <a:t>34 </a:t>
            </a:r>
            <a:r>
              <a:rPr lang="en-US" sz="2400" dirty="0">
                <a:effectLst/>
                <a:latin typeface="Calibri" panose="020F0502020204030204" pitchFamily="34" charset="0"/>
              </a:rPr>
              <a:t>When He had called the people to </a:t>
            </a:r>
            <a:r>
              <a:rPr lang="en-US" sz="2400" i="1" dirty="0">
                <a:effectLst/>
                <a:latin typeface="Calibri" panose="020F0502020204030204" pitchFamily="34" charset="0"/>
              </a:rPr>
              <a:t>Himself,</a:t>
            </a:r>
            <a:r>
              <a:rPr lang="en-US" sz="2400" dirty="0">
                <a:effectLst/>
                <a:latin typeface="Calibri" panose="020F0502020204030204" pitchFamily="34" charset="0"/>
              </a:rPr>
              <a:t> with His disciples also, He said to them, “Whoever desires to come after Me, let him </a:t>
            </a:r>
            <a:r>
              <a:rPr lang="en-US" sz="2400" b="1" u="sng" dirty="0">
                <a:effectLst/>
                <a:latin typeface="Calibri" panose="020F0502020204030204" pitchFamily="34" charset="0"/>
              </a:rPr>
              <a:t>deny himself</a:t>
            </a:r>
            <a:r>
              <a:rPr lang="en-US" sz="2400" dirty="0">
                <a:effectLst/>
                <a:latin typeface="Calibri" panose="020F0502020204030204" pitchFamily="34" charset="0"/>
              </a:rPr>
              <a:t>, and take up his cross, and follow Me. </a:t>
            </a:r>
          </a:p>
        </p:txBody>
      </p:sp>
      <p:sp>
        <p:nvSpPr>
          <p:cNvPr id="3" name="TextBox 2">
            <a:extLst>
              <a:ext uri="{FF2B5EF4-FFF2-40B4-BE49-F238E27FC236}">
                <a16:creationId xmlns:a16="http://schemas.microsoft.com/office/drawing/2014/main" id="{0444C69D-1E23-4412-A347-97F2FFBD6383}"/>
              </a:ext>
            </a:extLst>
          </p:cNvPr>
          <p:cNvSpPr txBox="1"/>
          <p:nvPr/>
        </p:nvSpPr>
        <p:spPr>
          <a:xfrm>
            <a:off x="797560" y="4098506"/>
            <a:ext cx="7548880" cy="1656031"/>
          </a:xfrm>
          <a:prstGeom prst="rect">
            <a:avLst/>
          </a:prstGeom>
          <a:noFill/>
        </p:spPr>
        <p:txBody>
          <a:bodyPr wrap="square" rtlCol="0">
            <a:spAutoFit/>
          </a:bodyPr>
          <a:lstStyle/>
          <a:p>
            <a:pPr marL="0" marR="0" algn="ctr">
              <a:lnSpc>
                <a:spcPct val="115000"/>
              </a:lnSpc>
              <a:spcBef>
                <a:spcPts val="0"/>
              </a:spcBef>
              <a:spcAft>
                <a:spcPts val="1000"/>
              </a:spcAft>
            </a:pPr>
            <a:r>
              <a:rPr lang="en-US" sz="2800" b="1" dirty="0">
                <a:effectLst/>
                <a:latin typeface="Calibri" panose="020F0502020204030204" pitchFamily="34" charset="0"/>
              </a:rPr>
              <a:t>2 Peter 1:6 (NKJV) </a:t>
            </a:r>
          </a:p>
          <a:p>
            <a:pPr marL="0" marR="0">
              <a:lnSpc>
                <a:spcPct val="115000"/>
              </a:lnSpc>
              <a:spcBef>
                <a:spcPts val="900"/>
              </a:spcBef>
              <a:spcAft>
                <a:spcPts val="1000"/>
              </a:spcAft>
            </a:pPr>
            <a:r>
              <a:rPr lang="en-US" sz="2400" baseline="30000" dirty="0">
                <a:effectLst/>
                <a:latin typeface="Calibri" panose="020F0502020204030204" pitchFamily="34" charset="0"/>
              </a:rPr>
              <a:t>6 </a:t>
            </a:r>
            <a:r>
              <a:rPr lang="en-US" sz="2400" dirty="0">
                <a:effectLst/>
                <a:latin typeface="Calibri" panose="020F0502020204030204" pitchFamily="34" charset="0"/>
              </a:rPr>
              <a:t>to knowledge </a:t>
            </a:r>
            <a:r>
              <a:rPr lang="en-US" sz="2400" b="1" u="sng" dirty="0">
                <a:effectLst/>
                <a:latin typeface="Calibri" panose="020F0502020204030204" pitchFamily="34" charset="0"/>
              </a:rPr>
              <a:t>self-control</a:t>
            </a:r>
            <a:r>
              <a:rPr lang="en-US" sz="2400" dirty="0">
                <a:effectLst/>
                <a:latin typeface="Calibri" panose="020F0502020204030204" pitchFamily="34" charset="0"/>
              </a:rPr>
              <a:t>, to self-control perseverance, to perseverance godliness, </a:t>
            </a:r>
          </a:p>
        </p:txBody>
      </p:sp>
      <p:sp>
        <p:nvSpPr>
          <p:cNvPr id="4" name="TextBox 3">
            <a:extLst>
              <a:ext uri="{FF2B5EF4-FFF2-40B4-BE49-F238E27FC236}">
                <a16:creationId xmlns:a16="http://schemas.microsoft.com/office/drawing/2014/main" id="{17343D7A-3283-4C32-B6CB-0DF1C33442AE}"/>
              </a:ext>
            </a:extLst>
          </p:cNvPr>
          <p:cNvSpPr txBox="1"/>
          <p:nvPr/>
        </p:nvSpPr>
        <p:spPr>
          <a:xfrm>
            <a:off x="1249680" y="523335"/>
            <a:ext cx="6644640" cy="707886"/>
          </a:xfrm>
          <a:prstGeom prst="rect">
            <a:avLst/>
          </a:prstGeom>
          <a:noFill/>
        </p:spPr>
        <p:txBody>
          <a:bodyPr wrap="square" rtlCol="0">
            <a:spAutoFit/>
          </a:bodyPr>
          <a:lstStyle/>
          <a:p>
            <a:pPr algn="ctr"/>
            <a:r>
              <a:rPr lang="en-US" sz="4000" b="1" i="1" dirty="0"/>
              <a:t>Two Primary Passages</a:t>
            </a:r>
          </a:p>
        </p:txBody>
      </p:sp>
      <p:sp>
        <p:nvSpPr>
          <p:cNvPr id="6" name="Callout: Quad Arrow 5">
            <a:extLst>
              <a:ext uri="{FF2B5EF4-FFF2-40B4-BE49-F238E27FC236}">
                <a16:creationId xmlns:a16="http://schemas.microsoft.com/office/drawing/2014/main" id="{26E36E4B-8061-441A-85A0-EA414CC0AE05}"/>
              </a:ext>
            </a:extLst>
          </p:cNvPr>
          <p:cNvSpPr/>
          <p:nvPr/>
        </p:nvSpPr>
        <p:spPr>
          <a:xfrm>
            <a:off x="2212340" y="1164483"/>
            <a:ext cx="4719320" cy="209581"/>
          </a:xfrm>
          <a:prstGeom prst="quadArrowCallou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4777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400050" indent="-400050" algn="ctr">
              <a:buFont typeface="+mj-lt"/>
              <a:buAutoNum type="romanUcPeriod"/>
            </a:pPr>
            <a:r>
              <a:rPr lang="en-US" sz="3000" b="1" dirty="0"/>
              <a:t>Reasons for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37427"/>
            <a:ext cx="7620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Lack of commitment</a:t>
            </a: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 to God</a:t>
            </a:r>
          </a:p>
          <a:p>
            <a:pPr marL="457200" marR="0" lvl="0" indent="-457200" algn="l" defTabSz="396875" rtl="0" eaLnBrk="1" fontAlgn="base" latinLnBrk="0" hangingPunct="1">
              <a:lnSpc>
                <a:spcPct val="100000"/>
              </a:lnSpc>
              <a:spcAft>
                <a:spcPct val="0"/>
              </a:spcAft>
              <a:buClrTx/>
              <a:buSzTx/>
              <a:buFontTx/>
              <a:buAutoNum type="alphaUcPeriod"/>
              <a:tabLst/>
              <a:defRPr/>
            </a:pPr>
            <a:r>
              <a:rPr lang="en-US" altLang="en-US" sz="2400" u="sng" baseline="0" dirty="0">
                <a:solidFill>
                  <a:srgbClr val="000000"/>
                </a:solidFill>
              </a:rPr>
              <a:t>Lacking self-denial / self-control</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God expects</a:t>
            </a:r>
            <a:r>
              <a:rPr kumimoji="0" lang="en-US" altLang="en-US" sz="2400" b="0" i="1" u="none" strike="noStrike" kern="1200" cap="none" spc="0" normalizeH="0" noProof="0" dirty="0">
                <a:ln>
                  <a:noFill/>
                </a:ln>
                <a:solidFill>
                  <a:srgbClr val="000000"/>
                </a:solidFill>
                <a:effectLst/>
                <a:uLnTx/>
                <a:uFillTx/>
                <a:latin typeface="Arial" panose="020B0604020202020204" pitchFamily="34" charset="0"/>
                <a:ea typeface="+mn-ea"/>
                <a:cs typeface="+mn-cs"/>
              </a:rPr>
              <a:t> us to master self</a:t>
            </a:r>
          </a:p>
          <a:p>
            <a:pPr marL="1200150" lvl="1" indent="-457200" eaLnBrk="1" fontAlgn="base" hangingPunct="1">
              <a:spcAft>
                <a:spcPct val="0"/>
              </a:spcAft>
              <a:buFont typeface="+mj-lt"/>
              <a:buAutoNum type="arabicPeriod"/>
              <a:defRPr/>
            </a:pPr>
            <a:r>
              <a:rPr lang="en-US" altLang="en-US" sz="2400" i="1" baseline="0" dirty="0">
                <a:solidFill>
                  <a:srgbClr val="000000"/>
                </a:solidFill>
              </a:rPr>
              <a:t>What is self-denial</a:t>
            </a:r>
            <a:r>
              <a:rPr lang="en-US" altLang="en-US" sz="2400" i="1" dirty="0">
                <a:solidFill>
                  <a:srgbClr val="000000"/>
                </a:solidFill>
              </a:rPr>
              <a:t> / self-control?</a:t>
            </a:r>
            <a:endPar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05872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0EFDC1-8F62-4505-9BC1-A38DBB2D1E77}"/>
              </a:ext>
            </a:extLst>
          </p:cNvPr>
          <p:cNvSpPr txBox="1"/>
          <p:nvPr/>
        </p:nvSpPr>
        <p:spPr>
          <a:xfrm>
            <a:off x="631835" y="556803"/>
            <a:ext cx="8054965" cy="707886"/>
          </a:xfrm>
          <a:prstGeom prst="rect">
            <a:avLst/>
          </a:prstGeom>
          <a:noFill/>
        </p:spPr>
        <p:txBody>
          <a:bodyPr wrap="square" rtlCol="0">
            <a:spAutoFit/>
          </a:bodyPr>
          <a:lstStyle/>
          <a:p>
            <a:pPr algn="ctr"/>
            <a:r>
              <a:rPr lang="en-US" sz="4000" dirty="0">
                <a:latin typeface="Arial Nova" panose="020B0504020202020204" pitchFamily="34" charset="0"/>
                <a:cs typeface="Cavolini" panose="03000502040302020204" pitchFamily="66" charset="0"/>
              </a:rPr>
              <a:t>What is Self-Control / Self-Denial?</a:t>
            </a:r>
          </a:p>
        </p:txBody>
      </p:sp>
      <p:sp>
        <p:nvSpPr>
          <p:cNvPr id="7" name="AutoShape 6">
            <a:extLst>
              <a:ext uri="{FF2B5EF4-FFF2-40B4-BE49-F238E27FC236}">
                <a16:creationId xmlns:a16="http://schemas.microsoft.com/office/drawing/2014/main" id="{BEF080E2-A979-42FE-856D-AAEDACF1B9A8}"/>
              </a:ext>
            </a:extLst>
          </p:cNvPr>
          <p:cNvSpPr>
            <a:spLocks noChangeArrowheads="1"/>
          </p:cNvSpPr>
          <p:nvPr/>
        </p:nvSpPr>
        <p:spPr bwMode="auto">
          <a:xfrm>
            <a:off x="939800" y="1698509"/>
            <a:ext cx="3505200" cy="4724400"/>
          </a:xfrm>
          <a:prstGeom prst="roundRect">
            <a:avLst>
              <a:gd name="adj" fmla="val 16667"/>
            </a:avLst>
          </a:prstGeom>
          <a:solidFill>
            <a:srgbClr val="FFFFFF">
              <a:alpha val="84000"/>
            </a:srgbClr>
          </a:solidFill>
          <a:ln w="9525">
            <a:solidFill>
              <a:schemeClr val="tx1"/>
            </a:solidFill>
            <a:round/>
            <a:headEnd/>
            <a:tailEnd/>
          </a:ln>
          <a:effectLst/>
        </p:spPr>
        <p:txBody>
          <a:bodyPr wrap="none" anchor="ctr"/>
          <a:lstStyle/>
          <a:p>
            <a:pPr algn="ctr"/>
            <a:r>
              <a:rPr lang="en-US" sz="2800" b="1" u="sng">
                <a:solidFill>
                  <a:srgbClr val="000000"/>
                </a:solidFill>
                <a:latin typeface="Arial" charset="0"/>
                <a:cs typeface="+mn-cs"/>
              </a:rPr>
              <a:t>Self Denial</a:t>
            </a:r>
          </a:p>
          <a:p>
            <a:pPr algn="ctr"/>
            <a:endParaRPr lang="en-US" sz="2800" b="1" u="sng">
              <a:solidFill>
                <a:srgbClr val="000000"/>
              </a:solidFill>
              <a:latin typeface="Arial" charset="0"/>
              <a:cs typeface="+mn-cs"/>
            </a:endParaRPr>
          </a:p>
          <a:p>
            <a:pPr algn="ctr"/>
            <a:r>
              <a:rPr lang="en-US" sz="2400" i="1">
                <a:solidFill>
                  <a:srgbClr val="000000"/>
                </a:solidFill>
                <a:latin typeface="Arial" charset="0"/>
                <a:cs typeface="+mn-cs"/>
              </a:rPr>
              <a:t>Saying “No!” to Self</a:t>
            </a:r>
          </a:p>
          <a:p>
            <a:pPr algn="ctr"/>
            <a:endParaRPr lang="en-US" sz="2400" i="1">
              <a:solidFill>
                <a:srgbClr val="000000"/>
              </a:solidFill>
              <a:latin typeface="Arial" charset="0"/>
              <a:cs typeface="+mn-cs"/>
            </a:endParaRPr>
          </a:p>
          <a:p>
            <a:pPr algn="ctr"/>
            <a:r>
              <a:rPr lang="en-US" sz="2400">
                <a:solidFill>
                  <a:srgbClr val="000000"/>
                </a:solidFill>
                <a:latin typeface="Arial" charset="0"/>
                <a:cs typeface="+mn-cs"/>
              </a:rPr>
              <a:t>“To forget one’s self,</a:t>
            </a:r>
          </a:p>
          <a:p>
            <a:pPr algn="ctr"/>
            <a:r>
              <a:rPr lang="en-US" sz="2400">
                <a:solidFill>
                  <a:srgbClr val="000000"/>
                </a:solidFill>
                <a:latin typeface="Arial" charset="0"/>
                <a:cs typeface="+mn-cs"/>
              </a:rPr>
              <a:t>lose sight of oneself and</a:t>
            </a:r>
          </a:p>
          <a:p>
            <a:pPr algn="ctr"/>
            <a:r>
              <a:rPr lang="en-US" sz="2400">
                <a:solidFill>
                  <a:srgbClr val="000000"/>
                </a:solidFill>
                <a:latin typeface="Arial" charset="0"/>
                <a:cs typeface="+mn-cs"/>
              </a:rPr>
              <a:t>one’s own interest”</a:t>
            </a:r>
          </a:p>
          <a:p>
            <a:pPr algn="ctr"/>
            <a:r>
              <a:rPr lang="en-US" sz="2400">
                <a:solidFill>
                  <a:srgbClr val="000000"/>
                </a:solidFill>
                <a:latin typeface="Arial" charset="0"/>
                <a:cs typeface="+mn-cs"/>
              </a:rPr>
              <a:t>(Thayer)</a:t>
            </a:r>
          </a:p>
        </p:txBody>
      </p:sp>
      <p:sp>
        <p:nvSpPr>
          <p:cNvPr id="8" name="AutoShape 7">
            <a:extLst>
              <a:ext uri="{FF2B5EF4-FFF2-40B4-BE49-F238E27FC236}">
                <a16:creationId xmlns:a16="http://schemas.microsoft.com/office/drawing/2014/main" id="{C8590146-0D3B-4724-8888-A52F47A347BA}"/>
              </a:ext>
            </a:extLst>
          </p:cNvPr>
          <p:cNvSpPr>
            <a:spLocks noChangeArrowheads="1"/>
          </p:cNvSpPr>
          <p:nvPr/>
        </p:nvSpPr>
        <p:spPr bwMode="auto">
          <a:xfrm>
            <a:off x="4978400" y="1698509"/>
            <a:ext cx="3505200" cy="4724400"/>
          </a:xfrm>
          <a:prstGeom prst="roundRect">
            <a:avLst>
              <a:gd name="adj" fmla="val 16667"/>
            </a:avLst>
          </a:prstGeom>
          <a:solidFill>
            <a:srgbClr val="FFFFFF">
              <a:alpha val="84000"/>
            </a:srgbClr>
          </a:solidFill>
          <a:ln w="9525">
            <a:solidFill>
              <a:schemeClr val="tx1"/>
            </a:solidFill>
            <a:round/>
            <a:headEnd/>
            <a:tailEnd/>
          </a:ln>
          <a:effectLst/>
        </p:spPr>
        <p:txBody>
          <a:bodyPr wrap="none" anchor="ctr"/>
          <a:lstStyle/>
          <a:p>
            <a:pPr algn="ctr"/>
            <a:r>
              <a:rPr lang="en-US" sz="2800" b="1" u="sng">
                <a:solidFill>
                  <a:srgbClr val="000000"/>
                </a:solidFill>
                <a:latin typeface="Arial" charset="0"/>
                <a:cs typeface="+mn-cs"/>
              </a:rPr>
              <a:t>Self Control</a:t>
            </a:r>
          </a:p>
          <a:p>
            <a:pPr algn="ctr"/>
            <a:endParaRPr lang="en-US" sz="2800" b="1" u="sng">
              <a:solidFill>
                <a:srgbClr val="000000"/>
              </a:solidFill>
              <a:latin typeface="Arial" charset="0"/>
              <a:cs typeface="+mn-cs"/>
            </a:endParaRPr>
          </a:p>
          <a:p>
            <a:pPr algn="ctr"/>
            <a:r>
              <a:rPr lang="en-US" sz="2400" i="1">
                <a:solidFill>
                  <a:srgbClr val="000000"/>
                </a:solidFill>
                <a:latin typeface="Arial" charset="0"/>
                <a:cs typeface="+mn-cs"/>
              </a:rPr>
              <a:t>“Self government”</a:t>
            </a:r>
          </a:p>
          <a:p>
            <a:pPr algn="ctr"/>
            <a:r>
              <a:rPr lang="en-US" sz="2400" i="1">
                <a:solidFill>
                  <a:srgbClr val="000000"/>
                </a:solidFill>
                <a:latin typeface="Arial" charset="0"/>
                <a:cs typeface="+mn-cs"/>
              </a:rPr>
              <a:t>(Thayer)</a:t>
            </a:r>
          </a:p>
          <a:p>
            <a:pPr algn="ctr"/>
            <a:endParaRPr lang="en-US" sz="2400" i="1">
              <a:solidFill>
                <a:srgbClr val="000000"/>
              </a:solidFill>
              <a:latin typeface="Arial" charset="0"/>
              <a:cs typeface="+mn-cs"/>
            </a:endParaRPr>
          </a:p>
          <a:p>
            <a:pPr algn="ctr"/>
            <a:r>
              <a:rPr lang="en-US" sz="2400">
                <a:solidFill>
                  <a:srgbClr val="000000"/>
                </a:solidFill>
                <a:latin typeface="Arial" charset="0"/>
                <a:cs typeface="+mn-cs"/>
              </a:rPr>
              <a:t>“Ability to take a grip</a:t>
            </a:r>
          </a:p>
          <a:p>
            <a:pPr algn="ctr"/>
            <a:r>
              <a:rPr lang="en-US" sz="2400">
                <a:solidFill>
                  <a:srgbClr val="000000"/>
                </a:solidFill>
                <a:latin typeface="Arial" charset="0"/>
                <a:cs typeface="+mn-cs"/>
              </a:rPr>
              <a:t>of oneself”</a:t>
            </a:r>
          </a:p>
          <a:p>
            <a:pPr algn="ctr"/>
            <a:r>
              <a:rPr lang="en-US" sz="2400">
                <a:solidFill>
                  <a:srgbClr val="000000"/>
                </a:solidFill>
                <a:latin typeface="Arial" charset="0"/>
                <a:cs typeface="+mn-cs"/>
              </a:rPr>
              <a:t>(Barclay)</a:t>
            </a:r>
          </a:p>
        </p:txBody>
      </p:sp>
    </p:spTree>
    <p:extLst>
      <p:ext uri="{BB962C8B-B14F-4D97-AF65-F5344CB8AC3E}">
        <p14:creationId xmlns:p14="http://schemas.microsoft.com/office/powerpoint/2010/main" val="39451288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400050" indent="-400050" algn="ctr">
              <a:buFont typeface="+mj-lt"/>
              <a:buAutoNum type="romanUcPeriod"/>
            </a:pPr>
            <a:r>
              <a:rPr lang="en-US" sz="3000" b="1" dirty="0"/>
              <a:t>Reasons for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37427"/>
            <a:ext cx="7620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Lack of commitment</a:t>
            </a: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 to God</a:t>
            </a:r>
          </a:p>
          <a:p>
            <a:pPr marL="457200" marR="0" lvl="0" indent="-457200" algn="l" defTabSz="396875" rtl="0" eaLnBrk="1" fontAlgn="base" latinLnBrk="0" hangingPunct="1">
              <a:lnSpc>
                <a:spcPct val="100000"/>
              </a:lnSpc>
              <a:spcAft>
                <a:spcPct val="0"/>
              </a:spcAft>
              <a:buClrTx/>
              <a:buSzTx/>
              <a:buFontTx/>
              <a:buAutoNum type="alphaUcPeriod"/>
              <a:tabLst/>
              <a:defRPr/>
            </a:pPr>
            <a:r>
              <a:rPr lang="en-US" altLang="en-US" sz="2400" u="sng" baseline="0" dirty="0">
                <a:solidFill>
                  <a:srgbClr val="000000"/>
                </a:solidFill>
              </a:rPr>
              <a:t>Lacking self-denial / self-control</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God expects</a:t>
            </a:r>
            <a:r>
              <a:rPr kumimoji="0" lang="en-US" altLang="en-US" sz="2400" b="0" i="1" u="none" strike="noStrike" kern="1200" cap="none" spc="0" normalizeH="0" noProof="0" dirty="0">
                <a:ln>
                  <a:noFill/>
                </a:ln>
                <a:solidFill>
                  <a:srgbClr val="000000"/>
                </a:solidFill>
                <a:effectLst/>
                <a:uLnTx/>
                <a:uFillTx/>
                <a:latin typeface="Arial" panose="020B0604020202020204" pitchFamily="34" charset="0"/>
                <a:ea typeface="+mn-ea"/>
                <a:cs typeface="+mn-cs"/>
              </a:rPr>
              <a:t> us to master self</a:t>
            </a:r>
          </a:p>
          <a:p>
            <a:pPr marL="1200150" lvl="1" indent="-457200" eaLnBrk="1" fontAlgn="base" hangingPunct="1">
              <a:spcAft>
                <a:spcPct val="0"/>
              </a:spcAft>
              <a:buFont typeface="+mj-lt"/>
              <a:buAutoNum type="arabicPeriod"/>
              <a:defRPr/>
            </a:pPr>
            <a:r>
              <a:rPr lang="en-US" altLang="en-US" sz="2400" i="1" baseline="0" dirty="0">
                <a:solidFill>
                  <a:srgbClr val="000000"/>
                </a:solidFill>
              </a:rPr>
              <a:t>What is self-denial</a:t>
            </a:r>
            <a:r>
              <a:rPr lang="en-US" altLang="en-US" sz="2400" i="1" dirty="0">
                <a:solidFill>
                  <a:srgbClr val="000000"/>
                </a:solidFill>
              </a:rPr>
              <a:t> / self-control?</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How does </a:t>
            </a:r>
            <a:r>
              <a:rPr lang="en-US" altLang="en-US" sz="2400" i="1" dirty="0">
                <a:solidFill>
                  <a:srgbClr val="000000"/>
                </a:solidFill>
              </a:rPr>
              <a:t>this affect the marriage?</a:t>
            </a:r>
            <a:endPar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811330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420E31-CD35-4DA3-A0E4-86AA3B709D46}"/>
              </a:ext>
            </a:extLst>
          </p:cNvPr>
          <p:cNvSpPr txBox="1"/>
          <p:nvPr/>
        </p:nvSpPr>
        <p:spPr>
          <a:xfrm>
            <a:off x="962810" y="879660"/>
            <a:ext cx="7218380" cy="584775"/>
          </a:xfrm>
          <a:prstGeom prst="rect">
            <a:avLst/>
          </a:prstGeom>
          <a:solidFill>
            <a:schemeClr val="tx1"/>
          </a:solidFill>
        </p:spPr>
        <p:txBody>
          <a:bodyPr wrap="square" rtlCol="0">
            <a:spAutoFit/>
          </a:bodyPr>
          <a:lstStyle/>
          <a:p>
            <a:pPr algn="ctr"/>
            <a:r>
              <a:rPr lang="en-US" sz="3200" dirty="0">
                <a:solidFill>
                  <a:schemeClr val="bg1"/>
                </a:solidFill>
              </a:rPr>
              <a:t>Elements of Self Denial / Self Control:</a:t>
            </a:r>
          </a:p>
        </p:txBody>
      </p:sp>
      <p:sp>
        <p:nvSpPr>
          <p:cNvPr id="6" name="TextBox 5">
            <a:extLst>
              <a:ext uri="{FF2B5EF4-FFF2-40B4-BE49-F238E27FC236}">
                <a16:creationId xmlns:a16="http://schemas.microsoft.com/office/drawing/2014/main" id="{66CEDE01-08D6-4CA0-AAE0-760CF5760E19}"/>
              </a:ext>
            </a:extLst>
          </p:cNvPr>
          <p:cNvSpPr txBox="1"/>
          <p:nvPr/>
        </p:nvSpPr>
        <p:spPr>
          <a:xfrm>
            <a:off x="751840" y="1998576"/>
            <a:ext cx="7802880" cy="2554545"/>
          </a:xfrm>
          <a:prstGeom prst="rect">
            <a:avLst/>
          </a:prstGeom>
          <a:noFill/>
        </p:spPr>
        <p:txBody>
          <a:bodyPr wrap="square" rtlCol="0">
            <a:spAutoFit/>
          </a:bodyPr>
          <a:lstStyle/>
          <a:p>
            <a:pPr marL="342900" indent="-342900">
              <a:buFont typeface="+mj-lt"/>
              <a:buAutoNum type="arabicPeriod"/>
            </a:pPr>
            <a:r>
              <a:rPr lang="en-US" sz="3200" dirty="0"/>
              <a:t>Control of self (i.e. temper, words, desires)</a:t>
            </a:r>
          </a:p>
          <a:p>
            <a:pPr marL="342900" indent="-342900">
              <a:buFont typeface="+mj-lt"/>
              <a:buAutoNum type="arabicPeriod"/>
            </a:pPr>
            <a:endParaRPr lang="en-US" sz="800" dirty="0"/>
          </a:p>
          <a:p>
            <a:pPr marL="342900" indent="-342900">
              <a:buFont typeface="+mj-lt"/>
              <a:buAutoNum type="arabicPeriod"/>
            </a:pPr>
            <a:r>
              <a:rPr lang="en-US" sz="3200" dirty="0"/>
              <a:t>Say no to self (defer to mate’s interest)</a:t>
            </a:r>
          </a:p>
          <a:p>
            <a:pPr marL="342900" indent="-342900">
              <a:buFont typeface="+mj-lt"/>
              <a:buAutoNum type="arabicPeriod"/>
            </a:pPr>
            <a:endParaRPr lang="en-US" sz="800" dirty="0"/>
          </a:p>
          <a:p>
            <a:pPr marL="342900" indent="-342900">
              <a:buFont typeface="+mj-lt"/>
              <a:buAutoNum type="arabicPeriod"/>
            </a:pPr>
            <a:r>
              <a:rPr lang="en-US" sz="3200" dirty="0"/>
              <a:t>Suppress own will – yield to God’s</a:t>
            </a:r>
          </a:p>
          <a:p>
            <a:pPr marL="971550" lvl="1" indent="-514350">
              <a:buFont typeface="+mj-lt"/>
              <a:buAutoNum type="alphaLcPeriod"/>
            </a:pPr>
            <a:r>
              <a:rPr lang="en-US" sz="2400" i="1" dirty="0"/>
              <a:t>Acts 24:25</a:t>
            </a:r>
          </a:p>
          <a:p>
            <a:pPr marL="971550" lvl="1" indent="-514350">
              <a:buFont typeface="+mj-lt"/>
              <a:buAutoNum type="alphaLcPeriod"/>
            </a:pPr>
            <a:r>
              <a:rPr lang="en-US" sz="2400" i="1" dirty="0"/>
              <a:t>Eph. 5:24</a:t>
            </a:r>
          </a:p>
        </p:txBody>
      </p:sp>
    </p:spTree>
    <p:extLst>
      <p:ext uri="{BB962C8B-B14F-4D97-AF65-F5344CB8AC3E}">
        <p14:creationId xmlns:p14="http://schemas.microsoft.com/office/powerpoint/2010/main" val="36513365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1000"/>
                                        <p:tgtEl>
                                          <p:spTgt spid="6">
                                            <p:txEl>
                                              <p:pRg st="6" end="6"/>
                                            </p:txEl>
                                          </p:spTgt>
                                        </p:tgtEl>
                                      </p:cBhvr>
                                    </p:animEffect>
                                    <p:anim calcmode="lin" valueType="num">
                                      <p:cBhvr>
                                        <p:cTn id="3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420E31-CD35-4DA3-A0E4-86AA3B709D46}"/>
              </a:ext>
            </a:extLst>
          </p:cNvPr>
          <p:cNvSpPr txBox="1"/>
          <p:nvPr/>
        </p:nvSpPr>
        <p:spPr>
          <a:xfrm>
            <a:off x="962810" y="879660"/>
            <a:ext cx="7218380" cy="584775"/>
          </a:xfrm>
          <a:prstGeom prst="rect">
            <a:avLst/>
          </a:prstGeom>
          <a:solidFill>
            <a:schemeClr val="tx1"/>
          </a:solidFill>
        </p:spPr>
        <p:txBody>
          <a:bodyPr wrap="square" rtlCol="0">
            <a:spAutoFit/>
          </a:bodyPr>
          <a:lstStyle/>
          <a:p>
            <a:pPr algn="ctr"/>
            <a:r>
              <a:rPr lang="en-US" sz="3200" dirty="0">
                <a:solidFill>
                  <a:schemeClr val="bg1"/>
                </a:solidFill>
              </a:rPr>
              <a:t>Elements of Self Denial / Self Control:</a:t>
            </a:r>
          </a:p>
        </p:txBody>
      </p:sp>
      <p:sp>
        <p:nvSpPr>
          <p:cNvPr id="6" name="TextBox 5">
            <a:extLst>
              <a:ext uri="{FF2B5EF4-FFF2-40B4-BE49-F238E27FC236}">
                <a16:creationId xmlns:a16="http://schemas.microsoft.com/office/drawing/2014/main" id="{66CEDE01-08D6-4CA0-AAE0-760CF5760E19}"/>
              </a:ext>
            </a:extLst>
          </p:cNvPr>
          <p:cNvSpPr txBox="1"/>
          <p:nvPr/>
        </p:nvSpPr>
        <p:spPr>
          <a:xfrm>
            <a:off x="751840" y="1998576"/>
            <a:ext cx="7802880" cy="1815882"/>
          </a:xfrm>
          <a:prstGeom prst="rect">
            <a:avLst/>
          </a:prstGeom>
          <a:noFill/>
        </p:spPr>
        <p:txBody>
          <a:bodyPr wrap="square" rtlCol="0">
            <a:spAutoFit/>
          </a:bodyPr>
          <a:lstStyle/>
          <a:p>
            <a:pPr marL="342900" indent="-342900">
              <a:buFont typeface="+mj-lt"/>
              <a:buAutoNum type="arabicPeriod"/>
            </a:pPr>
            <a:r>
              <a:rPr lang="en-US" sz="3200" dirty="0"/>
              <a:t>Control of self (i.e. temper, words, desires)</a:t>
            </a:r>
          </a:p>
          <a:p>
            <a:pPr marL="342900" indent="-342900">
              <a:buFont typeface="+mj-lt"/>
              <a:buAutoNum type="arabicPeriod"/>
            </a:pPr>
            <a:endParaRPr lang="en-US" sz="800" dirty="0"/>
          </a:p>
          <a:p>
            <a:pPr marL="342900" indent="-342900">
              <a:buFont typeface="+mj-lt"/>
              <a:buAutoNum type="arabicPeriod"/>
            </a:pPr>
            <a:r>
              <a:rPr lang="en-US" sz="3200" dirty="0"/>
              <a:t>Say no to self (defer to mate’s interest)</a:t>
            </a:r>
          </a:p>
          <a:p>
            <a:pPr marL="342900" indent="-342900">
              <a:buFont typeface="+mj-lt"/>
              <a:buAutoNum type="arabicPeriod"/>
            </a:pPr>
            <a:endParaRPr lang="en-US" sz="800" dirty="0"/>
          </a:p>
          <a:p>
            <a:pPr marL="342900" indent="-342900">
              <a:buFont typeface="+mj-lt"/>
              <a:buAutoNum type="arabicPeriod"/>
            </a:pPr>
            <a:r>
              <a:rPr lang="en-US" sz="3200" dirty="0"/>
              <a:t>Suppress own will – yield to God’s</a:t>
            </a:r>
          </a:p>
        </p:txBody>
      </p:sp>
      <p:sp>
        <p:nvSpPr>
          <p:cNvPr id="4" name="Freeform: Shape 3">
            <a:extLst>
              <a:ext uri="{FF2B5EF4-FFF2-40B4-BE49-F238E27FC236}">
                <a16:creationId xmlns:a16="http://schemas.microsoft.com/office/drawing/2014/main" id="{2679F0DF-823F-43BD-9E9E-40E38EFE704D}"/>
              </a:ext>
            </a:extLst>
          </p:cNvPr>
          <p:cNvSpPr/>
          <p:nvPr/>
        </p:nvSpPr>
        <p:spPr>
          <a:xfrm>
            <a:off x="515855" y="1809590"/>
            <a:ext cx="7977052" cy="2490651"/>
          </a:xfrm>
          <a:custGeom>
            <a:avLst/>
            <a:gdLst>
              <a:gd name="connsiteX0" fmla="*/ 3152503 w 7977052"/>
              <a:gd name="connsiteY0" fmla="*/ 2490651 h 2490651"/>
              <a:gd name="connsiteX1" fmla="*/ 3152503 w 7977052"/>
              <a:gd name="connsiteY1" fmla="*/ 2490651 h 2490651"/>
              <a:gd name="connsiteX2" fmla="*/ 3178629 w 7977052"/>
              <a:gd name="connsiteY2" fmla="*/ 2394857 h 2490651"/>
              <a:gd name="connsiteX3" fmla="*/ 3161212 w 7977052"/>
              <a:gd name="connsiteY3" fmla="*/ 2351314 h 2490651"/>
              <a:gd name="connsiteX4" fmla="*/ 3074126 w 7977052"/>
              <a:gd name="connsiteY4" fmla="*/ 2290354 h 2490651"/>
              <a:gd name="connsiteX5" fmla="*/ 2908663 w 7977052"/>
              <a:gd name="connsiteY5" fmla="*/ 2255520 h 2490651"/>
              <a:gd name="connsiteX6" fmla="*/ 2778034 w 7977052"/>
              <a:gd name="connsiteY6" fmla="*/ 2238103 h 2490651"/>
              <a:gd name="connsiteX7" fmla="*/ 2577737 w 7977052"/>
              <a:gd name="connsiteY7" fmla="*/ 2203268 h 2490651"/>
              <a:gd name="connsiteX8" fmla="*/ 2473234 w 7977052"/>
              <a:gd name="connsiteY8" fmla="*/ 2185851 h 2490651"/>
              <a:gd name="connsiteX9" fmla="*/ 1724297 w 7977052"/>
              <a:gd name="connsiteY9" fmla="*/ 2177143 h 2490651"/>
              <a:gd name="connsiteX10" fmla="*/ 1341120 w 7977052"/>
              <a:gd name="connsiteY10" fmla="*/ 2151017 h 2490651"/>
              <a:gd name="connsiteX11" fmla="*/ 1114697 w 7977052"/>
              <a:gd name="connsiteY11" fmla="*/ 2107474 h 2490651"/>
              <a:gd name="connsiteX12" fmla="*/ 914400 w 7977052"/>
              <a:gd name="connsiteY12" fmla="*/ 2090057 h 2490651"/>
              <a:gd name="connsiteX13" fmla="*/ 836023 w 7977052"/>
              <a:gd name="connsiteY13" fmla="*/ 2081348 h 2490651"/>
              <a:gd name="connsiteX14" fmla="*/ 748937 w 7977052"/>
              <a:gd name="connsiteY14" fmla="*/ 2072640 h 2490651"/>
              <a:gd name="connsiteX15" fmla="*/ 696686 w 7977052"/>
              <a:gd name="connsiteY15" fmla="*/ 2055223 h 2490651"/>
              <a:gd name="connsiteX16" fmla="*/ 592183 w 7977052"/>
              <a:gd name="connsiteY16" fmla="*/ 2037806 h 2490651"/>
              <a:gd name="connsiteX17" fmla="*/ 478972 w 7977052"/>
              <a:gd name="connsiteY17" fmla="*/ 1994263 h 2490651"/>
              <a:gd name="connsiteX18" fmla="*/ 426720 w 7977052"/>
              <a:gd name="connsiteY18" fmla="*/ 1976846 h 2490651"/>
              <a:gd name="connsiteX19" fmla="*/ 365760 w 7977052"/>
              <a:gd name="connsiteY19" fmla="*/ 1942011 h 2490651"/>
              <a:gd name="connsiteX20" fmla="*/ 296092 w 7977052"/>
              <a:gd name="connsiteY20" fmla="*/ 1907177 h 2490651"/>
              <a:gd name="connsiteX21" fmla="*/ 191589 w 7977052"/>
              <a:gd name="connsiteY21" fmla="*/ 1828800 h 2490651"/>
              <a:gd name="connsiteX22" fmla="*/ 156754 w 7977052"/>
              <a:gd name="connsiteY22" fmla="*/ 1802674 h 2490651"/>
              <a:gd name="connsiteX23" fmla="*/ 139337 w 7977052"/>
              <a:gd name="connsiteY23" fmla="*/ 1776548 h 2490651"/>
              <a:gd name="connsiteX24" fmla="*/ 87086 w 7977052"/>
              <a:gd name="connsiteY24" fmla="*/ 1706880 h 2490651"/>
              <a:gd name="connsiteX25" fmla="*/ 26126 w 7977052"/>
              <a:gd name="connsiteY25" fmla="*/ 1454331 h 2490651"/>
              <a:gd name="connsiteX26" fmla="*/ 17417 w 7977052"/>
              <a:gd name="connsiteY26" fmla="*/ 1262743 h 2490651"/>
              <a:gd name="connsiteX27" fmla="*/ 0 w 7977052"/>
              <a:gd name="connsiteY27" fmla="*/ 1079863 h 2490651"/>
              <a:gd name="connsiteX28" fmla="*/ 8709 w 7977052"/>
              <a:gd name="connsiteY28" fmla="*/ 531223 h 2490651"/>
              <a:gd name="connsiteX29" fmla="*/ 26126 w 7977052"/>
              <a:gd name="connsiteY29" fmla="*/ 487680 h 2490651"/>
              <a:gd name="connsiteX30" fmla="*/ 34834 w 7977052"/>
              <a:gd name="connsiteY30" fmla="*/ 400594 h 2490651"/>
              <a:gd name="connsiteX31" fmla="*/ 52252 w 7977052"/>
              <a:gd name="connsiteY31" fmla="*/ 339634 h 2490651"/>
              <a:gd name="connsiteX32" fmla="*/ 60960 w 7977052"/>
              <a:gd name="connsiteY32" fmla="*/ 304800 h 2490651"/>
              <a:gd name="connsiteX33" fmla="*/ 104503 w 7977052"/>
              <a:gd name="connsiteY33" fmla="*/ 243840 h 2490651"/>
              <a:gd name="connsiteX34" fmla="*/ 174172 w 7977052"/>
              <a:gd name="connsiteY34" fmla="*/ 191588 h 2490651"/>
              <a:gd name="connsiteX35" fmla="*/ 226423 w 7977052"/>
              <a:gd name="connsiteY35" fmla="*/ 174171 h 2490651"/>
              <a:gd name="connsiteX36" fmla="*/ 313509 w 7977052"/>
              <a:gd name="connsiteY36" fmla="*/ 130628 h 2490651"/>
              <a:gd name="connsiteX37" fmla="*/ 435429 w 7977052"/>
              <a:gd name="connsiteY37" fmla="*/ 104503 h 2490651"/>
              <a:gd name="connsiteX38" fmla="*/ 522514 w 7977052"/>
              <a:gd name="connsiteY38" fmla="*/ 78377 h 2490651"/>
              <a:gd name="connsiteX39" fmla="*/ 635726 w 7977052"/>
              <a:gd name="connsiteY39" fmla="*/ 69668 h 2490651"/>
              <a:gd name="connsiteX40" fmla="*/ 1550126 w 7977052"/>
              <a:gd name="connsiteY40" fmla="*/ 78377 h 2490651"/>
              <a:gd name="connsiteX41" fmla="*/ 1689463 w 7977052"/>
              <a:gd name="connsiteY41" fmla="*/ 87086 h 2490651"/>
              <a:gd name="connsiteX42" fmla="*/ 2647406 w 7977052"/>
              <a:gd name="connsiteY42" fmla="*/ 121920 h 2490651"/>
              <a:gd name="connsiteX43" fmla="*/ 2978332 w 7977052"/>
              <a:gd name="connsiteY43" fmla="*/ 113211 h 2490651"/>
              <a:gd name="connsiteX44" fmla="*/ 3126377 w 7977052"/>
              <a:gd name="connsiteY44" fmla="*/ 95794 h 2490651"/>
              <a:gd name="connsiteX45" fmla="*/ 3291840 w 7977052"/>
              <a:gd name="connsiteY45" fmla="*/ 87086 h 2490651"/>
              <a:gd name="connsiteX46" fmla="*/ 3884023 w 7977052"/>
              <a:gd name="connsiteY46" fmla="*/ 69668 h 2490651"/>
              <a:gd name="connsiteX47" fmla="*/ 3997234 w 7977052"/>
              <a:gd name="connsiteY47" fmla="*/ 52251 h 2490651"/>
              <a:gd name="connsiteX48" fmla="*/ 4302034 w 7977052"/>
              <a:gd name="connsiteY48" fmla="*/ 34834 h 2490651"/>
              <a:gd name="connsiteX49" fmla="*/ 4519749 w 7977052"/>
              <a:gd name="connsiteY49" fmla="*/ 17417 h 2490651"/>
              <a:gd name="connsiteX50" fmla="*/ 5495109 w 7977052"/>
              <a:gd name="connsiteY50" fmla="*/ 0 h 2490651"/>
              <a:gd name="connsiteX51" fmla="*/ 6339840 w 7977052"/>
              <a:gd name="connsiteY51" fmla="*/ 8708 h 2490651"/>
              <a:gd name="connsiteX52" fmla="*/ 6592389 w 7977052"/>
              <a:gd name="connsiteY52" fmla="*/ 43543 h 2490651"/>
              <a:gd name="connsiteX53" fmla="*/ 6871063 w 7977052"/>
              <a:gd name="connsiteY53" fmla="*/ 69668 h 2490651"/>
              <a:gd name="connsiteX54" fmla="*/ 6958149 w 7977052"/>
              <a:gd name="connsiteY54" fmla="*/ 78377 h 2490651"/>
              <a:gd name="connsiteX55" fmla="*/ 7175863 w 7977052"/>
              <a:gd name="connsiteY55" fmla="*/ 87086 h 2490651"/>
              <a:gd name="connsiteX56" fmla="*/ 7410994 w 7977052"/>
              <a:gd name="connsiteY56" fmla="*/ 104503 h 2490651"/>
              <a:gd name="connsiteX57" fmla="*/ 7489372 w 7977052"/>
              <a:gd name="connsiteY57" fmla="*/ 113211 h 2490651"/>
              <a:gd name="connsiteX58" fmla="*/ 7541623 w 7977052"/>
              <a:gd name="connsiteY58" fmla="*/ 121920 h 2490651"/>
              <a:gd name="connsiteX59" fmla="*/ 7611292 w 7977052"/>
              <a:gd name="connsiteY59" fmla="*/ 130628 h 2490651"/>
              <a:gd name="connsiteX60" fmla="*/ 7733212 w 7977052"/>
              <a:gd name="connsiteY60" fmla="*/ 148046 h 2490651"/>
              <a:gd name="connsiteX61" fmla="*/ 7837714 w 7977052"/>
              <a:gd name="connsiteY61" fmla="*/ 200297 h 2490651"/>
              <a:gd name="connsiteX62" fmla="*/ 7881257 w 7977052"/>
              <a:gd name="connsiteY62" fmla="*/ 252548 h 2490651"/>
              <a:gd name="connsiteX63" fmla="*/ 7942217 w 7977052"/>
              <a:gd name="connsiteY63" fmla="*/ 348343 h 2490651"/>
              <a:gd name="connsiteX64" fmla="*/ 7950926 w 7977052"/>
              <a:gd name="connsiteY64" fmla="*/ 409303 h 2490651"/>
              <a:gd name="connsiteX65" fmla="*/ 7968343 w 7977052"/>
              <a:gd name="connsiteY65" fmla="*/ 478971 h 2490651"/>
              <a:gd name="connsiteX66" fmla="*/ 7977052 w 7977052"/>
              <a:gd name="connsiteY66" fmla="*/ 557348 h 2490651"/>
              <a:gd name="connsiteX67" fmla="*/ 7959634 w 7977052"/>
              <a:gd name="connsiteY67" fmla="*/ 757646 h 2490651"/>
              <a:gd name="connsiteX68" fmla="*/ 7889966 w 7977052"/>
              <a:gd name="connsiteY68" fmla="*/ 940526 h 2490651"/>
              <a:gd name="connsiteX69" fmla="*/ 7794172 w 7977052"/>
              <a:gd name="connsiteY69" fmla="*/ 1166948 h 2490651"/>
              <a:gd name="connsiteX70" fmla="*/ 7672252 w 7977052"/>
              <a:gd name="connsiteY70" fmla="*/ 1393371 h 2490651"/>
              <a:gd name="connsiteX71" fmla="*/ 7593874 w 7977052"/>
              <a:gd name="connsiteY71" fmla="*/ 1541417 h 2490651"/>
              <a:gd name="connsiteX72" fmla="*/ 7506789 w 7977052"/>
              <a:gd name="connsiteY72" fmla="*/ 1619794 h 2490651"/>
              <a:gd name="connsiteX73" fmla="*/ 7410994 w 7977052"/>
              <a:gd name="connsiteY73" fmla="*/ 1715588 h 2490651"/>
              <a:gd name="connsiteX74" fmla="*/ 7236823 w 7977052"/>
              <a:gd name="connsiteY74" fmla="*/ 1828800 h 2490651"/>
              <a:gd name="connsiteX75" fmla="*/ 7053943 w 7977052"/>
              <a:gd name="connsiteY75" fmla="*/ 1933303 h 2490651"/>
              <a:gd name="connsiteX76" fmla="*/ 6679474 w 7977052"/>
              <a:gd name="connsiteY76" fmla="*/ 2063931 h 2490651"/>
              <a:gd name="connsiteX77" fmla="*/ 6261463 w 7977052"/>
              <a:gd name="connsiteY77" fmla="*/ 2133600 h 2490651"/>
              <a:gd name="connsiteX78" fmla="*/ 5799909 w 7977052"/>
              <a:gd name="connsiteY78" fmla="*/ 2211977 h 2490651"/>
              <a:gd name="connsiteX79" fmla="*/ 5634446 w 7977052"/>
              <a:gd name="connsiteY79" fmla="*/ 2238103 h 2490651"/>
              <a:gd name="connsiteX80" fmla="*/ 5486400 w 7977052"/>
              <a:gd name="connsiteY80" fmla="*/ 2264228 h 2490651"/>
              <a:gd name="connsiteX81" fmla="*/ 5007429 w 7977052"/>
              <a:gd name="connsiteY81" fmla="*/ 2281646 h 2490651"/>
              <a:gd name="connsiteX82" fmla="*/ 4868092 w 7977052"/>
              <a:gd name="connsiteY82" fmla="*/ 2290354 h 2490651"/>
              <a:gd name="connsiteX83" fmla="*/ 4093029 w 7977052"/>
              <a:gd name="connsiteY83" fmla="*/ 2281646 h 2490651"/>
              <a:gd name="connsiteX84" fmla="*/ 3744686 w 7977052"/>
              <a:gd name="connsiteY84" fmla="*/ 2290354 h 2490651"/>
              <a:gd name="connsiteX85" fmla="*/ 3692434 w 7977052"/>
              <a:gd name="connsiteY85" fmla="*/ 2299063 h 2490651"/>
              <a:gd name="connsiteX86" fmla="*/ 3579223 w 7977052"/>
              <a:gd name="connsiteY86" fmla="*/ 2307771 h 2490651"/>
              <a:gd name="connsiteX87" fmla="*/ 3457303 w 7977052"/>
              <a:gd name="connsiteY87" fmla="*/ 2325188 h 2490651"/>
              <a:gd name="connsiteX88" fmla="*/ 3344092 w 7977052"/>
              <a:gd name="connsiteY88" fmla="*/ 2342606 h 2490651"/>
              <a:gd name="connsiteX89" fmla="*/ 3274423 w 7977052"/>
              <a:gd name="connsiteY89" fmla="*/ 2360023 h 2490651"/>
              <a:gd name="connsiteX90" fmla="*/ 3230880 w 7977052"/>
              <a:gd name="connsiteY90" fmla="*/ 2377440 h 2490651"/>
              <a:gd name="connsiteX91" fmla="*/ 3204754 w 7977052"/>
              <a:gd name="connsiteY91" fmla="*/ 2386148 h 2490651"/>
              <a:gd name="connsiteX92" fmla="*/ 3178629 w 7977052"/>
              <a:gd name="connsiteY92" fmla="*/ 2420983 h 2490651"/>
              <a:gd name="connsiteX93" fmla="*/ 3143794 w 7977052"/>
              <a:gd name="connsiteY93" fmla="*/ 2438400 h 2490651"/>
              <a:gd name="connsiteX94" fmla="*/ 3169920 w 7977052"/>
              <a:gd name="connsiteY94" fmla="*/ 2438400 h 249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977052" h="2490651">
                <a:moveTo>
                  <a:pt x="3152503" y="2490651"/>
                </a:moveTo>
                <a:lnTo>
                  <a:pt x="3152503" y="2490651"/>
                </a:lnTo>
                <a:cubicBezTo>
                  <a:pt x="3161212" y="2458720"/>
                  <a:pt x="3176564" y="2427890"/>
                  <a:pt x="3178629" y="2394857"/>
                </a:cubicBezTo>
                <a:cubicBezTo>
                  <a:pt x="3179604" y="2379255"/>
                  <a:pt x="3169497" y="2364570"/>
                  <a:pt x="3161212" y="2351314"/>
                </a:cubicBezTo>
                <a:cubicBezTo>
                  <a:pt x="3145152" y="2325619"/>
                  <a:pt x="3095203" y="2299033"/>
                  <a:pt x="3074126" y="2290354"/>
                </a:cubicBezTo>
                <a:cubicBezTo>
                  <a:pt x="2999555" y="2259648"/>
                  <a:pt x="2984469" y="2264996"/>
                  <a:pt x="2908663" y="2255520"/>
                </a:cubicBezTo>
                <a:cubicBezTo>
                  <a:pt x="2865074" y="2250072"/>
                  <a:pt x="2821278" y="2245825"/>
                  <a:pt x="2778034" y="2238103"/>
                </a:cubicBezTo>
                <a:cubicBezTo>
                  <a:pt x="2317558" y="2155875"/>
                  <a:pt x="2943533" y="2253150"/>
                  <a:pt x="2577737" y="2203268"/>
                </a:cubicBezTo>
                <a:cubicBezTo>
                  <a:pt x="2542746" y="2198496"/>
                  <a:pt x="2508532" y="2186932"/>
                  <a:pt x="2473234" y="2185851"/>
                </a:cubicBezTo>
                <a:cubicBezTo>
                  <a:pt x="2223688" y="2178212"/>
                  <a:pt x="1973943" y="2180046"/>
                  <a:pt x="1724297" y="2177143"/>
                </a:cubicBezTo>
                <a:lnTo>
                  <a:pt x="1341120" y="2151017"/>
                </a:lnTo>
                <a:cubicBezTo>
                  <a:pt x="1265646" y="2136503"/>
                  <a:pt x="1191173" y="2115121"/>
                  <a:pt x="1114697" y="2107474"/>
                </a:cubicBezTo>
                <a:cubicBezTo>
                  <a:pt x="821014" y="2078107"/>
                  <a:pt x="1275876" y="2122920"/>
                  <a:pt x="914400" y="2090057"/>
                </a:cubicBezTo>
                <a:cubicBezTo>
                  <a:pt x="888222" y="2087677"/>
                  <a:pt x="862165" y="2084100"/>
                  <a:pt x="836023" y="2081348"/>
                </a:cubicBezTo>
                <a:lnTo>
                  <a:pt x="748937" y="2072640"/>
                </a:lnTo>
                <a:cubicBezTo>
                  <a:pt x="731520" y="2066834"/>
                  <a:pt x="714398" y="2060054"/>
                  <a:pt x="696686" y="2055223"/>
                </a:cubicBezTo>
                <a:cubicBezTo>
                  <a:pt x="668665" y="2047581"/>
                  <a:pt x="618360" y="2041545"/>
                  <a:pt x="592183" y="2037806"/>
                </a:cubicBezTo>
                <a:cubicBezTo>
                  <a:pt x="463527" y="1994918"/>
                  <a:pt x="623556" y="2049871"/>
                  <a:pt x="478972" y="1994263"/>
                </a:cubicBezTo>
                <a:cubicBezTo>
                  <a:pt x="461836" y="1987672"/>
                  <a:pt x="443390" y="1984540"/>
                  <a:pt x="426720" y="1976846"/>
                </a:cubicBezTo>
                <a:cubicBezTo>
                  <a:pt x="405470" y="1967038"/>
                  <a:pt x="386410" y="1953025"/>
                  <a:pt x="365760" y="1942011"/>
                </a:cubicBezTo>
                <a:cubicBezTo>
                  <a:pt x="342851" y="1929793"/>
                  <a:pt x="318635" y="1920059"/>
                  <a:pt x="296092" y="1907177"/>
                </a:cubicBezTo>
                <a:cubicBezTo>
                  <a:pt x="245402" y="1878211"/>
                  <a:pt x="237798" y="1865767"/>
                  <a:pt x="191589" y="1828800"/>
                </a:cubicBezTo>
                <a:cubicBezTo>
                  <a:pt x="180255" y="1819733"/>
                  <a:pt x="168366" y="1811383"/>
                  <a:pt x="156754" y="1802674"/>
                </a:cubicBezTo>
                <a:cubicBezTo>
                  <a:pt x="150948" y="1793965"/>
                  <a:pt x="145493" y="1785013"/>
                  <a:pt x="139337" y="1776548"/>
                </a:cubicBezTo>
                <a:cubicBezTo>
                  <a:pt x="122263" y="1753072"/>
                  <a:pt x="87086" y="1706880"/>
                  <a:pt x="87086" y="1706880"/>
                </a:cubicBezTo>
                <a:cubicBezTo>
                  <a:pt x="33578" y="1524954"/>
                  <a:pt x="51999" y="1609573"/>
                  <a:pt x="26126" y="1454331"/>
                </a:cubicBezTo>
                <a:cubicBezTo>
                  <a:pt x="23223" y="1390468"/>
                  <a:pt x="21866" y="1326517"/>
                  <a:pt x="17417" y="1262743"/>
                </a:cubicBezTo>
                <a:cubicBezTo>
                  <a:pt x="13155" y="1201656"/>
                  <a:pt x="0" y="1079863"/>
                  <a:pt x="0" y="1079863"/>
                </a:cubicBezTo>
                <a:cubicBezTo>
                  <a:pt x="2903" y="896983"/>
                  <a:pt x="648" y="713948"/>
                  <a:pt x="8709" y="531223"/>
                </a:cubicBezTo>
                <a:cubicBezTo>
                  <a:pt x="9398" y="515606"/>
                  <a:pt x="23060" y="503009"/>
                  <a:pt x="26126" y="487680"/>
                </a:cubicBezTo>
                <a:cubicBezTo>
                  <a:pt x="31847" y="459073"/>
                  <a:pt x="29764" y="429324"/>
                  <a:pt x="34834" y="400594"/>
                </a:cubicBezTo>
                <a:cubicBezTo>
                  <a:pt x="38507" y="379782"/>
                  <a:pt x="46691" y="360023"/>
                  <a:pt x="52252" y="339634"/>
                </a:cubicBezTo>
                <a:cubicBezTo>
                  <a:pt x="55401" y="328087"/>
                  <a:pt x="56245" y="315801"/>
                  <a:pt x="60960" y="304800"/>
                </a:cubicBezTo>
                <a:cubicBezTo>
                  <a:pt x="64669" y="296145"/>
                  <a:pt x="102271" y="246072"/>
                  <a:pt x="104503" y="243840"/>
                </a:cubicBezTo>
                <a:cubicBezTo>
                  <a:pt x="108053" y="240290"/>
                  <a:pt x="159703" y="198019"/>
                  <a:pt x="174172" y="191588"/>
                </a:cubicBezTo>
                <a:cubicBezTo>
                  <a:pt x="190949" y="184132"/>
                  <a:pt x="209603" y="181530"/>
                  <a:pt x="226423" y="174171"/>
                </a:cubicBezTo>
                <a:cubicBezTo>
                  <a:pt x="256157" y="161162"/>
                  <a:pt x="282303" y="139544"/>
                  <a:pt x="313509" y="130628"/>
                </a:cubicBezTo>
                <a:cubicBezTo>
                  <a:pt x="394206" y="107572"/>
                  <a:pt x="353548" y="116199"/>
                  <a:pt x="435429" y="104503"/>
                </a:cubicBezTo>
                <a:cubicBezTo>
                  <a:pt x="449477" y="99820"/>
                  <a:pt x="502177" y="80770"/>
                  <a:pt x="522514" y="78377"/>
                </a:cubicBezTo>
                <a:cubicBezTo>
                  <a:pt x="560104" y="73954"/>
                  <a:pt x="597989" y="72571"/>
                  <a:pt x="635726" y="69668"/>
                </a:cubicBezTo>
                <a:lnTo>
                  <a:pt x="1550126" y="78377"/>
                </a:lnTo>
                <a:cubicBezTo>
                  <a:pt x="1596656" y="79146"/>
                  <a:pt x="1642971" y="85065"/>
                  <a:pt x="1689463" y="87086"/>
                </a:cubicBezTo>
                <a:lnTo>
                  <a:pt x="2647406" y="121920"/>
                </a:lnTo>
                <a:cubicBezTo>
                  <a:pt x="2757715" y="119017"/>
                  <a:pt x="2868149" y="119221"/>
                  <a:pt x="2978332" y="113211"/>
                </a:cubicBezTo>
                <a:cubicBezTo>
                  <a:pt x="3027947" y="110505"/>
                  <a:pt x="3076860" y="99920"/>
                  <a:pt x="3126377" y="95794"/>
                </a:cubicBezTo>
                <a:cubicBezTo>
                  <a:pt x="3181417" y="91207"/>
                  <a:pt x="3236655" y="89338"/>
                  <a:pt x="3291840" y="87086"/>
                </a:cubicBezTo>
                <a:cubicBezTo>
                  <a:pt x="3471678" y="79746"/>
                  <a:pt x="3708768" y="74280"/>
                  <a:pt x="3884023" y="69668"/>
                </a:cubicBezTo>
                <a:cubicBezTo>
                  <a:pt x="3921760" y="63862"/>
                  <a:pt x="3959270" y="56318"/>
                  <a:pt x="3997234" y="52251"/>
                </a:cubicBezTo>
                <a:cubicBezTo>
                  <a:pt x="4064522" y="45042"/>
                  <a:pt x="4245910" y="38576"/>
                  <a:pt x="4302034" y="34834"/>
                </a:cubicBezTo>
                <a:cubicBezTo>
                  <a:pt x="4374676" y="29991"/>
                  <a:pt x="4447012" y="20534"/>
                  <a:pt x="4519749" y="17417"/>
                </a:cubicBezTo>
                <a:cubicBezTo>
                  <a:pt x="4672963" y="10851"/>
                  <a:pt x="5425795" y="1034"/>
                  <a:pt x="5495109" y="0"/>
                </a:cubicBezTo>
                <a:lnTo>
                  <a:pt x="6339840" y="8708"/>
                </a:lnTo>
                <a:cubicBezTo>
                  <a:pt x="6428718" y="11047"/>
                  <a:pt x="6505852" y="31607"/>
                  <a:pt x="6592389" y="43543"/>
                </a:cubicBezTo>
                <a:cubicBezTo>
                  <a:pt x="6764003" y="67214"/>
                  <a:pt x="6708220" y="56641"/>
                  <a:pt x="6871063" y="69668"/>
                </a:cubicBezTo>
                <a:cubicBezTo>
                  <a:pt x="6900144" y="71994"/>
                  <a:pt x="6929023" y="76713"/>
                  <a:pt x="6958149" y="78377"/>
                </a:cubicBezTo>
                <a:cubicBezTo>
                  <a:pt x="7030660" y="82521"/>
                  <a:pt x="7103320" y="83547"/>
                  <a:pt x="7175863" y="87086"/>
                </a:cubicBezTo>
                <a:cubicBezTo>
                  <a:pt x="7264725" y="91421"/>
                  <a:pt x="7325680" y="95972"/>
                  <a:pt x="7410994" y="104503"/>
                </a:cubicBezTo>
                <a:cubicBezTo>
                  <a:pt x="7437150" y="107119"/>
                  <a:pt x="7463316" y="109737"/>
                  <a:pt x="7489372" y="113211"/>
                </a:cubicBezTo>
                <a:cubicBezTo>
                  <a:pt x="7506874" y="115545"/>
                  <a:pt x="7524143" y="119423"/>
                  <a:pt x="7541623" y="121920"/>
                </a:cubicBezTo>
                <a:cubicBezTo>
                  <a:pt x="7564791" y="125230"/>
                  <a:pt x="7588103" y="127466"/>
                  <a:pt x="7611292" y="130628"/>
                </a:cubicBezTo>
                <a:lnTo>
                  <a:pt x="7733212" y="148046"/>
                </a:lnTo>
                <a:cubicBezTo>
                  <a:pt x="7768046" y="165463"/>
                  <a:pt x="7812781" y="170378"/>
                  <a:pt x="7837714" y="200297"/>
                </a:cubicBezTo>
                <a:cubicBezTo>
                  <a:pt x="7852228" y="217714"/>
                  <a:pt x="7867654" y="234410"/>
                  <a:pt x="7881257" y="252548"/>
                </a:cubicBezTo>
                <a:cubicBezTo>
                  <a:pt x="7903373" y="282036"/>
                  <a:pt x="7923198" y="316644"/>
                  <a:pt x="7942217" y="348343"/>
                </a:cubicBezTo>
                <a:cubicBezTo>
                  <a:pt x="7945120" y="368663"/>
                  <a:pt x="7946900" y="389175"/>
                  <a:pt x="7950926" y="409303"/>
                </a:cubicBezTo>
                <a:cubicBezTo>
                  <a:pt x="7955621" y="432776"/>
                  <a:pt x="7964183" y="455398"/>
                  <a:pt x="7968343" y="478971"/>
                </a:cubicBezTo>
                <a:cubicBezTo>
                  <a:pt x="7972911" y="504857"/>
                  <a:pt x="7974149" y="531222"/>
                  <a:pt x="7977052" y="557348"/>
                </a:cubicBezTo>
                <a:cubicBezTo>
                  <a:pt x="7971246" y="624114"/>
                  <a:pt x="7969980" y="691431"/>
                  <a:pt x="7959634" y="757646"/>
                </a:cubicBezTo>
                <a:cubicBezTo>
                  <a:pt x="7953741" y="795361"/>
                  <a:pt x="7900024" y="915382"/>
                  <a:pt x="7889966" y="940526"/>
                </a:cubicBezTo>
                <a:cubicBezTo>
                  <a:pt x="7845659" y="1051293"/>
                  <a:pt x="7869541" y="1016210"/>
                  <a:pt x="7794172" y="1166948"/>
                </a:cubicBezTo>
                <a:cubicBezTo>
                  <a:pt x="7755837" y="1243619"/>
                  <a:pt x="7707067" y="1315039"/>
                  <a:pt x="7672252" y="1393371"/>
                </a:cubicBezTo>
                <a:cubicBezTo>
                  <a:pt x="7651904" y="1439154"/>
                  <a:pt x="7628039" y="1502696"/>
                  <a:pt x="7593874" y="1541417"/>
                </a:cubicBezTo>
                <a:cubicBezTo>
                  <a:pt x="7568035" y="1570701"/>
                  <a:pt x="7535069" y="1592860"/>
                  <a:pt x="7506789" y="1619794"/>
                </a:cubicBezTo>
                <a:cubicBezTo>
                  <a:pt x="7474088" y="1650937"/>
                  <a:pt x="7446701" y="1687944"/>
                  <a:pt x="7410994" y="1715588"/>
                </a:cubicBezTo>
                <a:cubicBezTo>
                  <a:pt x="7356241" y="1757977"/>
                  <a:pt x="7296944" y="1794445"/>
                  <a:pt x="7236823" y="1828800"/>
                </a:cubicBezTo>
                <a:cubicBezTo>
                  <a:pt x="7175863" y="1863634"/>
                  <a:pt x="7116741" y="1901904"/>
                  <a:pt x="7053943" y="1933303"/>
                </a:cubicBezTo>
                <a:cubicBezTo>
                  <a:pt x="6954169" y="1983190"/>
                  <a:pt x="6777439" y="2039440"/>
                  <a:pt x="6679474" y="2063931"/>
                </a:cubicBezTo>
                <a:cubicBezTo>
                  <a:pt x="6426487" y="2127177"/>
                  <a:pt x="6450330" y="2120109"/>
                  <a:pt x="6261463" y="2133600"/>
                </a:cubicBezTo>
                <a:cubicBezTo>
                  <a:pt x="5763778" y="2239170"/>
                  <a:pt x="6162815" y="2165450"/>
                  <a:pt x="5799909" y="2211977"/>
                </a:cubicBezTo>
                <a:cubicBezTo>
                  <a:pt x="5744525" y="2219078"/>
                  <a:pt x="5689524" y="2228923"/>
                  <a:pt x="5634446" y="2238103"/>
                </a:cubicBezTo>
                <a:cubicBezTo>
                  <a:pt x="5585017" y="2246341"/>
                  <a:pt x="5536391" y="2260756"/>
                  <a:pt x="5486400" y="2264228"/>
                </a:cubicBezTo>
                <a:cubicBezTo>
                  <a:pt x="5327021" y="2275296"/>
                  <a:pt x="5166880" y="2271681"/>
                  <a:pt x="5007429" y="2281646"/>
                </a:cubicBezTo>
                <a:lnTo>
                  <a:pt x="4868092" y="2290354"/>
                </a:lnTo>
                <a:lnTo>
                  <a:pt x="4093029" y="2281646"/>
                </a:lnTo>
                <a:cubicBezTo>
                  <a:pt x="3976878" y="2281646"/>
                  <a:pt x="3860727" y="2285309"/>
                  <a:pt x="3744686" y="2290354"/>
                </a:cubicBezTo>
                <a:cubicBezTo>
                  <a:pt x="3727045" y="2291121"/>
                  <a:pt x="3709995" y="2297215"/>
                  <a:pt x="3692434" y="2299063"/>
                </a:cubicBezTo>
                <a:cubicBezTo>
                  <a:pt x="3654793" y="2303025"/>
                  <a:pt x="3616901" y="2304183"/>
                  <a:pt x="3579223" y="2307771"/>
                </a:cubicBezTo>
                <a:cubicBezTo>
                  <a:pt x="3496628" y="2315637"/>
                  <a:pt x="3529172" y="2314921"/>
                  <a:pt x="3457303" y="2325188"/>
                </a:cubicBezTo>
                <a:cubicBezTo>
                  <a:pt x="3392602" y="2334431"/>
                  <a:pt x="3398153" y="2330130"/>
                  <a:pt x="3344092" y="2342606"/>
                </a:cubicBezTo>
                <a:cubicBezTo>
                  <a:pt x="3320767" y="2347989"/>
                  <a:pt x="3297302" y="2352983"/>
                  <a:pt x="3274423" y="2360023"/>
                </a:cubicBezTo>
                <a:cubicBezTo>
                  <a:pt x="3259482" y="2364620"/>
                  <a:pt x="3245517" y="2371951"/>
                  <a:pt x="3230880" y="2377440"/>
                </a:cubicBezTo>
                <a:cubicBezTo>
                  <a:pt x="3222285" y="2380663"/>
                  <a:pt x="3213463" y="2383245"/>
                  <a:pt x="3204754" y="2386148"/>
                </a:cubicBezTo>
                <a:cubicBezTo>
                  <a:pt x="3196046" y="2397760"/>
                  <a:pt x="3189649" y="2411537"/>
                  <a:pt x="3178629" y="2420983"/>
                </a:cubicBezTo>
                <a:cubicBezTo>
                  <a:pt x="3168772" y="2429432"/>
                  <a:pt x="3143794" y="2438400"/>
                  <a:pt x="3143794" y="2438400"/>
                </a:cubicBezTo>
                <a:lnTo>
                  <a:pt x="3169920" y="2438400"/>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8751DE2-7C73-4E86-93EE-969209B15E89}"/>
              </a:ext>
            </a:extLst>
          </p:cNvPr>
          <p:cNvSpPr txBox="1"/>
          <p:nvPr/>
        </p:nvSpPr>
        <p:spPr>
          <a:xfrm>
            <a:off x="1957867" y="4344182"/>
            <a:ext cx="4214949" cy="954107"/>
          </a:xfrm>
          <a:prstGeom prst="rect">
            <a:avLst/>
          </a:prstGeom>
          <a:noFill/>
        </p:spPr>
        <p:txBody>
          <a:bodyPr wrap="square" rtlCol="0">
            <a:spAutoFit/>
          </a:bodyPr>
          <a:lstStyle/>
          <a:p>
            <a:pPr algn="ctr"/>
            <a:r>
              <a:rPr lang="en-US" sz="2800" b="1" dirty="0">
                <a:solidFill>
                  <a:srgbClr val="C00000"/>
                </a:solidFill>
                <a:effectLst>
                  <a:outerShdw blurRad="38100" dist="38100" dir="2700000" algn="tl">
                    <a:srgbClr val="000000">
                      <a:alpha val="43137"/>
                    </a:srgbClr>
                  </a:outerShdw>
                </a:effectLst>
              </a:rPr>
              <a:t>Will Make a Huge Impact on the Marriage!</a:t>
            </a:r>
          </a:p>
        </p:txBody>
      </p:sp>
    </p:spTree>
    <p:extLst>
      <p:ext uri="{BB962C8B-B14F-4D97-AF65-F5344CB8AC3E}">
        <p14:creationId xmlns:p14="http://schemas.microsoft.com/office/powerpoint/2010/main" val="1302917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Picture 16" descr="Woman holding sign">
            <a:extLst>
              <a:ext uri="{FF2B5EF4-FFF2-40B4-BE49-F238E27FC236}">
                <a16:creationId xmlns:a16="http://schemas.microsoft.com/office/drawing/2014/main" id="{AA99F061-2B3B-4649-919F-A089364486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265" y="243840"/>
            <a:ext cx="4397229" cy="6614160"/>
          </a:xfrm>
          <a:prstGeom prst="rect">
            <a:avLst/>
          </a:prstGeom>
        </p:spPr>
      </p:pic>
      <p:pic>
        <p:nvPicPr>
          <p:cNvPr id="23" name="Picture 22" descr="Young businessman holding sign smiling">
            <a:extLst>
              <a:ext uri="{FF2B5EF4-FFF2-40B4-BE49-F238E27FC236}">
                <a16:creationId xmlns:a16="http://schemas.microsoft.com/office/drawing/2014/main" id="{766D3370-6F4E-448F-A348-59CEA47E0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8619" y="0"/>
            <a:ext cx="3690922" cy="6858000"/>
          </a:xfrm>
          <a:prstGeom prst="rect">
            <a:avLst/>
          </a:prstGeom>
        </p:spPr>
      </p:pic>
      <p:sp>
        <p:nvSpPr>
          <p:cNvPr id="25" name="Rectangle 24">
            <a:extLst>
              <a:ext uri="{FF2B5EF4-FFF2-40B4-BE49-F238E27FC236}">
                <a16:creationId xmlns:a16="http://schemas.microsoft.com/office/drawing/2014/main" id="{0AD6B80F-C1B7-4FD1-935D-E0A86B67C9C4}"/>
              </a:ext>
            </a:extLst>
          </p:cNvPr>
          <p:cNvSpPr/>
          <p:nvPr/>
        </p:nvSpPr>
        <p:spPr>
          <a:xfrm>
            <a:off x="1768173" y="3813760"/>
            <a:ext cx="4855816"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dirty="0">
                <a:ln/>
                <a:solidFill>
                  <a:srgbClr val="0070C0"/>
                </a:solidFill>
                <a:latin typeface="Cavolini" panose="03000502040302020204" pitchFamily="66" charset="0"/>
                <a:cs typeface="Cavolini" panose="03000502040302020204" pitchFamily="66" charset="0"/>
              </a:rPr>
              <a:t>Have The</a:t>
            </a:r>
          </a:p>
          <a:p>
            <a:pPr algn="ctr"/>
            <a:r>
              <a:rPr lang="en-US" sz="4800" b="1" dirty="0">
                <a:ln/>
                <a:solidFill>
                  <a:srgbClr val="0070C0"/>
                </a:solidFill>
                <a:latin typeface="Cavolini" panose="03000502040302020204" pitchFamily="66" charset="0"/>
                <a:cs typeface="Cavolini" panose="03000502040302020204" pitchFamily="66" charset="0"/>
              </a:rPr>
              <a:t>Same Problem</a:t>
            </a:r>
          </a:p>
        </p:txBody>
      </p:sp>
      <p:sp>
        <p:nvSpPr>
          <p:cNvPr id="26" name="TextBox 25">
            <a:extLst>
              <a:ext uri="{FF2B5EF4-FFF2-40B4-BE49-F238E27FC236}">
                <a16:creationId xmlns:a16="http://schemas.microsoft.com/office/drawing/2014/main" id="{958DC1C9-5A97-4BD9-A0B0-13FB4F59E22A}"/>
              </a:ext>
            </a:extLst>
          </p:cNvPr>
          <p:cNvSpPr txBox="1"/>
          <p:nvPr/>
        </p:nvSpPr>
        <p:spPr>
          <a:xfrm>
            <a:off x="1595121" y="1305525"/>
            <a:ext cx="2600960" cy="1446550"/>
          </a:xfrm>
          <a:prstGeom prst="rect">
            <a:avLst/>
          </a:prstGeom>
          <a:noFill/>
        </p:spPr>
        <p:txBody>
          <a:bodyPr wrap="square" rtlCol="0">
            <a:spAutoFit/>
          </a:bodyPr>
          <a:lstStyle/>
          <a:p>
            <a:pPr algn="ctr"/>
            <a:r>
              <a:rPr lang="en-US" sz="2400" dirty="0"/>
              <a:t>Temper Flares</a:t>
            </a:r>
          </a:p>
          <a:p>
            <a:pPr algn="ctr"/>
            <a:endParaRPr lang="en-US" sz="800" dirty="0"/>
          </a:p>
          <a:p>
            <a:pPr algn="ctr"/>
            <a:r>
              <a:rPr lang="en-US" sz="2400" dirty="0"/>
              <a:t>Spends too much $</a:t>
            </a:r>
          </a:p>
          <a:p>
            <a:pPr algn="ctr"/>
            <a:endParaRPr lang="en-US" sz="800" dirty="0"/>
          </a:p>
          <a:p>
            <a:pPr algn="ctr"/>
            <a:r>
              <a:rPr lang="en-US" sz="2400" dirty="0"/>
              <a:t>Complains / Gripes</a:t>
            </a:r>
          </a:p>
        </p:txBody>
      </p:sp>
      <p:sp>
        <p:nvSpPr>
          <p:cNvPr id="27" name="TextBox 26">
            <a:extLst>
              <a:ext uri="{FF2B5EF4-FFF2-40B4-BE49-F238E27FC236}">
                <a16:creationId xmlns:a16="http://schemas.microsoft.com/office/drawing/2014/main" id="{C6653636-E891-4366-810A-F645077413A9}"/>
              </a:ext>
            </a:extLst>
          </p:cNvPr>
          <p:cNvSpPr txBox="1"/>
          <p:nvPr/>
        </p:nvSpPr>
        <p:spPr>
          <a:xfrm>
            <a:off x="5868880" y="1836368"/>
            <a:ext cx="3050400" cy="1446550"/>
          </a:xfrm>
          <a:prstGeom prst="rect">
            <a:avLst/>
          </a:prstGeom>
          <a:noFill/>
        </p:spPr>
        <p:txBody>
          <a:bodyPr wrap="square" rtlCol="0">
            <a:spAutoFit/>
          </a:bodyPr>
          <a:lstStyle/>
          <a:p>
            <a:pPr algn="ctr"/>
            <a:r>
              <a:rPr lang="en-US" sz="2400" dirty="0"/>
              <a:t>Adultery</a:t>
            </a:r>
          </a:p>
          <a:p>
            <a:pPr algn="ctr"/>
            <a:endParaRPr lang="en-US" sz="800" dirty="0"/>
          </a:p>
          <a:p>
            <a:pPr algn="ctr"/>
            <a:r>
              <a:rPr lang="en-US" sz="2400" dirty="0"/>
              <a:t>Inconsiderate</a:t>
            </a:r>
          </a:p>
          <a:p>
            <a:pPr algn="ctr"/>
            <a:endParaRPr lang="en-US" sz="800" dirty="0"/>
          </a:p>
          <a:p>
            <a:pPr algn="ctr"/>
            <a:r>
              <a:rPr lang="en-US" sz="2400" dirty="0"/>
              <a:t>Has little time for her</a:t>
            </a:r>
          </a:p>
        </p:txBody>
      </p:sp>
    </p:spTree>
    <p:extLst>
      <p:ext uri="{BB962C8B-B14F-4D97-AF65-F5344CB8AC3E}">
        <p14:creationId xmlns:p14="http://schemas.microsoft.com/office/powerpoint/2010/main" val="28684838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Text Box 4">
            <a:extLst>
              <a:ext uri="{FF2B5EF4-FFF2-40B4-BE49-F238E27FC236}">
                <a16:creationId xmlns:a16="http://schemas.microsoft.com/office/drawing/2014/main" id="{7CD0EF50-929E-435A-A237-408DE1C7883D}"/>
              </a:ext>
            </a:extLst>
          </p:cNvPr>
          <p:cNvSpPr txBox="1">
            <a:spLocks noChangeArrowheads="1"/>
          </p:cNvSpPr>
          <p:nvPr/>
        </p:nvSpPr>
        <p:spPr bwMode="auto">
          <a:xfrm>
            <a:off x="609600" y="355600"/>
            <a:ext cx="5346700" cy="60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sz="2800" dirty="0"/>
              <a:t> Financial difficulties</a:t>
            </a:r>
          </a:p>
          <a:p>
            <a:pPr>
              <a:buFontTx/>
              <a:buChar char="•"/>
            </a:pPr>
            <a:r>
              <a:rPr lang="en-US" altLang="en-US" sz="2800" dirty="0"/>
              <a:t> Not submissive / domineer</a:t>
            </a:r>
          </a:p>
          <a:p>
            <a:pPr>
              <a:buFontTx/>
              <a:buChar char="•"/>
            </a:pPr>
            <a:r>
              <a:rPr lang="en-US" altLang="en-US" sz="2800" dirty="0"/>
              <a:t> Sexual disagreement</a:t>
            </a:r>
          </a:p>
          <a:p>
            <a:pPr>
              <a:buFontTx/>
              <a:buChar char="•"/>
            </a:pPr>
            <a:r>
              <a:rPr lang="en-US" altLang="en-US" sz="2800" dirty="0"/>
              <a:t> Lack of communication</a:t>
            </a:r>
          </a:p>
          <a:p>
            <a:pPr>
              <a:buFontTx/>
              <a:buChar char="•"/>
            </a:pPr>
            <a:r>
              <a:rPr lang="en-US" altLang="en-US" sz="2800" dirty="0"/>
              <a:t> Lazy</a:t>
            </a:r>
          </a:p>
          <a:p>
            <a:pPr>
              <a:buFontTx/>
              <a:buChar char="•"/>
            </a:pPr>
            <a:r>
              <a:rPr lang="en-US" altLang="en-US" sz="2800" dirty="0"/>
              <a:t> No help with the children</a:t>
            </a:r>
          </a:p>
          <a:p>
            <a:pPr>
              <a:buFontTx/>
              <a:buChar char="•"/>
            </a:pPr>
            <a:r>
              <a:rPr lang="en-US" altLang="en-US" sz="2800" dirty="0"/>
              <a:t> No time for each other</a:t>
            </a:r>
          </a:p>
          <a:p>
            <a:pPr>
              <a:buFontTx/>
              <a:buChar char="•"/>
            </a:pPr>
            <a:r>
              <a:rPr lang="en-US" altLang="en-US" sz="2800" dirty="0"/>
              <a:t> No initiative or drive</a:t>
            </a:r>
          </a:p>
          <a:p>
            <a:pPr>
              <a:buFontTx/>
              <a:buChar char="•"/>
            </a:pPr>
            <a:r>
              <a:rPr lang="en-US" altLang="en-US" sz="2800" dirty="0"/>
              <a:t> Tempers flare</a:t>
            </a:r>
          </a:p>
          <a:p>
            <a:pPr>
              <a:buFontTx/>
              <a:buChar char="•"/>
            </a:pPr>
            <a:r>
              <a:rPr lang="en-US" altLang="en-US" sz="2800" dirty="0"/>
              <a:t> Not a keeper at home</a:t>
            </a:r>
          </a:p>
          <a:p>
            <a:pPr>
              <a:buFontTx/>
              <a:buChar char="•"/>
            </a:pPr>
            <a:r>
              <a:rPr lang="en-US" altLang="en-US" sz="2800" dirty="0"/>
              <a:t> Stand off to see who gives first</a:t>
            </a:r>
          </a:p>
          <a:p>
            <a:pPr>
              <a:buFontTx/>
              <a:buChar char="•"/>
            </a:pPr>
            <a:r>
              <a:rPr lang="en-US" altLang="en-US" sz="2800" dirty="0"/>
              <a:t> No patience with mate</a:t>
            </a:r>
          </a:p>
          <a:p>
            <a:pPr>
              <a:buFontTx/>
              <a:buChar char="•"/>
            </a:pPr>
            <a:r>
              <a:rPr lang="en-US" altLang="en-US" sz="2800" dirty="0"/>
              <a:t> A “know it all” attitude</a:t>
            </a:r>
          </a:p>
          <a:p>
            <a:pPr>
              <a:buFontTx/>
              <a:buChar char="•"/>
            </a:pPr>
            <a:r>
              <a:rPr lang="en-US" altLang="en-US" sz="2800" dirty="0"/>
              <a:t> No appreciation - other does</a:t>
            </a:r>
          </a:p>
        </p:txBody>
      </p:sp>
      <p:sp>
        <p:nvSpPr>
          <p:cNvPr id="16386" name="AutoShape 2">
            <a:extLst>
              <a:ext uri="{FF2B5EF4-FFF2-40B4-BE49-F238E27FC236}">
                <a16:creationId xmlns:a16="http://schemas.microsoft.com/office/drawing/2014/main" id="{B39808D1-BED2-4432-B25E-505AF424E3B6}"/>
              </a:ext>
            </a:extLst>
          </p:cNvPr>
          <p:cNvSpPr>
            <a:spLocks/>
          </p:cNvSpPr>
          <p:nvPr/>
        </p:nvSpPr>
        <p:spPr bwMode="auto">
          <a:xfrm>
            <a:off x="4648200" y="406400"/>
            <a:ext cx="1828800" cy="6019800"/>
          </a:xfrm>
          <a:prstGeom prst="rightBrace">
            <a:avLst>
              <a:gd name="adj1" fmla="val 28125"/>
              <a:gd name="adj2" fmla="val 50000"/>
            </a:avLst>
          </a:prstGeom>
          <a:noFill/>
          <a:ln w="762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87" name="Text Box 3">
            <a:extLst>
              <a:ext uri="{FF2B5EF4-FFF2-40B4-BE49-F238E27FC236}">
                <a16:creationId xmlns:a16="http://schemas.microsoft.com/office/drawing/2014/main" id="{5945409D-1428-4B1E-887F-6D166D8E942B}"/>
              </a:ext>
            </a:extLst>
          </p:cNvPr>
          <p:cNvSpPr txBox="1">
            <a:spLocks noChangeArrowheads="1"/>
          </p:cNvSpPr>
          <p:nvPr/>
        </p:nvSpPr>
        <p:spPr bwMode="auto">
          <a:xfrm>
            <a:off x="5791483" y="2236738"/>
            <a:ext cx="2929007"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600" dirty="0">
                <a:solidFill>
                  <a:srgbClr val="002060"/>
                </a:solidFill>
                <a:effectLst>
                  <a:outerShdw blurRad="38100" dist="38100" dir="2700000" algn="tl">
                    <a:srgbClr val="C0C0C0"/>
                  </a:outerShdw>
                </a:effectLst>
                <a:latin typeface="Arial" panose="020B0604020202020204" pitchFamily="34" charset="0"/>
              </a:rPr>
              <a:t>One Or Both</a:t>
            </a:r>
          </a:p>
          <a:p>
            <a:pPr algn="ctr"/>
            <a:r>
              <a:rPr lang="en-US" altLang="en-US" sz="3600" dirty="0">
                <a:solidFill>
                  <a:srgbClr val="002060"/>
                </a:solidFill>
                <a:effectLst>
                  <a:outerShdw blurRad="38100" dist="38100" dir="2700000" algn="tl">
                    <a:srgbClr val="C0C0C0"/>
                  </a:outerShdw>
                </a:effectLst>
                <a:latin typeface="Arial" panose="020B0604020202020204" pitchFamily="34" charset="0"/>
              </a:rPr>
              <a:t>Parties</a:t>
            </a:r>
          </a:p>
          <a:p>
            <a:pPr algn="ctr"/>
            <a:r>
              <a:rPr lang="en-US" altLang="en-US" sz="3600" dirty="0">
                <a:solidFill>
                  <a:srgbClr val="002060"/>
                </a:solidFill>
                <a:effectLst>
                  <a:outerShdw blurRad="38100" dist="38100" dir="2700000" algn="tl">
                    <a:srgbClr val="C0C0C0"/>
                  </a:outerShdw>
                </a:effectLst>
                <a:latin typeface="Arial" panose="020B0604020202020204" pitchFamily="34" charset="0"/>
              </a:rPr>
              <a:t>Are Not</a:t>
            </a:r>
          </a:p>
          <a:p>
            <a:pPr algn="ctr"/>
            <a:r>
              <a:rPr lang="en-US" altLang="en-US" sz="3600" dirty="0">
                <a:solidFill>
                  <a:srgbClr val="002060"/>
                </a:solidFill>
                <a:effectLst>
                  <a:outerShdw blurRad="38100" dist="38100" dir="2700000" algn="tl">
                    <a:srgbClr val="C0C0C0"/>
                  </a:outerShdw>
                </a:effectLst>
                <a:latin typeface="Arial" panose="020B0604020202020204" pitchFamily="34" charset="0"/>
              </a:rPr>
              <a:t>Denying Self</a:t>
            </a:r>
            <a:r>
              <a:rPr lang="en-US" altLang="en-US" sz="3600" dirty="0">
                <a:solidFill>
                  <a:srgbClr val="0070C0"/>
                </a:solidFill>
                <a:latin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BCFEB-5E38-4ECD-9927-7A1946BCFDC3}"/>
              </a:ext>
            </a:extLst>
          </p:cNvPr>
          <p:cNvSpPr/>
          <p:nvPr/>
        </p:nvSpPr>
        <p:spPr>
          <a:xfrm>
            <a:off x="2631440" y="708660"/>
            <a:ext cx="3616960" cy="5323840"/>
          </a:xfrm>
          <a:custGeom>
            <a:avLst/>
            <a:gdLst>
              <a:gd name="connsiteX0" fmla="*/ 0 w 3616960"/>
              <a:gd name="connsiteY0" fmla="*/ 0 h 5323840"/>
              <a:gd name="connsiteX1" fmla="*/ 3616960 w 3616960"/>
              <a:gd name="connsiteY1" fmla="*/ 0 h 5323840"/>
              <a:gd name="connsiteX2" fmla="*/ 3616960 w 3616960"/>
              <a:gd name="connsiteY2" fmla="*/ 5323840 h 5323840"/>
              <a:gd name="connsiteX3" fmla="*/ 0 w 3616960"/>
              <a:gd name="connsiteY3" fmla="*/ 5323840 h 5323840"/>
              <a:gd name="connsiteX4" fmla="*/ 0 w 3616960"/>
              <a:gd name="connsiteY4" fmla="*/ 0 h 5323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6960" h="5323840" fill="none" extrusionOk="0">
                <a:moveTo>
                  <a:pt x="0" y="0"/>
                </a:moveTo>
                <a:cubicBezTo>
                  <a:pt x="1807953" y="16077"/>
                  <a:pt x="1871264" y="66293"/>
                  <a:pt x="3616960" y="0"/>
                </a:cubicBezTo>
                <a:cubicBezTo>
                  <a:pt x="3755871" y="2298284"/>
                  <a:pt x="3456730" y="2993153"/>
                  <a:pt x="3616960" y="5323840"/>
                </a:cubicBezTo>
                <a:cubicBezTo>
                  <a:pt x="1983407" y="5215097"/>
                  <a:pt x="1089335" y="5371952"/>
                  <a:pt x="0" y="5323840"/>
                </a:cubicBezTo>
                <a:cubicBezTo>
                  <a:pt x="-129952" y="4449307"/>
                  <a:pt x="116190" y="975342"/>
                  <a:pt x="0" y="0"/>
                </a:cubicBezTo>
                <a:close/>
              </a:path>
              <a:path w="3616960" h="5323840" stroke="0" extrusionOk="0">
                <a:moveTo>
                  <a:pt x="0" y="0"/>
                </a:moveTo>
                <a:cubicBezTo>
                  <a:pt x="390925" y="56244"/>
                  <a:pt x="3115182" y="64853"/>
                  <a:pt x="3616960" y="0"/>
                </a:cubicBezTo>
                <a:cubicBezTo>
                  <a:pt x="3781745" y="1179114"/>
                  <a:pt x="3779858" y="4376582"/>
                  <a:pt x="3616960" y="5323840"/>
                </a:cubicBezTo>
                <a:cubicBezTo>
                  <a:pt x="2702890" y="5487117"/>
                  <a:pt x="1166575" y="5406357"/>
                  <a:pt x="0" y="5323840"/>
                </a:cubicBezTo>
                <a:cubicBezTo>
                  <a:pt x="135641" y="4056247"/>
                  <a:pt x="-26903" y="1416532"/>
                  <a:pt x="0" y="0"/>
                </a:cubicBezTo>
                <a:close/>
              </a:path>
            </a:pathLst>
          </a:custGeom>
          <a:solidFill>
            <a:schemeClr val="bg1"/>
          </a:solidFill>
          <a:ln w="19050">
            <a:extLst>
              <a:ext uri="{C807C97D-BFC1-408E-A445-0C87EB9F89A2}">
                <ask:lineSketchStyleProps xmlns:ask="http://schemas.microsoft.com/office/drawing/2018/sketchyshapes" sd="4100702760">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E446701-D49D-49C2-A06B-7370C61AF94C}"/>
              </a:ext>
            </a:extLst>
          </p:cNvPr>
          <p:cNvSpPr/>
          <p:nvPr/>
        </p:nvSpPr>
        <p:spPr>
          <a:xfrm>
            <a:off x="2966720" y="3312160"/>
            <a:ext cx="2987040" cy="1168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C6E1531-CE0B-4589-A8CD-43A04D551F1C}"/>
              </a:ext>
            </a:extLst>
          </p:cNvPr>
          <p:cNvSpPr txBox="1"/>
          <p:nvPr/>
        </p:nvSpPr>
        <p:spPr>
          <a:xfrm>
            <a:off x="2773680" y="825500"/>
            <a:ext cx="2814320" cy="369332"/>
          </a:xfrm>
          <a:prstGeom prst="rect">
            <a:avLst/>
          </a:prstGeom>
          <a:noFill/>
        </p:spPr>
        <p:txBody>
          <a:bodyPr wrap="square" rtlCol="0">
            <a:spAutoFit/>
          </a:bodyPr>
          <a:lstStyle/>
          <a:p>
            <a:r>
              <a:rPr lang="en-US" b="1" u="sng" dirty="0"/>
              <a:t>Marriage Problem</a:t>
            </a:r>
          </a:p>
        </p:txBody>
      </p:sp>
      <p:sp>
        <p:nvSpPr>
          <p:cNvPr id="12" name="TextBox 11">
            <a:extLst>
              <a:ext uri="{FF2B5EF4-FFF2-40B4-BE49-F238E27FC236}">
                <a16:creationId xmlns:a16="http://schemas.microsoft.com/office/drawing/2014/main" id="{B2A1165A-6AD2-4CF9-90E6-7B12268F83C6}"/>
              </a:ext>
            </a:extLst>
          </p:cNvPr>
          <p:cNvSpPr txBox="1"/>
          <p:nvPr/>
        </p:nvSpPr>
        <p:spPr>
          <a:xfrm>
            <a:off x="2824480" y="3538220"/>
            <a:ext cx="2814320" cy="369332"/>
          </a:xfrm>
          <a:prstGeom prst="rect">
            <a:avLst/>
          </a:prstGeom>
          <a:noFill/>
        </p:spPr>
        <p:txBody>
          <a:bodyPr wrap="square" rtlCol="0">
            <a:spAutoFit/>
          </a:bodyPr>
          <a:lstStyle/>
          <a:p>
            <a:r>
              <a:rPr lang="en-US" b="1" u="sng" dirty="0"/>
              <a:t>Answer</a:t>
            </a:r>
            <a:r>
              <a:rPr lang="en-US" dirty="0"/>
              <a:t>:</a:t>
            </a:r>
          </a:p>
        </p:txBody>
      </p:sp>
      <p:sp>
        <p:nvSpPr>
          <p:cNvPr id="13" name="TextBox 12">
            <a:extLst>
              <a:ext uri="{FF2B5EF4-FFF2-40B4-BE49-F238E27FC236}">
                <a16:creationId xmlns:a16="http://schemas.microsoft.com/office/drawing/2014/main" id="{385222CE-B8D7-4EB8-92A3-E529DAB77B65}"/>
              </a:ext>
            </a:extLst>
          </p:cNvPr>
          <p:cNvSpPr txBox="1"/>
          <p:nvPr/>
        </p:nvSpPr>
        <p:spPr>
          <a:xfrm>
            <a:off x="2651760" y="4262140"/>
            <a:ext cx="3616960" cy="707886"/>
          </a:xfrm>
          <a:prstGeom prst="rect">
            <a:avLst/>
          </a:prstGeom>
          <a:noFill/>
        </p:spPr>
        <p:txBody>
          <a:bodyPr wrap="square" rtlCol="0">
            <a:spAutoFit/>
          </a:bodyPr>
          <a:lstStyle/>
          <a:p>
            <a:pPr algn="ctr"/>
            <a:r>
              <a:rPr lang="en-US" sz="2000" dirty="0"/>
              <a:t>See:</a:t>
            </a:r>
          </a:p>
          <a:p>
            <a:pPr algn="ctr"/>
            <a:r>
              <a:rPr lang="en-US" sz="2000" dirty="0"/>
              <a:t>Mark 8:34</a:t>
            </a:r>
          </a:p>
        </p:txBody>
      </p:sp>
      <p:sp>
        <p:nvSpPr>
          <p:cNvPr id="14" name="TextBox 13">
            <a:extLst>
              <a:ext uri="{FF2B5EF4-FFF2-40B4-BE49-F238E27FC236}">
                <a16:creationId xmlns:a16="http://schemas.microsoft.com/office/drawing/2014/main" id="{EAC94A13-2CF8-4387-A872-7834450B7B6B}"/>
              </a:ext>
            </a:extLst>
          </p:cNvPr>
          <p:cNvSpPr txBox="1"/>
          <p:nvPr/>
        </p:nvSpPr>
        <p:spPr>
          <a:xfrm>
            <a:off x="2997200" y="1355636"/>
            <a:ext cx="3149600" cy="1384995"/>
          </a:xfrm>
          <a:prstGeom prst="rect">
            <a:avLst/>
          </a:prstGeom>
          <a:noFill/>
        </p:spPr>
        <p:txBody>
          <a:bodyPr wrap="square" rtlCol="0">
            <a:spAutoFit/>
          </a:bodyPr>
          <a:lstStyle/>
          <a:p>
            <a:r>
              <a:rPr lang="en-US" sz="1400" dirty="0"/>
              <a:t>Jack and Jill have been married for several years. Jill feels that they can’t talk about money because Jack gets mad. Jack feels that Jill spends too much on herself and little on the rest of the family. </a:t>
            </a:r>
          </a:p>
        </p:txBody>
      </p:sp>
      <p:sp>
        <p:nvSpPr>
          <p:cNvPr id="15" name="TextBox 14">
            <a:extLst>
              <a:ext uri="{FF2B5EF4-FFF2-40B4-BE49-F238E27FC236}">
                <a16:creationId xmlns:a16="http://schemas.microsoft.com/office/drawing/2014/main" id="{D707B93D-2494-4137-ADC6-4D740F6D364D}"/>
              </a:ext>
            </a:extLst>
          </p:cNvPr>
          <p:cNvSpPr txBox="1"/>
          <p:nvPr/>
        </p:nvSpPr>
        <p:spPr>
          <a:xfrm rot="19300037">
            <a:off x="182879" y="608709"/>
            <a:ext cx="2184400" cy="646331"/>
          </a:xfrm>
          <a:prstGeom prst="rect">
            <a:avLst/>
          </a:prstGeom>
          <a:noFill/>
        </p:spPr>
        <p:txBody>
          <a:bodyPr wrap="square" rtlCol="0">
            <a:spAutoFit/>
          </a:bodyPr>
          <a:lstStyle/>
          <a:p>
            <a:pPr algn="ctr"/>
            <a:r>
              <a:rPr lang="en-US" sz="3600" dirty="0"/>
              <a:t>Book</a:t>
            </a:r>
          </a:p>
        </p:txBody>
      </p:sp>
    </p:spTree>
    <p:extLst>
      <p:ext uri="{BB962C8B-B14F-4D97-AF65-F5344CB8AC3E}">
        <p14:creationId xmlns:p14="http://schemas.microsoft.com/office/powerpoint/2010/main" val="33009331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400050" indent="-400050" algn="ctr">
              <a:buFont typeface="+mj-lt"/>
              <a:buAutoNum type="romanUcPeriod"/>
            </a:pPr>
            <a:r>
              <a:rPr lang="en-US" sz="3000" b="1" dirty="0"/>
              <a:t>Reasons for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37427"/>
            <a:ext cx="7620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Lack of commitment</a:t>
            </a: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 to God</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lang="en-US" altLang="en-US" sz="2400" u="sng" baseline="0" dirty="0">
                <a:solidFill>
                  <a:srgbClr val="000000"/>
                </a:solidFill>
              </a:rPr>
              <a:t>Lacking self-denial / self-control</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Failure to meet mate’s needs</a:t>
            </a:r>
            <a:endPar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A5FB15E0-C034-4D24-B04E-6204131400EA}"/>
              </a:ext>
            </a:extLst>
          </p:cNvPr>
          <p:cNvSpPr txBox="1"/>
          <p:nvPr/>
        </p:nvSpPr>
        <p:spPr>
          <a:xfrm>
            <a:off x="1247888" y="3964375"/>
            <a:ext cx="7390504" cy="1569660"/>
          </a:xfrm>
          <a:custGeom>
            <a:avLst/>
            <a:gdLst>
              <a:gd name="connsiteX0" fmla="*/ 0 w 7390504"/>
              <a:gd name="connsiteY0" fmla="*/ 0 h 1569660"/>
              <a:gd name="connsiteX1" fmla="*/ 7390504 w 7390504"/>
              <a:gd name="connsiteY1" fmla="*/ 0 h 1569660"/>
              <a:gd name="connsiteX2" fmla="*/ 7390504 w 7390504"/>
              <a:gd name="connsiteY2" fmla="*/ 1569660 h 1569660"/>
              <a:gd name="connsiteX3" fmla="*/ 0 w 7390504"/>
              <a:gd name="connsiteY3" fmla="*/ 1569660 h 1569660"/>
              <a:gd name="connsiteX4" fmla="*/ 0 w 7390504"/>
              <a:gd name="connsiteY4" fmla="*/ 0 h 156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0504" h="1569660" fill="none" extrusionOk="0">
                <a:moveTo>
                  <a:pt x="0" y="0"/>
                </a:moveTo>
                <a:cubicBezTo>
                  <a:pt x="1606928" y="-33775"/>
                  <a:pt x="5399047" y="138873"/>
                  <a:pt x="7390504" y="0"/>
                </a:cubicBezTo>
                <a:cubicBezTo>
                  <a:pt x="7283392" y="171814"/>
                  <a:pt x="7305969" y="911667"/>
                  <a:pt x="7390504" y="1569660"/>
                </a:cubicBezTo>
                <a:cubicBezTo>
                  <a:pt x="4190525" y="1432330"/>
                  <a:pt x="2498442" y="1431804"/>
                  <a:pt x="0" y="1569660"/>
                </a:cubicBezTo>
                <a:cubicBezTo>
                  <a:pt x="42701" y="862495"/>
                  <a:pt x="-4294" y="651171"/>
                  <a:pt x="0" y="0"/>
                </a:cubicBezTo>
                <a:close/>
              </a:path>
              <a:path w="7390504" h="1569660" stroke="0" extrusionOk="0">
                <a:moveTo>
                  <a:pt x="0" y="0"/>
                </a:moveTo>
                <a:cubicBezTo>
                  <a:pt x="2779739" y="-101487"/>
                  <a:pt x="5516207" y="-162162"/>
                  <a:pt x="7390504" y="0"/>
                </a:cubicBezTo>
                <a:cubicBezTo>
                  <a:pt x="7370532" y="697056"/>
                  <a:pt x="7407109" y="815558"/>
                  <a:pt x="7390504" y="1569660"/>
                </a:cubicBezTo>
                <a:cubicBezTo>
                  <a:pt x="6408680" y="1619725"/>
                  <a:pt x="2603762" y="1411211"/>
                  <a:pt x="0" y="1569660"/>
                </a:cubicBezTo>
                <a:cubicBezTo>
                  <a:pt x="3654" y="909124"/>
                  <a:pt x="115097" y="391762"/>
                  <a:pt x="0" y="0"/>
                </a:cubicBezTo>
                <a:close/>
              </a:path>
            </a:pathLst>
          </a:custGeom>
          <a:solidFill>
            <a:schemeClr val="accent4"/>
          </a:solidFill>
          <a:ln>
            <a:solidFill>
              <a:srgbClr val="002060"/>
            </a:solidFill>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wrap="square" rtlCol="0">
            <a:spAutoFit/>
          </a:bodyPr>
          <a:lstStyle/>
          <a:p>
            <a:pPr algn="ctr"/>
            <a:endParaRPr lang="en-US" sz="2400" dirty="0">
              <a:solidFill>
                <a:srgbClr val="002060"/>
              </a:solidFill>
            </a:endParaRPr>
          </a:p>
          <a:p>
            <a:pPr algn="ctr"/>
            <a:r>
              <a:rPr lang="en-US" sz="2400" dirty="0">
                <a:solidFill>
                  <a:srgbClr val="002060"/>
                </a:solidFill>
              </a:rPr>
              <a:t>Love demands that we seek to meet our mate’s needs</a:t>
            </a:r>
          </a:p>
          <a:p>
            <a:pPr algn="ctr"/>
            <a:r>
              <a:rPr lang="en-US" sz="2400" dirty="0">
                <a:solidFill>
                  <a:srgbClr val="002060"/>
                </a:solidFill>
              </a:rPr>
              <a:t>(Eph. 5:25-33; Titus 2:4-5)</a:t>
            </a:r>
          </a:p>
          <a:p>
            <a:pPr algn="ctr"/>
            <a:endParaRPr lang="en-US" sz="2400" dirty="0">
              <a:solidFill>
                <a:srgbClr val="002060"/>
              </a:solidFill>
            </a:endParaRPr>
          </a:p>
        </p:txBody>
      </p:sp>
    </p:spTree>
    <p:extLst>
      <p:ext uri="{BB962C8B-B14F-4D97-AF65-F5344CB8AC3E}">
        <p14:creationId xmlns:p14="http://schemas.microsoft.com/office/powerpoint/2010/main" val="1708047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1752600"/>
            <a:ext cx="3276600" cy="3214777"/>
          </a:xfrm>
          <a:prstGeom prst="rect">
            <a:avLst/>
          </a:prstGeom>
          <a:ln w="88900" cap="sq" cmpd="thickThin">
            <a:solidFill>
              <a:srgbClr val="000000"/>
            </a:solidFill>
            <a:prstDash val="solid"/>
            <a:miter lim="800000"/>
          </a:ln>
          <a:effectLst>
            <a:innerShdw blurRad="76200">
              <a:srgbClr val="000000"/>
            </a:innerShdw>
          </a:effectLst>
        </p:spPr>
      </p:pic>
      <p:sp>
        <p:nvSpPr>
          <p:cNvPr id="3" name="Rectangle 2"/>
          <p:cNvSpPr/>
          <p:nvPr/>
        </p:nvSpPr>
        <p:spPr>
          <a:xfrm>
            <a:off x="838200" y="76200"/>
            <a:ext cx="7349833" cy="923330"/>
          </a:xfrm>
          <a:prstGeom prst="rect">
            <a:avLst/>
          </a:prstGeom>
          <a:noFill/>
        </p:spPr>
        <p:txBody>
          <a:bodyPr wrap="none" lIns="91440" tIns="45720" rIns="91440" bIns="45720">
            <a:spAutoFit/>
          </a:bodyPr>
          <a:lstStyle/>
          <a:p>
            <a:pPr algn="ctr"/>
            <a:r>
              <a:rPr lang="en-US" sz="5400" b="1" spc="0" dirty="0">
                <a:ln w="9000" cmpd="sng">
                  <a:solidFill>
                    <a:schemeClr val="accent4">
                      <a:shade val="50000"/>
                      <a:satMod val="120000"/>
                    </a:schemeClr>
                  </a:solidFill>
                  <a:prstDash val="solid"/>
                </a:ln>
                <a:solidFill>
                  <a:schemeClr val="accent6">
                    <a:lumMod val="50000"/>
                  </a:schemeClr>
                </a:solidFill>
                <a:effectLst>
                  <a:outerShdw blurRad="38100" dist="38100" dir="2700000" algn="tl">
                    <a:srgbClr val="000000">
                      <a:alpha val="43137"/>
                    </a:srgbClr>
                  </a:outerShdw>
                  <a:reflection blurRad="12700" stA="28000" endPos="45000" dist="1000" dir="5400000" sy="-100000" algn="bl" rotWithShape="0"/>
                </a:effectLst>
                <a:latin typeface="Arial Narrow" pitchFamily="34" charset="0"/>
              </a:rPr>
              <a:t>Two Reasons For Conflict</a:t>
            </a:r>
          </a:p>
        </p:txBody>
      </p:sp>
      <p:grpSp>
        <p:nvGrpSpPr>
          <p:cNvPr id="9" name="Group 8"/>
          <p:cNvGrpSpPr/>
          <p:nvPr/>
        </p:nvGrpSpPr>
        <p:grpSpPr>
          <a:xfrm>
            <a:off x="134837" y="1371600"/>
            <a:ext cx="2608363" cy="3164145"/>
            <a:chOff x="134837" y="1371600"/>
            <a:chExt cx="2608363" cy="3164145"/>
          </a:xfrm>
        </p:grpSpPr>
        <p:sp>
          <p:nvSpPr>
            <p:cNvPr id="4" name="TextBox 3"/>
            <p:cNvSpPr txBox="1"/>
            <p:nvPr/>
          </p:nvSpPr>
          <p:spPr>
            <a:xfrm>
              <a:off x="134837" y="1981200"/>
              <a:ext cx="2608363" cy="2554545"/>
            </a:xfrm>
            <a:prstGeom prst="rect">
              <a:avLst/>
            </a:prstGeom>
            <a:noFill/>
          </p:spPr>
          <p:txBody>
            <a:bodyPr wrap="square" rtlCol="0">
              <a:spAutoFit/>
            </a:bodyPr>
            <a:lstStyle/>
            <a:p>
              <a:r>
                <a:rPr lang="en-US" sz="4000" dirty="0"/>
                <a:t>“Couples </a:t>
              </a:r>
              <a:r>
                <a:rPr lang="en-US" sz="4000" i="1" dirty="0"/>
                <a:t>fail to make </a:t>
              </a:r>
              <a:r>
                <a:rPr lang="en-US" sz="4000" dirty="0"/>
                <a:t>each other </a:t>
              </a:r>
              <a:r>
                <a:rPr lang="en-US" sz="4000" i="1" dirty="0"/>
                <a:t>happy</a:t>
              </a:r>
              <a:r>
                <a:rPr lang="en-US" sz="4000" dirty="0"/>
                <a:t>”</a:t>
              </a:r>
            </a:p>
          </p:txBody>
        </p:sp>
        <p:sp>
          <p:nvSpPr>
            <p:cNvPr id="5" name="Oval 4"/>
            <p:cNvSpPr/>
            <p:nvPr/>
          </p:nvSpPr>
          <p:spPr>
            <a:xfrm>
              <a:off x="1058018" y="1371600"/>
              <a:ext cx="609600" cy="6096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1</a:t>
              </a:r>
            </a:p>
          </p:txBody>
        </p:sp>
      </p:grpSp>
      <p:grpSp>
        <p:nvGrpSpPr>
          <p:cNvPr id="10" name="Group 9"/>
          <p:cNvGrpSpPr/>
          <p:nvPr/>
        </p:nvGrpSpPr>
        <p:grpSpPr>
          <a:xfrm>
            <a:off x="6535637" y="1371600"/>
            <a:ext cx="2608363" cy="3164145"/>
            <a:chOff x="6535637" y="1371600"/>
            <a:chExt cx="2608363" cy="3164145"/>
          </a:xfrm>
        </p:grpSpPr>
        <p:sp>
          <p:nvSpPr>
            <p:cNvPr id="6" name="TextBox 5"/>
            <p:cNvSpPr txBox="1"/>
            <p:nvPr/>
          </p:nvSpPr>
          <p:spPr>
            <a:xfrm>
              <a:off x="6535637" y="1981200"/>
              <a:ext cx="2608363" cy="2554545"/>
            </a:xfrm>
            <a:prstGeom prst="rect">
              <a:avLst/>
            </a:prstGeom>
            <a:noFill/>
          </p:spPr>
          <p:txBody>
            <a:bodyPr wrap="square" rtlCol="0">
              <a:spAutoFit/>
            </a:bodyPr>
            <a:lstStyle/>
            <a:p>
              <a:r>
                <a:rPr lang="en-US" sz="4000" dirty="0"/>
                <a:t>“Couples make each other </a:t>
              </a:r>
              <a:r>
                <a:rPr lang="en-US" sz="4000" i="1" dirty="0"/>
                <a:t>unhappy</a:t>
              </a:r>
              <a:r>
                <a:rPr lang="en-US" sz="4000" dirty="0"/>
                <a:t>”</a:t>
              </a:r>
            </a:p>
          </p:txBody>
        </p:sp>
        <p:sp>
          <p:nvSpPr>
            <p:cNvPr id="7" name="Oval 6"/>
            <p:cNvSpPr/>
            <p:nvPr/>
          </p:nvSpPr>
          <p:spPr>
            <a:xfrm>
              <a:off x="7391400" y="1371600"/>
              <a:ext cx="609600" cy="609600"/>
            </a:xfrm>
            <a:prstGeom prst="ellipse">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2</a:t>
              </a:r>
            </a:p>
          </p:txBody>
        </p:sp>
      </p:grpSp>
      <p:sp>
        <p:nvSpPr>
          <p:cNvPr id="8" name="TextBox 7"/>
          <p:cNvSpPr txBox="1"/>
          <p:nvPr/>
        </p:nvSpPr>
        <p:spPr>
          <a:xfrm>
            <a:off x="4295633" y="6488668"/>
            <a:ext cx="4876800" cy="369332"/>
          </a:xfrm>
          <a:prstGeom prst="rect">
            <a:avLst/>
          </a:prstGeom>
          <a:noFill/>
        </p:spPr>
        <p:txBody>
          <a:bodyPr wrap="square" rtlCol="0">
            <a:spAutoFit/>
          </a:bodyPr>
          <a:lstStyle/>
          <a:p>
            <a:pPr algn="r"/>
            <a:r>
              <a:rPr lang="en-US" dirty="0"/>
              <a:t>His Needs, Her Needs, p. 15</a:t>
            </a:r>
          </a:p>
        </p:txBody>
      </p:sp>
    </p:spTree>
    <p:extLst>
      <p:ext uri="{BB962C8B-B14F-4D97-AF65-F5344CB8AC3E}">
        <p14:creationId xmlns:p14="http://schemas.microsoft.com/office/powerpoint/2010/main" val="34268134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609600" y="1752600"/>
            <a:ext cx="8097976" cy="2062103"/>
          </a:xfrm>
          <a:prstGeom prst="rect">
            <a:avLst/>
          </a:prstGeom>
          <a:solidFill>
            <a:srgbClr val="FFFFFF"/>
          </a:solidFill>
          <a:ln>
            <a:solidFill>
              <a:srgbClr val="FF0000"/>
            </a:solidFill>
          </a:ln>
        </p:spPr>
        <p:txBody>
          <a:bodyPr wrap="square" rtlCol="0">
            <a:spAutoFit/>
          </a:bodyPr>
          <a:lstStyle/>
          <a:p>
            <a:r>
              <a:rPr lang="en-US" sz="3200" dirty="0">
                <a:latin typeface="Times New Roman" pitchFamily="18" charset="0"/>
                <a:cs typeface="Times New Roman" pitchFamily="18" charset="0"/>
              </a:rPr>
              <a:t>“By encouraging each spouse to try to do whatever it took to make each other happy and avoid doing what made each other unhappy, that feeling of love was restored….” (p. 12)</a:t>
            </a:r>
          </a:p>
        </p:txBody>
      </p:sp>
      <p:pic>
        <p:nvPicPr>
          <p:cNvPr id="4" name="Picture 2" descr="His Needs, Her Needs: Building an Affair-Proof Marriage"/>
          <p:cNvPicPr>
            <a:picLocks noChangeAspect="1" noChangeArrowheads="1"/>
          </p:cNvPicPr>
          <p:nvPr/>
        </p:nvPicPr>
        <p:blipFill>
          <a:blip r:embed="rId3"/>
          <a:srcRect/>
          <a:stretch>
            <a:fillRect/>
          </a:stretch>
        </p:blipFill>
        <p:spPr bwMode="auto">
          <a:xfrm rot="21006807">
            <a:off x="7582372" y="4305364"/>
            <a:ext cx="1281402" cy="1918266"/>
          </a:xfrm>
          <a:prstGeom prst="rect">
            <a:avLst/>
          </a:prstGeom>
          <a:ln>
            <a:solidFill>
              <a:srgbClr val="002060"/>
            </a:solid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0C6FF07B-AFC0-4E98-844B-1B4C0319D36B}"/>
              </a:ext>
            </a:extLst>
          </p:cNvPr>
          <p:cNvSpPr/>
          <p:nvPr/>
        </p:nvSpPr>
        <p:spPr>
          <a:xfrm>
            <a:off x="7307" y="26637"/>
            <a:ext cx="9011634"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chemeClr val="accent6">
                    <a:lumMod val="50000"/>
                  </a:schemeClr>
                </a:solidFill>
                <a:effectLst>
                  <a:outerShdw blurRad="38100" dist="38100" dir="2700000" algn="tl">
                    <a:srgbClr val="000000">
                      <a:alpha val="43137"/>
                    </a:srgbClr>
                  </a:outerShdw>
                  <a:reflection blurRad="12700" stA="28000" endPos="45000" dist="1000" dir="5400000" sy="-100000" algn="bl" rotWithShape="0"/>
                </a:effectLst>
                <a:latin typeface="Arial Narrow" pitchFamily="34" charset="0"/>
              </a:rPr>
              <a:t>When Needs Are Met – Love is Restored</a:t>
            </a:r>
          </a:p>
        </p:txBody>
      </p:sp>
    </p:spTree>
    <p:extLst>
      <p:ext uri="{BB962C8B-B14F-4D97-AF65-F5344CB8AC3E}">
        <p14:creationId xmlns:p14="http://schemas.microsoft.com/office/powerpoint/2010/main" val="39065629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609600" y="1752600"/>
            <a:ext cx="8097976" cy="1569660"/>
          </a:xfrm>
          <a:prstGeom prst="rect">
            <a:avLst/>
          </a:prstGeom>
          <a:solidFill>
            <a:srgbClr val="FFFFFF"/>
          </a:solidFill>
          <a:ln>
            <a:solidFill>
              <a:srgbClr val="FF0000"/>
            </a:solidFill>
          </a:ln>
        </p:spPr>
        <p:txBody>
          <a:bodyPr wrap="square" rtlCol="0">
            <a:spAutoFit/>
          </a:bodyPr>
          <a:lstStyle/>
          <a:p>
            <a:r>
              <a:rPr lang="en-US" sz="3200" dirty="0">
                <a:latin typeface="Times New Roman" pitchFamily="18" charset="0"/>
                <a:cs typeface="Times New Roman" pitchFamily="18" charset="0"/>
              </a:rPr>
              <a:t>“When they are unmet, that is unfair to the spouse who must go through life without ethical alternatives.” (p. 15)</a:t>
            </a:r>
          </a:p>
        </p:txBody>
      </p:sp>
      <p:sp>
        <p:nvSpPr>
          <p:cNvPr id="3" name="Rectangle 2"/>
          <p:cNvSpPr/>
          <p:nvPr/>
        </p:nvSpPr>
        <p:spPr>
          <a:xfrm>
            <a:off x="125134" y="76200"/>
            <a:ext cx="8775993"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chemeClr val="accent6">
                    <a:lumMod val="50000"/>
                  </a:schemeClr>
                </a:solidFill>
                <a:effectLst>
                  <a:outerShdw blurRad="38100" dist="38100" dir="2700000" algn="tl">
                    <a:srgbClr val="000000">
                      <a:alpha val="43137"/>
                    </a:srgbClr>
                  </a:outerShdw>
                  <a:reflection blurRad="12700" stA="28000" endPos="45000" dist="1000" dir="5400000" sy="-100000" algn="bl" rotWithShape="0"/>
                </a:effectLst>
                <a:latin typeface="Arial Narrow" pitchFamily="34" charset="0"/>
              </a:rPr>
              <a:t>When Needs Are Unmet: Unfair to Mate</a:t>
            </a:r>
          </a:p>
        </p:txBody>
      </p:sp>
      <p:pic>
        <p:nvPicPr>
          <p:cNvPr id="4" name="Picture 2" descr="His Needs, Her Needs: Building an Affair-Proof Marriage"/>
          <p:cNvPicPr>
            <a:picLocks noChangeAspect="1" noChangeArrowheads="1"/>
          </p:cNvPicPr>
          <p:nvPr/>
        </p:nvPicPr>
        <p:blipFill>
          <a:blip r:embed="rId3"/>
          <a:srcRect/>
          <a:stretch>
            <a:fillRect/>
          </a:stretch>
        </p:blipFill>
        <p:spPr bwMode="auto">
          <a:xfrm rot="21006807">
            <a:off x="7582372" y="4305364"/>
            <a:ext cx="1281402" cy="1918266"/>
          </a:xfrm>
          <a:prstGeom prst="rect">
            <a:avLst/>
          </a:prstGeom>
          <a:ln>
            <a:solidFill>
              <a:srgbClr val="00206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52903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75816" y="1371600"/>
            <a:ext cx="8097976" cy="3108543"/>
          </a:xfrm>
          <a:prstGeom prst="rect">
            <a:avLst/>
          </a:prstGeom>
          <a:solidFill>
            <a:srgbClr val="FFFFFF"/>
          </a:solidFill>
          <a:ln>
            <a:solidFill>
              <a:srgbClr val="FF0000"/>
            </a:solidFill>
          </a:ln>
        </p:spPr>
        <p:txBody>
          <a:bodyPr wrap="square" rtlCol="0">
            <a:spAutoFit/>
          </a:bodyPr>
          <a:lstStyle/>
          <a:p>
            <a:r>
              <a:rPr lang="en-US" sz="2800" dirty="0">
                <a:latin typeface="Times New Roman" pitchFamily="18" charset="0"/>
                <a:cs typeface="Times New Roman" pitchFamily="18" charset="0"/>
              </a:rPr>
              <a:t>“Couples that find their needs unmet often become thoughtless and inconsiderate. When that happens, marriages slide into ugly and destructive scenes. The failure to meet these needs is often unintentional, but reaction to unmet needs develops into </a:t>
            </a:r>
            <a:r>
              <a:rPr lang="en-US" sz="2800" i="1" dirty="0">
                <a:latin typeface="Times New Roman" pitchFamily="18" charset="0"/>
                <a:cs typeface="Times New Roman" pitchFamily="18" charset="0"/>
              </a:rPr>
              <a:t>intentional</a:t>
            </a:r>
            <a:r>
              <a:rPr lang="en-US" sz="2800" dirty="0">
                <a:latin typeface="Times New Roman" pitchFamily="18" charset="0"/>
                <a:cs typeface="Times New Roman" pitchFamily="18" charset="0"/>
              </a:rPr>
              <a:t> harm. That often leads to unbearable pain and, ultimately, </a:t>
            </a:r>
            <a:r>
              <a:rPr lang="en-US" sz="2800" i="1" dirty="0">
                <a:latin typeface="Times New Roman" pitchFamily="18" charset="0"/>
                <a:cs typeface="Times New Roman" pitchFamily="18" charset="0"/>
              </a:rPr>
              <a:t>divorce</a:t>
            </a:r>
            <a:r>
              <a:rPr lang="en-US" sz="2800" dirty="0">
                <a:latin typeface="Times New Roman" pitchFamily="18" charset="0"/>
                <a:cs typeface="Times New Roman" pitchFamily="18" charset="0"/>
              </a:rPr>
              <a:t>.” (p. 16)</a:t>
            </a:r>
          </a:p>
        </p:txBody>
      </p:sp>
      <p:sp>
        <p:nvSpPr>
          <p:cNvPr id="3" name="Rectangle 2"/>
          <p:cNvSpPr/>
          <p:nvPr/>
        </p:nvSpPr>
        <p:spPr>
          <a:xfrm>
            <a:off x="475816" y="76200"/>
            <a:ext cx="8074646"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chemeClr val="accent6">
                    <a:lumMod val="50000"/>
                  </a:schemeClr>
                </a:solidFill>
                <a:effectLst>
                  <a:outerShdw blurRad="38100" dist="38100" dir="2700000" algn="tl">
                    <a:srgbClr val="000000">
                      <a:alpha val="43137"/>
                    </a:srgbClr>
                  </a:outerShdw>
                  <a:reflection blurRad="12700" stA="28000" endPos="45000" dist="1000" dir="5400000" sy="-100000" algn="bl" rotWithShape="0"/>
                </a:effectLst>
                <a:latin typeface="Arial Narrow" pitchFamily="34" charset="0"/>
              </a:rPr>
              <a:t>Unmet Needs – Often Unintentional</a:t>
            </a:r>
          </a:p>
        </p:txBody>
      </p:sp>
      <p:pic>
        <p:nvPicPr>
          <p:cNvPr id="4" name="Picture 2" descr="His Needs, Her Needs: Building an Affair-Proof Marriage"/>
          <p:cNvPicPr>
            <a:picLocks noChangeAspect="1" noChangeArrowheads="1"/>
          </p:cNvPicPr>
          <p:nvPr/>
        </p:nvPicPr>
        <p:blipFill>
          <a:blip r:embed="rId3"/>
          <a:srcRect/>
          <a:stretch>
            <a:fillRect/>
          </a:stretch>
        </p:blipFill>
        <p:spPr bwMode="auto">
          <a:xfrm rot="21006807">
            <a:off x="7582372" y="4305364"/>
            <a:ext cx="1281402" cy="1918266"/>
          </a:xfrm>
          <a:prstGeom prst="rect">
            <a:avLst/>
          </a:prstGeom>
          <a:ln>
            <a:solidFill>
              <a:srgbClr val="00206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468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609600" y="1818144"/>
            <a:ext cx="8097976" cy="2554545"/>
          </a:xfrm>
          <a:prstGeom prst="rect">
            <a:avLst/>
          </a:prstGeom>
          <a:solidFill>
            <a:srgbClr val="FFFFFF"/>
          </a:solidFill>
          <a:ln>
            <a:solidFill>
              <a:srgbClr val="FF0000"/>
            </a:solidFill>
          </a:ln>
        </p:spPr>
        <p:txBody>
          <a:bodyPr wrap="square" rtlCol="0">
            <a:spAutoFit/>
          </a:bodyPr>
          <a:lstStyle/>
          <a:p>
            <a:r>
              <a:rPr lang="en-US" sz="3200" dirty="0">
                <a:latin typeface="Times New Roman" pitchFamily="18" charset="0"/>
                <a:cs typeface="Times New Roman" pitchFamily="18" charset="0"/>
              </a:rPr>
              <a:t>“The husband and wife who commit themselves to meet each other’s needs will lay a foundation for lifelong happiness in a marriage that is deeper and more satisfying than they ever dreamed possible.” (p. 35)</a:t>
            </a:r>
          </a:p>
        </p:txBody>
      </p:sp>
      <p:sp>
        <p:nvSpPr>
          <p:cNvPr id="3" name="Rectangle 2"/>
          <p:cNvSpPr/>
          <p:nvPr/>
        </p:nvSpPr>
        <p:spPr>
          <a:xfrm>
            <a:off x="174023" y="76200"/>
            <a:ext cx="8678210" cy="769441"/>
          </a:xfrm>
          <a:prstGeom prst="rect">
            <a:avLst/>
          </a:prstGeom>
          <a:noFill/>
        </p:spPr>
        <p:txBody>
          <a:bodyPr wrap="none" lIns="91440" tIns="45720" rIns="91440" bIns="45720">
            <a:spAutoFit/>
          </a:bodyPr>
          <a:lstStyle/>
          <a:p>
            <a:pPr algn="ctr"/>
            <a:r>
              <a:rPr lang="en-US" sz="4400" b="1" spc="0" dirty="0">
                <a:ln w="9000" cmpd="sng">
                  <a:solidFill>
                    <a:schemeClr val="accent4">
                      <a:shade val="50000"/>
                      <a:satMod val="120000"/>
                    </a:schemeClr>
                  </a:solidFill>
                  <a:prstDash val="solid"/>
                </a:ln>
                <a:solidFill>
                  <a:schemeClr val="accent6">
                    <a:lumMod val="50000"/>
                  </a:schemeClr>
                </a:solidFill>
                <a:effectLst>
                  <a:outerShdw blurRad="38100" dist="38100" dir="2700000" algn="tl">
                    <a:srgbClr val="000000">
                      <a:alpha val="43137"/>
                    </a:srgbClr>
                  </a:outerShdw>
                  <a:reflection blurRad="12700" stA="28000" endPos="45000" dist="1000" dir="5400000" sy="-100000" algn="bl" rotWithShape="0"/>
                </a:effectLst>
                <a:latin typeface="Arial Narrow" pitchFamily="34" charset="0"/>
              </a:rPr>
              <a:t>When Needs Are Met – Great  Marriage</a:t>
            </a:r>
          </a:p>
        </p:txBody>
      </p:sp>
      <p:pic>
        <p:nvPicPr>
          <p:cNvPr id="4" name="Picture 2" descr="His Needs, Her Needs: Building an Affair-Proof Marriage"/>
          <p:cNvPicPr>
            <a:picLocks noChangeAspect="1" noChangeArrowheads="1"/>
          </p:cNvPicPr>
          <p:nvPr/>
        </p:nvPicPr>
        <p:blipFill>
          <a:blip r:embed="rId3"/>
          <a:srcRect/>
          <a:stretch>
            <a:fillRect/>
          </a:stretch>
        </p:blipFill>
        <p:spPr bwMode="auto">
          <a:xfrm rot="21006807">
            <a:off x="7582372" y="4305364"/>
            <a:ext cx="1281402" cy="1918266"/>
          </a:xfrm>
          <a:prstGeom prst="rect">
            <a:avLst/>
          </a:prstGeom>
          <a:ln>
            <a:solidFill>
              <a:srgbClr val="00206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17177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000" dirty="0">
                <a:solidFill>
                  <a:srgbClr val="FFFF00"/>
                </a:solidFill>
                <a:effectLst>
                  <a:outerShdw blurRad="38100" dist="38100" dir="2700000" algn="tl">
                    <a:srgbClr val="000000">
                      <a:alpha val="43137"/>
                    </a:srgbClr>
                  </a:outerShdw>
                </a:effectLst>
                <a:latin typeface="Arial Rounded MT Bold" panose="020F0704030504030204" pitchFamily="34" charset="0"/>
              </a:rPr>
              <a:t>Things You Need to Know about Marriage</a:t>
            </a:r>
          </a:p>
        </p:txBody>
      </p:sp>
      <p:sp>
        <p:nvSpPr>
          <p:cNvPr id="6" name="Rectangle: Rounded Corners 5">
            <a:extLst>
              <a:ext uri="{FF2B5EF4-FFF2-40B4-BE49-F238E27FC236}">
                <a16:creationId xmlns:a16="http://schemas.microsoft.com/office/drawing/2014/main" id="{4A5F4FD6-196B-44E1-B2AC-1252C38A607C}"/>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solidFill>
                  <a:schemeClr val="bg1"/>
                </a:solidFill>
              </a:rPr>
              <a:t>Marriages</a:t>
            </a:r>
          </a:p>
          <a:p>
            <a:pPr algn="ctr"/>
            <a:r>
              <a:rPr lang="en-US" sz="3400" dirty="0">
                <a:solidFill>
                  <a:schemeClr val="bg1"/>
                </a:solidFill>
              </a:rPr>
              <a:t>Have</a:t>
            </a:r>
          </a:p>
          <a:p>
            <a:pPr algn="ctr"/>
            <a:r>
              <a:rPr lang="en-US" sz="3400" dirty="0">
                <a:solidFill>
                  <a:schemeClr val="bg1"/>
                </a:solidFill>
              </a:rPr>
              <a:t>Problem</a:t>
            </a:r>
          </a:p>
        </p:txBody>
      </p:sp>
      <p:sp>
        <p:nvSpPr>
          <p:cNvPr id="7" name="TextBox 6">
            <a:extLst>
              <a:ext uri="{FF2B5EF4-FFF2-40B4-BE49-F238E27FC236}">
                <a16:creationId xmlns:a16="http://schemas.microsoft.com/office/drawing/2014/main" id="{9BEA0BB9-9A64-45B2-B7E6-DD5C8AB6AE36}"/>
              </a:ext>
            </a:extLst>
          </p:cNvPr>
          <p:cNvSpPr txBox="1"/>
          <p:nvPr/>
        </p:nvSpPr>
        <p:spPr>
          <a:xfrm>
            <a:off x="4572000" y="925075"/>
            <a:ext cx="4276164" cy="2400657"/>
          </a:xfrm>
          <a:prstGeom prst="rect">
            <a:avLst/>
          </a:prstGeom>
          <a:noFill/>
        </p:spPr>
        <p:txBody>
          <a:bodyPr wrap="square" rtlCol="0">
            <a:spAutoFit/>
          </a:bodyPr>
          <a:lstStyle/>
          <a:p>
            <a:pPr marL="400050" indent="-400050">
              <a:buFont typeface="+mj-lt"/>
              <a:buAutoNum type="romanUcPeriod"/>
            </a:pPr>
            <a:r>
              <a:rPr lang="en-US" sz="3000" b="1" dirty="0"/>
              <a:t>Reasons for the Problems</a:t>
            </a:r>
          </a:p>
          <a:p>
            <a:pPr marL="400050" indent="-400050">
              <a:buFont typeface="+mj-lt"/>
              <a:buAutoNum type="romanUcPeriod"/>
            </a:pPr>
            <a:endParaRPr lang="en-US" sz="3000" b="1" dirty="0"/>
          </a:p>
          <a:p>
            <a:pPr marL="400050" indent="-400050">
              <a:buFont typeface="+mj-lt"/>
              <a:buAutoNum type="romanUcPeriod"/>
            </a:pPr>
            <a:r>
              <a:rPr lang="en-US" sz="3000" b="1" dirty="0"/>
              <a:t>Why Christians have Affairs</a:t>
            </a:r>
          </a:p>
        </p:txBody>
      </p:sp>
    </p:spTree>
    <p:extLst>
      <p:ext uri="{BB962C8B-B14F-4D97-AF65-F5344CB8AC3E}">
        <p14:creationId xmlns:p14="http://schemas.microsoft.com/office/powerpoint/2010/main" val="1664528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2"/>
            </a:pPr>
            <a:r>
              <a:rPr lang="en-US" sz="3000" b="1" dirty="0"/>
              <a:t>Why </a:t>
            </a:r>
            <a:r>
              <a:rPr lang="en-US" sz="3000" b="1" dirty="0" err="1"/>
              <a:t>Chritians</a:t>
            </a:r>
            <a:r>
              <a:rPr lang="en-US" sz="3000" b="1" dirty="0"/>
              <a:t> Have </a:t>
            </a:r>
            <a:r>
              <a:rPr lang="en-US" sz="3000" b="1" dirty="0" err="1"/>
              <a:t>Affiars</a:t>
            </a:r>
            <a:endParaRPr lang="en-US" sz="3000" b="1" dirty="0"/>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37427"/>
            <a:ext cx="762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396875"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 </a:t>
            </a: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It could</a:t>
            </a: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 happen to any one of us</a:t>
            </a:r>
            <a:endPar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09122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647194" y="304800"/>
            <a:ext cx="3906006" cy="110799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600" b="1" dirty="0">
                <a:ln/>
                <a:solidFill>
                  <a:srgbClr val="C00000"/>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Times New Roman" pitchFamily="18" charset="0"/>
                <a:cs typeface="Times New Roman" pitchFamily="18" charset="0"/>
              </a:rPr>
              <a:t>Danger !!!</a:t>
            </a:r>
          </a:p>
        </p:txBody>
      </p:sp>
      <p:sp>
        <p:nvSpPr>
          <p:cNvPr id="3" name="AutoShape 7"/>
          <p:cNvSpPr>
            <a:spLocks noChangeArrowheads="1"/>
          </p:cNvSpPr>
          <p:nvPr/>
        </p:nvSpPr>
        <p:spPr bwMode="auto">
          <a:xfrm>
            <a:off x="1436427" y="1600200"/>
            <a:ext cx="6248400" cy="1219200"/>
          </a:xfrm>
          <a:prstGeom prst="star32">
            <a:avLst>
              <a:gd name="adj" fmla="val 44403"/>
            </a:avLst>
          </a:prstGeom>
          <a:solidFill>
            <a:srgbClr val="FFFF00"/>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800" i="0" u="none" strike="noStrike" kern="0" cap="none" spc="0" normalizeH="0" baseline="0" noProof="0" dirty="0">
                <a:ln>
                  <a:noFill/>
                </a:ln>
                <a:effectLst>
                  <a:outerShdw blurRad="38100" dist="38100" dir="2700000" algn="tl">
                    <a:srgbClr val="000000">
                      <a:alpha val="43137"/>
                    </a:srgbClr>
                  </a:outerShdw>
                </a:effectLst>
                <a:uLnTx/>
                <a:uFillTx/>
                <a:latin typeface="Arial" charset="0"/>
              </a:rPr>
              <a:t>“It Will Never Happen to Me!”</a:t>
            </a:r>
          </a:p>
        </p:txBody>
      </p:sp>
      <p:sp>
        <p:nvSpPr>
          <p:cNvPr id="4" name="Text Box 8"/>
          <p:cNvSpPr txBox="1">
            <a:spLocks noChangeArrowheads="1"/>
          </p:cNvSpPr>
          <p:nvPr/>
        </p:nvSpPr>
        <p:spPr bwMode="auto">
          <a:xfrm>
            <a:off x="685800" y="2971800"/>
            <a:ext cx="7924800" cy="1187450"/>
          </a:xfrm>
          <a:prstGeom prst="rect">
            <a:avLst/>
          </a:prstGeom>
          <a:solidFill>
            <a:srgbClr val="0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fontAlgn="base" hangingPunct="0">
              <a:spcBef>
                <a:spcPct val="0"/>
              </a:spcBef>
              <a:spcAft>
                <a:spcPct val="0"/>
              </a:spcAft>
            </a:pPr>
            <a:r>
              <a:rPr lang="en-US" sz="2400" b="1">
                <a:solidFill>
                  <a:srgbClr val="FFFFFF"/>
                </a:solidFill>
                <a:latin typeface="Arial" charset="0"/>
              </a:rPr>
              <a:t>1 Cor 10:12</a:t>
            </a:r>
          </a:p>
          <a:p>
            <a:pPr algn="ctr" eaLnBrk="0" fontAlgn="base" hangingPunct="0">
              <a:spcBef>
                <a:spcPct val="0"/>
              </a:spcBef>
              <a:spcAft>
                <a:spcPct val="0"/>
              </a:spcAft>
            </a:pPr>
            <a:r>
              <a:rPr lang="en-US" sz="2400">
                <a:solidFill>
                  <a:srgbClr val="FFFFFF"/>
                </a:solidFill>
                <a:latin typeface="Arial" charset="0"/>
              </a:rPr>
              <a:t>“Therefore let him who thinks he stands take heed lest he fall.”</a:t>
            </a:r>
          </a:p>
        </p:txBody>
      </p:sp>
      <p:sp>
        <p:nvSpPr>
          <p:cNvPr id="5" name="Text Box 10"/>
          <p:cNvSpPr txBox="1">
            <a:spLocks noChangeArrowheads="1"/>
          </p:cNvSpPr>
          <p:nvPr/>
        </p:nvSpPr>
        <p:spPr bwMode="auto">
          <a:xfrm>
            <a:off x="653955" y="4403725"/>
            <a:ext cx="8077200" cy="20732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charset="0"/>
              </a:rPr>
              <a:t>“It became clear to me early in my counseling experience that affairs were much more common that I had ever</a:t>
            </a:r>
            <a:r>
              <a:rPr kumimoji="0" lang="en-US" sz="2000" b="1" i="0" u="none" strike="noStrike" kern="0" cap="none" spc="0" normalizeH="0" noProof="0" dirty="0">
                <a:ln>
                  <a:noFill/>
                </a:ln>
                <a:solidFill>
                  <a:srgbClr val="000000"/>
                </a:solidFill>
                <a:effectLst/>
                <a:uLnTx/>
                <a:uFillTx/>
                <a:latin typeface="Arial" charset="0"/>
              </a:rPr>
              <a:t> </a:t>
            </a:r>
            <a:r>
              <a:rPr kumimoji="0" lang="en-US" sz="2000" b="1" i="0" u="none" strike="noStrike" kern="0" cap="none" spc="0" normalizeH="0" baseline="0" noProof="0" dirty="0">
                <a:ln>
                  <a:noFill/>
                </a:ln>
                <a:solidFill>
                  <a:srgbClr val="000000"/>
                </a:solidFill>
                <a:effectLst/>
                <a:uLnTx/>
                <a:uFillTx/>
                <a:latin typeface="Arial" charset="0"/>
              </a:rPr>
              <a:t>imagined. But now, after years of marriage counseling, I have come to realize that almost everyone, given the right conditions, would have an affair.”</a:t>
            </a:r>
          </a:p>
          <a:p>
            <a:pPr marL="0" marR="0" lvl="0" indent="0" defTabSz="914400" eaLnBrk="0" fontAlgn="base" latinLnBrk="0" hangingPunct="0">
              <a:lnSpc>
                <a:spcPct val="100000"/>
              </a:lnSpc>
              <a:spcBef>
                <a:spcPct val="5000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charset="0"/>
              </a:rPr>
              <a:t>	- Dr. William F. Harley, Jr. </a:t>
            </a:r>
            <a:r>
              <a:rPr kumimoji="0" lang="en-US" sz="2000" b="1" i="1" u="none" strike="noStrike" kern="0" cap="none" spc="0" normalizeH="0" baseline="0" noProof="0" dirty="0">
                <a:ln>
                  <a:noFill/>
                </a:ln>
                <a:solidFill>
                  <a:srgbClr val="000000"/>
                </a:solidFill>
                <a:effectLst/>
                <a:uLnTx/>
                <a:uFillTx/>
                <a:latin typeface="Arial" charset="0"/>
              </a:rPr>
              <a:t>Surviving An Affair, 16</a:t>
            </a:r>
            <a:endParaRPr kumimoji="0" lang="en-US" sz="2000" b="1" i="0" u="none" strike="noStrike" kern="0" cap="none" spc="0" normalizeH="0" baseline="0" noProof="0" dirty="0">
              <a:ln>
                <a:noFill/>
              </a:ln>
              <a:solidFill>
                <a:srgbClr val="000000"/>
              </a:solidFill>
              <a:effectLst/>
              <a:uLnTx/>
              <a:uFillTx/>
              <a:latin typeface="Arial" charset="0"/>
            </a:endParaRPr>
          </a:p>
        </p:txBody>
      </p:sp>
    </p:spTree>
    <p:extLst>
      <p:ext uri="{BB962C8B-B14F-4D97-AF65-F5344CB8AC3E}">
        <p14:creationId xmlns:p14="http://schemas.microsoft.com/office/powerpoint/2010/main" val="3696921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2"/>
            </a:pPr>
            <a:r>
              <a:rPr lang="en-US" sz="3000" b="1" dirty="0"/>
              <a:t>Why </a:t>
            </a:r>
            <a:r>
              <a:rPr lang="en-US" sz="3000" b="1" dirty="0" err="1"/>
              <a:t>Chritians</a:t>
            </a:r>
            <a:r>
              <a:rPr lang="en-US" sz="3000" b="1" dirty="0"/>
              <a:t> Have </a:t>
            </a:r>
            <a:r>
              <a:rPr lang="en-US" sz="3000" b="1" dirty="0" err="1"/>
              <a:t>Affiars</a:t>
            </a:r>
            <a:endParaRPr lang="en-US" sz="3000" b="1" dirty="0"/>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37427"/>
            <a:ext cx="7620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It could</a:t>
            </a: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 happen to any one of us</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lang="en-US" altLang="en-US" sz="2400" u="sng" baseline="0" dirty="0">
                <a:solidFill>
                  <a:srgbClr val="000000"/>
                </a:solidFill>
              </a:rPr>
              <a:t>Some act</a:t>
            </a:r>
            <a:r>
              <a:rPr lang="en-US" altLang="en-US" sz="2400" u="sng" dirty="0">
                <a:solidFill>
                  <a:srgbClr val="000000"/>
                </a:solidFill>
              </a:rPr>
              <a:t> like they don’t know how it happened</a:t>
            </a:r>
            <a:endParaRPr kumimoji="0" lang="en-US" altLang="en-US" sz="2400" b="0" i="0" u="sng" strike="noStrike" kern="120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441765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828800" y="228600"/>
            <a:ext cx="5410200" cy="584775"/>
          </a:xfrm>
          <a:prstGeom prst="rect">
            <a:avLst/>
          </a:prstGeom>
          <a:noFill/>
        </p:spPr>
        <p:txBody>
          <a:bodyPr wrap="square" rtlCol="0">
            <a:spAutoFit/>
          </a:bodyPr>
          <a:lstStyle/>
          <a:p>
            <a:pPr algn="ctr"/>
            <a:r>
              <a:rPr lang="en-US" sz="3200" b="1" dirty="0"/>
              <a:t>How Did it Happen?</a:t>
            </a:r>
          </a:p>
        </p:txBody>
      </p:sp>
      <p:pic>
        <p:nvPicPr>
          <p:cNvPr id="3" name="Picture 2" descr="http://silvermaninjurylawfirm.com/wp-content/uploads/2012/07/car-accident-pennsylvan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16632"/>
            <a:ext cx="3595616" cy="26854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25522" y="4275062"/>
            <a:ext cx="7772400" cy="1723549"/>
          </a:xfrm>
          <a:prstGeom prst="rect">
            <a:avLst/>
          </a:prstGeom>
          <a:noFill/>
        </p:spPr>
        <p:txBody>
          <a:bodyPr wrap="square" rtlCol="0">
            <a:spAutoFit/>
          </a:bodyPr>
          <a:lstStyle/>
          <a:p>
            <a:pPr marL="285750" indent="-285750">
              <a:buFont typeface="Wingdings" pitchFamily="2" charset="2"/>
              <a:buChar char="ü"/>
            </a:pPr>
            <a:r>
              <a:rPr lang="en-US" sz="2800" dirty="0"/>
              <a:t>Accident didn’t just happen – there is a </a:t>
            </a:r>
            <a:r>
              <a:rPr lang="en-US" sz="2800" i="1" dirty="0"/>
              <a:t>cause</a:t>
            </a:r>
          </a:p>
          <a:p>
            <a:pPr marL="285750" indent="-285750">
              <a:buFont typeface="Wingdings" pitchFamily="2" charset="2"/>
              <a:buChar char="ü"/>
            </a:pPr>
            <a:endParaRPr lang="en-US" sz="1000" i="1" dirty="0"/>
          </a:p>
          <a:p>
            <a:pPr marL="285750" indent="-285750">
              <a:buFont typeface="Wingdings" pitchFamily="2" charset="2"/>
              <a:buChar char="ü"/>
            </a:pPr>
            <a:r>
              <a:rPr lang="en-US" sz="2800" dirty="0"/>
              <a:t>If don’t figure out </a:t>
            </a:r>
            <a:r>
              <a:rPr lang="en-US" sz="2800" b="1" dirty="0"/>
              <a:t>HOW</a:t>
            </a:r>
            <a:r>
              <a:rPr lang="en-US" sz="2800" dirty="0"/>
              <a:t> – likely to happen again!</a:t>
            </a:r>
          </a:p>
          <a:p>
            <a:pPr marL="285750" indent="-285750">
              <a:buFont typeface="Wingdings" pitchFamily="2" charset="2"/>
              <a:buChar char="ü"/>
            </a:pPr>
            <a:endParaRPr lang="en-US" sz="1200" dirty="0"/>
          </a:p>
          <a:p>
            <a:pPr marL="285750" indent="-285750">
              <a:buFont typeface="Wingdings" pitchFamily="2" charset="2"/>
              <a:buChar char="ü"/>
            </a:pPr>
            <a:r>
              <a:rPr lang="en-US" sz="2800" dirty="0"/>
              <a:t>If know how accidents happen – can prevent them</a:t>
            </a:r>
          </a:p>
        </p:txBody>
      </p:sp>
      <p:grpSp>
        <p:nvGrpSpPr>
          <p:cNvPr id="8" name="Group 7"/>
          <p:cNvGrpSpPr/>
          <p:nvPr/>
        </p:nvGrpSpPr>
        <p:grpSpPr>
          <a:xfrm>
            <a:off x="4801364" y="1116632"/>
            <a:ext cx="3580636" cy="2685477"/>
            <a:chOff x="4801364" y="1116632"/>
            <a:chExt cx="3580636" cy="2685477"/>
          </a:xfrm>
        </p:grpSpPr>
        <p:pic>
          <p:nvPicPr>
            <p:cNvPr id="1032" name="Picture 8" descr="http://www.onpointsupply.com/images/sig_sauer_p238_equinox_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1364" y="1116632"/>
              <a:ext cx="3580636" cy="26854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76800" y="1143000"/>
              <a:ext cx="3124200" cy="1015663"/>
            </a:xfrm>
            <a:prstGeom prst="rect">
              <a:avLst/>
            </a:prstGeom>
            <a:noFill/>
            <a:ln>
              <a:noFill/>
            </a:ln>
          </p:spPr>
          <p:txBody>
            <a:bodyPr wrap="square" rtlCol="0">
              <a:spAutoFit/>
            </a:bodyPr>
            <a:lstStyle/>
            <a:p>
              <a:r>
                <a:rPr lang="en-US" sz="2000" dirty="0"/>
                <a:t>Accidently</a:t>
              </a:r>
            </a:p>
            <a:p>
              <a:r>
                <a:rPr lang="en-US" sz="2000" dirty="0"/>
                <a:t>shot a friend</a:t>
              </a:r>
            </a:p>
            <a:p>
              <a:r>
                <a:rPr lang="en-US" sz="2000" dirty="0"/>
                <a:t>In leg</a:t>
              </a:r>
            </a:p>
          </p:txBody>
        </p:sp>
      </p:grpSp>
      <p:sp>
        <p:nvSpPr>
          <p:cNvPr id="9" name="Rounded Rectangular Callout 8"/>
          <p:cNvSpPr/>
          <p:nvPr/>
        </p:nvSpPr>
        <p:spPr>
          <a:xfrm rot="20622385">
            <a:off x="593010" y="495300"/>
            <a:ext cx="2286000" cy="1295400"/>
          </a:xfrm>
          <a:prstGeom prst="wedgeRoundRectCallout">
            <a:avLst>
              <a:gd name="adj1" fmla="val -42926"/>
              <a:gd name="adj2" fmla="val 71959"/>
              <a:gd name="adj3" fmla="val 16667"/>
            </a:avLst>
          </a:prstGeom>
          <a:solidFill>
            <a:srgbClr val="FFFF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don’t know how it</a:t>
            </a:r>
          </a:p>
          <a:p>
            <a:pPr algn="ctr"/>
            <a:r>
              <a:rPr lang="en-US" dirty="0" err="1">
                <a:solidFill>
                  <a:schemeClr val="tx1"/>
                </a:solidFill>
              </a:rPr>
              <a:t>happend</a:t>
            </a:r>
            <a:r>
              <a:rPr lang="en-US" dirty="0">
                <a:solidFill>
                  <a:schemeClr val="tx1"/>
                </a:solidFill>
              </a:rPr>
              <a:t>. </a:t>
            </a:r>
          </a:p>
          <a:p>
            <a:pPr algn="ctr"/>
            <a:r>
              <a:rPr lang="en-US" dirty="0">
                <a:solidFill>
                  <a:schemeClr val="tx1"/>
                </a:solidFill>
              </a:rPr>
              <a:t>It just happened!”</a:t>
            </a:r>
          </a:p>
        </p:txBody>
      </p:sp>
      <p:sp>
        <p:nvSpPr>
          <p:cNvPr id="14" name="Rounded Rectangular Callout 13"/>
          <p:cNvSpPr/>
          <p:nvPr/>
        </p:nvSpPr>
        <p:spPr>
          <a:xfrm rot="1034163">
            <a:off x="6579489" y="553669"/>
            <a:ext cx="2286000" cy="1295400"/>
          </a:xfrm>
          <a:prstGeom prst="wedgeRoundRectCallout">
            <a:avLst>
              <a:gd name="adj1" fmla="val -42926"/>
              <a:gd name="adj2" fmla="val 71959"/>
              <a:gd name="adj3" fmla="val 16667"/>
            </a:avLst>
          </a:prstGeom>
          <a:solidFill>
            <a:schemeClr val="tx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 not sure how the gun did that. </a:t>
            </a:r>
          </a:p>
          <a:p>
            <a:pPr algn="ctr"/>
            <a:r>
              <a:rPr lang="en-US" dirty="0">
                <a:solidFill>
                  <a:schemeClr val="tx1"/>
                </a:solidFill>
              </a:rPr>
              <a:t>It just happened!”</a:t>
            </a:r>
          </a:p>
        </p:txBody>
      </p:sp>
    </p:spTree>
    <p:extLst>
      <p:ext uri="{BB962C8B-B14F-4D97-AF65-F5344CB8AC3E}">
        <p14:creationId xmlns:p14="http://schemas.microsoft.com/office/powerpoint/2010/main" val="5587538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25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1000"/>
                                        <p:tgtEl>
                                          <p:spTgt spid="5">
                                            <p:txEl>
                                              <p:pRg st="0" end="0"/>
                                            </p:txEl>
                                          </p:spTgt>
                                        </p:tgtEl>
                                      </p:cBhvr>
                                    </p:animEffect>
                                    <p:anim calcmode="lin" valueType="num">
                                      <p:cBhvr>
                                        <p:cTn id="2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Effect transition="in" filter="fade">
                                      <p:cBhvr>
                                        <p:cTn id="29" dur="1000"/>
                                        <p:tgtEl>
                                          <p:spTgt spid="5">
                                            <p:txEl>
                                              <p:pRg st="2" end="2"/>
                                            </p:txEl>
                                          </p:spTgt>
                                        </p:tgtEl>
                                      </p:cBhvr>
                                    </p:animEffect>
                                    <p:anim calcmode="lin" valueType="num">
                                      <p:cBhvr>
                                        <p:cTn id="3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Effect transition="in" filter="fade">
                                      <p:cBhvr>
                                        <p:cTn id="36" dur="1000"/>
                                        <p:tgtEl>
                                          <p:spTgt spid="5">
                                            <p:txEl>
                                              <p:pRg st="4" end="4"/>
                                            </p:txEl>
                                          </p:spTgt>
                                        </p:tgtEl>
                                      </p:cBhvr>
                                    </p:animEffect>
                                    <p:anim calcmode="lin" valueType="num">
                                      <p:cBhvr>
                                        <p:cTn id="3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9"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divorce.jpg"/>
          <p:cNvPicPr>
            <a:picLocks noChangeAspect="1"/>
          </p:cNvPicPr>
          <p:nvPr/>
        </p:nvPicPr>
        <p:blipFill>
          <a:blip r:embed="rId2" cstate="print"/>
          <a:stretch>
            <a:fillRect/>
          </a:stretch>
        </p:blipFill>
        <p:spPr>
          <a:xfrm>
            <a:off x="3048000" y="990600"/>
            <a:ext cx="3048000" cy="30480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828800" y="228600"/>
            <a:ext cx="5410200" cy="584775"/>
          </a:xfrm>
          <a:prstGeom prst="rect">
            <a:avLst/>
          </a:prstGeom>
          <a:noFill/>
        </p:spPr>
        <p:txBody>
          <a:bodyPr wrap="square" rtlCol="0">
            <a:spAutoFit/>
          </a:bodyPr>
          <a:lstStyle/>
          <a:p>
            <a:pPr algn="ctr"/>
            <a:r>
              <a:rPr lang="en-US" sz="3200" b="1" dirty="0"/>
              <a:t>How Did it Happen?</a:t>
            </a:r>
          </a:p>
        </p:txBody>
      </p:sp>
      <p:sp>
        <p:nvSpPr>
          <p:cNvPr id="4" name="Rounded Rectangular Callout 3"/>
          <p:cNvSpPr/>
          <p:nvPr/>
        </p:nvSpPr>
        <p:spPr>
          <a:xfrm rot="1076137">
            <a:off x="6239774" y="489612"/>
            <a:ext cx="2286000" cy="1295400"/>
          </a:xfrm>
          <a:prstGeom prst="wedgeRoundRectCallout">
            <a:avLst>
              <a:gd name="adj1" fmla="val -59014"/>
              <a:gd name="adj2" fmla="val 80041"/>
              <a:gd name="adj3" fmla="val 16667"/>
            </a:avLst>
          </a:prstGeom>
          <a:solidFill>
            <a:srgbClr val="FFFF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don’t know how it</a:t>
            </a:r>
          </a:p>
          <a:p>
            <a:pPr algn="ctr"/>
            <a:r>
              <a:rPr lang="en-US" dirty="0" err="1">
                <a:solidFill>
                  <a:schemeClr val="tx1"/>
                </a:solidFill>
              </a:rPr>
              <a:t>happend</a:t>
            </a:r>
            <a:r>
              <a:rPr lang="en-US" dirty="0">
                <a:solidFill>
                  <a:schemeClr val="tx1"/>
                </a:solidFill>
              </a:rPr>
              <a:t>. </a:t>
            </a:r>
          </a:p>
          <a:p>
            <a:pPr algn="ctr"/>
            <a:r>
              <a:rPr lang="en-US" dirty="0">
                <a:solidFill>
                  <a:schemeClr val="tx1"/>
                </a:solidFill>
              </a:rPr>
              <a:t>It just happened!”</a:t>
            </a:r>
          </a:p>
        </p:txBody>
      </p:sp>
      <p:sp>
        <p:nvSpPr>
          <p:cNvPr id="5" name="TextBox 4"/>
          <p:cNvSpPr txBox="1"/>
          <p:nvPr/>
        </p:nvSpPr>
        <p:spPr>
          <a:xfrm>
            <a:off x="625522" y="4275062"/>
            <a:ext cx="7772400" cy="1723549"/>
          </a:xfrm>
          <a:prstGeom prst="rect">
            <a:avLst/>
          </a:prstGeom>
          <a:noFill/>
        </p:spPr>
        <p:txBody>
          <a:bodyPr wrap="square" rtlCol="0">
            <a:spAutoFit/>
          </a:bodyPr>
          <a:lstStyle/>
          <a:p>
            <a:pPr marL="285750" indent="-285750">
              <a:buFont typeface="Wingdings" pitchFamily="2" charset="2"/>
              <a:buChar char="ü"/>
            </a:pPr>
            <a:r>
              <a:rPr lang="en-US" sz="2800" dirty="0"/>
              <a:t>Affair didn’t just happen – there is a </a:t>
            </a:r>
            <a:r>
              <a:rPr lang="en-US" sz="2800" i="1" dirty="0"/>
              <a:t>cause</a:t>
            </a:r>
          </a:p>
          <a:p>
            <a:pPr marL="285750" indent="-285750">
              <a:buFont typeface="Wingdings" pitchFamily="2" charset="2"/>
              <a:buChar char="ü"/>
            </a:pPr>
            <a:endParaRPr lang="en-US" sz="1000" i="1" dirty="0"/>
          </a:p>
          <a:p>
            <a:pPr marL="285750" indent="-285750">
              <a:buFont typeface="Wingdings" pitchFamily="2" charset="2"/>
              <a:buChar char="ü"/>
            </a:pPr>
            <a:r>
              <a:rPr lang="en-US" sz="2800" dirty="0"/>
              <a:t>If don’t figure out </a:t>
            </a:r>
            <a:r>
              <a:rPr lang="en-US" sz="2800" b="1" dirty="0"/>
              <a:t>HOW</a:t>
            </a:r>
            <a:r>
              <a:rPr lang="en-US" sz="2800" dirty="0"/>
              <a:t> – likely to happen again!</a:t>
            </a:r>
          </a:p>
          <a:p>
            <a:pPr marL="285750" indent="-285750">
              <a:buFont typeface="Wingdings" pitchFamily="2" charset="2"/>
              <a:buChar char="ü"/>
            </a:pPr>
            <a:endParaRPr lang="en-US" sz="1200" dirty="0"/>
          </a:p>
          <a:p>
            <a:pPr marL="285750" indent="-285750">
              <a:buFont typeface="Wingdings" pitchFamily="2" charset="2"/>
              <a:buChar char="ü"/>
            </a:pPr>
            <a:r>
              <a:rPr lang="en-US" sz="2800" dirty="0"/>
              <a:t>If know how an affairs happen – can prevent them</a:t>
            </a:r>
          </a:p>
        </p:txBody>
      </p:sp>
    </p:spTree>
    <p:extLst>
      <p:ext uri="{BB962C8B-B14F-4D97-AF65-F5344CB8AC3E}">
        <p14:creationId xmlns:p14="http://schemas.microsoft.com/office/powerpoint/2010/main" val="214997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fade">
                                      <p:cBhvr>
                                        <p:cTn id="26" dur="1000"/>
                                        <p:tgtEl>
                                          <p:spTgt spid="5">
                                            <p:txEl>
                                              <p:pRg st="4" end="4"/>
                                            </p:txEl>
                                          </p:spTgt>
                                        </p:tgtEl>
                                      </p:cBhvr>
                                    </p:animEffect>
                                    <p:anim calcmode="lin" valueType="num">
                                      <p:cBhvr>
                                        <p:cTn id="2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bldLvl="5"/>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677421" y="2286000"/>
            <a:ext cx="7620000" cy="2677656"/>
          </a:xfrm>
          <a:prstGeom prst="rect">
            <a:avLst/>
          </a:prstGeom>
          <a:solidFill>
            <a:schemeClr val="bg1">
              <a:lumMod val="95000"/>
            </a:schemeClr>
          </a:solidFill>
          <a:ln>
            <a:solidFill>
              <a:schemeClr val="tx1"/>
            </a:solidFill>
          </a:ln>
          <a:effectLst>
            <a:outerShdw blurRad="50800" dist="38100" dir="8100000" algn="tr" rotWithShape="0">
              <a:prstClr val="black">
                <a:alpha val="40000"/>
              </a:prstClr>
            </a:outerShdw>
          </a:effectLst>
        </p:spPr>
        <p:txBody>
          <a:bodyPr wrap="square" rtlCol="0">
            <a:spAutoFit/>
          </a:bodyPr>
          <a:lstStyle/>
          <a:p>
            <a:r>
              <a:rPr lang="en-US" sz="2800" dirty="0">
                <a:latin typeface="Times New Roman" pitchFamily="18" charset="0"/>
                <a:cs typeface="Times New Roman" pitchFamily="18" charset="0"/>
              </a:rPr>
              <a:t>“Contrary to what some people believe, affairs never ‘just happen.’ There is always a natural progression that leads to adultery. Couples need to be aware of the treacherous steps that lead to infidelity so they can better protect their marriages.”</a:t>
            </a:r>
          </a:p>
          <a:p>
            <a:pPr algn="r"/>
            <a:r>
              <a:rPr lang="en-US" sz="2800" dirty="0">
                <a:latin typeface="Times New Roman" pitchFamily="18" charset="0"/>
                <a:cs typeface="Times New Roman" pitchFamily="18" charset="0"/>
              </a:rPr>
              <a:t>Belinda Elliott</a:t>
            </a:r>
          </a:p>
        </p:txBody>
      </p:sp>
      <p:sp>
        <p:nvSpPr>
          <p:cNvPr id="3" name="Rectangle 2"/>
          <p:cNvSpPr/>
          <p:nvPr/>
        </p:nvSpPr>
        <p:spPr>
          <a:xfrm>
            <a:off x="1973194" y="-152400"/>
            <a:ext cx="5181227"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dirty="0">
                <a:ln/>
                <a:solidFill>
                  <a:srgbClr val="C00000"/>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Times New Roman" pitchFamily="18" charset="0"/>
                <a:cs typeface="Times New Roman" pitchFamily="18" charset="0"/>
              </a:rPr>
              <a:t>Affairs</a:t>
            </a:r>
          </a:p>
          <a:p>
            <a:pPr algn="ctr"/>
            <a:r>
              <a:rPr lang="en-US" sz="4800" b="1" dirty="0">
                <a:ln/>
                <a:solidFill>
                  <a:srgbClr val="C00000"/>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Times New Roman" pitchFamily="18" charset="0"/>
                <a:cs typeface="Times New Roman" pitchFamily="18" charset="0"/>
              </a:rPr>
              <a:t>Don’t Just Happen</a:t>
            </a:r>
          </a:p>
        </p:txBody>
      </p:sp>
      <p:sp>
        <p:nvSpPr>
          <p:cNvPr id="5" name="TextBox 4"/>
          <p:cNvSpPr txBox="1"/>
          <p:nvPr/>
        </p:nvSpPr>
        <p:spPr>
          <a:xfrm>
            <a:off x="1143000" y="6267510"/>
            <a:ext cx="7154421" cy="400110"/>
          </a:xfrm>
          <a:prstGeom prst="rect">
            <a:avLst/>
          </a:prstGeom>
          <a:noFill/>
        </p:spPr>
        <p:txBody>
          <a:bodyPr wrap="square" rtlCol="0">
            <a:spAutoFit/>
          </a:bodyPr>
          <a:lstStyle/>
          <a:p>
            <a:pPr algn="ctr"/>
            <a:r>
              <a:rPr lang="en-US" sz="2000" dirty="0">
                <a:hlinkClick r:id="rId2"/>
              </a:rPr>
              <a:t>www.cbn.com/family/marriage/ElliottB_AnatomyofAffair.aspx</a:t>
            </a:r>
            <a:r>
              <a:rPr lang="en-US" sz="2000" dirty="0"/>
              <a:t> </a:t>
            </a:r>
          </a:p>
        </p:txBody>
      </p:sp>
    </p:spTree>
    <p:extLst>
      <p:ext uri="{BB962C8B-B14F-4D97-AF65-F5344CB8AC3E}">
        <p14:creationId xmlns:p14="http://schemas.microsoft.com/office/powerpoint/2010/main" val="751799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838200" y="6248400"/>
            <a:ext cx="7315200" cy="400110"/>
          </a:xfrm>
          <a:prstGeom prst="rect">
            <a:avLst/>
          </a:prstGeom>
        </p:spPr>
        <p:txBody>
          <a:bodyPr wrap="square">
            <a:spAutoFit/>
          </a:bodyPr>
          <a:lstStyle/>
          <a:p>
            <a:pPr algn="ctr"/>
            <a:r>
              <a:rPr lang="en-US" sz="2000" dirty="0">
                <a:hlinkClick r:id="rId2"/>
              </a:rPr>
              <a:t>www.drurywriting.com/keith/5-adulty.htm</a:t>
            </a:r>
            <a:r>
              <a:rPr lang="en-US" sz="2000" dirty="0"/>
              <a:t> </a:t>
            </a:r>
          </a:p>
        </p:txBody>
      </p:sp>
      <p:sp>
        <p:nvSpPr>
          <p:cNvPr id="3" name="TextBox 2"/>
          <p:cNvSpPr txBox="1"/>
          <p:nvPr/>
        </p:nvSpPr>
        <p:spPr>
          <a:xfrm>
            <a:off x="876300" y="1828032"/>
            <a:ext cx="7391400" cy="3785652"/>
          </a:xfrm>
          <a:prstGeom prst="rect">
            <a:avLst/>
          </a:prstGeom>
          <a:solidFill>
            <a:schemeClr val="bg1">
              <a:lumMod val="95000"/>
            </a:schemeClr>
          </a:solidFill>
          <a:ln>
            <a:solidFill>
              <a:schemeClr val="tx1"/>
            </a:solidFill>
          </a:ln>
          <a:effectLst>
            <a:outerShdw blurRad="50800" dist="38100" dir="8100000" algn="tr" rotWithShape="0">
              <a:prstClr val="black">
                <a:alpha val="40000"/>
              </a:prstClr>
            </a:outerShdw>
          </a:effectLst>
        </p:spPr>
        <p:txBody>
          <a:bodyPr wrap="square" rtlCol="0">
            <a:spAutoFit/>
          </a:bodyPr>
          <a:lstStyle/>
          <a:p>
            <a:r>
              <a:rPr lang="en-US" sz="2400" dirty="0">
                <a:latin typeface="Times New Roman" pitchFamily="18" charset="0"/>
                <a:cs typeface="Times New Roman" pitchFamily="18" charset="0"/>
              </a:rPr>
              <a:t>“How does adultery ‘happen?’ People don't just decide one day to ….be unfaithful to their spouse. Adultery is the culminating act of a dozen or more tiny steps of unfaithfulness. Each step in itself does not seem that serious or much beyond the previous step. Satan draws a person into adultery one tiny step at a time. And he does this over time so that our conscience is gradually seared. This makes it easier to take ‘just one more step’ thinking such a tiny step won't hurt us.”</a:t>
            </a:r>
          </a:p>
          <a:p>
            <a:pPr algn="r"/>
            <a:r>
              <a:rPr lang="en-US" sz="2400" dirty="0">
                <a:latin typeface="Times New Roman" pitchFamily="18" charset="0"/>
                <a:cs typeface="Times New Roman" pitchFamily="18" charset="0"/>
              </a:rPr>
              <a:t>Keith Drury</a:t>
            </a:r>
          </a:p>
        </p:txBody>
      </p:sp>
      <p:sp>
        <p:nvSpPr>
          <p:cNvPr id="4" name="Rectangle 3"/>
          <p:cNvSpPr/>
          <p:nvPr/>
        </p:nvSpPr>
        <p:spPr>
          <a:xfrm>
            <a:off x="1973194" y="-152400"/>
            <a:ext cx="5181227" cy="156966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dirty="0">
                <a:ln/>
                <a:solidFill>
                  <a:srgbClr val="C00000"/>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Times New Roman" pitchFamily="18" charset="0"/>
                <a:cs typeface="Times New Roman" pitchFamily="18" charset="0"/>
              </a:rPr>
              <a:t>Affairs</a:t>
            </a:r>
          </a:p>
          <a:p>
            <a:pPr algn="ctr"/>
            <a:r>
              <a:rPr lang="en-US" sz="4800" b="1" dirty="0">
                <a:ln/>
                <a:solidFill>
                  <a:srgbClr val="C00000"/>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Times New Roman" pitchFamily="18" charset="0"/>
                <a:cs typeface="Times New Roman" pitchFamily="18" charset="0"/>
              </a:rPr>
              <a:t>Don’t Just Happen</a:t>
            </a:r>
          </a:p>
        </p:txBody>
      </p:sp>
    </p:spTree>
    <p:extLst>
      <p:ext uri="{BB962C8B-B14F-4D97-AF65-F5344CB8AC3E}">
        <p14:creationId xmlns:p14="http://schemas.microsoft.com/office/powerpoint/2010/main" val="2574546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2"/>
            </a:pPr>
            <a:r>
              <a:rPr lang="en-US" sz="3000" b="1" dirty="0"/>
              <a:t>Why </a:t>
            </a:r>
            <a:r>
              <a:rPr lang="en-US" sz="3000" b="1" dirty="0" err="1"/>
              <a:t>Chritians</a:t>
            </a:r>
            <a:r>
              <a:rPr lang="en-US" sz="3000" b="1" dirty="0"/>
              <a:t> Have </a:t>
            </a:r>
            <a:r>
              <a:rPr lang="en-US" sz="3000" b="1" dirty="0" err="1"/>
              <a:t>Affiars</a:t>
            </a:r>
            <a:endParaRPr lang="en-US" sz="3000" b="1" dirty="0"/>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37427"/>
            <a:ext cx="7620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It could</a:t>
            </a: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 happen to any one of us</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lang="en-US" altLang="en-US" sz="2400" u="sng" baseline="0" dirty="0">
                <a:solidFill>
                  <a:srgbClr val="000000"/>
                </a:solidFill>
              </a:rPr>
              <a:t>Some act</a:t>
            </a:r>
            <a:r>
              <a:rPr lang="en-US" altLang="en-US" sz="2400" u="sng" dirty="0">
                <a:solidFill>
                  <a:srgbClr val="000000"/>
                </a:solidFill>
              </a:rPr>
              <a:t> like they don’t know how it happened</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Two root</a:t>
            </a:r>
            <a:r>
              <a:rPr kumimoji="0" lang="en-US" altLang="en-US" sz="2400" b="0" i="0" u="sng" strike="noStrike" kern="1200" cap="none" spc="0" normalizeH="0" noProof="0" dirty="0">
                <a:ln>
                  <a:noFill/>
                </a:ln>
                <a:solidFill>
                  <a:srgbClr val="000000"/>
                </a:solidFill>
                <a:effectLst/>
                <a:uLnTx/>
                <a:uFillTx/>
                <a:latin typeface="Arial" panose="020B0604020202020204" pitchFamily="34" charset="0"/>
                <a:ea typeface="+mn-ea"/>
                <a:cs typeface="+mn-cs"/>
              </a:rPr>
              <a:t> causes</a:t>
            </a:r>
            <a:endPar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137916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ounded Rectangle 1"/>
          <p:cNvSpPr/>
          <p:nvPr/>
        </p:nvSpPr>
        <p:spPr>
          <a:xfrm>
            <a:off x="1981200" y="381000"/>
            <a:ext cx="5334000" cy="914400"/>
          </a:xfrm>
          <a:prstGeom prst="roundRect">
            <a:avLst/>
          </a:prstGeom>
          <a:solidFill>
            <a:srgbClr val="C00000">
              <a:alpha val="7490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mj-lt"/>
              </a:rPr>
              <a:t>Two Root Causes</a:t>
            </a:r>
          </a:p>
        </p:txBody>
      </p:sp>
      <p:grpSp>
        <p:nvGrpSpPr>
          <p:cNvPr id="24" name="Group 6"/>
          <p:cNvGrpSpPr>
            <a:grpSpLocks/>
          </p:cNvGrpSpPr>
          <p:nvPr/>
        </p:nvGrpSpPr>
        <p:grpSpPr bwMode="auto">
          <a:xfrm>
            <a:off x="457200" y="2133600"/>
            <a:ext cx="4038600" cy="2571750"/>
            <a:chOff x="288" y="1344"/>
            <a:chExt cx="2544" cy="1620"/>
          </a:xfrm>
        </p:grpSpPr>
        <p:sp>
          <p:nvSpPr>
            <p:cNvPr id="25" name="Text Box 4"/>
            <p:cNvSpPr txBox="1">
              <a:spLocks noChangeArrowheads="1"/>
            </p:cNvSpPr>
            <p:nvPr/>
          </p:nvSpPr>
          <p:spPr bwMode="auto">
            <a:xfrm>
              <a:off x="288" y="1824"/>
              <a:ext cx="2544" cy="1140"/>
            </a:xfrm>
            <a:prstGeom prst="rect">
              <a:avLst/>
            </a:prstGeom>
            <a:solidFill>
              <a:schemeClr val="bg1">
                <a:lumMod val="85000"/>
              </a:schemeClr>
            </a:solidFill>
            <a:ln w="9525">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a:ln>
                    <a:noFill/>
                  </a:ln>
                  <a:solidFill>
                    <a:srgbClr val="000000"/>
                  </a:solidFill>
                  <a:effectLst/>
                  <a:uLnTx/>
                  <a:uFillTx/>
                  <a:latin typeface="Arial" charset="0"/>
                </a:rPr>
                <a:t>“Who forsakes the companion of her youth, And forgets the covenant of her God. “</a:t>
              </a:r>
            </a:p>
          </p:txBody>
        </p:sp>
        <p:sp>
          <p:nvSpPr>
            <p:cNvPr id="26" name="Text Box 5"/>
            <p:cNvSpPr txBox="1">
              <a:spLocks noChangeArrowheads="1"/>
            </p:cNvSpPr>
            <p:nvPr/>
          </p:nvSpPr>
          <p:spPr bwMode="auto">
            <a:xfrm>
              <a:off x="816" y="1344"/>
              <a:ext cx="133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0070C0"/>
                  </a:solidFill>
                  <a:effectLst>
                    <a:outerShdw blurRad="38100" dist="38100" dir="2700000" algn="tl">
                      <a:srgbClr val="000000"/>
                    </a:outerShdw>
                  </a:effectLst>
                  <a:uLnTx/>
                  <a:uFillTx/>
                  <a:latin typeface="Arial" charset="0"/>
                </a:rPr>
                <a:t>Prov. 2:17</a:t>
              </a:r>
            </a:p>
          </p:txBody>
        </p:sp>
      </p:grpSp>
      <p:grpSp>
        <p:nvGrpSpPr>
          <p:cNvPr id="27" name="Group 12"/>
          <p:cNvGrpSpPr>
            <a:grpSpLocks/>
          </p:cNvGrpSpPr>
          <p:nvPr/>
        </p:nvGrpSpPr>
        <p:grpSpPr bwMode="auto">
          <a:xfrm>
            <a:off x="4419600" y="3625850"/>
            <a:ext cx="3824288" cy="1098550"/>
            <a:chOff x="2784" y="2284"/>
            <a:chExt cx="2409" cy="692"/>
          </a:xfrm>
        </p:grpSpPr>
        <p:sp>
          <p:nvSpPr>
            <p:cNvPr id="28" name="Text Box 8"/>
            <p:cNvSpPr txBox="1">
              <a:spLocks noChangeArrowheads="1"/>
            </p:cNvSpPr>
            <p:nvPr/>
          </p:nvSpPr>
          <p:spPr bwMode="auto">
            <a:xfrm>
              <a:off x="2784" y="2284"/>
              <a:ext cx="292"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6600" dirty="0">
                  <a:latin typeface="Arial" charset="0"/>
                </a:rPr>
                <a:t>}</a:t>
              </a:r>
            </a:p>
          </p:txBody>
        </p:sp>
        <p:sp>
          <p:nvSpPr>
            <p:cNvPr id="29" name="Text Box 9"/>
            <p:cNvSpPr txBox="1">
              <a:spLocks noChangeArrowheads="1"/>
            </p:cNvSpPr>
            <p:nvPr/>
          </p:nvSpPr>
          <p:spPr bwMode="auto">
            <a:xfrm>
              <a:off x="3120" y="2496"/>
              <a:ext cx="20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2800" dirty="0">
                  <a:latin typeface="Arial" charset="0"/>
                </a:rPr>
                <a:t>Faith Gets Weaker</a:t>
              </a:r>
            </a:p>
          </p:txBody>
        </p:sp>
      </p:grpSp>
      <p:grpSp>
        <p:nvGrpSpPr>
          <p:cNvPr id="30" name="Group 11"/>
          <p:cNvGrpSpPr>
            <a:grpSpLocks/>
          </p:cNvGrpSpPr>
          <p:nvPr/>
        </p:nvGrpSpPr>
        <p:grpSpPr bwMode="auto">
          <a:xfrm>
            <a:off x="4419599" y="2743200"/>
            <a:ext cx="4200525" cy="1098550"/>
            <a:chOff x="2784" y="1728"/>
            <a:chExt cx="2646" cy="692"/>
          </a:xfrm>
        </p:grpSpPr>
        <p:sp>
          <p:nvSpPr>
            <p:cNvPr id="31" name="Text Box 7"/>
            <p:cNvSpPr txBox="1">
              <a:spLocks noChangeArrowheads="1"/>
            </p:cNvSpPr>
            <p:nvPr/>
          </p:nvSpPr>
          <p:spPr bwMode="auto">
            <a:xfrm>
              <a:off x="2784" y="1728"/>
              <a:ext cx="292"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6600" dirty="0">
                  <a:latin typeface="Arial" charset="0"/>
                </a:rPr>
                <a:t>}</a:t>
              </a:r>
            </a:p>
          </p:txBody>
        </p:sp>
        <p:sp>
          <p:nvSpPr>
            <p:cNvPr id="32" name="Text Box 10"/>
            <p:cNvSpPr txBox="1">
              <a:spLocks noChangeArrowheads="1"/>
            </p:cNvSpPr>
            <p:nvPr/>
          </p:nvSpPr>
          <p:spPr bwMode="auto">
            <a:xfrm>
              <a:off x="3120" y="1951"/>
              <a:ext cx="2310"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2800" dirty="0">
                  <a:latin typeface="Arial" charset="0"/>
                </a:rPr>
                <a:t>Marriage Deteriorates</a:t>
              </a:r>
            </a:p>
          </p:txBody>
        </p:sp>
      </p:grpSp>
      <p:sp>
        <p:nvSpPr>
          <p:cNvPr id="3" name="TextBox 2"/>
          <p:cNvSpPr txBox="1"/>
          <p:nvPr/>
        </p:nvSpPr>
        <p:spPr>
          <a:xfrm>
            <a:off x="552702" y="5150223"/>
            <a:ext cx="8274844" cy="1077218"/>
          </a:xfrm>
          <a:prstGeom prst="rect">
            <a:avLst/>
          </a:prstGeom>
          <a:noFill/>
          <a:effectLst/>
        </p:spPr>
        <p:txBody>
          <a:bodyPr wrap="square" rtlCol="0">
            <a:spAutoFit/>
          </a:bodyPr>
          <a:lstStyle/>
          <a:p>
            <a:pPr marL="285750" indent="-285750">
              <a:buFont typeface="Wingdings" pitchFamily="2" charset="2"/>
              <a:buChar char="ü"/>
            </a:pPr>
            <a:r>
              <a:rPr lang="en-US" sz="3200" dirty="0">
                <a:solidFill>
                  <a:srgbClr val="C00000"/>
                </a:solidFill>
                <a:effectLst>
                  <a:outerShdw blurRad="38100" dist="38100" dir="2700000" algn="tl">
                    <a:srgbClr val="000000">
                      <a:alpha val="43137"/>
                    </a:srgbClr>
                  </a:outerShdw>
                </a:effectLst>
              </a:rPr>
              <a:t>Doesn’t happen to those in a great marriage!</a:t>
            </a:r>
          </a:p>
          <a:p>
            <a:pPr marL="285750" indent="-285750">
              <a:buFont typeface="Wingdings" pitchFamily="2" charset="2"/>
              <a:buChar char="ü"/>
            </a:pPr>
            <a:r>
              <a:rPr lang="en-US" sz="3200" dirty="0">
                <a:solidFill>
                  <a:srgbClr val="C00000"/>
                </a:solidFill>
                <a:effectLst>
                  <a:outerShdw blurRad="38100" dist="38100" dir="2700000" algn="tl">
                    <a:srgbClr val="000000">
                      <a:alpha val="43137"/>
                    </a:srgbClr>
                  </a:outerShdw>
                </a:effectLst>
              </a:rPr>
              <a:t>Doesn’t happen to those with strong faith!</a:t>
            </a:r>
          </a:p>
        </p:txBody>
      </p:sp>
    </p:spTree>
    <p:extLst>
      <p:ext uri="{BB962C8B-B14F-4D97-AF65-F5344CB8AC3E}">
        <p14:creationId xmlns:p14="http://schemas.microsoft.com/office/powerpoint/2010/main" val="7556279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ounded Rectangle 1"/>
          <p:cNvSpPr/>
          <p:nvPr/>
        </p:nvSpPr>
        <p:spPr>
          <a:xfrm>
            <a:off x="1981200" y="381000"/>
            <a:ext cx="5334000" cy="914400"/>
          </a:xfrm>
          <a:prstGeom prst="roundRect">
            <a:avLst/>
          </a:prstGeom>
          <a:solidFill>
            <a:srgbClr val="C00000">
              <a:alpha val="7490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mj-lt"/>
              </a:rPr>
              <a:t>Two Root Causes</a:t>
            </a:r>
          </a:p>
        </p:txBody>
      </p:sp>
      <p:sp>
        <p:nvSpPr>
          <p:cNvPr id="3" name="Rectangle 11"/>
          <p:cNvSpPr>
            <a:spLocks noChangeArrowheads="1"/>
          </p:cNvSpPr>
          <p:nvPr/>
        </p:nvSpPr>
        <p:spPr bwMode="auto">
          <a:xfrm>
            <a:off x="685800" y="1676400"/>
            <a:ext cx="3429000" cy="4953000"/>
          </a:xfrm>
          <a:prstGeom prst="rect">
            <a:avLst/>
          </a:prstGeom>
          <a:solidFill>
            <a:srgbClr val="000000"/>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FFFF66"/>
                </a:solidFill>
                <a:effectLst/>
                <a:uLnTx/>
                <a:uFillTx/>
                <a:latin typeface="Arial" charset="0"/>
              </a:rPr>
              <a:t>Faith Gets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FFFF66"/>
                </a:solidFill>
                <a:effectLst/>
                <a:uLnTx/>
                <a:uFillTx/>
                <a:latin typeface="Arial" charset="0"/>
              </a:rPr>
              <a:t>Weaker</a:t>
            </a: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FFFF66"/>
              </a:solidFill>
              <a:effectLst/>
              <a:uLnTx/>
              <a:uFillTx/>
              <a:latin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1" i="1" u="none" strike="noStrike" kern="0" cap="none" spc="0" normalizeH="0" baseline="0" noProof="0" dirty="0">
                <a:ln>
                  <a:noFill/>
                </a:ln>
                <a:solidFill>
                  <a:srgbClr val="FFFFFF"/>
                </a:solidFill>
                <a:effectLst/>
                <a:uLnTx/>
                <a:uFillTx/>
                <a:latin typeface="Arial" charset="0"/>
              </a:rPr>
              <a:t>Little time for spiritual</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1" i="1" u="none" strike="noStrike" kern="0" cap="none" spc="0" normalizeH="0" baseline="0" noProof="0" dirty="0">
                <a:ln>
                  <a:noFill/>
                </a:ln>
                <a:solidFill>
                  <a:srgbClr val="CCCCFF"/>
                </a:solidFill>
                <a:effectLst/>
                <a:uLnTx/>
                <a:uFillTx/>
                <a:latin typeface="Arial" charset="0"/>
              </a:rPr>
              <a:t>(Matt. 6:33)</a:t>
            </a: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000" b="1" i="1" u="none" strike="noStrike" kern="0" cap="none" spc="0" normalizeH="0" baseline="0" noProof="0" dirty="0">
              <a:ln>
                <a:noFill/>
              </a:ln>
              <a:solidFill>
                <a:srgbClr val="CCCCFF"/>
              </a:solidFill>
              <a:effectLst/>
              <a:uLnTx/>
              <a:uFillTx/>
              <a:latin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1" i="1" u="none" strike="noStrike" kern="0" cap="none" spc="0" normalizeH="0" baseline="0" noProof="0" dirty="0">
                <a:ln>
                  <a:noFill/>
                </a:ln>
                <a:solidFill>
                  <a:srgbClr val="FFFFFF"/>
                </a:solidFill>
                <a:effectLst/>
                <a:uLnTx/>
                <a:uFillTx/>
                <a:latin typeface="Arial" charset="0"/>
              </a:rPr>
              <a:t>Not study as should</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1" i="1" u="none" strike="noStrike" kern="0" cap="none" spc="0" normalizeH="0" baseline="0" noProof="0" dirty="0">
                <a:ln>
                  <a:noFill/>
                </a:ln>
                <a:solidFill>
                  <a:srgbClr val="CCCCFF"/>
                </a:solidFill>
                <a:effectLst/>
                <a:uLnTx/>
                <a:uFillTx/>
                <a:latin typeface="Arial" charset="0"/>
              </a:rPr>
              <a:t>(Acts 17:11)</a:t>
            </a: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000" b="1" i="1" u="none" strike="noStrike" kern="0" cap="none" spc="0" normalizeH="0" baseline="0" noProof="0" dirty="0">
              <a:ln>
                <a:noFill/>
              </a:ln>
              <a:solidFill>
                <a:srgbClr val="CCCCFF"/>
              </a:solidFill>
              <a:effectLst/>
              <a:uLnTx/>
              <a:uFillTx/>
              <a:latin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1" i="1" u="none" strike="noStrike" kern="0" cap="none" spc="0" normalizeH="0" baseline="0" noProof="0" dirty="0">
                <a:ln>
                  <a:noFill/>
                </a:ln>
                <a:solidFill>
                  <a:srgbClr val="FFFFFF"/>
                </a:solidFill>
                <a:effectLst/>
                <a:uLnTx/>
                <a:uFillTx/>
                <a:latin typeface="Arial" charset="0"/>
              </a:rPr>
              <a:t>Not pray as much</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1" i="1" u="none" strike="noStrike" kern="0" cap="none" spc="0" normalizeH="0" baseline="0" noProof="0" dirty="0">
                <a:ln>
                  <a:noFill/>
                </a:ln>
                <a:solidFill>
                  <a:srgbClr val="CCCCFF"/>
                </a:solidFill>
                <a:effectLst/>
                <a:uLnTx/>
                <a:uFillTx/>
                <a:latin typeface="Arial" charset="0"/>
              </a:rPr>
              <a:t>(Dan. 6:10)</a:t>
            </a: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000" b="1" i="1" u="none" strike="noStrike" kern="0" cap="none" spc="0" normalizeH="0" baseline="0" noProof="0" dirty="0">
              <a:ln>
                <a:noFill/>
              </a:ln>
              <a:solidFill>
                <a:srgbClr val="CCCCFF"/>
              </a:solidFill>
              <a:effectLst/>
              <a:uLnTx/>
              <a:uFillTx/>
              <a:latin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1" i="1" u="none" strike="noStrike" kern="0" cap="none" spc="0" normalizeH="0" baseline="0" noProof="0" dirty="0">
                <a:ln>
                  <a:noFill/>
                </a:ln>
                <a:solidFill>
                  <a:srgbClr val="FFFFFF"/>
                </a:solidFill>
                <a:effectLst/>
                <a:uLnTx/>
                <a:uFillTx/>
                <a:latin typeface="Arial" charset="0"/>
              </a:rPr>
              <a:t>Happens Gradually</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1" i="1" u="none" strike="noStrike" kern="0" cap="none" spc="0" normalizeH="0" baseline="0" noProof="0" dirty="0">
                <a:ln>
                  <a:noFill/>
                </a:ln>
                <a:solidFill>
                  <a:srgbClr val="CCCCFF"/>
                </a:solidFill>
                <a:effectLst/>
                <a:uLnTx/>
                <a:uFillTx/>
                <a:latin typeface="Arial" charset="0"/>
              </a:rPr>
              <a:t>(Heb. 2:1)</a:t>
            </a:r>
            <a:endParaRPr kumimoji="0" lang="en-US" sz="2000" b="1" i="0" u="none" strike="noStrike" kern="0" cap="none" spc="0" normalizeH="0" baseline="0" noProof="0" dirty="0">
              <a:ln>
                <a:noFill/>
              </a:ln>
              <a:solidFill>
                <a:srgbClr val="CCCCFF"/>
              </a:solidFill>
              <a:effectLst/>
              <a:uLnTx/>
              <a:uFillTx/>
              <a:latin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000" b="1" i="0" u="none" strike="noStrike" kern="0" cap="none" spc="0" normalizeH="0" baseline="0" noProof="0" dirty="0">
              <a:ln>
                <a:noFill/>
              </a:ln>
              <a:solidFill>
                <a:srgbClr val="CCCCFF"/>
              </a:solidFill>
              <a:effectLst/>
              <a:uLnTx/>
              <a:uFillTx/>
              <a:latin typeface="Arial" charset="0"/>
            </a:endParaRPr>
          </a:p>
        </p:txBody>
      </p:sp>
      <p:sp>
        <p:nvSpPr>
          <p:cNvPr id="4" name="AutoShape 14"/>
          <p:cNvSpPr>
            <a:spLocks noChangeArrowheads="1"/>
          </p:cNvSpPr>
          <p:nvPr/>
        </p:nvSpPr>
        <p:spPr bwMode="auto">
          <a:xfrm>
            <a:off x="4343400" y="2895600"/>
            <a:ext cx="1143000" cy="2667000"/>
          </a:xfrm>
          <a:prstGeom prst="rightArrow">
            <a:avLst>
              <a:gd name="adj1" fmla="val 50000"/>
              <a:gd name="adj2" fmla="val 58472"/>
            </a:avLst>
          </a:prstGeom>
          <a:solidFill>
            <a:srgbClr val="FFFFFF"/>
          </a:solidFill>
          <a:ln w="9525">
            <a:solidFill>
              <a:srgbClr val="00206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800" b="1" i="1" u="none" strike="noStrike" kern="0" cap="none" spc="0" normalizeH="0" baseline="0" noProof="0">
                <a:ln>
                  <a:noFill/>
                </a:ln>
                <a:solidFill>
                  <a:srgbClr val="000000"/>
                </a:solidFill>
                <a:effectLst/>
                <a:uLnTx/>
                <a:uFillTx/>
                <a:latin typeface="Arial" charset="0"/>
              </a:rPr>
              <a:t>Thus</a:t>
            </a:r>
          </a:p>
        </p:txBody>
      </p:sp>
      <p:sp>
        <p:nvSpPr>
          <p:cNvPr id="5" name="Text Box 16"/>
          <p:cNvSpPr txBox="1">
            <a:spLocks noChangeArrowheads="1"/>
          </p:cNvSpPr>
          <p:nvPr/>
        </p:nvSpPr>
        <p:spPr bwMode="auto">
          <a:xfrm>
            <a:off x="5334000" y="2489200"/>
            <a:ext cx="3656013"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36538" algn="l"/>
              </a:tabLst>
              <a:defRPr sz="2400">
                <a:solidFill>
                  <a:schemeClr val="tx1"/>
                </a:solidFill>
                <a:latin typeface="Times New Roman" pitchFamily="18" charset="0"/>
              </a:defRPr>
            </a:lvl1pPr>
            <a:lvl2pPr>
              <a:tabLst>
                <a:tab pos="236538" algn="l"/>
              </a:tabLst>
              <a:defRPr sz="2400">
                <a:solidFill>
                  <a:schemeClr val="tx1"/>
                </a:solidFill>
                <a:latin typeface="Times New Roman" pitchFamily="18" charset="0"/>
              </a:defRPr>
            </a:lvl2pPr>
            <a:lvl3pPr>
              <a:tabLst>
                <a:tab pos="236538" algn="l"/>
              </a:tabLst>
              <a:defRPr sz="2400">
                <a:solidFill>
                  <a:schemeClr val="tx1"/>
                </a:solidFill>
                <a:latin typeface="Times New Roman" pitchFamily="18" charset="0"/>
              </a:defRPr>
            </a:lvl3pPr>
            <a:lvl4pPr>
              <a:tabLst>
                <a:tab pos="236538" algn="l"/>
              </a:tabLst>
              <a:defRPr sz="2400">
                <a:solidFill>
                  <a:schemeClr val="tx1"/>
                </a:solidFill>
                <a:latin typeface="Times New Roman" pitchFamily="18" charset="0"/>
              </a:defRPr>
            </a:lvl4pPr>
            <a:lvl5pPr>
              <a:tabLst>
                <a:tab pos="236538" algn="l"/>
              </a:tabLst>
              <a:defRPr sz="2400">
                <a:solidFill>
                  <a:schemeClr val="tx1"/>
                </a:solidFill>
                <a:latin typeface="Times New Roman" pitchFamily="18" charset="0"/>
              </a:defRPr>
            </a:lvl5pPr>
            <a:lvl6pPr eaLnBrk="0" fontAlgn="base" hangingPunct="0">
              <a:spcBef>
                <a:spcPct val="0"/>
              </a:spcBef>
              <a:spcAft>
                <a:spcPct val="0"/>
              </a:spcAft>
              <a:tabLst>
                <a:tab pos="236538" algn="l"/>
              </a:tabLst>
              <a:defRPr sz="2400">
                <a:solidFill>
                  <a:schemeClr val="tx1"/>
                </a:solidFill>
                <a:latin typeface="Times New Roman" pitchFamily="18" charset="0"/>
              </a:defRPr>
            </a:lvl6pPr>
            <a:lvl7pPr eaLnBrk="0" fontAlgn="base" hangingPunct="0">
              <a:spcBef>
                <a:spcPct val="0"/>
              </a:spcBef>
              <a:spcAft>
                <a:spcPct val="0"/>
              </a:spcAft>
              <a:tabLst>
                <a:tab pos="236538" algn="l"/>
              </a:tabLst>
              <a:defRPr sz="2400">
                <a:solidFill>
                  <a:schemeClr val="tx1"/>
                </a:solidFill>
                <a:latin typeface="Times New Roman" pitchFamily="18" charset="0"/>
              </a:defRPr>
            </a:lvl7pPr>
            <a:lvl8pPr eaLnBrk="0" fontAlgn="base" hangingPunct="0">
              <a:spcBef>
                <a:spcPct val="0"/>
              </a:spcBef>
              <a:spcAft>
                <a:spcPct val="0"/>
              </a:spcAft>
              <a:tabLst>
                <a:tab pos="236538" algn="l"/>
              </a:tabLst>
              <a:defRPr sz="2400">
                <a:solidFill>
                  <a:schemeClr val="tx1"/>
                </a:solidFill>
                <a:latin typeface="Times New Roman" pitchFamily="18" charset="0"/>
              </a:defRPr>
            </a:lvl8pPr>
            <a:lvl9pPr eaLnBrk="0" fontAlgn="base" hangingPunct="0">
              <a:spcBef>
                <a:spcPct val="0"/>
              </a:spcBef>
              <a:spcAft>
                <a:spcPct val="0"/>
              </a:spcAft>
              <a:tabLst>
                <a:tab pos="236538" algn="l"/>
              </a:tabLst>
              <a:defRPr sz="2400">
                <a:solidFill>
                  <a:schemeClr val="tx1"/>
                </a:solidFill>
                <a:latin typeface="Times New Roman" pitchFamily="18" charset="0"/>
              </a:defRPr>
            </a:lvl9pPr>
          </a:lstStyle>
          <a:p>
            <a:pPr eaLnBrk="0" fontAlgn="base" hangingPunct="0">
              <a:spcBef>
                <a:spcPct val="0"/>
              </a:spcBef>
              <a:spcAft>
                <a:spcPct val="0"/>
              </a:spcAft>
              <a:buFontTx/>
              <a:buChar char="•"/>
            </a:pPr>
            <a:r>
              <a:rPr lang="en-US" dirty="0">
                <a:latin typeface="Arial" charset="0"/>
              </a:rPr>
              <a:t> Material / Worldly has 	greater attraction</a:t>
            </a:r>
          </a:p>
          <a:p>
            <a:pPr eaLnBrk="0" fontAlgn="base" hangingPunct="0">
              <a:spcBef>
                <a:spcPct val="0"/>
              </a:spcBef>
              <a:spcAft>
                <a:spcPct val="0"/>
              </a:spcAft>
              <a:buFontTx/>
              <a:buChar char="•"/>
            </a:pPr>
            <a:endParaRPr lang="en-US" dirty="0">
              <a:latin typeface="Arial" charset="0"/>
            </a:endParaRPr>
          </a:p>
          <a:p>
            <a:pPr eaLnBrk="0" fontAlgn="base" hangingPunct="0">
              <a:spcBef>
                <a:spcPct val="0"/>
              </a:spcBef>
              <a:spcAft>
                <a:spcPct val="0"/>
              </a:spcAft>
              <a:buFontTx/>
              <a:buChar char="•"/>
            </a:pPr>
            <a:r>
              <a:rPr lang="en-US" dirty="0">
                <a:latin typeface="Arial" charset="0"/>
              </a:rPr>
              <a:t> Fear the Lord - less</a:t>
            </a:r>
          </a:p>
          <a:p>
            <a:pPr eaLnBrk="0" fontAlgn="base" hangingPunct="0">
              <a:spcBef>
                <a:spcPct val="0"/>
              </a:spcBef>
              <a:spcAft>
                <a:spcPct val="0"/>
              </a:spcAft>
              <a:buFontTx/>
              <a:buChar char="•"/>
            </a:pPr>
            <a:endParaRPr lang="en-US" dirty="0">
              <a:latin typeface="Arial" charset="0"/>
            </a:endParaRPr>
          </a:p>
          <a:p>
            <a:pPr eaLnBrk="0" fontAlgn="base" hangingPunct="0">
              <a:spcBef>
                <a:spcPct val="0"/>
              </a:spcBef>
              <a:spcAft>
                <a:spcPct val="0"/>
              </a:spcAft>
              <a:buFontTx/>
              <a:buChar char="•"/>
            </a:pPr>
            <a:r>
              <a:rPr lang="en-US" dirty="0">
                <a:latin typeface="Arial" charset="0"/>
              </a:rPr>
              <a:t> Not bothered by sin</a:t>
            </a:r>
          </a:p>
          <a:p>
            <a:pPr eaLnBrk="0" fontAlgn="base" hangingPunct="0">
              <a:spcBef>
                <a:spcPct val="0"/>
              </a:spcBef>
              <a:spcAft>
                <a:spcPct val="0"/>
              </a:spcAft>
              <a:buFontTx/>
              <a:buChar char="•"/>
            </a:pPr>
            <a:endParaRPr lang="en-US" dirty="0">
              <a:latin typeface="Arial" charset="0"/>
            </a:endParaRPr>
          </a:p>
          <a:p>
            <a:pPr eaLnBrk="0" fontAlgn="base" hangingPunct="0">
              <a:spcBef>
                <a:spcPct val="0"/>
              </a:spcBef>
              <a:spcAft>
                <a:spcPct val="0"/>
              </a:spcAft>
              <a:buFontTx/>
              <a:buChar char="•"/>
            </a:pPr>
            <a:r>
              <a:rPr lang="en-US" dirty="0">
                <a:latin typeface="Arial" charset="0"/>
              </a:rPr>
              <a:t> Easier to do things 	know to be wrong</a:t>
            </a:r>
          </a:p>
        </p:txBody>
      </p:sp>
    </p:spTree>
    <p:extLst>
      <p:ext uri="{BB962C8B-B14F-4D97-AF65-F5344CB8AC3E}">
        <p14:creationId xmlns:p14="http://schemas.microsoft.com/office/powerpoint/2010/main" val="27748994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 calcmode="lin" valueType="num">
                                      <p:cBhvr additive="base">
                                        <p:cTn id="18"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 calcmode="lin" valueType="num">
                                      <p:cBhvr additive="base">
                                        <p:cTn id="24"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 calcmode="lin" valueType="num">
                                      <p:cBhvr additive="base">
                                        <p:cTn id="30" dur="500" fill="hold"/>
                                        <p:tgtEl>
                                          <p:spTgt spid="5">
                                            <p:txEl>
                                              <p:pRg st="6" end="6"/>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2"/>
          <p:cNvSpPr/>
          <p:nvPr/>
        </p:nvSpPr>
        <p:spPr>
          <a:xfrm>
            <a:off x="1981200" y="381000"/>
            <a:ext cx="5334000" cy="914400"/>
          </a:xfrm>
          <a:prstGeom prst="roundRect">
            <a:avLst/>
          </a:prstGeom>
          <a:solidFill>
            <a:srgbClr val="C00000">
              <a:alpha val="7490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mj-lt"/>
              </a:rPr>
              <a:t>Two Root Causes</a:t>
            </a:r>
          </a:p>
        </p:txBody>
      </p:sp>
      <p:sp>
        <p:nvSpPr>
          <p:cNvPr id="4" name="Rectangle 4"/>
          <p:cNvSpPr>
            <a:spLocks noChangeArrowheads="1"/>
          </p:cNvSpPr>
          <p:nvPr/>
        </p:nvSpPr>
        <p:spPr bwMode="auto">
          <a:xfrm>
            <a:off x="685800" y="1676400"/>
            <a:ext cx="3429000" cy="4953000"/>
          </a:xfrm>
          <a:prstGeom prst="rect">
            <a:avLst/>
          </a:prstGeom>
          <a:solidFill>
            <a:schemeClr val="tx1"/>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sz="3200" b="1">
                <a:solidFill>
                  <a:srgbClr val="FFFF66"/>
                </a:solidFill>
                <a:latin typeface="Arial" charset="0"/>
              </a:rPr>
              <a:t>Faith Gets</a:t>
            </a:r>
          </a:p>
          <a:p>
            <a:pPr algn="ctr" eaLnBrk="0" fontAlgn="base" hangingPunct="0">
              <a:spcBef>
                <a:spcPct val="0"/>
              </a:spcBef>
              <a:spcAft>
                <a:spcPct val="0"/>
              </a:spcAft>
            </a:pPr>
            <a:r>
              <a:rPr lang="en-US" sz="3200" b="1">
                <a:solidFill>
                  <a:srgbClr val="FFFF66"/>
                </a:solidFill>
                <a:latin typeface="Arial" charset="0"/>
              </a:rPr>
              <a:t>Weaker</a:t>
            </a:r>
          </a:p>
          <a:p>
            <a:pPr algn="ctr" eaLnBrk="0" fontAlgn="base" hangingPunct="0">
              <a:spcBef>
                <a:spcPct val="0"/>
              </a:spcBef>
              <a:spcAft>
                <a:spcPct val="0"/>
              </a:spcAft>
            </a:pPr>
            <a:endParaRPr lang="en-US" sz="2400" b="1">
              <a:solidFill>
                <a:srgbClr val="FFFF66"/>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Little time for spiritual</a:t>
            </a:r>
          </a:p>
          <a:p>
            <a:pPr algn="ctr" eaLnBrk="0" fontAlgn="base" hangingPunct="0">
              <a:spcBef>
                <a:spcPct val="0"/>
              </a:spcBef>
              <a:spcAft>
                <a:spcPct val="0"/>
              </a:spcAft>
            </a:pPr>
            <a:r>
              <a:rPr lang="en-US" sz="2000" b="1" i="1">
                <a:solidFill>
                  <a:srgbClr val="CCCCFF"/>
                </a:solidFill>
                <a:latin typeface="Arial" charset="0"/>
              </a:rPr>
              <a:t>(Matt. 6:33)</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Not study as should</a:t>
            </a:r>
          </a:p>
          <a:p>
            <a:pPr algn="ctr" eaLnBrk="0" fontAlgn="base" hangingPunct="0">
              <a:spcBef>
                <a:spcPct val="0"/>
              </a:spcBef>
              <a:spcAft>
                <a:spcPct val="0"/>
              </a:spcAft>
            </a:pPr>
            <a:r>
              <a:rPr lang="en-US" sz="2000" b="1" i="1">
                <a:solidFill>
                  <a:srgbClr val="CCCCFF"/>
                </a:solidFill>
                <a:latin typeface="Arial" charset="0"/>
              </a:rPr>
              <a:t>(Acts 17:11)</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Not pray as much</a:t>
            </a:r>
          </a:p>
          <a:p>
            <a:pPr algn="ctr" eaLnBrk="0" fontAlgn="base" hangingPunct="0">
              <a:spcBef>
                <a:spcPct val="0"/>
              </a:spcBef>
              <a:spcAft>
                <a:spcPct val="0"/>
              </a:spcAft>
            </a:pPr>
            <a:r>
              <a:rPr lang="en-US" sz="2000" b="1" i="1">
                <a:solidFill>
                  <a:srgbClr val="CCCCFF"/>
                </a:solidFill>
                <a:latin typeface="Arial" charset="0"/>
              </a:rPr>
              <a:t>(Dan. 6:10)</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Happens Gradually</a:t>
            </a:r>
          </a:p>
          <a:p>
            <a:pPr algn="ctr" eaLnBrk="0" fontAlgn="base" hangingPunct="0">
              <a:spcBef>
                <a:spcPct val="0"/>
              </a:spcBef>
              <a:spcAft>
                <a:spcPct val="0"/>
              </a:spcAft>
            </a:pPr>
            <a:r>
              <a:rPr lang="en-US" sz="2000" b="1" i="1">
                <a:solidFill>
                  <a:srgbClr val="CCCCFF"/>
                </a:solidFill>
                <a:latin typeface="Arial" charset="0"/>
              </a:rPr>
              <a:t>(Heb. 2:1)</a:t>
            </a:r>
            <a:endParaRPr lang="en-US" sz="2000" b="1">
              <a:solidFill>
                <a:srgbClr val="CCCCFF"/>
              </a:solidFill>
              <a:latin typeface="Arial" charset="0"/>
            </a:endParaRPr>
          </a:p>
          <a:p>
            <a:pPr algn="ctr" eaLnBrk="0" fontAlgn="base" hangingPunct="0">
              <a:spcBef>
                <a:spcPct val="0"/>
              </a:spcBef>
              <a:spcAft>
                <a:spcPct val="0"/>
              </a:spcAft>
            </a:pPr>
            <a:endParaRPr lang="en-US" sz="2000" b="1">
              <a:solidFill>
                <a:srgbClr val="CCCCFF"/>
              </a:solidFill>
              <a:latin typeface="Arial" charset="0"/>
            </a:endParaRPr>
          </a:p>
        </p:txBody>
      </p:sp>
      <p:sp>
        <p:nvSpPr>
          <p:cNvPr id="5" name="Rectangle 5"/>
          <p:cNvSpPr>
            <a:spLocks noChangeArrowheads="1"/>
          </p:cNvSpPr>
          <p:nvPr/>
        </p:nvSpPr>
        <p:spPr bwMode="auto">
          <a:xfrm>
            <a:off x="5029200" y="1676400"/>
            <a:ext cx="3429000" cy="4953000"/>
          </a:xfrm>
          <a:prstGeom prst="rect">
            <a:avLst/>
          </a:prstGeom>
          <a:solidFill>
            <a:schemeClr val="tx1"/>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sz="3200" b="1">
                <a:solidFill>
                  <a:srgbClr val="FFFF66"/>
                </a:solidFill>
                <a:latin typeface="Arial" charset="0"/>
              </a:rPr>
              <a:t>Marriage</a:t>
            </a:r>
          </a:p>
          <a:p>
            <a:pPr algn="ctr" eaLnBrk="0" fontAlgn="base" hangingPunct="0">
              <a:spcBef>
                <a:spcPct val="0"/>
              </a:spcBef>
              <a:spcAft>
                <a:spcPct val="0"/>
              </a:spcAft>
            </a:pPr>
            <a:r>
              <a:rPr lang="en-US" sz="3200" b="1">
                <a:solidFill>
                  <a:srgbClr val="FFFF66"/>
                </a:solidFill>
                <a:latin typeface="Arial" charset="0"/>
              </a:rPr>
              <a:t>Deteriorates</a:t>
            </a:r>
          </a:p>
          <a:p>
            <a:pPr algn="ctr" eaLnBrk="0" fontAlgn="base" hangingPunct="0">
              <a:spcBef>
                <a:spcPct val="0"/>
              </a:spcBef>
              <a:spcAft>
                <a:spcPct val="0"/>
              </a:spcAft>
            </a:pPr>
            <a:endParaRPr lang="en-US" sz="2400" b="1">
              <a:solidFill>
                <a:srgbClr val="FFFF66"/>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Little time for each other</a:t>
            </a:r>
          </a:p>
          <a:p>
            <a:pPr algn="ctr" eaLnBrk="0" fontAlgn="base" hangingPunct="0">
              <a:spcBef>
                <a:spcPct val="0"/>
              </a:spcBef>
              <a:spcAft>
                <a:spcPct val="0"/>
              </a:spcAft>
            </a:pPr>
            <a:r>
              <a:rPr lang="en-US" sz="2000" b="1" i="1">
                <a:solidFill>
                  <a:srgbClr val="CCCCFF"/>
                </a:solidFill>
                <a:latin typeface="Arial" charset="0"/>
              </a:rPr>
              <a:t>(Eph. 5:25-28)</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Let up on Communication</a:t>
            </a:r>
          </a:p>
          <a:p>
            <a:pPr algn="ctr" eaLnBrk="0" fontAlgn="base" hangingPunct="0">
              <a:spcBef>
                <a:spcPct val="0"/>
              </a:spcBef>
              <a:spcAft>
                <a:spcPct val="0"/>
              </a:spcAft>
            </a:pPr>
            <a:r>
              <a:rPr lang="en-US" sz="2000" b="1" i="1">
                <a:solidFill>
                  <a:srgbClr val="CCCCFF"/>
                </a:solidFill>
                <a:latin typeface="Arial" charset="0"/>
              </a:rPr>
              <a:t>(1 Pet. 3:1-7)</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Emotional Needs Not Met</a:t>
            </a:r>
          </a:p>
          <a:p>
            <a:pPr algn="ctr" eaLnBrk="0" fontAlgn="base" hangingPunct="0">
              <a:spcBef>
                <a:spcPct val="0"/>
              </a:spcBef>
              <a:spcAft>
                <a:spcPct val="0"/>
              </a:spcAft>
            </a:pPr>
            <a:r>
              <a:rPr lang="en-US" sz="2000" b="1" i="1">
                <a:solidFill>
                  <a:srgbClr val="CCCCFF"/>
                </a:solidFill>
                <a:latin typeface="Arial" charset="0"/>
              </a:rPr>
              <a:t>(Opens door for another)</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Happens Gradually</a:t>
            </a:r>
          </a:p>
          <a:p>
            <a:pPr algn="ctr" eaLnBrk="0" fontAlgn="base" hangingPunct="0">
              <a:spcBef>
                <a:spcPct val="0"/>
              </a:spcBef>
              <a:spcAft>
                <a:spcPct val="0"/>
              </a:spcAft>
            </a:pPr>
            <a:r>
              <a:rPr lang="en-US" sz="2000" b="1" i="1">
                <a:solidFill>
                  <a:srgbClr val="CCCCFF"/>
                </a:solidFill>
                <a:latin typeface="Arial" charset="0"/>
              </a:rPr>
              <a:t>(Heb. 2:1)</a:t>
            </a:r>
            <a:endParaRPr lang="en-US" sz="2000" b="1">
              <a:solidFill>
                <a:srgbClr val="CCCCFF"/>
              </a:solidFill>
              <a:latin typeface="Arial" charset="0"/>
            </a:endParaRPr>
          </a:p>
          <a:p>
            <a:pPr algn="ctr" eaLnBrk="0" fontAlgn="base" hangingPunct="0">
              <a:spcBef>
                <a:spcPct val="0"/>
              </a:spcBef>
              <a:spcAft>
                <a:spcPct val="0"/>
              </a:spcAft>
            </a:pPr>
            <a:endParaRPr lang="en-US" sz="2000" b="1">
              <a:solidFill>
                <a:srgbClr val="CCCCFF"/>
              </a:solidFill>
              <a:latin typeface="Arial" charset="0"/>
            </a:endParaRPr>
          </a:p>
        </p:txBody>
      </p:sp>
    </p:spTree>
    <p:extLst>
      <p:ext uri="{BB962C8B-B14F-4D97-AF65-F5344CB8AC3E}">
        <p14:creationId xmlns:p14="http://schemas.microsoft.com/office/powerpoint/2010/main" val="26577897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2"/>
          <p:cNvSpPr/>
          <p:nvPr/>
        </p:nvSpPr>
        <p:spPr>
          <a:xfrm>
            <a:off x="1981200" y="381000"/>
            <a:ext cx="5334000" cy="914400"/>
          </a:xfrm>
          <a:prstGeom prst="roundRect">
            <a:avLst/>
          </a:prstGeom>
          <a:solidFill>
            <a:srgbClr val="C00000">
              <a:alpha val="7490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mj-lt"/>
              </a:rPr>
              <a:t>Two Root Causes</a:t>
            </a:r>
          </a:p>
        </p:txBody>
      </p:sp>
      <p:sp>
        <p:nvSpPr>
          <p:cNvPr id="4" name="Rectangle 5"/>
          <p:cNvSpPr>
            <a:spLocks noChangeArrowheads="1"/>
          </p:cNvSpPr>
          <p:nvPr/>
        </p:nvSpPr>
        <p:spPr bwMode="auto">
          <a:xfrm>
            <a:off x="5029200" y="1676400"/>
            <a:ext cx="3429000" cy="4953000"/>
          </a:xfrm>
          <a:prstGeom prst="rect">
            <a:avLst/>
          </a:prstGeom>
          <a:solidFill>
            <a:schemeClr val="tx1"/>
          </a:solidFill>
          <a:ln w="9525">
            <a:solidFill>
              <a:srgbClr val="FFFF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sz="3200" b="1">
                <a:solidFill>
                  <a:srgbClr val="FFFF66"/>
                </a:solidFill>
                <a:latin typeface="Arial" charset="0"/>
              </a:rPr>
              <a:t>Marriage</a:t>
            </a:r>
          </a:p>
          <a:p>
            <a:pPr algn="ctr" eaLnBrk="0" fontAlgn="base" hangingPunct="0">
              <a:spcBef>
                <a:spcPct val="0"/>
              </a:spcBef>
              <a:spcAft>
                <a:spcPct val="0"/>
              </a:spcAft>
            </a:pPr>
            <a:r>
              <a:rPr lang="en-US" sz="3200" b="1">
                <a:solidFill>
                  <a:srgbClr val="FFFF66"/>
                </a:solidFill>
                <a:latin typeface="Arial" charset="0"/>
              </a:rPr>
              <a:t>Deteriorates</a:t>
            </a:r>
          </a:p>
          <a:p>
            <a:pPr algn="ctr" eaLnBrk="0" fontAlgn="base" hangingPunct="0">
              <a:spcBef>
                <a:spcPct val="0"/>
              </a:spcBef>
              <a:spcAft>
                <a:spcPct val="0"/>
              </a:spcAft>
            </a:pPr>
            <a:endParaRPr lang="en-US" sz="2400" b="1">
              <a:solidFill>
                <a:srgbClr val="FFFF66"/>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Little time for each other</a:t>
            </a:r>
          </a:p>
          <a:p>
            <a:pPr algn="ctr" eaLnBrk="0" fontAlgn="base" hangingPunct="0">
              <a:spcBef>
                <a:spcPct val="0"/>
              </a:spcBef>
              <a:spcAft>
                <a:spcPct val="0"/>
              </a:spcAft>
            </a:pPr>
            <a:r>
              <a:rPr lang="en-US" sz="2000" b="1" i="1">
                <a:solidFill>
                  <a:srgbClr val="CCCCFF"/>
                </a:solidFill>
                <a:latin typeface="Arial" charset="0"/>
              </a:rPr>
              <a:t>(Eph. 5:25-28)</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Let up on Communication</a:t>
            </a:r>
          </a:p>
          <a:p>
            <a:pPr algn="ctr" eaLnBrk="0" fontAlgn="base" hangingPunct="0">
              <a:spcBef>
                <a:spcPct val="0"/>
              </a:spcBef>
              <a:spcAft>
                <a:spcPct val="0"/>
              </a:spcAft>
            </a:pPr>
            <a:r>
              <a:rPr lang="en-US" sz="2000" b="1" i="1">
                <a:solidFill>
                  <a:srgbClr val="CCCCFF"/>
                </a:solidFill>
                <a:latin typeface="Arial" charset="0"/>
              </a:rPr>
              <a:t>(1 Pet. 3:1-7)</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Emotional Needs Not Met</a:t>
            </a:r>
          </a:p>
          <a:p>
            <a:pPr algn="ctr" eaLnBrk="0" fontAlgn="base" hangingPunct="0">
              <a:spcBef>
                <a:spcPct val="0"/>
              </a:spcBef>
              <a:spcAft>
                <a:spcPct val="0"/>
              </a:spcAft>
            </a:pPr>
            <a:r>
              <a:rPr lang="en-US" sz="2000" b="1" i="1">
                <a:solidFill>
                  <a:srgbClr val="CCCCFF"/>
                </a:solidFill>
                <a:latin typeface="Arial" charset="0"/>
              </a:rPr>
              <a:t>(Opens door for another)</a:t>
            </a:r>
          </a:p>
          <a:p>
            <a:pPr algn="ctr" eaLnBrk="0" fontAlgn="base" hangingPunct="0">
              <a:spcBef>
                <a:spcPct val="0"/>
              </a:spcBef>
              <a:spcAft>
                <a:spcPct val="0"/>
              </a:spcAft>
            </a:pPr>
            <a:endParaRPr lang="en-US" sz="2000" b="1" i="1">
              <a:solidFill>
                <a:srgbClr val="CCCCFF"/>
              </a:solidFill>
              <a:latin typeface="Arial" charset="0"/>
            </a:endParaRPr>
          </a:p>
          <a:p>
            <a:pPr algn="ctr" eaLnBrk="0" fontAlgn="base" hangingPunct="0">
              <a:spcBef>
                <a:spcPct val="0"/>
              </a:spcBef>
              <a:spcAft>
                <a:spcPct val="0"/>
              </a:spcAft>
            </a:pPr>
            <a:r>
              <a:rPr lang="en-US" sz="2000" b="1" i="1">
                <a:solidFill>
                  <a:srgbClr val="FFFFFF"/>
                </a:solidFill>
                <a:latin typeface="Arial" charset="0"/>
              </a:rPr>
              <a:t>Happens Gradually</a:t>
            </a:r>
          </a:p>
          <a:p>
            <a:pPr algn="ctr" eaLnBrk="0" fontAlgn="base" hangingPunct="0">
              <a:spcBef>
                <a:spcPct val="0"/>
              </a:spcBef>
              <a:spcAft>
                <a:spcPct val="0"/>
              </a:spcAft>
            </a:pPr>
            <a:r>
              <a:rPr lang="en-US" sz="2000" b="1" i="1">
                <a:solidFill>
                  <a:srgbClr val="CCCCFF"/>
                </a:solidFill>
                <a:latin typeface="Arial" charset="0"/>
              </a:rPr>
              <a:t>(Heb. 2:1)</a:t>
            </a:r>
            <a:endParaRPr lang="en-US" sz="2000" b="1">
              <a:solidFill>
                <a:srgbClr val="CCCCFF"/>
              </a:solidFill>
              <a:latin typeface="Arial" charset="0"/>
            </a:endParaRPr>
          </a:p>
          <a:p>
            <a:pPr algn="ctr" eaLnBrk="0" fontAlgn="base" hangingPunct="0">
              <a:spcBef>
                <a:spcPct val="0"/>
              </a:spcBef>
              <a:spcAft>
                <a:spcPct val="0"/>
              </a:spcAft>
            </a:pPr>
            <a:endParaRPr lang="en-US" sz="2000" b="1">
              <a:solidFill>
                <a:srgbClr val="CCCCFF"/>
              </a:solidFill>
              <a:latin typeface="Arial" charset="0"/>
            </a:endParaRPr>
          </a:p>
        </p:txBody>
      </p:sp>
      <p:sp>
        <p:nvSpPr>
          <p:cNvPr id="5" name="AutoShape 6"/>
          <p:cNvSpPr>
            <a:spLocks noChangeArrowheads="1"/>
          </p:cNvSpPr>
          <p:nvPr/>
        </p:nvSpPr>
        <p:spPr bwMode="auto">
          <a:xfrm flipH="1">
            <a:off x="3581400" y="2895600"/>
            <a:ext cx="1143000" cy="2667000"/>
          </a:xfrm>
          <a:prstGeom prst="rightArrow">
            <a:avLst>
              <a:gd name="adj1" fmla="val 50000"/>
              <a:gd name="adj2" fmla="val 58472"/>
            </a:avLst>
          </a:prstGeom>
          <a:solidFill>
            <a:schemeClr val="bg1"/>
          </a:solidFill>
          <a:ln w="9525">
            <a:solidFill>
              <a:srgbClr val="00206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r>
              <a:rPr lang="en-US" sz="2800" b="1" i="1">
                <a:solidFill>
                  <a:srgbClr val="000000"/>
                </a:solidFill>
                <a:latin typeface="Arial" charset="0"/>
              </a:rPr>
              <a:t>Thus</a:t>
            </a:r>
          </a:p>
        </p:txBody>
      </p:sp>
      <p:sp>
        <p:nvSpPr>
          <p:cNvPr id="6" name="Text Box 7"/>
          <p:cNvSpPr txBox="1">
            <a:spLocks noChangeArrowheads="1"/>
          </p:cNvSpPr>
          <p:nvPr/>
        </p:nvSpPr>
        <p:spPr bwMode="auto">
          <a:xfrm>
            <a:off x="228600" y="2384425"/>
            <a:ext cx="42672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36538" algn="l"/>
              </a:tabLst>
              <a:defRPr sz="2400">
                <a:solidFill>
                  <a:schemeClr val="tx1"/>
                </a:solidFill>
                <a:latin typeface="Times New Roman" pitchFamily="18" charset="0"/>
              </a:defRPr>
            </a:lvl1pPr>
            <a:lvl2pPr>
              <a:tabLst>
                <a:tab pos="236538" algn="l"/>
              </a:tabLst>
              <a:defRPr sz="2400">
                <a:solidFill>
                  <a:schemeClr val="tx1"/>
                </a:solidFill>
                <a:latin typeface="Times New Roman" pitchFamily="18" charset="0"/>
              </a:defRPr>
            </a:lvl2pPr>
            <a:lvl3pPr>
              <a:tabLst>
                <a:tab pos="236538" algn="l"/>
              </a:tabLst>
              <a:defRPr sz="2400">
                <a:solidFill>
                  <a:schemeClr val="tx1"/>
                </a:solidFill>
                <a:latin typeface="Times New Roman" pitchFamily="18" charset="0"/>
              </a:defRPr>
            </a:lvl3pPr>
            <a:lvl4pPr>
              <a:tabLst>
                <a:tab pos="236538" algn="l"/>
              </a:tabLst>
              <a:defRPr sz="2400">
                <a:solidFill>
                  <a:schemeClr val="tx1"/>
                </a:solidFill>
                <a:latin typeface="Times New Roman" pitchFamily="18" charset="0"/>
              </a:defRPr>
            </a:lvl4pPr>
            <a:lvl5pPr>
              <a:tabLst>
                <a:tab pos="236538" algn="l"/>
              </a:tabLst>
              <a:defRPr sz="2400">
                <a:solidFill>
                  <a:schemeClr val="tx1"/>
                </a:solidFill>
                <a:latin typeface="Times New Roman" pitchFamily="18" charset="0"/>
              </a:defRPr>
            </a:lvl5pPr>
            <a:lvl6pPr eaLnBrk="0" fontAlgn="base" hangingPunct="0">
              <a:spcBef>
                <a:spcPct val="0"/>
              </a:spcBef>
              <a:spcAft>
                <a:spcPct val="0"/>
              </a:spcAft>
              <a:tabLst>
                <a:tab pos="236538" algn="l"/>
              </a:tabLst>
              <a:defRPr sz="2400">
                <a:solidFill>
                  <a:schemeClr val="tx1"/>
                </a:solidFill>
                <a:latin typeface="Times New Roman" pitchFamily="18" charset="0"/>
              </a:defRPr>
            </a:lvl6pPr>
            <a:lvl7pPr eaLnBrk="0" fontAlgn="base" hangingPunct="0">
              <a:spcBef>
                <a:spcPct val="0"/>
              </a:spcBef>
              <a:spcAft>
                <a:spcPct val="0"/>
              </a:spcAft>
              <a:tabLst>
                <a:tab pos="236538" algn="l"/>
              </a:tabLst>
              <a:defRPr sz="2400">
                <a:solidFill>
                  <a:schemeClr val="tx1"/>
                </a:solidFill>
                <a:latin typeface="Times New Roman" pitchFamily="18" charset="0"/>
              </a:defRPr>
            </a:lvl7pPr>
            <a:lvl8pPr eaLnBrk="0" fontAlgn="base" hangingPunct="0">
              <a:spcBef>
                <a:spcPct val="0"/>
              </a:spcBef>
              <a:spcAft>
                <a:spcPct val="0"/>
              </a:spcAft>
              <a:tabLst>
                <a:tab pos="236538" algn="l"/>
              </a:tabLst>
              <a:defRPr sz="2400">
                <a:solidFill>
                  <a:schemeClr val="tx1"/>
                </a:solidFill>
                <a:latin typeface="Times New Roman" pitchFamily="18" charset="0"/>
              </a:defRPr>
            </a:lvl8pPr>
            <a:lvl9pPr eaLnBrk="0" fontAlgn="base" hangingPunct="0">
              <a:spcBef>
                <a:spcPct val="0"/>
              </a:spcBef>
              <a:spcAft>
                <a:spcPct val="0"/>
              </a:spcAft>
              <a:tabLst>
                <a:tab pos="236538" algn="l"/>
              </a:tabLst>
              <a:defRPr sz="2400">
                <a:solidFill>
                  <a:schemeClr val="tx1"/>
                </a:solidFill>
                <a:latin typeface="Times New Roman" pitchFamily="18" charset="0"/>
              </a:defRPr>
            </a:lvl9pPr>
          </a:lstStyle>
          <a:p>
            <a:pPr eaLnBrk="0" fontAlgn="base" hangingPunct="0">
              <a:spcBef>
                <a:spcPct val="0"/>
              </a:spcBef>
              <a:spcAft>
                <a:spcPct val="0"/>
              </a:spcAft>
              <a:buFontTx/>
              <a:buChar char="•"/>
            </a:pPr>
            <a:r>
              <a:rPr lang="en-US" dirty="0">
                <a:latin typeface="Arial" charset="0"/>
              </a:rPr>
              <a:t> Commitment to mate – 	means less</a:t>
            </a:r>
          </a:p>
          <a:p>
            <a:pPr eaLnBrk="0" fontAlgn="base" hangingPunct="0">
              <a:spcBef>
                <a:spcPct val="0"/>
              </a:spcBef>
              <a:spcAft>
                <a:spcPct val="0"/>
              </a:spcAft>
              <a:buFontTx/>
              <a:buChar char="•"/>
            </a:pPr>
            <a:endParaRPr lang="en-US" dirty="0">
              <a:latin typeface="Arial" charset="0"/>
            </a:endParaRPr>
          </a:p>
          <a:p>
            <a:pPr eaLnBrk="0" fontAlgn="base" hangingPunct="0">
              <a:spcBef>
                <a:spcPct val="0"/>
              </a:spcBef>
              <a:spcAft>
                <a:spcPct val="0"/>
              </a:spcAft>
              <a:buFontTx/>
              <a:buChar char="•"/>
            </a:pPr>
            <a:r>
              <a:rPr lang="en-US" dirty="0">
                <a:latin typeface="Arial" charset="0"/>
              </a:rPr>
              <a:t> Focus on self – not mate</a:t>
            </a:r>
          </a:p>
          <a:p>
            <a:pPr eaLnBrk="0" fontAlgn="base" hangingPunct="0">
              <a:spcBef>
                <a:spcPct val="0"/>
              </a:spcBef>
              <a:spcAft>
                <a:spcPct val="0"/>
              </a:spcAft>
              <a:buFontTx/>
              <a:buChar char="•"/>
            </a:pPr>
            <a:endParaRPr lang="en-US" dirty="0">
              <a:latin typeface="Arial" charset="0"/>
            </a:endParaRPr>
          </a:p>
          <a:p>
            <a:pPr eaLnBrk="0" fontAlgn="base" hangingPunct="0">
              <a:spcBef>
                <a:spcPct val="0"/>
              </a:spcBef>
              <a:spcAft>
                <a:spcPct val="0"/>
              </a:spcAft>
              <a:buFontTx/>
              <a:buChar char="•"/>
            </a:pPr>
            <a:r>
              <a:rPr lang="en-US" dirty="0">
                <a:latin typeface="Arial" charset="0"/>
              </a:rPr>
              <a:t> At great risk when opp. 	sex shows you attention</a:t>
            </a:r>
          </a:p>
          <a:p>
            <a:pPr eaLnBrk="0" fontAlgn="base" hangingPunct="0">
              <a:spcBef>
                <a:spcPct val="0"/>
              </a:spcBef>
              <a:spcAft>
                <a:spcPct val="0"/>
              </a:spcAft>
              <a:buFontTx/>
              <a:buChar char="•"/>
            </a:pPr>
            <a:endParaRPr lang="en-US" dirty="0">
              <a:latin typeface="Arial" charset="0"/>
            </a:endParaRPr>
          </a:p>
          <a:p>
            <a:pPr eaLnBrk="0" fontAlgn="base" hangingPunct="0">
              <a:spcBef>
                <a:spcPct val="0"/>
              </a:spcBef>
              <a:spcAft>
                <a:spcPct val="0"/>
              </a:spcAft>
              <a:buFontTx/>
              <a:buChar char="•"/>
            </a:pPr>
            <a:r>
              <a:rPr lang="en-US" dirty="0">
                <a:latin typeface="Arial" charset="0"/>
              </a:rPr>
              <a:t> Not bothered by flirting…</a:t>
            </a:r>
          </a:p>
        </p:txBody>
      </p:sp>
    </p:spTree>
    <p:extLst>
      <p:ext uri="{BB962C8B-B14F-4D97-AF65-F5344CB8AC3E}">
        <p14:creationId xmlns:p14="http://schemas.microsoft.com/office/powerpoint/2010/main" val="1577368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additive="base">
                                        <p:cTn id="18"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 calcmode="lin" valueType="num">
                                      <p:cBhvr additive="base">
                                        <p:cTn id="24"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 calcmode="lin" valueType="num">
                                      <p:cBhvr additive="base">
                                        <p:cTn id="30" dur="500" fill="hold"/>
                                        <p:tgtEl>
                                          <p:spTgt spid="6">
                                            <p:txEl>
                                              <p:pRg st="6" end="6"/>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ounded Rectangle 1"/>
          <p:cNvSpPr/>
          <p:nvPr/>
        </p:nvSpPr>
        <p:spPr>
          <a:xfrm>
            <a:off x="1981200" y="381000"/>
            <a:ext cx="5334000" cy="914400"/>
          </a:xfrm>
          <a:prstGeom prst="roundRect">
            <a:avLst/>
          </a:prstGeom>
          <a:solidFill>
            <a:srgbClr val="C00000">
              <a:alpha val="74902"/>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effectLst>
                  <a:outerShdw blurRad="38100" dist="38100" dir="2700000" algn="tl">
                    <a:srgbClr val="000000">
                      <a:alpha val="43137"/>
                    </a:srgbClr>
                  </a:outerShdw>
                </a:effectLst>
                <a:latin typeface="+mj-lt"/>
              </a:rPr>
              <a:t>Two Root Causes</a:t>
            </a:r>
          </a:p>
        </p:txBody>
      </p:sp>
      <p:grpSp>
        <p:nvGrpSpPr>
          <p:cNvPr id="24" name="Group 6"/>
          <p:cNvGrpSpPr>
            <a:grpSpLocks/>
          </p:cNvGrpSpPr>
          <p:nvPr/>
        </p:nvGrpSpPr>
        <p:grpSpPr bwMode="auto">
          <a:xfrm>
            <a:off x="457200" y="2133600"/>
            <a:ext cx="4038600" cy="2571750"/>
            <a:chOff x="288" y="1344"/>
            <a:chExt cx="2544" cy="1620"/>
          </a:xfrm>
        </p:grpSpPr>
        <p:sp>
          <p:nvSpPr>
            <p:cNvPr id="25" name="Text Box 4"/>
            <p:cNvSpPr txBox="1">
              <a:spLocks noChangeArrowheads="1"/>
            </p:cNvSpPr>
            <p:nvPr/>
          </p:nvSpPr>
          <p:spPr bwMode="auto">
            <a:xfrm>
              <a:off x="288" y="1824"/>
              <a:ext cx="2544" cy="1140"/>
            </a:xfrm>
            <a:prstGeom prst="rect">
              <a:avLst/>
            </a:prstGeom>
            <a:solidFill>
              <a:schemeClr val="bg1">
                <a:lumMod val="85000"/>
              </a:schemeClr>
            </a:solidFill>
            <a:ln w="9525">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800" b="0" i="0" u="none" strike="noStrike" kern="0" cap="none" spc="0" normalizeH="0" baseline="0" noProof="0">
                  <a:ln>
                    <a:noFill/>
                  </a:ln>
                  <a:solidFill>
                    <a:srgbClr val="000000"/>
                  </a:solidFill>
                  <a:effectLst/>
                  <a:uLnTx/>
                  <a:uFillTx/>
                  <a:latin typeface="Arial" charset="0"/>
                </a:rPr>
                <a:t>“Who forsakes the companion of her youth, And forgets the covenant of her God. “</a:t>
              </a:r>
            </a:p>
          </p:txBody>
        </p:sp>
        <p:sp>
          <p:nvSpPr>
            <p:cNvPr id="26" name="Text Box 5"/>
            <p:cNvSpPr txBox="1">
              <a:spLocks noChangeArrowheads="1"/>
            </p:cNvSpPr>
            <p:nvPr/>
          </p:nvSpPr>
          <p:spPr bwMode="auto">
            <a:xfrm>
              <a:off x="816" y="1344"/>
              <a:ext cx="133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0070C0"/>
                  </a:solidFill>
                  <a:effectLst>
                    <a:outerShdw blurRad="38100" dist="38100" dir="2700000" algn="tl">
                      <a:srgbClr val="000000"/>
                    </a:outerShdw>
                  </a:effectLst>
                  <a:uLnTx/>
                  <a:uFillTx/>
                  <a:latin typeface="Arial" charset="0"/>
                </a:rPr>
                <a:t>Prov. 2:17</a:t>
              </a:r>
            </a:p>
          </p:txBody>
        </p:sp>
      </p:grpSp>
      <p:grpSp>
        <p:nvGrpSpPr>
          <p:cNvPr id="27" name="Group 12"/>
          <p:cNvGrpSpPr>
            <a:grpSpLocks/>
          </p:cNvGrpSpPr>
          <p:nvPr/>
        </p:nvGrpSpPr>
        <p:grpSpPr bwMode="auto">
          <a:xfrm>
            <a:off x="4419600" y="3625850"/>
            <a:ext cx="3824288" cy="1098550"/>
            <a:chOff x="2784" y="2284"/>
            <a:chExt cx="2409" cy="692"/>
          </a:xfrm>
        </p:grpSpPr>
        <p:sp>
          <p:nvSpPr>
            <p:cNvPr id="28" name="Text Box 8"/>
            <p:cNvSpPr txBox="1">
              <a:spLocks noChangeArrowheads="1"/>
            </p:cNvSpPr>
            <p:nvPr/>
          </p:nvSpPr>
          <p:spPr bwMode="auto">
            <a:xfrm>
              <a:off x="2784" y="2284"/>
              <a:ext cx="292"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6600" dirty="0">
                  <a:latin typeface="Arial" charset="0"/>
                </a:rPr>
                <a:t>}</a:t>
              </a:r>
            </a:p>
          </p:txBody>
        </p:sp>
        <p:sp>
          <p:nvSpPr>
            <p:cNvPr id="29" name="Text Box 9"/>
            <p:cNvSpPr txBox="1">
              <a:spLocks noChangeArrowheads="1"/>
            </p:cNvSpPr>
            <p:nvPr/>
          </p:nvSpPr>
          <p:spPr bwMode="auto">
            <a:xfrm>
              <a:off x="3120" y="2496"/>
              <a:ext cx="207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2800" dirty="0">
                  <a:latin typeface="Arial" charset="0"/>
                </a:rPr>
                <a:t>Faith Gets Weaker</a:t>
              </a:r>
            </a:p>
          </p:txBody>
        </p:sp>
      </p:grpSp>
      <p:grpSp>
        <p:nvGrpSpPr>
          <p:cNvPr id="30" name="Group 11"/>
          <p:cNvGrpSpPr>
            <a:grpSpLocks/>
          </p:cNvGrpSpPr>
          <p:nvPr/>
        </p:nvGrpSpPr>
        <p:grpSpPr bwMode="auto">
          <a:xfrm>
            <a:off x="4419599" y="2743200"/>
            <a:ext cx="4200525" cy="1098550"/>
            <a:chOff x="2784" y="1728"/>
            <a:chExt cx="2646" cy="692"/>
          </a:xfrm>
        </p:grpSpPr>
        <p:sp>
          <p:nvSpPr>
            <p:cNvPr id="31" name="Text Box 7"/>
            <p:cNvSpPr txBox="1">
              <a:spLocks noChangeArrowheads="1"/>
            </p:cNvSpPr>
            <p:nvPr/>
          </p:nvSpPr>
          <p:spPr bwMode="auto">
            <a:xfrm>
              <a:off x="2784" y="1728"/>
              <a:ext cx="292" cy="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6600" dirty="0">
                  <a:latin typeface="Arial" charset="0"/>
                </a:rPr>
                <a:t>}</a:t>
              </a:r>
            </a:p>
          </p:txBody>
        </p:sp>
        <p:sp>
          <p:nvSpPr>
            <p:cNvPr id="32" name="Text Box 10"/>
            <p:cNvSpPr txBox="1">
              <a:spLocks noChangeArrowheads="1"/>
            </p:cNvSpPr>
            <p:nvPr/>
          </p:nvSpPr>
          <p:spPr bwMode="auto">
            <a:xfrm>
              <a:off x="3120" y="1951"/>
              <a:ext cx="2310"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2800" dirty="0">
                  <a:latin typeface="Arial" charset="0"/>
                </a:rPr>
                <a:t>Marriage Deteriorates</a:t>
              </a:r>
            </a:p>
          </p:txBody>
        </p:sp>
      </p:grpSp>
    </p:spTree>
    <p:extLst>
      <p:ext uri="{BB962C8B-B14F-4D97-AF65-F5344CB8AC3E}">
        <p14:creationId xmlns:p14="http://schemas.microsoft.com/office/powerpoint/2010/main" val="8507208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1066800" y="533400"/>
            <a:ext cx="8077200" cy="5933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fontAlgn="base">
              <a:lnSpc>
                <a:spcPct val="60000"/>
              </a:lnSpc>
              <a:spcBef>
                <a:spcPct val="50000"/>
              </a:spcBef>
              <a:spcAft>
                <a:spcPct val="0"/>
              </a:spcAft>
              <a:buFontTx/>
              <a:buAutoNum type="arabicPeriod"/>
            </a:pPr>
            <a:r>
              <a:rPr lang="en-US" dirty="0">
                <a:latin typeface="Arial" charset="0"/>
              </a:rPr>
              <a:t> </a:t>
            </a:r>
            <a:r>
              <a:rPr lang="en-US" u="sng" dirty="0">
                <a:latin typeface="Arial" charset="0"/>
              </a:rPr>
              <a:t>One being careful – is not likely to fall into the snares</a:t>
            </a:r>
            <a:endParaRPr lang="en-US" i="1" u="sng" dirty="0">
              <a:latin typeface="Arial" charset="0"/>
            </a:endParaRPr>
          </a:p>
          <a:p>
            <a:pPr lvl="1" fontAlgn="base">
              <a:lnSpc>
                <a:spcPct val="60000"/>
              </a:lnSpc>
              <a:spcBef>
                <a:spcPct val="50000"/>
              </a:spcBef>
              <a:spcAft>
                <a:spcPct val="0"/>
              </a:spcAft>
              <a:buFontTx/>
              <a:buChar char="•"/>
            </a:pPr>
            <a:r>
              <a:rPr lang="en-US" sz="2000" b="1" i="1" dirty="0">
                <a:solidFill>
                  <a:srgbClr val="0070C0"/>
                </a:solidFill>
                <a:latin typeface="Arial" charset="0"/>
              </a:rPr>
              <a:t>How words may be taken</a:t>
            </a:r>
          </a:p>
          <a:p>
            <a:pPr lvl="1" fontAlgn="base">
              <a:lnSpc>
                <a:spcPct val="60000"/>
              </a:lnSpc>
              <a:spcBef>
                <a:spcPct val="50000"/>
              </a:spcBef>
              <a:spcAft>
                <a:spcPct val="0"/>
              </a:spcAft>
              <a:buFontTx/>
              <a:buChar char="•"/>
            </a:pPr>
            <a:r>
              <a:rPr lang="en-US" sz="2000" b="1" i="1" dirty="0">
                <a:solidFill>
                  <a:srgbClr val="0070C0"/>
                </a:solidFill>
                <a:latin typeface="Arial" charset="0"/>
              </a:rPr>
              <a:t>How their actions may be perceived</a:t>
            </a:r>
          </a:p>
          <a:p>
            <a:pPr lvl="1" fontAlgn="base">
              <a:lnSpc>
                <a:spcPct val="60000"/>
              </a:lnSpc>
              <a:spcBef>
                <a:spcPct val="50000"/>
              </a:spcBef>
              <a:spcAft>
                <a:spcPct val="0"/>
              </a:spcAft>
              <a:buFontTx/>
              <a:buChar char="•"/>
            </a:pPr>
            <a:r>
              <a:rPr lang="en-US" sz="2000" b="1" i="1" dirty="0">
                <a:solidFill>
                  <a:srgbClr val="0070C0"/>
                </a:solidFill>
                <a:latin typeface="Arial" charset="0"/>
              </a:rPr>
              <a:t>How a situation may look </a:t>
            </a:r>
            <a:endParaRPr lang="en-US" sz="2000" b="1" dirty="0">
              <a:solidFill>
                <a:srgbClr val="0070C0"/>
              </a:solidFill>
              <a:latin typeface="Arial" charset="0"/>
            </a:endParaRPr>
          </a:p>
          <a:p>
            <a:pPr fontAlgn="base">
              <a:lnSpc>
                <a:spcPct val="60000"/>
              </a:lnSpc>
              <a:spcBef>
                <a:spcPct val="50000"/>
              </a:spcBef>
              <a:spcAft>
                <a:spcPct val="0"/>
              </a:spcAft>
              <a:buFontTx/>
              <a:buAutoNum type="arabicPeriod"/>
            </a:pPr>
            <a:r>
              <a:rPr lang="en-US" u="sng" dirty="0">
                <a:latin typeface="Arial" charset="0"/>
              </a:rPr>
              <a:t>David was careless</a:t>
            </a:r>
            <a:r>
              <a:rPr lang="en-US" dirty="0">
                <a:latin typeface="Arial" charset="0"/>
              </a:rPr>
              <a:t> (2 Sam. 11:1-5)</a:t>
            </a:r>
            <a:endParaRPr lang="en-US" sz="2000" b="1" dirty="0">
              <a:latin typeface="Arial" charset="0"/>
            </a:endParaRPr>
          </a:p>
          <a:p>
            <a:pPr lvl="1" fontAlgn="base">
              <a:lnSpc>
                <a:spcPct val="60000"/>
              </a:lnSpc>
              <a:spcBef>
                <a:spcPct val="50000"/>
              </a:spcBef>
              <a:spcAft>
                <a:spcPct val="0"/>
              </a:spcAft>
              <a:buFontTx/>
              <a:buChar char="•"/>
            </a:pPr>
            <a:r>
              <a:rPr lang="en-US" sz="2000" b="1" i="1" dirty="0">
                <a:solidFill>
                  <a:srgbClr val="0070C0"/>
                </a:solidFill>
                <a:latin typeface="Arial" charset="0"/>
              </a:rPr>
              <a:t>Let his eyes gaze at Bathsheba</a:t>
            </a:r>
          </a:p>
          <a:p>
            <a:pPr lvl="1" fontAlgn="base">
              <a:lnSpc>
                <a:spcPct val="60000"/>
              </a:lnSpc>
              <a:spcBef>
                <a:spcPct val="50000"/>
              </a:spcBef>
              <a:spcAft>
                <a:spcPct val="0"/>
              </a:spcAft>
              <a:buFontTx/>
              <a:buChar char="•"/>
            </a:pPr>
            <a:r>
              <a:rPr lang="en-US" sz="2000" b="1" i="1" dirty="0">
                <a:solidFill>
                  <a:srgbClr val="0070C0"/>
                </a:solidFill>
                <a:latin typeface="Arial" charset="0"/>
              </a:rPr>
              <a:t>Inquired and sent for her</a:t>
            </a:r>
          </a:p>
          <a:p>
            <a:pPr fontAlgn="base">
              <a:lnSpc>
                <a:spcPct val="60000"/>
              </a:lnSpc>
              <a:spcBef>
                <a:spcPct val="50000"/>
              </a:spcBef>
              <a:spcAft>
                <a:spcPct val="0"/>
              </a:spcAft>
              <a:buFontTx/>
              <a:buAutoNum type="arabicPeriod"/>
            </a:pPr>
            <a:r>
              <a:rPr lang="en-US" dirty="0">
                <a:latin typeface="Arial" charset="0"/>
              </a:rPr>
              <a:t> </a:t>
            </a:r>
            <a:r>
              <a:rPr lang="en-US" u="sng" dirty="0">
                <a:latin typeface="Arial" charset="0"/>
              </a:rPr>
              <a:t>Warning about carelessness</a:t>
            </a:r>
            <a:endParaRPr lang="en-US" dirty="0">
              <a:latin typeface="Arial" charset="0"/>
            </a:endParaRPr>
          </a:p>
          <a:p>
            <a:pPr lvl="1" fontAlgn="base">
              <a:lnSpc>
                <a:spcPct val="60000"/>
              </a:lnSpc>
              <a:spcBef>
                <a:spcPct val="50000"/>
              </a:spcBef>
              <a:spcAft>
                <a:spcPct val="0"/>
              </a:spcAft>
              <a:buFontTx/>
              <a:buChar char="•"/>
            </a:pPr>
            <a:r>
              <a:rPr lang="en-US" sz="2000" b="1" i="1" dirty="0">
                <a:solidFill>
                  <a:srgbClr val="0070C0"/>
                </a:solidFill>
                <a:latin typeface="Arial" charset="0"/>
              </a:rPr>
              <a:t>Don’t play with fire – Run (Prov. 5:8)</a:t>
            </a:r>
          </a:p>
          <a:p>
            <a:pPr lvl="1" fontAlgn="base">
              <a:lnSpc>
                <a:spcPct val="60000"/>
              </a:lnSpc>
              <a:spcBef>
                <a:spcPct val="50000"/>
              </a:spcBef>
              <a:spcAft>
                <a:spcPct val="0"/>
              </a:spcAft>
              <a:buFontTx/>
              <a:buChar char="•"/>
            </a:pPr>
            <a:r>
              <a:rPr lang="en-US" sz="2000" b="1" i="1" dirty="0">
                <a:solidFill>
                  <a:srgbClr val="0070C0"/>
                </a:solidFill>
                <a:latin typeface="Arial" charset="0"/>
              </a:rPr>
              <a:t>Joseph practiced this (Gen. 39:12)</a:t>
            </a:r>
          </a:p>
          <a:p>
            <a:pPr fontAlgn="base">
              <a:lnSpc>
                <a:spcPct val="60000"/>
              </a:lnSpc>
              <a:spcBef>
                <a:spcPct val="50000"/>
              </a:spcBef>
              <a:spcAft>
                <a:spcPct val="0"/>
              </a:spcAft>
              <a:buFontTx/>
              <a:buAutoNum type="arabicPeriod"/>
            </a:pPr>
            <a:r>
              <a:rPr lang="en-US" u="sng" dirty="0">
                <a:latin typeface="Arial" charset="0"/>
              </a:rPr>
              <a:t>All too often men &amp; women become too familiar</a:t>
            </a:r>
          </a:p>
          <a:p>
            <a:pPr lvl="1" fontAlgn="base">
              <a:lnSpc>
                <a:spcPct val="60000"/>
              </a:lnSpc>
              <a:spcBef>
                <a:spcPct val="50000"/>
              </a:spcBef>
              <a:spcAft>
                <a:spcPct val="0"/>
              </a:spcAft>
              <a:buFontTx/>
              <a:buChar char="•"/>
            </a:pPr>
            <a:r>
              <a:rPr lang="en-US" sz="2000" b="1" i="1" dirty="0">
                <a:solidFill>
                  <a:srgbClr val="0070C0"/>
                </a:solidFill>
                <a:latin typeface="Arial" charset="0"/>
              </a:rPr>
              <a:t>What they talk about</a:t>
            </a:r>
          </a:p>
          <a:p>
            <a:pPr lvl="1" fontAlgn="base">
              <a:lnSpc>
                <a:spcPct val="60000"/>
              </a:lnSpc>
              <a:spcBef>
                <a:spcPct val="50000"/>
              </a:spcBef>
              <a:spcAft>
                <a:spcPct val="0"/>
              </a:spcAft>
              <a:buFontTx/>
              <a:buChar char="•"/>
            </a:pPr>
            <a:r>
              <a:rPr lang="en-US" sz="2000" b="1" i="1" dirty="0">
                <a:solidFill>
                  <a:srgbClr val="0070C0"/>
                </a:solidFill>
                <a:latin typeface="Arial" charset="0"/>
              </a:rPr>
              <a:t>How long they talk</a:t>
            </a:r>
          </a:p>
          <a:p>
            <a:pPr lvl="1" fontAlgn="base">
              <a:lnSpc>
                <a:spcPct val="60000"/>
              </a:lnSpc>
              <a:spcBef>
                <a:spcPct val="50000"/>
              </a:spcBef>
              <a:spcAft>
                <a:spcPct val="0"/>
              </a:spcAft>
              <a:buFontTx/>
              <a:buChar char="•"/>
            </a:pPr>
            <a:r>
              <a:rPr lang="en-US" sz="2000" b="1" i="1" dirty="0">
                <a:solidFill>
                  <a:srgbClr val="0070C0"/>
                </a:solidFill>
                <a:latin typeface="Arial" charset="0"/>
              </a:rPr>
              <a:t>How they touch each other</a:t>
            </a:r>
          </a:p>
          <a:p>
            <a:pPr lvl="1" fontAlgn="base">
              <a:lnSpc>
                <a:spcPct val="60000"/>
              </a:lnSpc>
              <a:spcBef>
                <a:spcPct val="50000"/>
              </a:spcBef>
              <a:spcAft>
                <a:spcPct val="0"/>
              </a:spcAft>
              <a:buFontTx/>
              <a:buChar char="•"/>
            </a:pPr>
            <a:r>
              <a:rPr lang="en-US" sz="2000" b="1" i="1" dirty="0">
                <a:solidFill>
                  <a:srgbClr val="0070C0"/>
                </a:solidFill>
                <a:latin typeface="Arial" charset="0"/>
              </a:rPr>
              <a:t>Being alone</a:t>
            </a:r>
          </a:p>
          <a:p>
            <a:pPr lvl="1" fontAlgn="base">
              <a:lnSpc>
                <a:spcPct val="60000"/>
              </a:lnSpc>
              <a:spcBef>
                <a:spcPct val="50000"/>
              </a:spcBef>
              <a:spcAft>
                <a:spcPct val="0"/>
              </a:spcAft>
              <a:buFontTx/>
              <a:buChar char="•"/>
            </a:pPr>
            <a:r>
              <a:rPr lang="en-US" sz="2000" b="1" i="1" dirty="0">
                <a:solidFill>
                  <a:srgbClr val="0070C0"/>
                </a:solidFill>
                <a:latin typeface="Arial" charset="0"/>
              </a:rPr>
              <a:t>Time spend together</a:t>
            </a:r>
          </a:p>
          <a:p>
            <a:pPr lvl="1" fontAlgn="base">
              <a:lnSpc>
                <a:spcPct val="60000"/>
              </a:lnSpc>
              <a:spcBef>
                <a:spcPct val="50000"/>
              </a:spcBef>
              <a:spcAft>
                <a:spcPct val="0"/>
              </a:spcAft>
              <a:buFontTx/>
              <a:buChar char="•"/>
            </a:pPr>
            <a:endParaRPr lang="en-US" sz="2000" b="1" i="1" dirty="0">
              <a:latin typeface="Arial" charset="0"/>
            </a:endParaRPr>
          </a:p>
        </p:txBody>
      </p:sp>
      <p:sp>
        <p:nvSpPr>
          <p:cNvPr id="3" name="Rectangle 4"/>
          <p:cNvSpPr>
            <a:spLocks noChangeArrowheads="1"/>
          </p:cNvSpPr>
          <p:nvPr/>
        </p:nvSpPr>
        <p:spPr bwMode="auto">
          <a:xfrm rot="16200000">
            <a:off x="-2971799" y="2971800"/>
            <a:ext cx="6858000" cy="914400"/>
          </a:xfrm>
          <a:prstGeom prst="rect">
            <a:avLst/>
          </a:prstGeom>
          <a:solidFill>
            <a:srgbClr val="C00000"/>
          </a:solidFill>
          <a:ln w="9525">
            <a:solidFill>
              <a:schemeClr val="tx1"/>
            </a:solidFill>
            <a:miter lim="800000"/>
            <a:headEnd/>
            <a:tailEnd/>
          </a:ln>
          <a:effectLst/>
        </p:spPr>
        <p:txBody>
          <a:bodyPr wrap="none" anchor="ctr"/>
          <a:lstStyle/>
          <a:p>
            <a:pPr algn="ctr" eaLnBrk="0" fontAlgn="base" hangingPunct="0">
              <a:spcBef>
                <a:spcPct val="0"/>
              </a:spcBef>
              <a:spcAft>
                <a:spcPct val="0"/>
              </a:spcAft>
            </a:pPr>
            <a:r>
              <a:rPr lang="en-US" sz="4800">
                <a:solidFill>
                  <a:srgbClr val="FFFF99"/>
                </a:solidFill>
                <a:effectLst>
                  <a:outerShdw blurRad="38100" dist="38100" dir="2700000" algn="tl">
                    <a:srgbClr val="000000">
                      <a:alpha val="43137"/>
                    </a:srgbClr>
                  </a:outerShdw>
                </a:effectLst>
                <a:latin typeface="Arial Rounded MT Bold" pitchFamily="34" charset="0"/>
              </a:rPr>
              <a:t>Careless </a:t>
            </a:r>
          </a:p>
        </p:txBody>
      </p:sp>
      <p:pic>
        <p:nvPicPr>
          <p:cNvPr id="4" name="Picture 15" descr="dating-img1"/>
          <p:cNvPicPr>
            <a:picLocks noChangeAspect="1" noChangeArrowheads="1"/>
          </p:cNvPicPr>
          <p:nvPr/>
        </p:nvPicPr>
        <p:blipFill rotWithShape="1">
          <a:blip r:embed="rId2">
            <a:extLst>
              <a:ext uri="{28A0092B-C50C-407E-A947-70E740481C1C}">
                <a14:useLocalDpi xmlns:a14="http://schemas.microsoft.com/office/drawing/2010/main" val="0"/>
              </a:ext>
            </a:extLst>
          </a:blip>
          <a:srcRect t="-1" b="29976"/>
          <a:stretch/>
        </p:blipFill>
        <p:spPr bwMode="auto">
          <a:xfrm>
            <a:off x="6858000" y="1066799"/>
            <a:ext cx="2051494" cy="12806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09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linds(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linds(horizont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linds(horizontal)">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blinds(horizontal)">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blinds(horizontal)">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blinds(horizontal)">
                                      <p:cBhvr>
                                        <p:cTn id="47" dur="50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Effect transition="in" filter="blinds(horizontal)">
                                      <p:cBhvr>
                                        <p:cTn id="52" dur="500"/>
                                        <p:tgtEl>
                                          <p:spTgt spid="2">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Effect transition="in" filter="blinds(horizontal)">
                                      <p:cBhvr>
                                        <p:cTn id="57" dur="500"/>
                                        <p:tgtEl>
                                          <p:spTgt spid="2">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
                                            <p:txEl>
                                              <p:pRg st="12" end="12"/>
                                            </p:txEl>
                                          </p:spTgt>
                                        </p:tgtEl>
                                        <p:attrNameLst>
                                          <p:attrName>style.visibility</p:attrName>
                                        </p:attrNameLst>
                                      </p:cBhvr>
                                      <p:to>
                                        <p:strVal val="visible"/>
                                      </p:to>
                                    </p:set>
                                    <p:animEffect transition="in" filter="blinds(horizontal)">
                                      <p:cBhvr>
                                        <p:cTn id="62" dur="500"/>
                                        <p:tgtEl>
                                          <p:spTgt spid="2">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
                                            <p:txEl>
                                              <p:pRg st="13" end="13"/>
                                            </p:txEl>
                                          </p:spTgt>
                                        </p:tgtEl>
                                        <p:attrNameLst>
                                          <p:attrName>style.visibility</p:attrName>
                                        </p:attrNameLst>
                                      </p:cBhvr>
                                      <p:to>
                                        <p:strVal val="visible"/>
                                      </p:to>
                                    </p:set>
                                    <p:animEffect transition="in" filter="blinds(horizontal)">
                                      <p:cBhvr>
                                        <p:cTn id="67" dur="500"/>
                                        <p:tgtEl>
                                          <p:spTgt spid="2">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
                                            <p:txEl>
                                              <p:pRg st="14" end="14"/>
                                            </p:txEl>
                                          </p:spTgt>
                                        </p:tgtEl>
                                        <p:attrNameLst>
                                          <p:attrName>style.visibility</p:attrName>
                                        </p:attrNameLst>
                                      </p:cBhvr>
                                      <p:to>
                                        <p:strVal val="visible"/>
                                      </p:to>
                                    </p:set>
                                    <p:animEffect transition="in" filter="blinds(horizontal)">
                                      <p:cBhvr>
                                        <p:cTn id="72" dur="500"/>
                                        <p:tgtEl>
                                          <p:spTgt spid="2">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
                                            <p:txEl>
                                              <p:pRg st="15" end="15"/>
                                            </p:txEl>
                                          </p:spTgt>
                                        </p:tgtEl>
                                        <p:attrNameLst>
                                          <p:attrName>style.visibility</p:attrName>
                                        </p:attrNameLst>
                                      </p:cBhvr>
                                      <p:to>
                                        <p:strVal val="visible"/>
                                      </p:to>
                                    </p:set>
                                    <p:animEffect transition="in" filter="blinds(horizontal)">
                                      <p:cBhvr>
                                        <p:cTn id="77"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24974" y="0"/>
            <a:ext cx="9168974" cy="121941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5" descr="j028498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74" y="-2964"/>
            <a:ext cx="1844675" cy="122237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13"/>
          <p:cNvGrpSpPr>
            <a:grpSpLocks/>
          </p:cNvGrpSpPr>
          <p:nvPr/>
        </p:nvGrpSpPr>
        <p:grpSpPr bwMode="auto">
          <a:xfrm>
            <a:off x="732760" y="1752599"/>
            <a:ext cx="2514600" cy="2460625"/>
            <a:chOff x="336" y="1104"/>
            <a:chExt cx="1584" cy="1550"/>
          </a:xfrm>
        </p:grpSpPr>
        <p:sp>
          <p:nvSpPr>
            <p:cNvPr id="4" name="AutoShape 7"/>
            <p:cNvSpPr>
              <a:spLocks noChangeArrowheads="1"/>
            </p:cNvSpPr>
            <p:nvPr/>
          </p:nvSpPr>
          <p:spPr bwMode="auto">
            <a:xfrm rot="2581330">
              <a:off x="336" y="1104"/>
              <a:ext cx="1574" cy="1550"/>
            </a:xfrm>
            <a:prstGeom prst="roundRect">
              <a:avLst>
                <a:gd name="adj" fmla="val 9778"/>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endParaRPr>
            </a:p>
          </p:txBody>
        </p:sp>
        <p:sp>
          <p:nvSpPr>
            <p:cNvPr id="5" name="Text Box 8"/>
            <p:cNvSpPr txBox="1">
              <a:spLocks noChangeArrowheads="1"/>
            </p:cNvSpPr>
            <p:nvPr/>
          </p:nvSpPr>
          <p:spPr bwMode="auto">
            <a:xfrm>
              <a:off x="384" y="1301"/>
              <a:ext cx="1536" cy="1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lnSpc>
                  <a:spcPct val="50000"/>
                </a:lnSpc>
                <a:spcBef>
                  <a:spcPct val="50000"/>
                </a:spcBef>
                <a:spcAft>
                  <a:spcPct val="0"/>
                </a:spcAft>
              </a:pPr>
              <a:r>
                <a:rPr lang="en-US" sz="2800" dirty="0">
                  <a:solidFill>
                    <a:srgbClr val="000000"/>
                  </a:solidFill>
                  <a:latin typeface="Arial Rounded MT Bold" pitchFamily="34" charset="0"/>
                </a:rPr>
                <a:t>Flirting</a:t>
              </a:r>
            </a:p>
            <a:p>
              <a:pPr algn="ctr" fontAlgn="base">
                <a:lnSpc>
                  <a:spcPct val="50000"/>
                </a:lnSpc>
                <a:spcBef>
                  <a:spcPct val="50000"/>
                </a:spcBef>
                <a:spcAft>
                  <a:spcPct val="0"/>
                </a:spcAft>
              </a:pPr>
              <a:r>
                <a:rPr lang="en-US" sz="2800" dirty="0">
                  <a:solidFill>
                    <a:srgbClr val="000000"/>
                  </a:solidFill>
                  <a:latin typeface="Arial Rounded MT Bold" pitchFamily="34" charset="0"/>
                </a:rPr>
                <a:t>with the</a:t>
              </a:r>
            </a:p>
            <a:p>
              <a:pPr algn="ctr" fontAlgn="base">
                <a:lnSpc>
                  <a:spcPct val="50000"/>
                </a:lnSpc>
                <a:spcBef>
                  <a:spcPct val="50000"/>
                </a:spcBef>
                <a:spcAft>
                  <a:spcPct val="0"/>
                </a:spcAft>
              </a:pPr>
              <a:r>
                <a:rPr lang="en-US" sz="2800" dirty="0">
                  <a:solidFill>
                    <a:srgbClr val="000000"/>
                  </a:solidFill>
                  <a:latin typeface="Arial Rounded MT Bold" pitchFamily="34" charset="0"/>
                </a:rPr>
                <a:t>Eyes</a:t>
              </a:r>
            </a:p>
            <a:p>
              <a:pPr algn="ctr" fontAlgn="base">
                <a:lnSpc>
                  <a:spcPct val="50000"/>
                </a:lnSpc>
                <a:spcBef>
                  <a:spcPct val="50000"/>
                </a:spcBef>
                <a:spcAft>
                  <a:spcPct val="0"/>
                </a:spcAft>
              </a:pPr>
              <a:r>
                <a:rPr lang="en-US" sz="2800" dirty="0">
                  <a:solidFill>
                    <a:srgbClr val="0070C0"/>
                  </a:solidFill>
                  <a:latin typeface="Arial Rounded MT Bold" pitchFamily="34" charset="0"/>
                </a:rPr>
                <a:t>(Prov. 6:25)</a:t>
              </a:r>
            </a:p>
          </p:txBody>
        </p:sp>
      </p:grpSp>
      <p:grpSp>
        <p:nvGrpSpPr>
          <p:cNvPr id="6" name="Group 14"/>
          <p:cNvGrpSpPr>
            <a:grpSpLocks/>
          </p:cNvGrpSpPr>
          <p:nvPr/>
        </p:nvGrpSpPr>
        <p:grpSpPr bwMode="auto">
          <a:xfrm>
            <a:off x="4147735" y="1752598"/>
            <a:ext cx="2514600" cy="2460625"/>
            <a:chOff x="2160" y="1584"/>
            <a:chExt cx="1584" cy="1550"/>
          </a:xfrm>
        </p:grpSpPr>
        <p:sp>
          <p:nvSpPr>
            <p:cNvPr id="7" name="AutoShape 10"/>
            <p:cNvSpPr>
              <a:spLocks noChangeArrowheads="1"/>
            </p:cNvSpPr>
            <p:nvPr/>
          </p:nvSpPr>
          <p:spPr bwMode="auto">
            <a:xfrm rot="2581330">
              <a:off x="2160" y="1584"/>
              <a:ext cx="1574" cy="1550"/>
            </a:xfrm>
            <a:prstGeom prst="roundRect">
              <a:avLst>
                <a:gd name="adj" fmla="val 9778"/>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endParaRPr>
            </a:p>
          </p:txBody>
        </p:sp>
        <p:sp>
          <p:nvSpPr>
            <p:cNvPr id="8" name="Text Box 9"/>
            <p:cNvSpPr txBox="1">
              <a:spLocks noChangeArrowheads="1"/>
            </p:cNvSpPr>
            <p:nvPr/>
          </p:nvSpPr>
          <p:spPr bwMode="auto">
            <a:xfrm>
              <a:off x="2208" y="1824"/>
              <a:ext cx="1536" cy="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lnSpc>
                  <a:spcPct val="50000"/>
                </a:lnSpc>
                <a:spcBef>
                  <a:spcPct val="50000"/>
                </a:spcBef>
                <a:spcAft>
                  <a:spcPct val="0"/>
                </a:spcAft>
              </a:pPr>
              <a:r>
                <a:rPr lang="en-US" sz="2800" dirty="0">
                  <a:solidFill>
                    <a:srgbClr val="000000"/>
                  </a:solidFill>
                  <a:latin typeface="Arial Rounded MT Bold" pitchFamily="34" charset="0"/>
                </a:rPr>
                <a:t>Flatter</a:t>
              </a:r>
            </a:p>
            <a:p>
              <a:pPr algn="ctr" fontAlgn="base">
                <a:lnSpc>
                  <a:spcPct val="50000"/>
                </a:lnSpc>
                <a:spcBef>
                  <a:spcPct val="50000"/>
                </a:spcBef>
                <a:spcAft>
                  <a:spcPct val="0"/>
                </a:spcAft>
              </a:pPr>
              <a:r>
                <a:rPr lang="en-US" sz="2800" dirty="0">
                  <a:solidFill>
                    <a:srgbClr val="000000"/>
                  </a:solidFill>
                  <a:latin typeface="Arial Rounded MT Bold" pitchFamily="34" charset="0"/>
                </a:rPr>
                <a:t>&amp; Lies</a:t>
              </a:r>
            </a:p>
            <a:p>
              <a:pPr algn="ctr" fontAlgn="base">
                <a:lnSpc>
                  <a:spcPct val="50000"/>
                </a:lnSpc>
                <a:spcBef>
                  <a:spcPct val="50000"/>
                </a:spcBef>
                <a:spcAft>
                  <a:spcPct val="0"/>
                </a:spcAft>
              </a:pPr>
              <a:r>
                <a:rPr lang="en-US" sz="2800" dirty="0">
                  <a:solidFill>
                    <a:srgbClr val="0070C0"/>
                  </a:solidFill>
                  <a:latin typeface="Arial Rounded MT Bold" pitchFamily="34" charset="0"/>
                </a:rPr>
                <a:t>(Prov. 6:24</a:t>
              </a:r>
            </a:p>
            <a:p>
              <a:pPr algn="ctr" fontAlgn="base">
                <a:lnSpc>
                  <a:spcPct val="50000"/>
                </a:lnSpc>
                <a:spcBef>
                  <a:spcPct val="50000"/>
                </a:spcBef>
                <a:spcAft>
                  <a:spcPct val="0"/>
                </a:spcAft>
              </a:pPr>
              <a:r>
                <a:rPr lang="en-US" sz="2800" dirty="0">
                  <a:solidFill>
                    <a:srgbClr val="0070C0"/>
                  </a:solidFill>
                  <a:latin typeface="Arial Rounded MT Bold" pitchFamily="34" charset="0"/>
                </a:rPr>
                <a:t>7:15, 21)</a:t>
              </a:r>
            </a:p>
          </p:txBody>
        </p:sp>
      </p:grpSp>
      <p:grpSp>
        <p:nvGrpSpPr>
          <p:cNvPr id="9" name="Group 15"/>
          <p:cNvGrpSpPr>
            <a:grpSpLocks/>
          </p:cNvGrpSpPr>
          <p:nvPr/>
        </p:nvGrpSpPr>
        <p:grpSpPr bwMode="auto">
          <a:xfrm>
            <a:off x="6188075" y="3657600"/>
            <a:ext cx="2498725" cy="2460625"/>
            <a:chOff x="3792" y="2352"/>
            <a:chExt cx="1574" cy="1550"/>
          </a:xfrm>
        </p:grpSpPr>
        <p:sp>
          <p:nvSpPr>
            <p:cNvPr id="10" name="AutoShape 11"/>
            <p:cNvSpPr>
              <a:spLocks noChangeArrowheads="1"/>
            </p:cNvSpPr>
            <p:nvPr/>
          </p:nvSpPr>
          <p:spPr bwMode="auto">
            <a:xfrm rot="2581330">
              <a:off x="3792" y="2352"/>
              <a:ext cx="1574" cy="1550"/>
            </a:xfrm>
            <a:prstGeom prst="roundRect">
              <a:avLst>
                <a:gd name="adj" fmla="val 9778"/>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endParaRPr>
            </a:p>
          </p:txBody>
        </p:sp>
        <p:sp>
          <p:nvSpPr>
            <p:cNvPr id="11" name="Text Box 12"/>
            <p:cNvSpPr txBox="1">
              <a:spLocks noChangeArrowheads="1"/>
            </p:cNvSpPr>
            <p:nvPr/>
          </p:nvSpPr>
          <p:spPr bwMode="auto">
            <a:xfrm>
              <a:off x="3792" y="2592"/>
              <a:ext cx="1536" cy="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lnSpc>
                  <a:spcPct val="50000"/>
                </a:lnSpc>
                <a:spcBef>
                  <a:spcPct val="50000"/>
                </a:spcBef>
                <a:spcAft>
                  <a:spcPct val="0"/>
                </a:spcAft>
              </a:pPr>
              <a:r>
                <a:rPr lang="en-US" sz="2800" dirty="0">
                  <a:solidFill>
                    <a:srgbClr val="000000"/>
                  </a:solidFill>
                  <a:latin typeface="Arial Rounded MT Bold" pitchFamily="34" charset="0"/>
                </a:rPr>
                <a:t>Attracts</a:t>
              </a:r>
            </a:p>
            <a:p>
              <a:pPr algn="ctr" fontAlgn="base">
                <a:lnSpc>
                  <a:spcPct val="50000"/>
                </a:lnSpc>
                <a:spcBef>
                  <a:spcPct val="50000"/>
                </a:spcBef>
                <a:spcAft>
                  <a:spcPct val="0"/>
                </a:spcAft>
              </a:pPr>
              <a:r>
                <a:rPr lang="en-US" sz="2800" dirty="0">
                  <a:solidFill>
                    <a:srgbClr val="000000"/>
                  </a:solidFill>
                  <a:latin typeface="Arial Rounded MT Bold" pitchFamily="34" charset="0"/>
                </a:rPr>
                <a:t>By Attire</a:t>
              </a:r>
            </a:p>
            <a:p>
              <a:pPr algn="ctr" fontAlgn="base">
                <a:lnSpc>
                  <a:spcPct val="50000"/>
                </a:lnSpc>
                <a:spcBef>
                  <a:spcPct val="50000"/>
                </a:spcBef>
                <a:spcAft>
                  <a:spcPct val="0"/>
                </a:spcAft>
              </a:pPr>
              <a:r>
                <a:rPr lang="en-US" sz="2800" dirty="0">
                  <a:solidFill>
                    <a:srgbClr val="0070C0"/>
                  </a:solidFill>
                  <a:latin typeface="Arial Rounded MT Bold" pitchFamily="34" charset="0"/>
                </a:rPr>
                <a:t>(Prov. 7:10)</a:t>
              </a:r>
            </a:p>
          </p:txBody>
        </p:sp>
      </p:grpSp>
      <p:sp>
        <p:nvSpPr>
          <p:cNvPr id="13" name="TextBox 12"/>
          <p:cNvSpPr txBox="1"/>
          <p:nvPr/>
        </p:nvSpPr>
        <p:spPr>
          <a:xfrm>
            <a:off x="2087347" y="0"/>
            <a:ext cx="6858000" cy="1200329"/>
          </a:xfrm>
          <a:prstGeom prst="rect">
            <a:avLst/>
          </a:prstGeom>
          <a:noFill/>
        </p:spPr>
        <p:txBody>
          <a:bodyPr wrap="square" rtlCol="0">
            <a:spAutoFit/>
          </a:bodyPr>
          <a:lstStyle/>
          <a:p>
            <a:pPr algn="ctr"/>
            <a:r>
              <a:rPr lang="en-US" sz="3600" dirty="0">
                <a:solidFill>
                  <a:srgbClr val="FFFF00"/>
                </a:solidFill>
              </a:rPr>
              <a:t>Do Not Understand</a:t>
            </a:r>
          </a:p>
          <a:p>
            <a:pPr algn="ctr"/>
            <a:r>
              <a:rPr lang="en-US" sz="3600" dirty="0">
                <a:solidFill>
                  <a:srgbClr val="FFFF00"/>
                </a:solidFill>
              </a:rPr>
              <a:t>The “Tools” Used</a:t>
            </a:r>
          </a:p>
        </p:txBody>
      </p:sp>
      <p:grpSp>
        <p:nvGrpSpPr>
          <p:cNvPr id="14" name="Group 15"/>
          <p:cNvGrpSpPr>
            <a:grpSpLocks/>
          </p:cNvGrpSpPr>
          <p:nvPr/>
        </p:nvGrpSpPr>
        <p:grpSpPr bwMode="auto">
          <a:xfrm>
            <a:off x="2408022" y="3962400"/>
            <a:ext cx="2498725" cy="2460625"/>
            <a:chOff x="3792" y="2352"/>
            <a:chExt cx="1574" cy="1550"/>
          </a:xfrm>
        </p:grpSpPr>
        <p:sp>
          <p:nvSpPr>
            <p:cNvPr id="15" name="AutoShape 11"/>
            <p:cNvSpPr>
              <a:spLocks noChangeArrowheads="1"/>
            </p:cNvSpPr>
            <p:nvPr/>
          </p:nvSpPr>
          <p:spPr bwMode="auto">
            <a:xfrm rot="2581330">
              <a:off x="3792" y="2352"/>
              <a:ext cx="1574" cy="1550"/>
            </a:xfrm>
            <a:prstGeom prst="roundRect">
              <a:avLst>
                <a:gd name="adj" fmla="val 9778"/>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400">
                <a:solidFill>
                  <a:srgbClr val="000000"/>
                </a:solidFill>
              </a:endParaRPr>
            </a:p>
          </p:txBody>
        </p:sp>
        <p:sp>
          <p:nvSpPr>
            <p:cNvPr id="16" name="Text Box 12"/>
            <p:cNvSpPr txBox="1">
              <a:spLocks noChangeArrowheads="1"/>
            </p:cNvSpPr>
            <p:nvPr/>
          </p:nvSpPr>
          <p:spPr bwMode="auto">
            <a:xfrm>
              <a:off x="3792" y="2592"/>
              <a:ext cx="1536" cy="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lnSpc>
                  <a:spcPct val="50000"/>
                </a:lnSpc>
                <a:spcBef>
                  <a:spcPct val="50000"/>
                </a:spcBef>
                <a:spcAft>
                  <a:spcPct val="0"/>
                </a:spcAft>
              </a:pPr>
              <a:r>
                <a:rPr lang="en-US" sz="2800" dirty="0">
                  <a:solidFill>
                    <a:srgbClr val="000000"/>
                  </a:solidFill>
                  <a:latin typeface="Arial Rounded MT Bold" pitchFamily="34" charset="0"/>
                </a:rPr>
                <a:t>Looking</a:t>
              </a:r>
            </a:p>
            <a:p>
              <a:pPr algn="ctr" fontAlgn="base">
                <a:lnSpc>
                  <a:spcPct val="50000"/>
                </a:lnSpc>
                <a:spcBef>
                  <a:spcPct val="50000"/>
                </a:spcBef>
                <a:spcAft>
                  <a:spcPct val="0"/>
                </a:spcAft>
              </a:pPr>
              <a:r>
                <a:rPr lang="en-US" sz="2800" dirty="0">
                  <a:solidFill>
                    <a:srgbClr val="000000"/>
                  </a:solidFill>
                  <a:latin typeface="Arial Rounded MT Bold" pitchFamily="34" charset="0"/>
                </a:rPr>
                <a:t>&amp; Lusting</a:t>
              </a:r>
            </a:p>
            <a:p>
              <a:pPr algn="ctr" fontAlgn="base">
                <a:lnSpc>
                  <a:spcPct val="50000"/>
                </a:lnSpc>
                <a:spcBef>
                  <a:spcPct val="50000"/>
                </a:spcBef>
                <a:spcAft>
                  <a:spcPct val="0"/>
                </a:spcAft>
              </a:pPr>
              <a:r>
                <a:rPr lang="en-US" sz="2800" dirty="0">
                  <a:solidFill>
                    <a:srgbClr val="0070C0"/>
                  </a:solidFill>
                  <a:latin typeface="Arial Rounded MT Bold" pitchFamily="34" charset="0"/>
                </a:rPr>
                <a:t>(Prov. 6:25</a:t>
              </a:r>
            </a:p>
            <a:p>
              <a:pPr algn="ctr" fontAlgn="base">
                <a:lnSpc>
                  <a:spcPct val="50000"/>
                </a:lnSpc>
                <a:spcBef>
                  <a:spcPct val="50000"/>
                </a:spcBef>
                <a:spcAft>
                  <a:spcPct val="0"/>
                </a:spcAft>
              </a:pPr>
              <a:r>
                <a:rPr lang="en-US" sz="2800" dirty="0">
                  <a:solidFill>
                    <a:srgbClr val="0070C0"/>
                  </a:solidFill>
                  <a:latin typeface="Arial Rounded MT Bold" pitchFamily="34" charset="0"/>
                </a:rPr>
                <a:t>Mt. 5:28)</a:t>
              </a:r>
            </a:p>
          </p:txBody>
        </p:sp>
      </p:grpSp>
    </p:spTree>
    <p:extLst>
      <p:ext uri="{BB962C8B-B14F-4D97-AF65-F5344CB8AC3E}">
        <p14:creationId xmlns:p14="http://schemas.microsoft.com/office/powerpoint/2010/main" val="1412160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out)">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amond(out)">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32"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amond(out)">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000" dirty="0">
                <a:solidFill>
                  <a:srgbClr val="FFFF00"/>
                </a:solidFill>
                <a:effectLst>
                  <a:outerShdw blurRad="38100" dist="38100" dir="2700000" algn="tl">
                    <a:srgbClr val="000000">
                      <a:alpha val="43137"/>
                    </a:srgbClr>
                  </a:outerShdw>
                </a:effectLst>
                <a:latin typeface="Arial Rounded MT Bold" panose="020F0704030504030204" pitchFamily="34" charset="0"/>
              </a:rPr>
              <a:t>Things You Need to Know about Marriage</a:t>
            </a:r>
          </a:p>
        </p:txBody>
      </p:sp>
      <p:sp>
        <p:nvSpPr>
          <p:cNvPr id="6" name="Rectangle: Rounded Corners 5">
            <a:extLst>
              <a:ext uri="{FF2B5EF4-FFF2-40B4-BE49-F238E27FC236}">
                <a16:creationId xmlns:a16="http://schemas.microsoft.com/office/drawing/2014/main" id="{4A5F4FD6-196B-44E1-B2AC-1252C38A607C}"/>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solidFill>
                  <a:schemeClr val="bg1"/>
                </a:solidFill>
              </a:rPr>
              <a:t>Marriages</a:t>
            </a:r>
          </a:p>
          <a:p>
            <a:pPr algn="ctr"/>
            <a:r>
              <a:rPr lang="en-US" sz="3400" dirty="0">
                <a:solidFill>
                  <a:schemeClr val="bg1"/>
                </a:solidFill>
              </a:rPr>
              <a:t>Have</a:t>
            </a:r>
          </a:p>
          <a:p>
            <a:pPr algn="ctr"/>
            <a:r>
              <a:rPr lang="en-US" sz="3400" dirty="0">
                <a:solidFill>
                  <a:schemeClr val="bg1"/>
                </a:solidFill>
              </a:rPr>
              <a:t>Problem</a:t>
            </a:r>
          </a:p>
        </p:txBody>
      </p:sp>
      <p:sp>
        <p:nvSpPr>
          <p:cNvPr id="7" name="TextBox 6">
            <a:extLst>
              <a:ext uri="{FF2B5EF4-FFF2-40B4-BE49-F238E27FC236}">
                <a16:creationId xmlns:a16="http://schemas.microsoft.com/office/drawing/2014/main" id="{9BEA0BB9-9A64-45B2-B7E6-DD5C8AB6AE36}"/>
              </a:ext>
            </a:extLst>
          </p:cNvPr>
          <p:cNvSpPr txBox="1"/>
          <p:nvPr/>
        </p:nvSpPr>
        <p:spPr>
          <a:xfrm>
            <a:off x="4572000" y="925075"/>
            <a:ext cx="4276164" cy="3785652"/>
          </a:xfrm>
          <a:prstGeom prst="rect">
            <a:avLst/>
          </a:prstGeom>
          <a:noFill/>
        </p:spPr>
        <p:txBody>
          <a:bodyPr wrap="square" rtlCol="0">
            <a:spAutoFit/>
          </a:bodyPr>
          <a:lstStyle/>
          <a:p>
            <a:pPr marL="400050" indent="-400050">
              <a:buFont typeface="+mj-lt"/>
              <a:buAutoNum type="romanUcPeriod"/>
            </a:pPr>
            <a:r>
              <a:rPr lang="en-US" sz="3000" b="1" dirty="0"/>
              <a:t>Reasons for the Problems</a:t>
            </a:r>
          </a:p>
          <a:p>
            <a:pPr marL="400050" indent="-400050">
              <a:buFont typeface="+mj-lt"/>
              <a:buAutoNum type="romanUcPeriod"/>
            </a:pPr>
            <a:endParaRPr lang="en-US" sz="3000" b="1" dirty="0"/>
          </a:p>
          <a:p>
            <a:pPr marL="400050" indent="-400050">
              <a:buFont typeface="+mj-lt"/>
              <a:buAutoNum type="romanUcPeriod"/>
            </a:pPr>
            <a:r>
              <a:rPr lang="en-US" sz="3000" b="1" dirty="0"/>
              <a:t>Why Christians have Affairs </a:t>
            </a:r>
          </a:p>
          <a:p>
            <a:pPr marL="400050" indent="-400050">
              <a:buFont typeface="+mj-lt"/>
              <a:buAutoNum type="romanUcPeriod"/>
            </a:pPr>
            <a:endParaRPr lang="en-US" sz="3000" b="1" dirty="0"/>
          </a:p>
          <a:p>
            <a:pPr marL="400050" indent="-400050">
              <a:buFont typeface="+mj-lt"/>
              <a:buAutoNum type="romanUcPeriod"/>
            </a:pPr>
            <a:r>
              <a:rPr lang="en-US" sz="3000" b="1" dirty="0"/>
              <a:t>How to Solve the Problems</a:t>
            </a:r>
          </a:p>
        </p:txBody>
      </p:sp>
    </p:spTree>
    <p:extLst>
      <p:ext uri="{BB962C8B-B14F-4D97-AF65-F5344CB8AC3E}">
        <p14:creationId xmlns:p14="http://schemas.microsoft.com/office/powerpoint/2010/main" val="3677750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3"/>
            </a:pPr>
            <a:r>
              <a:rPr lang="en-US" sz="3000" b="1" dirty="0"/>
              <a:t>How to Solve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8" y="1837427"/>
            <a:ext cx="8116725"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Divorce is not the answer</a:t>
            </a:r>
          </a:p>
          <a:p>
            <a:pPr marL="457200" marR="0" lvl="0" indent="-457200" algn="l" defTabSz="396875" rtl="0" eaLnBrk="1" fontAlgn="base" latinLnBrk="0" hangingPunct="1">
              <a:spcAft>
                <a:spcPct val="0"/>
              </a:spcAft>
              <a:buClrTx/>
              <a:buSzTx/>
              <a:buFontTx/>
              <a:buAutoNum type="alphaUcPeriod"/>
              <a:tabLst/>
              <a:defRPr/>
            </a:pPr>
            <a:endParaRPr kumimoji="0" lang="en-US" altLang="en-US" sz="1000" b="0" i="0" u="sng"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1200150" lvl="1" indent="-457200" eaLnBrk="1" fontAlgn="base" hangingPunct="1">
              <a:spcAft>
                <a:spcPct val="0"/>
              </a:spcAft>
              <a:buFont typeface="+mj-lt"/>
              <a:buAutoNum type="arabicPeriod"/>
              <a:defRPr/>
            </a:pPr>
            <a:r>
              <a:rPr lang="en-US" altLang="en-US" sz="2400" i="1" dirty="0">
                <a:solidFill>
                  <a:srgbClr val="000000"/>
                </a:solidFill>
              </a:rPr>
              <a:t>Can’t divorce except for fornication (Matt. 19:3-9)</a:t>
            </a:r>
          </a:p>
          <a:p>
            <a:pPr marL="1200150" lvl="1" indent="-457200" eaLnBrk="1" fontAlgn="base" hangingPunct="1">
              <a:spcAft>
                <a:spcPct val="0"/>
              </a:spcAft>
              <a:buFont typeface="+mj-lt"/>
              <a:buAutoNum type="arabicPeriod"/>
              <a:defRPr/>
            </a:pPr>
            <a:r>
              <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When problems arise</a:t>
            </a:r>
            <a:r>
              <a:rPr kumimoji="0" lang="en-US" altLang="en-US" sz="2400" b="0" i="1" u="none" strike="noStrike" kern="1200" cap="none" spc="0" normalizeH="0" noProof="0" dirty="0">
                <a:ln>
                  <a:noFill/>
                </a:ln>
                <a:solidFill>
                  <a:srgbClr val="000000"/>
                </a:solidFill>
                <a:effectLst/>
                <a:uLnTx/>
                <a:uFillTx/>
                <a:latin typeface="Arial" panose="020B0604020202020204" pitchFamily="34" charset="0"/>
                <a:ea typeface="+mn-ea"/>
                <a:cs typeface="+mn-cs"/>
              </a:rPr>
              <a:t> all talk about divorce should be off the table!</a:t>
            </a:r>
            <a:endParaRPr kumimoji="0" lang="en-US" altLang="en-US" sz="2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75226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3"/>
            </a:pPr>
            <a:r>
              <a:rPr lang="en-US" sz="3000" b="1" dirty="0"/>
              <a:t>How to Solve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8" y="1837427"/>
            <a:ext cx="8019907"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Divorce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lang="en-US" altLang="en-US" sz="2400" u="sng" dirty="0">
                <a:solidFill>
                  <a:srgbClr val="000000"/>
                </a:solidFill>
              </a:rPr>
              <a:t>Separation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endParaRPr lang="en-US" altLang="en-US" sz="1000" u="sng" dirty="0">
              <a:solidFill>
                <a:srgbClr val="000000"/>
              </a:solidFill>
            </a:endParaRPr>
          </a:p>
          <a:p>
            <a:pPr marL="1200150" lvl="1" indent="-457200" eaLnBrk="1" fontAlgn="base" hangingPunct="1">
              <a:spcBef>
                <a:spcPts val="600"/>
              </a:spcBef>
              <a:spcAft>
                <a:spcPct val="0"/>
              </a:spcAft>
              <a:buFont typeface="+mj-lt"/>
              <a:buAutoNum type="arabicPeriod"/>
              <a:defRPr/>
            </a:pPr>
            <a:r>
              <a:rPr lang="en-US" altLang="en-US" sz="2400" i="1" dirty="0">
                <a:solidFill>
                  <a:srgbClr val="000000"/>
                </a:solidFill>
              </a:rPr>
              <a:t>Common thought: “know we can’t divorce – but we can separate”</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Conflict</a:t>
            </a:r>
            <a:r>
              <a:rPr kumimoji="0" lang="en-US" altLang="en-US" sz="2400" b="0" i="1" strike="noStrike" kern="1200" cap="none" spc="0" normalizeH="0" noProof="0" dirty="0">
                <a:ln>
                  <a:noFill/>
                </a:ln>
                <a:solidFill>
                  <a:srgbClr val="000000"/>
                </a:solidFill>
                <a:effectLst/>
                <a:uLnTx/>
                <a:uFillTx/>
              </a:rPr>
              <a:t> arises – one mate just leaves </a:t>
            </a:r>
          </a:p>
          <a:p>
            <a:pPr marL="1200150" lvl="1" indent="-457200" eaLnBrk="1" fontAlgn="base" hangingPunct="1">
              <a:spcBef>
                <a:spcPts val="600"/>
              </a:spcBef>
              <a:spcAft>
                <a:spcPct val="0"/>
              </a:spcAft>
              <a:buFont typeface="+mj-lt"/>
              <a:buAutoNum type="arabicPeriod"/>
              <a:defRPr/>
            </a:pPr>
            <a:r>
              <a:rPr lang="en-US" altLang="en-US" sz="2400" i="1" baseline="0" dirty="0">
                <a:solidFill>
                  <a:srgbClr val="000000"/>
                </a:solidFill>
              </a:rPr>
              <a:t>Bible</a:t>
            </a:r>
            <a:r>
              <a:rPr lang="en-US" altLang="en-US" sz="2400" i="1" dirty="0">
                <a:solidFill>
                  <a:srgbClr val="000000"/>
                </a:solidFill>
              </a:rPr>
              <a:t> only gives one cause for separation</a:t>
            </a:r>
            <a:endParaRPr kumimoji="0" lang="en-US" altLang="en-US" sz="2400" b="0" i="1" strike="noStrike" kern="120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1098077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additive="base">
                                        <p:cTn id="7"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3" end="3"/>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anim calcmode="lin" valueType="num">
                                      <p:cBhvr additive="base">
                                        <p:cTn id="11" dur="500" fill="hold"/>
                                        <p:tgtEl>
                                          <p:spTgt spid="7">
                                            <p:txEl>
                                              <p:pRg st="4" end="4"/>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
                                            <p:txEl>
                                              <p:pRg st="4" end="4"/>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 calcmode="lin" valueType="num">
                                      <p:cBhvr additive="base">
                                        <p:cTn id="15" dur="500" fill="hold"/>
                                        <p:tgtEl>
                                          <p:spTgt spid="7">
                                            <p:txEl>
                                              <p:pRg st="5" end="5"/>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1506" name="Group 22">
            <a:extLst>
              <a:ext uri="{FF2B5EF4-FFF2-40B4-BE49-F238E27FC236}">
                <a16:creationId xmlns:a16="http://schemas.microsoft.com/office/drawing/2014/main" id="{A4BE88CB-3B96-4D51-9D9E-AC7DCF2514C5}"/>
              </a:ext>
            </a:extLst>
          </p:cNvPr>
          <p:cNvGrpSpPr>
            <a:grpSpLocks/>
          </p:cNvGrpSpPr>
          <p:nvPr/>
        </p:nvGrpSpPr>
        <p:grpSpPr bwMode="auto">
          <a:xfrm>
            <a:off x="533400" y="381000"/>
            <a:ext cx="8153400" cy="6019800"/>
            <a:chOff x="336" y="240"/>
            <a:chExt cx="5136" cy="3792"/>
          </a:xfrm>
        </p:grpSpPr>
        <p:sp>
          <p:nvSpPr>
            <p:cNvPr id="21507" name="Rectangle 2">
              <a:extLst>
                <a:ext uri="{FF2B5EF4-FFF2-40B4-BE49-F238E27FC236}">
                  <a16:creationId xmlns:a16="http://schemas.microsoft.com/office/drawing/2014/main" id="{D1DA95D1-E1E0-45BA-BBE3-FFC536D130CC}"/>
                </a:ext>
              </a:extLst>
            </p:cNvPr>
            <p:cNvSpPr>
              <a:spLocks noChangeArrowheads="1"/>
            </p:cNvSpPr>
            <p:nvPr/>
          </p:nvSpPr>
          <p:spPr bwMode="auto">
            <a:xfrm>
              <a:off x="336" y="240"/>
              <a:ext cx="5136" cy="3792"/>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1508" name="Text Box 7">
              <a:extLst>
                <a:ext uri="{FF2B5EF4-FFF2-40B4-BE49-F238E27FC236}">
                  <a16:creationId xmlns:a16="http://schemas.microsoft.com/office/drawing/2014/main" id="{884C8595-5971-4889-9040-43D6EAA0C849}"/>
                </a:ext>
              </a:extLst>
            </p:cNvPr>
            <p:cNvSpPr txBox="1">
              <a:spLocks noChangeArrowheads="1"/>
            </p:cNvSpPr>
            <p:nvPr/>
          </p:nvSpPr>
          <p:spPr bwMode="auto">
            <a:xfrm>
              <a:off x="5088" y="3721"/>
              <a:ext cx="33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20</a:t>
              </a:r>
            </a:p>
          </p:txBody>
        </p:sp>
        <p:sp>
          <p:nvSpPr>
            <p:cNvPr id="21509" name="Text Box 8">
              <a:extLst>
                <a:ext uri="{FF2B5EF4-FFF2-40B4-BE49-F238E27FC236}">
                  <a16:creationId xmlns:a16="http://schemas.microsoft.com/office/drawing/2014/main" id="{ABB41BA0-5B76-4441-AD2F-D236AF5D3218}"/>
                </a:ext>
              </a:extLst>
            </p:cNvPr>
            <p:cNvSpPr txBox="1">
              <a:spLocks noChangeArrowheads="1"/>
            </p:cNvSpPr>
            <p:nvPr/>
          </p:nvSpPr>
          <p:spPr bwMode="auto">
            <a:xfrm>
              <a:off x="2160" y="417"/>
              <a:ext cx="145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One Cause</a:t>
              </a:r>
            </a:p>
          </p:txBody>
        </p:sp>
        <p:sp>
          <p:nvSpPr>
            <p:cNvPr id="21510" name="Line 9">
              <a:extLst>
                <a:ext uri="{FF2B5EF4-FFF2-40B4-BE49-F238E27FC236}">
                  <a16:creationId xmlns:a16="http://schemas.microsoft.com/office/drawing/2014/main" id="{7D1EB25D-8D35-4AA3-89A6-F52D87CBB347}"/>
                </a:ext>
              </a:extLst>
            </p:cNvPr>
            <p:cNvSpPr>
              <a:spLocks noChangeShapeType="1"/>
            </p:cNvSpPr>
            <p:nvPr/>
          </p:nvSpPr>
          <p:spPr bwMode="auto">
            <a:xfrm>
              <a:off x="336" y="3312"/>
              <a:ext cx="5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1511" name="Line 10">
              <a:extLst>
                <a:ext uri="{FF2B5EF4-FFF2-40B4-BE49-F238E27FC236}">
                  <a16:creationId xmlns:a16="http://schemas.microsoft.com/office/drawing/2014/main" id="{FD63B776-BFBB-49D4-BF6A-A191029F667D}"/>
                </a:ext>
              </a:extLst>
            </p:cNvPr>
            <p:cNvSpPr>
              <a:spLocks noChangeShapeType="1"/>
            </p:cNvSpPr>
            <p:nvPr/>
          </p:nvSpPr>
          <p:spPr bwMode="auto">
            <a:xfrm>
              <a:off x="2880" y="1008"/>
              <a:ext cx="0" cy="23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1512" name="Text Box 11">
              <a:extLst>
                <a:ext uri="{FF2B5EF4-FFF2-40B4-BE49-F238E27FC236}">
                  <a16:creationId xmlns:a16="http://schemas.microsoft.com/office/drawing/2014/main" id="{BACAA3D8-2D22-4DC6-884A-F0C984F79C4E}"/>
                </a:ext>
              </a:extLst>
            </p:cNvPr>
            <p:cNvSpPr txBox="1">
              <a:spLocks noChangeArrowheads="1"/>
            </p:cNvSpPr>
            <p:nvPr/>
          </p:nvSpPr>
          <p:spPr bwMode="auto">
            <a:xfrm>
              <a:off x="1061" y="3471"/>
              <a:ext cx="364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1" u="none" strike="noStrike" kern="1200" cap="none" spc="0" normalizeH="0" baseline="0" noProof="0">
                  <a:ln>
                    <a:noFill/>
                  </a:ln>
                  <a:solidFill>
                    <a:srgbClr val="000000"/>
                  </a:solidFill>
                  <a:effectLst/>
                  <a:uLnTx/>
                  <a:uFillTx/>
                  <a:latin typeface="Arial" panose="020B0604020202020204" pitchFamily="34" charset="0"/>
                  <a:ea typeface="+mn-ea"/>
                  <a:cs typeface="+mn-cs"/>
                </a:rPr>
                <a:t>Any Other Cause Is Unscriptural!</a:t>
              </a:r>
            </a:p>
          </p:txBody>
        </p:sp>
        <p:sp>
          <p:nvSpPr>
            <p:cNvPr id="21513" name="Text Box 12">
              <a:extLst>
                <a:ext uri="{FF2B5EF4-FFF2-40B4-BE49-F238E27FC236}">
                  <a16:creationId xmlns:a16="http://schemas.microsoft.com/office/drawing/2014/main" id="{5F81AB23-40AF-450C-A519-3D53CC52EB3B}"/>
                </a:ext>
              </a:extLst>
            </p:cNvPr>
            <p:cNvSpPr txBox="1">
              <a:spLocks noChangeArrowheads="1"/>
            </p:cNvSpPr>
            <p:nvPr/>
          </p:nvSpPr>
          <p:spPr bwMode="auto">
            <a:xfrm>
              <a:off x="1141" y="976"/>
              <a:ext cx="93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Divorce</a:t>
              </a:r>
            </a:p>
          </p:txBody>
        </p:sp>
        <p:sp>
          <p:nvSpPr>
            <p:cNvPr id="21514" name="AutoShape 13">
              <a:extLst>
                <a:ext uri="{FF2B5EF4-FFF2-40B4-BE49-F238E27FC236}">
                  <a16:creationId xmlns:a16="http://schemas.microsoft.com/office/drawing/2014/main" id="{01BEADA5-0134-490F-9B41-14AD37D9C47C}"/>
                </a:ext>
              </a:extLst>
            </p:cNvPr>
            <p:cNvSpPr>
              <a:spLocks noChangeArrowheads="1"/>
            </p:cNvSpPr>
            <p:nvPr/>
          </p:nvSpPr>
          <p:spPr bwMode="auto">
            <a:xfrm>
              <a:off x="1296" y="1344"/>
              <a:ext cx="528" cy="24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1515" name="AutoShape 14">
              <a:extLst>
                <a:ext uri="{FF2B5EF4-FFF2-40B4-BE49-F238E27FC236}">
                  <a16:creationId xmlns:a16="http://schemas.microsoft.com/office/drawing/2014/main" id="{8495EDB4-EB99-4E2D-B78E-BAD4B0E5D182}"/>
                </a:ext>
              </a:extLst>
            </p:cNvPr>
            <p:cNvSpPr>
              <a:spLocks noChangeArrowheads="1"/>
            </p:cNvSpPr>
            <p:nvPr/>
          </p:nvSpPr>
          <p:spPr bwMode="auto">
            <a:xfrm>
              <a:off x="1296" y="2880"/>
              <a:ext cx="528" cy="24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1516" name="Oval 15">
              <a:extLst>
                <a:ext uri="{FF2B5EF4-FFF2-40B4-BE49-F238E27FC236}">
                  <a16:creationId xmlns:a16="http://schemas.microsoft.com/office/drawing/2014/main" id="{E7CFEA30-8A2C-4F48-80AC-A58E981A3820}"/>
                </a:ext>
              </a:extLst>
            </p:cNvPr>
            <p:cNvSpPr>
              <a:spLocks noChangeArrowheads="1"/>
            </p:cNvSpPr>
            <p:nvPr/>
          </p:nvSpPr>
          <p:spPr bwMode="auto">
            <a:xfrm>
              <a:off x="864" y="1632"/>
              <a:ext cx="1392" cy="432"/>
            </a:xfrm>
            <a:prstGeom prst="ellipse">
              <a:avLst/>
            </a:prstGeom>
            <a:noFill/>
            <a:ln w="57150" cmpd="thinThick">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One Cause:</a:t>
              </a:r>
            </a:p>
          </p:txBody>
        </p:sp>
        <p:sp>
          <p:nvSpPr>
            <p:cNvPr id="21517" name="Text Box 16">
              <a:extLst>
                <a:ext uri="{FF2B5EF4-FFF2-40B4-BE49-F238E27FC236}">
                  <a16:creationId xmlns:a16="http://schemas.microsoft.com/office/drawing/2014/main" id="{42A77088-F79F-4607-9186-E46CDB067340}"/>
                </a:ext>
              </a:extLst>
            </p:cNvPr>
            <p:cNvSpPr txBox="1">
              <a:spLocks noChangeArrowheads="1"/>
            </p:cNvSpPr>
            <p:nvPr/>
          </p:nvSpPr>
          <p:spPr bwMode="auto">
            <a:xfrm>
              <a:off x="912" y="2208"/>
              <a:ext cx="1352"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“Fornication”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(Matt. 19:9)</a:t>
              </a:r>
            </a:p>
          </p:txBody>
        </p:sp>
        <p:sp>
          <p:nvSpPr>
            <p:cNvPr id="21518" name="Text Box 17">
              <a:extLst>
                <a:ext uri="{FF2B5EF4-FFF2-40B4-BE49-F238E27FC236}">
                  <a16:creationId xmlns:a16="http://schemas.microsoft.com/office/drawing/2014/main" id="{C782C7E5-C660-4F2E-9683-5E749387969E}"/>
                </a:ext>
              </a:extLst>
            </p:cNvPr>
            <p:cNvSpPr txBox="1">
              <a:spLocks noChangeArrowheads="1"/>
            </p:cNvSpPr>
            <p:nvPr/>
          </p:nvSpPr>
          <p:spPr bwMode="auto">
            <a:xfrm>
              <a:off x="3473" y="960"/>
              <a:ext cx="127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Separation</a:t>
              </a:r>
            </a:p>
          </p:txBody>
        </p:sp>
        <p:sp>
          <p:nvSpPr>
            <p:cNvPr id="21519" name="AutoShape 18">
              <a:extLst>
                <a:ext uri="{FF2B5EF4-FFF2-40B4-BE49-F238E27FC236}">
                  <a16:creationId xmlns:a16="http://schemas.microsoft.com/office/drawing/2014/main" id="{FFCCF0B4-B17A-4E97-B03D-93946CD52A1D}"/>
                </a:ext>
              </a:extLst>
            </p:cNvPr>
            <p:cNvSpPr>
              <a:spLocks noChangeArrowheads="1"/>
            </p:cNvSpPr>
            <p:nvPr/>
          </p:nvSpPr>
          <p:spPr bwMode="auto">
            <a:xfrm>
              <a:off x="3792" y="1328"/>
              <a:ext cx="528" cy="24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1520" name="AutoShape 19">
              <a:extLst>
                <a:ext uri="{FF2B5EF4-FFF2-40B4-BE49-F238E27FC236}">
                  <a16:creationId xmlns:a16="http://schemas.microsoft.com/office/drawing/2014/main" id="{497146D7-BDC7-460B-AB08-9D47AE9944BB}"/>
                </a:ext>
              </a:extLst>
            </p:cNvPr>
            <p:cNvSpPr>
              <a:spLocks noChangeArrowheads="1"/>
            </p:cNvSpPr>
            <p:nvPr/>
          </p:nvSpPr>
          <p:spPr bwMode="auto">
            <a:xfrm>
              <a:off x="3792" y="2864"/>
              <a:ext cx="528" cy="240"/>
            </a:xfrm>
            <a:prstGeom prst="downArrow">
              <a:avLst>
                <a:gd name="adj1" fmla="val 50000"/>
                <a:gd name="adj2"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1521" name="Oval 20">
              <a:extLst>
                <a:ext uri="{FF2B5EF4-FFF2-40B4-BE49-F238E27FC236}">
                  <a16:creationId xmlns:a16="http://schemas.microsoft.com/office/drawing/2014/main" id="{E5C017D0-A1B3-4569-A0F1-2EA6A099F026}"/>
                </a:ext>
              </a:extLst>
            </p:cNvPr>
            <p:cNvSpPr>
              <a:spLocks noChangeArrowheads="1"/>
            </p:cNvSpPr>
            <p:nvPr/>
          </p:nvSpPr>
          <p:spPr bwMode="auto">
            <a:xfrm>
              <a:off x="3360" y="1616"/>
              <a:ext cx="1392" cy="432"/>
            </a:xfrm>
            <a:prstGeom prst="ellipse">
              <a:avLst/>
            </a:prstGeom>
            <a:noFill/>
            <a:ln w="57150" cmpd="thinThick">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One Cause:</a:t>
              </a:r>
            </a:p>
          </p:txBody>
        </p:sp>
        <p:sp>
          <p:nvSpPr>
            <p:cNvPr id="21522" name="Text Box 21">
              <a:extLst>
                <a:ext uri="{FF2B5EF4-FFF2-40B4-BE49-F238E27FC236}">
                  <a16:creationId xmlns:a16="http://schemas.microsoft.com/office/drawing/2014/main" id="{2E303909-A223-4045-A09C-412ED84D0CD0}"/>
                </a:ext>
              </a:extLst>
            </p:cNvPr>
            <p:cNvSpPr txBox="1">
              <a:spLocks noChangeArrowheads="1"/>
            </p:cNvSpPr>
            <p:nvPr/>
          </p:nvSpPr>
          <p:spPr bwMode="auto">
            <a:xfrm>
              <a:off x="3145" y="2096"/>
              <a:ext cx="1887"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“give yourselves 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fasting and prayer”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mn-cs"/>
                </a:rPr>
                <a:t>(1 Cor. 7:5)</a:t>
              </a:r>
            </a:p>
          </p:txBody>
        </p:sp>
      </p:grpSp>
    </p:spTree>
    <p:extLst>
      <p:ext uri="{BB962C8B-B14F-4D97-AF65-F5344CB8AC3E}">
        <p14:creationId xmlns:p14="http://schemas.microsoft.com/office/powerpoint/2010/main" val="30167577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3"/>
            </a:pPr>
            <a:r>
              <a:rPr lang="en-US" sz="3000" b="1" dirty="0"/>
              <a:t>How to Solve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15912"/>
            <a:ext cx="7620000" cy="29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Divorce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lang="en-US" altLang="en-US" sz="2400" u="sng" dirty="0">
                <a:solidFill>
                  <a:srgbClr val="000000"/>
                </a:solidFill>
              </a:rPr>
              <a:t>Separation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rPr>
              <a:t>Preventative &amp; resolving</a:t>
            </a:r>
            <a:r>
              <a:rPr kumimoji="0" lang="en-US" altLang="en-US" sz="2400" b="0" i="0" u="sng" strike="noStrike" kern="1200" cap="none" spc="0" normalizeH="0" noProof="0" dirty="0">
                <a:ln>
                  <a:noFill/>
                </a:ln>
                <a:solidFill>
                  <a:srgbClr val="000000"/>
                </a:solidFill>
                <a:effectLst/>
                <a:uLnTx/>
                <a:uFillTx/>
              </a:rPr>
              <a:t> measures</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Work daily</a:t>
            </a:r>
            <a:r>
              <a:rPr kumimoji="0" lang="en-US" altLang="en-US" sz="2400" b="0" i="1" strike="noStrike" kern="1200" cap="none" spc="0" normalizeH="0" noProof="0" dirty="0">
                <a:ln>
                  <a:noFill/>
                </a:ln>
                <a:solidFill>
                  <a:srgbClr val="000000"/>
                </a:solidFill>
                <a:effectLst/>
                <a:uLnTx/>
                <a:uFillTx/>
              </a:rPr>
              <a:t> at building your faith</a:t>
            </a:r>
          </a:p>
          <a:p>
            <a:pPr marL="1600200" lvl="2" indent="-457200" eaLnBrk="1" fontAlgn="base" hangingPunct="1">
              <a:spcBef>
                <a:spcPts val="600"/>
              </a:spcBef>
              <a:spcAft>
                <a:spcPct val="0"/>
              </a:spcAft>
              <a:buFont typeface="Wingdings" panose="05000000000000000000" pitchFamily="2" charset="2"/>
              <a:buChar char="§"/>
              <a:defRPr/>
            </a:pPr>
            <a:r>
              <a:rPr lang="en-US" altLang="en-US" sz="2400" baseline="0" dirty="0">
                <a:solidFill>
                  <a:srgbClr val="000000"/>
                </a:solidFill>
              </a:rPr>
              <a:t>Study (Rom. 10:17)</a:t>
            </a:r>
          </a:p>
          <a:p>
            <a:pPr marL="1600200" lvl="2" indent="-457200" eaLnBrk="1" fontAlgn="base" hangingPunct="1">
              <a:spcBef>
                <a:spcPts val="600"/>
              </a:spcBef>
              <a:spcAft>
                <a:spcPct val="0"/>
              </a:spcAft>
              <a:buFont typeface="Wingdings" panose="05000000000000000000" pitchFamily="2" charset="2"/>
              <a:buChar char="§"/>
              <a:defRPr/>
            </a:pPr>
            <a:r>
              <a:rPr lang="en-US" altLang="en-US" sz="2400" dirty="0">
                <a:solidFill>
                  <a:srgbClr val="000000"/>
                </a:solidFill>
              </a:rPr>
              <a:t>Pray (1 Thess. 5:17)</a:t>
            </a:r>
            <a:endParaRPr kumimoji="0" lang="en-US" altLang="en-US" sz="2400" b="0" strike="noStrike" kern="120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507574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additive="base">
                                        <p:cTn id="7"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3" end="3"/>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anim calcmode="lin" valueType="num">
                                      <p:cBhvr additive="base">
                                        <p:cTn id="11" dur="500" fill="hold"/>
                                        <p:tgtEl>
                                          <p:spTgt spid="7">
                                            <p:txEl>
                                              <p:pRg st="4" end="4"/>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
                                            <p:txEl>
                                              <p:pRg st="4" end="4"/>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 calcmode="lin" valueType="num">
                                      <p:cBhvr additive="base">
                                        <p:cTn id="15" dur="500" fill="hold"/>
                                        <p:tgtEl>
                                          <p:spTgt spid="7">
                                            <p:txEl>
                                              <p:pRg st="5" end="5"/>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3"/>
            </a:pPr>
            <a:r>
              <a:rPr lang="en-US" sz="3000" b="1" dirty="0"/>
              <a:t>How to Solve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8" y="1837427"/>
            <a:ext cx="8062353"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Divorce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lang="en-US" altLang="en-US" sz="2400" u="sng" dirty="0">
                <a:solidFill>
                  <a:srgbClr val="000000"/>
                </a:solidFill>
              </a:rPr>
              <a:t>Separation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rPr>
              <a:t>Preventative &amp; resolving</a:t>
            </a:r>
            <a:r>
              <a:rPr kumimoji="0" lang="en-US" altLang="en-US" sz="2400" b="0" i="0" u="sng" strike="noStrike" kern="1200" cap="none" spc="0" normalizeH="0" noProof="0" dirty="0">
                <a:ln>
                  <a:noFill/>
                </a:ln>
                <a:solidFill>
                  <a:srgbClr val="000000"/>
                </a:solidFill>
                <a:effectLst/>
                <a:uLnTx/>
                <a:uFillTx/>
              </a:rPr>
              <a:t> measures</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Work daily</a:t>
            </a:r>
            <a:r>
              <a:rPr kumimoji="0" lang="en-US" altLang="en-US" sz="2400" b="0" i="1" strike="noStrike" kern="1200" cap="none" spc="0" normalizeH="0" noProof="0" dirty="0">
                <a:ln>
                  <a:noFill/>
                </a:ln>
                <a:solidFill>
                  <a:srgbClr val="000000"/>
                </a:solidFill>
                <a:effectLst/>
                <a:uLnTx/>
                <a:uFillTx/>
              </a:rPr>
              <a:t> at building your faith</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Do not neglect</a:t>
            </a:r>
            <a:r>
              <a:rPr kumimoji="0" lang="en-US" altLang="en-US" sz="2400" b="0" i="1" strike="noStrike" kern="1200" cap="none" spc="0" normalizeH="0" noProof="0" dirty="0">
                <a:ln>
                  <a:noFill/>
                </a:ln>
                <a:solidFill>
                  <a:srgbClr val="000000"/>
                </a:solidFill>
                <a:effectLst/>
                <a:uLnTx/>
                <a:uFillTx/>
              </a:rPr>
              <a:t> </a:t>
            </a:r>
            <a:r>
              <a:rPr lang="en-US" altLang="en-US" sz="2400" i="1" dirty="0">
                <a:solidFill>
                  <a:srgbClr val="000000"/>
                </a:solidFill>
              </a:rPr>
              <a:t>– </a:t>
            </a:r>
            <a:r>
              <a:rPr kumimoji="0" lang="en-US" altLang="en-US" sz="2400" b="0" i="1" strike="noStrike" kern="1200" cap="none" spc="0" normalizeH="0" noProof="0" dirty="0">
                <a:ln>
                  <a:noFill/>
                </a:ln>
                <a:solidFill>
                  <a:srgbClr val="000000"/>
                </a:solidFill>
                <a:effectLst/>
                <a:uLnTx/>
                <a:uFillTx/>
              </a:rPr>
              <a:t>take time for your marriage</a:t>
            </a:r>
          </a:p>
          <a:p>
            <a:pPr marL="1600200" lvl="2" indent="-457200" eaLnBrk="1" fontAlgn="base" hangingPunct="1">
              <a:spcBef>
                <a:spcPts val="600"/>
              </a:spcBef>
              <a:spcAft>
                <a:spcPct val="0"/>
              </a:spcAft>
              <a:buFont typeface="Wingdings" panose="05000000000000000000" pitchFamily="2" charset="2"/>
              <a:buChar char="§"/>
              <a:defRPr/>
            </a:pPr>
            <a:r>
              <a:rPr lang="en-US" sz="2400" dirty="0">
                <a:cs typeface="Arial" panose="020B0604020202020204" pitchFamily="34" charset="0"/>
              </a:rPr>
              <a:t>Cleave (glued) to mate (Matt. 19:4-6)</a:t>
            </a:r>
          </a:p>
          <a:p>
            <a:pPr marL="1600200" lvl="2" indent="-457200" eaLnBrk="1" fontAlgn="base" hangingPunct="1">
              <a:spcBef>
                <a:spcPts val="600"/>
              </a:spcBef>
              <a:spcAft>
                <a:spcPct val="0"/>
              </a:spcAft>
              <a:buFont typeface="Wingdings" panose="05000000000000000000" pitchFamily="2" charset="2"/>
              <a:buChar char="§"/>
              <a:defRPr/>
            </a:pPr>
            <a:r>
              <a:rPr lang="en-US" sz="2400" dirty="0">
                <a:cs typeface="Arial" panose="020B0604020202020204" pitchFamily="34" charset="0"/>
              </a:rPr>
              <a:t>Take time for each other (Eph. 5:16)</a:t>
            </a:r>
          </a:p>
          <a:p>
            <a:pPr marL="1600200" lvl="2" indent="-457200" eaLnBrk="1" fontAlgn="base" hangingPunct="1">
              <a:spcBef>
                <a:spcPts val="600"/>
              </a:spcBef>
              <a:spcAft>
                <a:spcPct val="0"/>
              </a:spcAft>
              <a:buFont typeface="Wingdings" panose="05000000000000000000" pitchFamily="2" charset="2"/>
              <a:buChar char="§"/>
              <a:defRPr/>
            </a:pPr>
            <a:r>
              <a:rPr lang="en-US" sz="2400" dirty="0">
                <a:cs typeface="Arial" panose="020B0604020202020204" pitchFamily="34" charset="0"/>
              </a:rPr>
              <a:t>Share your lives / Communicate (1 Pet. 3:7)</a:t>
            </a:r>
          </a:p>
          <a:p>
            <a:pPr marL="1600200" lvl="2" indent="-457200" eaLnBrk="1" fontAlgn="base" hangingPunct="1">
              <a:spcBef>
                <a:spcPts val="600"/>
              </a:spcBef>
              <a:spcAft>
                <a:spcPct val="0"/>
              </a:spcAft>
              <a:buFont typeface="Wingdings" panose="05000000000000000000" pitchFamily="2" charset="2"/>
              <a:buChar char="§"/>
              <a:defRPr/>
            </a:pPr>
            <a:endParaRPr kumimoji="0" lang="en-US" altLang="en-US" sz="2400" b="0" strike="noStrike" kern="120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4035742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 calcmode="lin" valueType="num">
                                      <p:cBhvr additive="base">
                                        <p:cTn id="7" dur="500" fill="hold"/>
                                        <p:tgtEl>
                                          <p:spTgt spid="7">
                                            <p:txEl>
                                              <p:pRg st="5" end="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5" end="5"/>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xEl>
                                              <p:pRg st="6" end="6"/>
                                            </p:txEl>
                                          </p:spTgt>
                                        </p:tgtEl>
                                        <p:attrNameLst>
                                          <p:attrName>style.visibility</p:attrName>
                                        </p:attrNameLst>
                                      </p:cBhvr>
                                      <p:to>
                                        <p:strVal val="visible"/>
                                      </p:to>
                                    </p:set>
                                    <p:anim calcmode="lin" valueType="num">
                                      <p:cBhvr additive="base">
                                        <p:cTn id="11" dur="500" fill="hold"/>
                                        <p:tgtEl>
                                          <p:spTgt spid="7">
                                            <p:txEl>
                                              <p:pRg st="6" end="6"/>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
                                            <p:txEl>
                                              <p:pRg st="6" end="6"/>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xEl>
                                              <p:pRg st="7" end="7"/>
                                            </p:txEl>
                                          </p:spTgt>
                                        </p:tgtEl>
                                        <p:attrNameLst>
                                          <p:attrName>style.visibility</p:attrName>
                                        </p:attrNameLst>
                                      </p:cBhvr>
                                      <p:to>
                                        <p:strVal val="visible"/>
                                      </p:to>
                                    </p:set>
                                    <p:anim calcmode="lin" valueType="num">
                                      <p:cBhvr additive="base">
                                        <p:cTn id="15" dur="500" fill="hold"/>
                                        <p:tgtEl>
                                          <p:spTgt spid="7">
                                            <p:txEl>
                                              <p:pRg st="7" end="7"/>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C546317E-A84A-4A2F-9392-39A09C78FFDA}"/>
              </a:ext>
            </a:extLst>
          </p:cNvPr>
          <p:cNvSpPr txBox="1">
            <a:spLocks noChangeArrowheads="1"/>
          </p:cNvSpPr>
          <p:nvPr/>
        </p:nvSpPr>
        <p:spPr bwMode="auto">
          <a:xfrm>
            <a:off x="655504" y="1238785"/>
            <a:ext cx="8080872" cy="3893374"/>
          </a:xfrm>
          <a:prstGeom prst="rect">
            <a:avLst/>
          </a:prstGeom>
          <a:solidFill>
            <a:srgbClr val="FFFF99"/>
          </a:solidFill>
          <a:ln w="9525">
            <a:solidFill>
              <a:schemeClr val="tx1"/>
            </a:solidFill>
            <a:miter lim="800000"/>
            <a:headEnd/>
            <a:tailEnd/>
          </a:ln>
          <a:effectLst/>
        </p:spPr>
        <p:txBody>
          <a:bodyPr wrap="square">
            <a:spAutoFit/>
          </a:bodyPr>
          <a:lstStyle/>
          <a:p>
            <a:pPr eaLnBrk="0" fontAlgn="base" hangingPunct="0">
              <a:spcBef>
                <a:spcPct val="50000"/>
              </a:spcBef>
              <a:spcAft>
                <a:spcPct val="0"/>
              </a:spcAft>
            </a:pPr>
            <a:r>
              <a:rPr lang="en-US" sz="2600" dirty="0">
                <a:solidFill>
                  <a:srgbClr val="000000"/>
                </a:solidFill>
                <a:latin typeface="Arial" charset="0"/>
              </a:rPr>
              <a:t>“ When you stop to think about it, privacy isn’t something that improves marriages. It’s honesty and openness that improve marriages. The more information you have about each other’s thoughts and activities, the easier it is to meet each other’s needs and resolve conflicts. Privacy actually blocks access to that important information, and that ultimately lead to marital failure”</a:t>
            </a:r>
          </a:p>
          <a:p>
            <a:pPr eaLnBrk="0" fontAlgn="base" hangingPunct="0">
              <a:spcBef>
                <a:spcPct val="50000"/>
              </a:spcBef>
              <a:spcAft>
                <a:spcPct val="0"/>
              </a:spcAft>
            </a:pPr>
            <a:r>
              <a:rPr lang="en-US" sz="2600" dirty="0">
                <a:solidFill>
                  <a:srgbClr val="000000"/>
                </a:solidFill>
                <a:latin typeface="Arial" charset="0"/>
              </a:rPr>
              <a:t>             - </a:t>
            </a:r>
            <a:r>
              <a:rPr lang="en-US" sz="2400" dirty="0">
                <a:solidFill>
                  <a:srgbClr val="000000"/>
                </a:solidFill>
                <a:latin typeface="Arial" charset="0"/>
              </a:rPr>
              <a:t>Dr. Willard F. Harley, Jr. </a:t>
            </a:r>
            <a:r>
              <a:rPr lang="en-US" sz="2400" i="1" dirty="0">
                <a:solidFill>
                  <a:srgbClr val="000000"/>
                </a:solidFill>
                <a:latin typeface="Arial" charset="0"/>
              </a:rPr>
              <a:t>Surviving An Affair, </a:t>
            </a:r>
            <a:r>
              <a:rPr lang="en-US" sz="2400" dirty="0">
                <a:solidFill>
                  <a:srgbClr val="000000"/>
                </a:solidFill>
                <a:latin typeface="Arial" charset="0"/>
              </a:rPr>
              <a:t>41</a:t>
            </a:r>
            <a:endParaRPr lang="en-US" sz="2600" dirty="0">
              <a:solidFill>
                <a:srgbClr val="000000"/>
              </a:solidFill>
              <a:latin typeface="Arial" charset="0"/>
            </a:endParaRPr>
          </a:p>
        </p:txBody>
      </p:sp>
    </p:spTree>
    <p:extLst>
      <p:ext uri="{BB962C8B-B14F-4D97-AF65-F5344CB8AC3E}">
        <p14:creationId xmlns:p14="http://schemas.microsoft.com/office/powerpoint/2010/main" val="3065247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3"/>
            </a:pPr>
            <a:r>
              <a:rPr lang="en-US" sz="3000" b="1" dirty="0"/>
              <a:t>How to Solve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9" y="1837427"/>
            <a:ext cx="76200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Divorce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lang="en-US" altLang="en-US" sz="2400" u="sng" dirty="0">
                <a:solidFill>
                  <a:srgbClr val="000000"/>
                </a:solidFill>
              </a:rPr>
              <a:t>Separation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rPr>
              <a:t>Preventative &amp; resolving</a:t>
            </a:r>
            <a:r>
              <a:rPr kumimoji="0" lang="en-US" altLang="en-US" sz="2400" b="0" i="0" u="sng" strike="noStrike" kern="1200" cap="none" spc="0" normalizeH="0" noProof="0" dirty="0">
                <a:ln>
                  <a:noFill/>
                </a:ln>
                <a:solidFill>
                  <a:srgbClr val="000000"/>
                </a:solidFill>
                <a:effectLst/>
                <a:uLnTx/>
                <a:uFillTx/>
              </a:rPr>
              <a:t> measures</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Work daily</a:t>
            </a:r>
            <a:r>
              <a:rPr kumimoji="0" lang="en-US" altLang="en-US" sz="2400" b="0" i="1" strike="noStrike" kern="1200" cap="none" spc="0" normalizeH="0" noProof="0" dirty="0">
                <a:ln>
                  <a:noFill/>
                </a:ln>
                <a:solidFill>
                  <a:srgbClr val="000000"/>
                </a:solidFill>
                <a:effectLst/>
                <a:uLnTx/>
                <a:uFillTx/>
              </a:rPr>
              <a:t> at building your faith</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Do not neglect</a:t>
            </a:r>
            <a:r>
              <a:rPr kumimoji="0" lang="en-US" altLang="en-US" sz="2400" b="0" i="1" strike="noStrike" kern="1200" cap="none" spc="0" normalizeH="0" noProof="0" dirty="0">
                <a:ln>
                  <a:noFill/>
                </a:ln>
                <a:solidFill>
                  <a:srgbClr val="000000"/>
                </a:solidFill>
                <a:effectLst/>
                <a:uLnTx/>
                <a:uFillTx/>
              </a:rPr>
              <a:t> – take time for your marriage</a:t>
            </a:r>
          </a:p>
          <a:p>
            <a:pPr marL="1200150" lvl="1" indent="-457200" eaLnBrk="1" fontAlgn="base" hangingPunct="1">
              <a:spcBef>
                <a:spcPts val="600"/>
              </a:spcBef>
              <a:spcAft>
                <a:spcPct val="0"/>
              </a:spcAft>
              <a:buFont typeface="+mj-lt"/>
              <a:buAutoNum type="arabicPeriod"/>
              <a:defRPr/>
            </a:pPr>
            <a:r>
              <a:rPr lang="en-US" altLang="en-US" sz="2400" i="1" baseline="0" dirty="0">
                <a:solidFill>
                  <a:srgbClr val="000000"/>
                </a:solidFill>
              </a:rPr>
              <a:t>Reset goals to emphasize</a:t>
            </a:r>
            <a:r>
              <a:rPr lang="en-US" altLang="en-US" sz="2400" i="1" dirty="0">
                <a:solidFill>
                  <a:srgbClr val="000000"/>
                </a:solidFill>
              </a:rPr>
              <a:t> the spiritual</a:t>
            </a:r>
          </a:p>
          <a:p>
            <a:pPr marL="1600200" lvl="2" indent="-457200" eaLnBrk="1" fontAlgn="base" hangingPunct="1">
              <a:spcBef>
                <a:spcPts val="600"/>
              </a:spcBef>
              <a:spcAft>
                <a:spcPct val="0"/>
              </a:spcAft>
              <a:buFont typeface="Wingdings" panose="05000000000000000000" pitchFamily="2" charset="2"/>
              <a:buChar char="§"/>
              <a:defRPr/>
            </a:pPr>
            <a:r>
              <a:rPr lang="en-US" sz="2400" dirty="0"/>
              <a:t>Purpose is to serve God (</a:t>
            </a:r>
            <a:r>
              <a:rPr lang="en-US" sz="2400" dirty="0" err="1"/>
              <a:t>Ecc</a:t>
            </a:r>
            <a:r>
              <a:rPr lang="en-US" sz="2400" dirty="0"/>
              <a:t>. 12:13)</a:t>
            </a:r>
          </a:p>
          <a:p>
            <a:pPr marL="1600200" lvl="2" indent="-457200" eaLnBrk="1" fontAlgn="base" hangingPunct="1">
              <a:spcBef>
                <a:spcPts val="600"/>
              </a:spcBef>
              <a:spcAft>
                <a:spcPct val="0"/>
              </a:spcAft>
              <a:buFont typeface="Wingdings" panose="05000000000000000000" pitchFamily="2" charset="2"/>
              <a:buChar char="§"/>
              <a:defRPr/>
            </a:pPr>
            <a:r>
              <a:rPr lang="en-US" sz="2400" dirty="0"/>
              <a:t>Spiritual matters first (Matt. 6:33)</a:t>
            </a:r>
          </a:p>
          <a:p>
            <a:pPr marL="1600200" lvl="2" indent="-457200" eaLnBrk="1" fontAlgn="base" hangingPunct="1">
              <a:spcBef>
                <a:spcPts val="600"/>
              </a:spcBef>
              <a:spcAft>
                <a:spcPct val="0"/>
              </a:spcAft>
              <a:buFont typeface="Wingdings" panose="05000000000000000000" pitchFamily="2" charset="2"/>
              <a:buChar char="§"/>
              <a:defRPr/>
            </a:pPr>
            <a:r>
              <a:rPr lang="en-US" sz="2400" dirty="0"/>
              <a:t>Wrong goals – destroy (Matt. 19:16-22)</a:t>
            </a:r>
          </a:p>
        </p:txBody>
      </p:sp>
    </p:spTree>
    <p:extLst>
      <p:ext uri="{BB962C8B-B14F-4D97-AF65-F5344CB8AC3E}">
        <p14:creationId xmlns:p14="http://schemas.microsoft.com/office/powerpoint/2010/main" val="2619451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1000"/>
                                        <p:tgtEl>
                                          <p:spTgt spid="7">
                                            <p:txEl>
                                              <p:pRg st="6" end="6"/>
                                            </p:txEl>
                                          </p:spTgt>
                                        </p:tgtEl>
                                      </p:cBhvr>
                                    </p:animEffect>
                                    <p:anim calcmode="lin" valueType="num">
                                      <p:cBhvr>
                                        <p:cTn id="8"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7" end="7"/>
                                            </p:txEl>
                                          </p:spTgt>
                                        </p:tgtEl>
                                        <p:attrNameLst>
                                          <p:attrName>style.visibility</p:attrName>
                                        </p:attrNameLst>
                                      </p:cBhvr>
                                      <p:to>
                                        <p:strVal val="visible"/>
                                      </p:to>
                                    </p:set>
                                    <p:animEffect transition="in" filter="fade">
                                      <p:cBhvr>
                                        <p:cTn id="12" dur="1000"/>
                                        <p:tgtEl>
                                          <p:spTgt spid="7">
                                            <p:txEl>
                                              <p:pRg st="7" end="7"/>
                                            </p:txEl>
                                          </p:spTgt>
                                        </p:tgtEl>
                                      </p:cBhvr>
                                    </p:animEffect>
                                    <p:anim calcmode="lin" valueType="num">
                                      <p:cBhvr>
                                        <p:cTn id="13"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animEffect transition="in" filter="fade">
                                      <p:cBhvr>
                                        <p:cTn id="17" dur="1000"/>
                                        <p:tgtEl>
                                          <p:spTgt spid="7">
                                            <p:txEl>
                                              <p:pRg st="8" end="8"/>
                                            </p:txEl>
                                          </p:spTgt>
                                        </p:tgtEl>
                                      </p:cBhvr>
                                    </p:animEffect>
                                    <p:anim calcmode="lin" valueType="num">
                                      <p:cBhvr>
                                        <p:cTn id="18"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8C98C-32F0-4D46-9726-FA82E027EF04}"/>
              </a:ext>
            </a:extLst>
          </p:cNvPr>
          <p:cNvSpPr txBox="1"/>
          <p:nvPr/>
        </p:nvSpPr>
        <p:spPr>
          <a:xfrm>
            <a:off x="2199939" y="726141"/>
            <a:ext cx="6648227" cy="553998"/>
          </a:xfrm>
          <a:prstGeom prst="rect">
            <a:avLst/>
          </a:prstGeom>
          <a:noFill/>
        </p:spPr>
        <p:txBody>
          <a:bodyPr wrap="square" rtlCol="0">
            <a:spAutoFit/>
          </a:bodyPr>
          <a:lstStyle/>
          <a:p>
            <a:pPr marL="571500" indent="-571500" algn="ctr">
              <a:buFont typeface="+mj-lt"/>
              <a:buAutoNum type="romanUcPeriod" startAt="3"/>
            </a:pPr>
            <a:r>
              <a:rPr lang="en-US" sz="3000" b="1" dirty="0"/>
              <a:t>How to Solve the Problems</a:t>
            </a:r>
          </a:p>
        </p:txBody>
      </p:sp>
      <p:sp>
        <p:nvSpPr>
          <p:cNvPr id="7" name="Text Box 5">
            <a:extLst>
              <a:ext uri="{FF2B5EF4-FFF2-40B4-BE49-F238E27FC236}">
                <a16:creationId xmlns:a16="http://schemas.microsoft.com/office/drawing/2014/main" id="{37845C33-FE22-4FD0-B8C9-A7FBB697352C}"/>
              </a:ext>
            </a:extLst>
          </p:cNvPr>
          <p:cNvSpPr txBox="1">
            <a:spLocks noChangeArrowheads="1"/>
          </p:cNvSpPr>
          <p:nvPr/>
        </p:nvSpPr>
        <p:spPr bwMode="auto">
          <a:xfrm>
            <a:off x="828258" y="1837427"/>
            <a:ext cx="8019907"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96875" eaLnBrk="0" hangingPunct="0">
              <a:defRPr>
                <a:solidFill>
                  <a:schemeClr val="tx1"/>
                </a:solidFill>
                <a:latin typeface="Arial" panose="020B0604020202020204" pitchFamily="34" charset="0"/>
              </a:defRPr>
            </a:lvl1pPr>
            <a:lvl2pPr marL="742950" indent="-285750" defTabSz="396875" eaLnBrk="0" hangingPunct="0">
              <a:defRPr>
                <a:solidFill>
                  <a:schemeClr val="tx1"/>
                </a:solidFill>
                <a:latin typeface="Arial" panose="020B0604020202020204" pitchFamily="34" charset="0"/>
              </a:defRPr>
            </a:lvl2pPr>
            <a:lvl3pPr marL="1143000" indent="-228600" defTabSz="396875" eaLnBrk="0" hangingPunct="0">
              <a:defRPr>
                <a:solidFill>
                  <a:schemeClr val="tx1"/>
                </a:solidFill>
                <a:latin typeface="Arial" panose="020B0604020202020204" pitchFamily="34" charset="0"/>
              </a:defRPr>
            </a:lvl3pPr>
            <a:lvl4pPr marL="1600200" indent="-228600" defTabSz="396875" eaLnBrk="0" hangingPunct="0">
              <a:defRPr>
                <a:solidFill>
                  <a:schemeClr val="tx1"/>
                </a:solidFill>
                <a:latin typeface="Arial" panose="020B0604020202020204" pitchFamily="34" charset="0"/>
              </a:defRPr>
            </a:lvl4pPr>
            <a:lvl5pPr marL="2057400" indent="-228600" defTabSz="396875" eaLnBrk="0" hangingPunct="0">
              <a:defRPr>
                <a:solidFill>
                  <a:schemeClr val="tx1"/>
                </a:solidFill>
                <a:latin typeface="Arial" panose="020B0604020202020204" pitchFamily="34" charset="0"/>
              </a:defRPr>
            </a:lvl5pPr>
            <a:lvl6pPr marL="2514600" indent="-228600" defTabSz="396875" eaLnBrk="0" fontAlgn="base" hangingPunct="0">
              <a:spcBef>
                <a:spcPct val="0"/>
              </a:spcBef>
              <a:spcAft>
                <a:spcPct val="0"/>
              </a:spcAft>
              <a:defRPr>
                <a:solidFill>
                  <a:schemeClr val="tx1"/>
                </a:solidFill>
                <a:latin typeface="Arial" panose="020B0604020202020204" pitchFamily="34" charset="0"/>
              </a:defRPr>
            </a:lvl6pPr>
            <a:lvl7pPr marL="2971800" indent="-228600" defTabSz="396875" eaLnBrk="0" fontAlgn="base" hangingPunct="0">
              <a:spcBef>
                <a:spcPct val="0"/>
              </a:spcBef>
              <a:spcAft>
                <a:spcPct val="0"/>
              </a:spcAft>
              <a:defRPr>
                <a:solidFill>
                  <a:schemeClr val="tx1"/>
                </a:solidFill>
                <a:latin typeface="Arial" panose="020B0604020202020204" pitchFamily="34" charset="0"/>
              </a:defRPr>
            </a:lvl7pPr>
            <a:lvl8pPr marL="3429000" indent="-228600" defTabSz="396875" eaLnBrk="0" fontAlgn="base" hangingPunct="0">
              <a:spcBef>
                <a:spcPct val="0"/>
              </a:spcBef>
              <a:spcAft>
                <a:spcPct val="0"/>
              </a:spcAft>
              <a:defRPr>
                <a:solidFill>
                  <a:schemeClr val="tx1"/>
                </a:solidFill>
                <a:latin typeface="Arial" panose="020B0604020202020204" pitchFamily="34" charset="0"/>
              </a:defRPr>
            </a:lvl8pPr>
            <a:lvl9pPr marL="3886200" indent="-228600" defTabSz="396875"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latin typeface="Arial" panose="020B0604020202020204" pitchFamily="34" charset="0"/>
                <a:ea typeface="+mn-ea"/>
                <a:cs typeface="+mn-cs"/>
              </a:rPr>
              <a:t>Divorce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lang="en-US" altLang="en-US" sz="2400" u="sng" dirty="0">
                <a:solidFill>
                  <a:srgbClr val="000000"/>
                </a:solidFill>
              </a:rPr>
              <a:t>Separation is not the answer</a:t>
            </a:r>
          </a:p>
          <a:p>
            <a:pPr marL="457200" marR="0" lvl="0" indent="-457200" algn="l" defTabSz="396875" rtl="0" eaLnBrk="1" fontAlgn="base" latinLnBrk="0" hangingPunct="1">
              <a:lnSpc>
                <a:spcPct val="100000"/>
              </a:lnSpc>
              <a:spcBef>
                <a:spcPct val="50000"/>
              </a:spcBef>
              <a:spcAft>
                <a:spcPct val="0"/>
              </a:spcAft>
              <a:buClrTx/>
              <a:buSzTx/>
              <a:buFontTx/>
              <a:buAutoNum type="alphaUcPeriod"/>
              <a:tabLst/>
              <a:defRPr/>
            </a:pPr>
            <a:r>
              <a:rPr kumimoji="0" lang="en-US" altLang="en-US" sz="2400" b="0" i="0" u="sng" strike="noStrike" kern="1200" cap="none" spc="0" normalizeH="0" baseline="0" noProof="0" dirty="0">
                <a:ln>
                  <a:noFill/>
                </a:ln>
                <a:solidFill>
                  <a:srgbClr val="000000"/>
                </a:solidFill>
                <a:effectLst/>
                <a:uLnTx/>
                <a:uFillTx/>
              </a:rPr>
              <a:t>Preventative &amp; resolving</a:t>
            </a:r>
            <a:r>
              <a:rPr kumimoji="0" lang="en-US" altLang="en-US" sz="2400" b="0" i="0" u="sng" strike="noStrike" kern="1200" cap="none" spc="0" normalizeH="0" noProof="0" dirty="0">
                <a:ln>
                  <a:noFill/>
                </a:ln>
                <a:solidFill>
                  <a:srgbClr val="000000"/>
                </a:solidFill>
                <a:effectLst/>
                <a:uLnTx/>
                <a:uFillTx/>
              </a:rPr>
              <a:t> measures</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Work daily</a:t>
            </a:r>
            <a:r>
              <a:rPr kumimoji="0" lang="en-US" altLang="en-US" sz="2400" b="0" i="1" strike="noStrike" kern="1200" cap="none" spc="0" normalizeH="0" noProof="0" dirty="0">
                <a:ln>
                  <a:noFill/>
                </a:ln>
                <a:solidFill>
                  <a:srgbClr val="000000"/>
                </a:solidFill>
                <a:effectLst/>
                <a:uLnTx/>
                <a:uFillTx/>
              </a:rPr>
              <a:t> at building your faith</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Do not neglect</a:t>
            </a:r>
            <a:r>
              <a:rPr kumimoji="0" lang="en-US" altLang="en-US" sz="2400" b="0" i="1" strike="noStrike" kern="1200" cap="none" spc="0" normalizeH="0" noProof="0" dirty="0">
                <a:ln>
                  <a:noFill/>
                </a:ln>
                <a:solidFill>
                  <a:srgbClr val="000000"/>
                </a:solidFill>
                <a:effectLst/>
                <a:uLnTx/>
                <a:uFillTx/>
              </a:rPr>
              <a:t> – take time for your marriage</a:t>
            </a:r>
          </a:p>
          <a:p>
            <a:pPr marL="1200150" lvl="1" indent="-457200" eaLnBrk="1" fontAlgn="base" hangingPunct="1">
              <a:spcBef>
                <a:spcPts val="600"/>
              </a:spcBef>
              <a:spcAft>
                <a:spcPct val="0"/>
              </a:spcAft>
              <a:buFont typeface="+mj-lt"/>
              <a:buAutoNum type="arabicPeriod"/>
              <a:defRPr/>
            </a:pPr>
            <a:r>
              <a:rPr lang="en-US" altLang="en-US" sz="2400" i="1" baseline="0" dirty="0">
                <a:solidFill>
                  <a:srgbClr val="000000"/>
                </a:solidFill>
              </a:rPr>
              <a:t>Reset goals to emphasize</a:t>
            </a:r>
            <a:r>
              <a:rPr lang="en-US" altLang="en-US" sz="2400" i="1" dirty="0">
                <a:solidFill>
                  <a:srgbClr val="000000"/>
                </a:solidFill>
              </a:rPr>
              <a:t> the spiritual</a:t>
            </a:r>
          </a:p>
          <a:p>
            <a:pPr marL="1200150" lvl="1" indent="-457200" eaLnBrk="1" fontAlgn="base" hangingPunct="1">
              <a:spcBef>
                <a:spcPts val="600"/>
              </a:spcBef>
              <a:spcAft>
                <a:spcPct val="0"/>
              </a:spcAft>
              <a:buFont typeface="+mj-lt"/>
              <a:buAutoNum type="arabicPeriod"/>
              <a:defRPr/>
            </a:pPr>
            <a:r>
              <a:rPr kumimoji="0" lang="en-US" altLang="en-US" sz="2400" b="0" i="1" strike="noStrike" kern="1200" cap="none" spc="0" normalizeH="0" baseline="0" noProof="0" dirty="0">
                <a:ln>
                  <a:noFill/>
                </a:ln>
                <a:solidFill>
                  <a:srgbClr val="000000"/>
                </a:solidFill>
                <a:effectLst/>
                <a:uLnTx/>
                <a:uFillTx/>
              </a:rPr>
              <a:t>Be careful with behavior around opposite sex</a:t>
            </a:r>
          </a:p>
          <a:p>
            <a:pPr marL="1600200" lvl="2" indent="-457200" eaLnBrk="1" fontAlgn="base" hangingPunct="1">
              <a:spcBef>
                <a:spcPts val="600"/>
              </a:spcBef>
              <a:spcAft>
                <a:spcPct val="0"/>
              </a:spcAft>
              <a:buFont typeface="Wingdings" panose="05000000000000000000" pitchFamily="2" charset="2"/>
              <a:buChar char="§"/>
              <a:defRPr/>
            </a:pPr>
            <a:r>
              <a:rPr lang="en-US" sz="2400" dirty="0"/>
              <a:t>Remember someone trusts you (Gen. 39:8)</a:t>
            </a:r>
          </a:p>
          <a:p>
            <a:pPr marL="1600200" lvl="2" indent="-457200" eaLnBrk="1" fontAlgn="base" hangingPunct="1">
              <a:spcBef>
                <a:spcPts val="600"/>
              </a:spcBef>
              <a:spcAft>
                <a:spcPct val="0"/>
              </a:spcAft>
              <a:buFont typeface="Wingdings" panose="05000000000000000000" pitchFamily="2" charset="2"/>
              <a:buChar char="§"/>
              <a:defRPr/>
            </a:pPr>
            <a:r>
              <a:rPr lang="en-US" sz="2400" dirty="0"/>
              <a:t>Never spend time alone with opposite sex (Gen. 39:11)</a:t>
            </a:r>
          </a:p>
          <a:p>
            <a:pPr marL="1600200" lvl="2" indent="-457200" eaLnBrk="1" fontAlgn="base" hangingPunct="1">
              <a:spcBef>
                <a:spcPts val="600"/>
              </a:spcBef>
              <a:spcAft>
                <a:spcPct val="0"/>
              </a:spcAft>
              <a:buFont typeface="+mj-lt"/>
              <a:buAutoNum type="arabicPeriod"/>
              <a:defRPr/>
            </a:pPr>
            <a:endParaRPr kumimoji="0" lang="en-US" altLang="en-US" sz="2400" b="0" strike="noStrike" kern="120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3604971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7" end="7"/>
                                            </p:txEl>
                                          </p:spTgt>
                                        </p:tgtEl>
                                        <p:attrNameLst>
                                          <p:attrName>style.visibility</p:attrName>
                                        </p:attrNameLst>
                                      </p:cBhvr>
                                      <p:to>
                                        <p:strVal val="visible"/>
                                      </p:to>
                                    </p:set>
                                    <p:animEffect transition="in" filter="fade">
                                      <p:cBhvr>
                                        <p:cTn id="7" dur="1000"/>
                                        <p:tgtEl>
                                          <p:spTgt spid="7">
                                            <p:txEl>
                                              <p:pRg st="7" end="7"/>
                                            </p:txEl>
                                          </p:spTgt>
                                        </p:tgtEl>
                                      </p:cBhvr>
                                    </p:animEffect>
                                    <p:anim calcmode="lin" valueType="num">
                                      <p:cBhvr>
                                        <p:cTn id="8"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7" end="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8" end="8"/>
                                            </p:txEl>
                                          </p:spTgt>
                                        </p:tgtEl>
                                        <p:attrNameLst>
                                          <p:attrName>style.visibility</p:attrName>
                                        </p:attrNameLst>
                                      </p:cBhvr>
                                      <p:to>
                                        <p:strVal val="visible"/>
                                      </p:to>
                                    </p:set>
                                    <p:animEffect transition="in" filter="fade">
                                      <p:cBhvr>
                                        <p:cTn id="12" dur="1000"/>
                                        <p:tgtEl>
                                          <p:spTgt spid="7">
                                            <p:txEl>
                                              <p:pRg st="8" end="8"/>
                                            </p:txEl>
                                          </p:spTgt>
                                        </p:tgtEl>
                                      </p:cBhvr>
                                    </p:animEffect>
                                    <p:anim calcmode="lin" valueType="num">
                                      <p:cBhvr>
                                        <p:cTn id="13"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EF3DD-3075-4359-9AC1-C25D763B53B1}"/>
              </a:ext>
            </a:extLst>
          </p:cNvPr>
          <p:cNvSpPr txBox="1"/>
          <p:nvPr/>
        </p:nvSpPr>
        <p:spPr>
          <a:xfrm>
            <a:off x="294933" y="6273500"/>
            <a:ext cx="5390484"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000" dirty="0">
                <a:solidFill>
                  <a:srgbClr val="FFFF00"/>
                </a:solidFill>
                <a:effectLst>
                  <a:outerShdw blurRad="38100" dist="38100" dir="2700000" algn="tl">
                    <a:srgbClr val="000000">
                      <a:alpha val="43137"/>
                    </a:srgbClr>
                  </a:outerShdw>
                </a:effectLst>
                <a:latin typeface="Arial Rounded MT Bold" panose="020F0704030504030204" pitchFamily="34" charset="0"/>
              </a:rPr>
              <a:t>Things You Need to Know about Marriage</a:t>
            </a:r>
          </a:p>
        </p:txBody>
      </p:sp>
      <p:sp>
        <p:nvSpPr>
          <p:cNvPr id="6" name="Rectangle: Rounded Corners 5">
            <a:extLst>
              <a:ext uri="{FF2B5EF4-FFF2-40B4-BE49-F238E27FC236}">
                <a16:creationId xmlns:a16="http://schemas.microsoft.com/office/drawing/2014/main" id="{4A5F4FD6-196B-44E1-B2AC-1252C38A607C}"/>
              </a:ext>
            </a:extLst>
          </p:cNvPr>
          <p:cNvSpPr/>
          <p:nvPr/>
        </p:nvSpPr>
        <p:spPr>
          <a:xfrm>
            <a:off x="473336" y="564776"/>
            <a:ext cx="3662979" cy="2130014"/>
          </a:xfrm>
          <a:prstGeom prst="roundRect">
            <a:avLst>
              <a:gd name="adj" fmla="val 29875"/>
            </a:avLst>
          </a:prstGeom>
          <a:solidFill>
            <a:srgbClr val="2D4971"/>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solidFill>
                  <a:schemeClr val="bg1"/>
                </a:solidFill>
              </a:rPr>
              <a:t>Marriages</a:t>
            </a:r>
          </a:p>
          <a:p>
            <a:pPr algn="ctr"/>
            <a:r>
              <a:rPr lang="en-US" sz="3400" dirty="0">
                <a:solidFill>
                  <a:schemeClr val="bg1"/>
                </a:solidFill>
              </a:rPr>
              <a:t>Have</a:t>
            </a:r>
          </a:p>
          <a:p>
            <a:pPr algn="ctr"/>
            <a:r>
              <a:rPr lang="en-US" sz="3400" dirty="0">
                <a:solidFill>
                  <a:schemeClr val="bg1"/>
                </a:solidFill>
              </a:rPr>
              <a:t>Problem</a:t>
            </a:r>
          </a:p>
        </p:txBody>
      </p:sp>
      <p:sp>
        <p:nvSpPr>
          <p:cNvPr id="7" name="TextBox 6">
            <a:extLst>
              <a:ext uri="{FF2B5EF4-FFF2-40B4-BE49-F238E27FC236}">
                <a16:creationId xmlns:a16="http://schemas.microsoft.com/office/drawing/2014/main" id="{9BEA0BB9-9A64-45B2-B7E6-DD5C8AB6AE36}"/>
              </a:ext>
            </a:extLst>
          </p:cNvPr>
          <p:cNvSpPr txBox="1"/>
          <p:nvPr/>
        </p:nvSpPr>
        <p:spPr>
          <a:xfrm>
            <a:off x="4572000" y="925075"/>
            <a:ext cx="4276164" cy="3785652"/>
          </a:xfrm>
          <a:prstGeom prst="rect">
            <a:avLst/>
          </a:prstGeom>
          <a:noFill/>
        </p:spPr>
        <p:txBody>
          <a:bodyPr wrap="square" rtlCol="0">
            <a:spAutoFit/>
          </a:bodyPr>
          <a:lstStyle/>
          <a:p>
            <a:pPr marL="400050" indent="-400050">
              <a:buFont typeface="+mj-lt"/>
              <a:buAutoNum type="romanUcPeriod"/>
            </a:pPr>
            <a:r>
              <a:rPr lang="en-US" sz="3000" b="1" dirty="0"/>
              <a:t>Reasons for the Problems</a:t>
            </a:r>
          </a:p>
          <a:p>
            <a:pPr marL="400050" indent="-400050">
              <a:buFont typeface="+mj-lt"/>
              <a:buAutoNum type="romanUcPeriod"/>
            </a:pPr>
            <a:endParaRPr lang="en-US" sz="3000" b="1" dirty="0"/>
          </a:p>
          <a:p>
            <a:pPr marL="400050" indent="-400050">
              <a:buFont typeface="+mj-lt"/>
              <a:buAutoNum type="romanUcPeriod"/>
            </a:pPr>
            <a:r>
              <a:rPr lang="en-US" sz="3000" b="1" dirty="0"/>
              <a:t>Why Christians have Affairs </a:t>
            </a:r>
          </a:p>
          <a:p>
            <a:pPr marL="400050" indent="-400050">
              <a:buFont typeface="+mj-lt"/>
              <a:buAutoNum type="romanUcPeriod"/>
            </a:pPr>
            <a:endParaRPr lang="en-US" sz="3000" b="1" dirty="0"/>
          </a:p>
          <a:p>
            <a:pPr marL="400050" indent="-400050">
              <a:buFont typeface="+mj-lt"/>
              <a:buAutoNum type="romanUcPeriod"/>
            </a:pPr>
            <a:r>
              <a:rPr lang="en-US" sz="3000" b="1" dirty="0"/>
              <a:t>How to Solve the Problems</a:t>
            </a:r>
          </a:p>
        </p:txBody>
      </p:sp>
    </p:spTree>
    <p:extLst>
      <p:ext uri="{BB962C8B-B14F-4D97-AF65-F5344CB8AC3E}">
        <p14:creationId xmlns:p14="http://schemas.microsoft.com/office/powerpoint/2010/main" val="3709960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4283</TotalTime>
  <Words>3125</Words>
  <Application>Microsoft Office PowerPoint</Application>
  <PresentationFormat>On-screen Show (4:3)</PresentationFormat>
  <Paragraphs>603</Paragraphs>
  <Slides>62</Slides>
  <Notes>6</Notes>
  <HiddenSlides>0</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1</vt:i4>
      </vt:variant>
      <vt:variant>
        <vt:lpstr>Slide Titles</vt:lpstr>
      </vt:variant>
      <vt:variant>
        <vt:i4>62</vt:i4>
      </vt:variant>
    </vt:vector>
  </HeadingPairs>
  <TitlesOfParts>
    <vt:vector size="78" baseType="lpstr">
      <vt:lpstr>Arial</vt:lpstr>
      <vt:lpstr>Arial Narrow</vt:lpstr>
      <vt:lpstr>Arial Nova</vt:lpstr>
      <vt:lpstr>Arial Rounded MT Bold</vt:lpstr>
      <vt:lpstr>Calibri</vt:lpstr>
      <vt:lpstr>Calibri Light</vt:lpstr>
      <vt:lpstr>Cavolini</vt:lpstr>
      <vt:lpstr>Lato</vt:lpstr>
      <vt:lpstr>Times New Roman</vt:lpstr>
      <vt:lpstr>Wingdings</vt:lpstr>
      <vt:lpstr>Office Theme</vt:lpstr>
      <vt:lpstr>2_Office Theme</vt:lpstr>
      <vt:lpstr>1_Office Theme</vt:lpstr>
      <vt:lpstr>3_Office Theme</vt:lpstr>
      <vt:lpstr>4_Office Theme</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6</cp:revision>
  <cp:lastPrinted>2022-04-17T20:06:47Z</cp:lastPrinted>
  <dcterms:created xsi:type="dcterms:W3CDTF">2022-03-06T20:43:28Z</dcterms:created>
  <dcterms:modified xsi:type="dcterms:W3CDTF">2022-04-17T20:07:29Z</dcterms:modified>
</cp:coreProperties>
</file>