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7" r:id="rId6"/>
    <p:sldId id="256" r:id="rId7"/>
    <p:sldId id="259" r:id="rId8"/>
    <p:sldId id="258" r:id="rId9"/>
    <p:sldId id="263" r:id="rId10"/>
    <p:sldId id="264" r:id="rId11"/>
    <p:sldId id="265" r:id="rId12"/>
    <p:sldId id="260" r:id="rId13"/>
    <p:sldId id="262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6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Trade Gothic Next Heavy" panose="020B0903040303020004" pitchFamily="34" charset="0"/>
      <p:bold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6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05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32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6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50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57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95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98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55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21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07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94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78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14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06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75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86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81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01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47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71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79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1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96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68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21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7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57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38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2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58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09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94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11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66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3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3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49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36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33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6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38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642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676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186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54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23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270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117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064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74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991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4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id="{27CB62AD-4638-4F8E-BED1-FBBD27775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7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id="{27CB62AD-4638-4F8E-BED1-FBBD27775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9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2DBA6C-A4D9-4A41-AB9D-48A182D31DCD}"/>
              </a:ext>
            </a:extLst>
          </p:cNvPr>
          <p:cNvSpPr/>
          <p:nvPr userDrawn="1"/>
        </p:nvSpPr>
        <p:spPr>
          <a:xfrm>
            <a:off x="175437" y="110792"/>
            <a:ext cx="8793126" cy="6636416"/>
          </a:xfrm>
          <a:custGeom>
            <a:avLst/>
            <a:gdLst>
              <a:gd name="connsiteX0" fmla="*/ 0 w 8793126"/>
              <a:gd name="connsiteY0" fmla="*/ 165247 h 6636416"/>
              <a:gd name="connsiteX1" fmla="*/ 165247 w 8793126"/>
              <a:gd name="connsiteY1" fmla="*/ 0 h 6636416"/>
              <a:gd name="connsiteX2" fmla="*/ 8627879 w 8793126"/>
              <a:gd name="connsiteY2" fmla="*/ 0 h 6636416"/>
              <a:gd name="connsiteX3" fmla="*/ 8793126 w 8793126"/>
              <a:gd name="connsiteY3" fmla="*/ 165247 h 6636416"/>
              <a:gd name="connsiteX4" fmla="*/ 8793126 w 8793126"/>
              <a:gd name="connsiteY4" fmla="*/ 6471169 h 6636416"/>
              <a:gd name="connsiteX5" fmla="*/ 8627879 w 8793126"/>
              <a:gd name="connsiteY5" fmla="*/ 6636416 h 6636416"/>
              <a:gd name="connsiteX6" fmla="*/ 165247 w 8793126"/>
              <a:gd name="connsiteY6" fmla="*/ 6636416 h 6636416"/>
              <a:gd name="connsiteX7" fmla="*/ 0 w 8793126"/>
              <a:gd name="connsiteY7" fmla="*/ 6471169 h 6636416"/>
              <a:gd name="connsiteX8" fmla="*/ 0 w 8793126"/>
              <a:gd name="connsiteY8" fmla="*/ 165247 h 663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93126" h="6636416" fill="none" extrusionOk="0">
                <a:moveTo>
                  <a:pt x="0" y="165247"/>
                </a:moveTo>
                <a:cubicBezTo>
                  <a:pt x="14832" y="73520"/>
                  <a:pt x="77535" y="-7455"/>
                  <a:pt x="165247" y="0"/>
                </a:cubicBezTo>
                <a:cubicBezTo>
                  <a:pt x="3161874" y="74468"/>
                  <a:pt x="6313416" y="-136528"/>
                  <a:pt x="8627879" y="0"/>
                </a:cubicBezTo>
                <a:cubicBezTo>
                  <a:pt x="8717156" y="2207"/>
                  <a:pt x="8790796" y="77558"/>
                  <a:pt x="8793126" y="165247"/>
                </a:cubicBezTo>
                <a:cubicBezTo>
                  <a:pt x="8803251" y="1577175"/>
                  <a:pt x="8758319" y="4457631"/>
                  <a:pt x="8793126" y="6471169"/>
                </a:cubicBezTo>
                <a:cubicBezTo>
                  <a:pt x="8793999" y="6557595"/>
                  <a:pt x="8721001" y="6649255"/>
                  <a:pt x="8627879" y="6636416"/>
                </a:cubicBezTo>
                <a:cubicBezTo>
                  <a:pt x="7727734" y="6630485"/>
                  <a:pt x="3778945" y="6476913"/>
                  <a:pt x="165247" y="6636416"/>
                </a:cubicBezTo>
                <a:cubicBezTo>
                  <a:pt x="87065" y="6628974"/>
                  <a:pt x="-221" y="6548240"/>
                  <a:pt x="0" y="6471169"/>
                </a:cubicBezTo>
                <a:cubicBezTo>
                  <a:pt x="77167" y="5260343"/>
                  <a:pt x="13585" y="2900898"/>
                  <a:pt x="0" y="165247"/>
                </a:cubicBezTo>
                <a:close/>
              </a:path>
              <a:path w="8793126" h="6636416" stroke="0" extrusionOk="0">
                <a:moveTo>
                  <a:pt x="0" y="165247"/>
                </a:moveTo>
                <a:cubicBezTo>
                  <a:pt x="-6667" y="57301"/>
                  <a:pt x="77498" y="-3665"/>
                  <a:pt x="165247" y="0"/>
                </a:cubicBezTo>
                <a:cubicBezTo>
                  <a:pt x="3228165" y="93479"/>
                  <a:pt x="5123846" y="99420"/>
                  <a:pt x="8627879" y="0"/>
                </a:cubicBezTo>
                <a:cubicBezTo>
                  <a:pt x="8722025" y="14656"/>
                  <a:pt x="8805238" y="69187"/>
                  <a:pt x="8793126" y="165247"/>
                </a:cubicBezTo>
                <a:cubicBezTo>
                  <a:pt x="8740354" y="1766891"/>
                  <a:pt x="8770801" y="3937841"/>
                  <a:pt x="8793126" y="6471169"/>
                </a:cubicBezTo>
                <a:cubicBezTo>
                  <a:pt x="8782520" y="6563699"/>
                  <a:pt x="8720065" y="6620685"/>
                  <a:pt x="8627879" y="6636416"/>
                </a:cubicBezTo>
                <a:cubicBezTo>
                  <a:pt x="7106917" y="6478870"/>
                  <a:pt x="3036503" y="6620563"/>
                  <a:pt x="165247" y="6636416"/>
                </a:cubicBezTo>
                <a:cubicBezTo>
                  <a:pt x="82360" y="6640034"/>
                  <a:pt x="-4112" y="6570139"/>
                  <a:pt x="0" y="6471169"/>
                </a:cubicBezTo>
                <a:cubicBezTo>
                  <a:pt x="75082" y="5554772"/>
                  <a:pt x="-23375" y="1907048"/>
                  <a:pt x="0" y="165247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30077472">
                  <a:prstGeom prst="roundRect">
                    <a:avLst>
                      <a:gd name="adj" fmla="val 24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93AF4A-64F5-45A0-89B7-6F1EC3821CBC}"/>
              </a:ext>
            </a:extLst>
          </p:cNvPr>
          <p:cNvSpPr/>
          <p:nvPr userDrawn="1"/>
        </p:nvSpPr>
        <p:spPr>
          <a:xfrm>
            <a:off x="596088" y="339394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id="{F2711123-BEE4-45E2-8393-D1DEB229C8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3"/>
          <a:stretch/>
        </p:blipFill>
        <p:spPr>
          <a:xfrm>
            <a:off x="670687" y="365126"/>
            <a:ext cx="1767418" cy="132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872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2DBA6C-A4D9-4A41-AB9D-48A182D31DCD}"/>
              </a:ext>
            </a:extLst>
          </p:cNvPr>
          <p:cNvSpPr/>
          <p:nvPr userDrawn="1"/>
        </p:nvSpPr>
        <p:spPr>
          <a:xfrm>
            <a:off x="175437" y="110792"/>
            <a:ext cx="8793126" cy="6636416"/>
          </a:xfrm>
          <a:custGeom>
            <a:avLst/>
            <a:gdLst>
              <a:gd name="connsiteX0" fmla="*/ 0 w 8793126"/>
              <a:gd name="connsiteY0" fmla="*/ 165247 h 6636416"/>
              <a:gd name="connsiteX1" fmla="*/ 165247 w 8793126"/>
              <a:gd name="connsiteY1" fmla="*/ 0 h 6636416"/>
              <a:gd name="connsiteX2" fmla="*/ 8627879 w 8793126"/>
              <a:gd name="connsiteY2" fmla="*/ 0 h 6636416"/>
              <a:gd name="connsiteX3" fmla="*/ 8793126 w 8793126"/>
              <a:gd name="connsiteY3" fmla="*/ 165247 h 6636416"/>
              <a:gd name="connsiteX4" fmla="*/ 8793126 w 8793126"/>
              <a:gd name="connsiteY4" fmla="*/ 6471169 h 6636416"/>
              <a:gd name="connsiteX5" fmla="*/ 8627879 w 8793126"/>
              <a:gd name="connsiteY5" fmla="*/ 6636416 h 6636416"/>
              <a:gd name="connsiteX6" fmla="*/ 165247 w 8793126"/>
              <a:gd name="connsiteY6" fmla="*/ 6636416 h 6636416"/>
              <a:gd name="connsiteX7" fmla="*/ 0 w 8793126"/>
              <a:gd name="connsiteY7" fmla="*/ 6471169 h 6636416"/>
              <a:gd name="connsiteX8" fmla="*/ 0 w 8793126"/>
              <a:gd name="connsiteY8" fmla="*/ 165247 h 663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93126" h="6636416" fill="none" extrusionOk="0">
                <a:moveTo>
                  <a:pt x="0" y="165247"/>
                </a:moveTo>
                <a:cubicBezTo>
                  <a:pt x="14832" y="73520"/>
                  <a:pt x="77535" y="-7455"/>
                  <a:pt x="165247" y="0"/>
                </a:cubicBezTo>
                <a:cubicBezTo>
                  <a:pt x="3161874" y="74468"/>
                  <a:pt x="6313416" y="-136528"/>
                  <a:pt x="8627879" y="0"/>
                </a:cubicBezTo>
                <a:cubicBezTo>
                  <a:pt x="8717156" y="2207"/>
                  <a:pt x="8790796" y="77558"/>
                  <a:pt x="8793126" y="165247"/>
                </a:cubicBezTo>
                <a:cubicBezTo>
                  <a:pt x="8803251" y="1577175"/>
                  <a:pt x="8758319" y="4457631"/>
                  <a:pt x="8793126" y="6471169"/>
                </a:cubicBezTo>
                <a:cubicBezTo>
                  <a:pt x="8793999" y="6557595"/>
                  <a:pt x="8721001" y="6649255"/>
                  <a:pt x="8627879" y="6636416"/>
                </a:cubicBezTo>
                <a:cubicBezTo>
                  <a:pt x="7727734" y="6630485"/>
                  <a:pt x="3778945" y="6476913"/>
                  <a:pt x="165247" y="6636416"/>
                </a:cubicBezTo>
                <a:cubicBezTo>
                  <a:pt x="87065" y="6628974"/>
                  <a:pt x="-221" y="6548240"/>
                  <a:pt x="0" y="6471169"/>
                </a:cubicBezTo>
                <a:cubicBezTo>
                  <a:pt x="77167" y="5260343"/>
                  <a:pt x="13585" y="2900898"/>
                  <a:pt x="0" y="165247"/>
                </a:cubicBezTo>
                <a:close/>
              </a:path>
              <a:path w="8793126" h="6636416" stroke="0" extrusionOk="0">
                <a:moveTo>
                  <a:pt x="0" y="165247"/>
                </a:moveTo>
                <a:cubicBezTo>
                  <a:pt x="-6667" y="57301"/>
                  <a:pt x="77498" y="-3665"/>
                  <a:pt x="165247" y="0"/>
                </a:cubicBezTo>
                <a:cubicBezTo>
                  <a:pt x="3228165" y="93479"/>
                  <a:pt x="5123846" y="99420"/>
                  <a:pt x="8627879" y="0"/>
                </a:cubicBezTo>
                <a:cubicBezTo>
                  <a:pt x="8722025" y="14656"/>
                  <a:pt x="8805238" y="69187"/>
                  <a:pt x="8793126" y="165247"/>
                </a:cubicBezTo>
                <a:cubicBezTo>
                  <a:pt x="8740354" y="1766891"/>
                  <a:pt x="8770801" y="3937841"/>
                  <a:pt x="8793126" y="6471169"/>
                </a:cubicBezTo>
                <a:cubicBezTo>
                  <a:pt x="8782520" y="6563699"/>
                  <a:pt x="8720065" y="6620685"/>
                  <a:pt x="8627879" y="6636416"/>
                </a:cubicBezTo>
                <a:cubicBezTo>
                  <a:pt x="7106917" y="6478870"/>
                  <a:pt x="3036503" y="6620563"/>
                  <a:pt x="165247" y="6636416"/>
                </a:cubicBezTo>
                <a:cubicBezTo>
                  <a:pt x="82360" y="6640034"/>
                  <a:pt x="-4112" y="6570139"/>
                  <a:pt x="0" y="6471169"/>
                </a:cubicBezTo>
                <a:cubicBezTo>
                  <a:pt x="75082" y="5554772"/>
                  <a:pt x="-23375" y="1907048"/>
                  <a:pt x="0" y="165247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30077472">
                  <a:prstGeom prst="roundRect">
                    <a:avLst>
                      <a:gd name="adj" fmla="val 249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52EFC-D089-4654-A7E6-C5BA9AC4BB26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58C29-00ED-4FE8-A5A9-F06BE546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0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5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967AD3-4CF7-4F11-B29E-AE7A14BF8B3B}"/>
              </a:ext>
            </a:extLst>
          </p:cNvPr>
          <p:cNvSpPr/>
          <p:nvPr/>
        </p:nvSpPr>
        <p:spPr>
          <a:xfrm>
            <a:off x="0" y="0"/>
            <a:ext cx="9144000" cy="5056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Genesis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D84F30-C94A-458C-8B00-44ED6E9AB4F4}"/>
              </a:ext>
            </a:extLst>
          </p:cNvPr>
          <p:cNvSpPr txBox="1"/>
          <p:nvPr/>
        </p:nvSpPr>
        <p:spPr>
          <a:xfrm>
            <a:off x="301214" y="790687"/>
            <a:ext cx="81865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/>
              <a:t>When Adam and Eve sinned – things begin to change quickly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Their eyes were opened (v. 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Realized their nakedness &amp; covered themselves (v. 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Tried to hide themselves from God (vv. 8, 10)</a:t>
            </a:r>
          </a:p>
          <a:p>
            <a:pPr marL="914400" lvl="1" indent="-457200">
              <a:buFont typeface="+mj-lt"/>
              <a:buAutoNum type="alphaLcPeriod"/>
            </a:pPr>
            <a:endParaRPr lang="en-US" sz="24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u="sng" dirty="0"/>
              <a:t>God asked Adam “Where are you?” </a:t>
            </a:r>
            <a:r>
              <a:rPr lang="en-US" sz="2400" dirty="0"/>
              <a:t>(v. 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Not seeking to find his location – God is omniscient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To convict and make him aware of his own sin (cf. 4:9)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Take a look where you were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Take another look and see where you are now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Realize the condition you are in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u="sng" dirty="0"/>
              <a:t>When the roll is called &amp; you are asked, “Where are you?” – what will your answer be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8221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934A9A7-852C-4393-9068-8E59AB38D8FE}"/>
              </a:ext>
            </a:extLst>
          </p:cNvPr>
          <p:cNvSpPr txBox="1"/>
          <p:nvPr/>
        </p:nvSpPr>
        <p:spPr>
          <a:xfrm>
            <a:off x="1228165" y="736121"/>
            <a:ext cx="467957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</a:t>
            </a:r>
          </a:p>
          <a:p>
            <a:r>
              <a:rPr lang="en-US" sz="1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Are</a:t>
            </a:r>
          </a:p>
          <a:p>
            <a:r>
              <a:rPr lang="en-US" sz="1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You?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E520D-EAE8-4A3E-9AC8-09D934E74848}"/>
              </a:ext>
            </a:extLst>
          </p:cNvPr>
          <p:cNvSpPr txBox="1"/>
          <p:nvPr/>
        </p:nvSpPr>
        <p:spPr>
          <a:xfrm>
            <a:off x="1137070" y="671574"/>
            <a:ext cx="467957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</a:t>
            </a:r>
          </a:p>
          <a:p>
            <a:r>
              <a:rPr 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Are</a:t>
            </a:r>
          </a:p>
          <a:p>
            <a:r>
              <a:rPr 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You?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147EF-7327-449E-8680-1639E2F9B85C}"/>
              </a:ext>
            </a:extLst>
          </p:cNvPr>
          <p:cNvSpPr txBox="1"/>
          <p:nvPr/>
        </p:nvSpPr>
        <p:spPr>
          <a:xfrm>
            <a:off x="6178282" y="5948891"/>
            <a:ext cx="271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Gen. 3:9</a:t>
            </a:r>
          </a:p>
        </p:txBody>
      </p:sp>
    </p:spTree>
    <p:extLst>
      <p:ext uri="{BB962C8B-B14F-4D97-AF65-F5344CB8AC3E}">
        <p14:creationId xmlns:p14="http://schemas.microsoft.com/office/powerpoint/2010/main" val="2758439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68E4BE-67AF-42AE-80F6-961519ED7BA8}"/>
              </a:ext>
            </a:extLst>
          </p:cNvPr>
          <p:cNvSpPr txBox="1"/>
          <p:nvPr/>
        </p:nvSpPr>
        <p:spPr>
          <a:xfrm>
            <a:off x="460879" y="454918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E520D-EAE8-4A3E-9AC8-09D934E74848}"/>
              </a:ext>
            </a:extLst>
          </p:cNvPr>
          <p:cNvSpPr txBox="1"/>
          <p:nvPr/>
        </p:nvSpPr>
        <p:spPr>
          <a:xfrm>
            <a:off x="391099" y="396154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147EF-7327-449E-8680-1639E2F9B85C}"/>
              </a:ext>
            </a:extLst>
          </p:cNvPr>
          <p:cNvSpPr txBox="1"/>
          <p:nvPr/>
        </p:nvSpPr>
        <p:spPr>
          <a:xfrm>
            <a:off x="6178282" y="5948891"/>
            <a:ext cx="271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Gen. 3:9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C5266A-9AEF-4B51-B925-F5FD9B09E585}"/>
              </a:ext>
            </a:extLst>
          </p:cNvPr>
          <p:cNvSpPr/>
          <p:nvPr/>
        </p:nvSpPr>
        <p:spPr>
          <a:xfrm>
            <a:off x="622246" y="2103437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rgbClr val="FFFFFF">
              <a:alpha val="79000"/>
            </a:srgb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</p:spTree>
    <p:extLst>
      <p:ext uri="{BB962C8B-B14F-4D97-AF65-F5344CB8AC3E}">
        <p14:creationId xmlns:p14="http://schemas.microsoft.com/office/powerpoint/2010/main" val="2979760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4C713-8E8C-485F-ADF5-F049CC295666}"/>
              </a:ext>
            </a:extLst>
          </p:cNvPr>
          <p:cNvSpPr txBox="1"/>
          <p:nvPr/>
        </p:nvSpPr>
        <p:spPr>
          <a:xfrm>
            <a:off x="2350545" y="716288"/>
            <a:ext cx="6110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B3DCE-F20C-4CCE-AEEB-8BDB278A5AC6}"/>
              </a:ext>
            </a:extLst>
          </p:cNvPr>
          <p:cNvSpPr txBox="1"/>
          <p:nvPr/>
        </p:nvSpPr>
        <p:spPr>
          <a:xfrm>
            <a:off x="742278" y="2006301"/>
            <a:ext cx="776702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Adam &amp; Eve attempted to hide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Attempted to hide behind fig leaves (v. 7)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Didn’t cover enough – were still exposed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Man can’t cover enough to hide his sin from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Attempted to hide among the trees (v. 8)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Likewise, some hide among the crowds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Blend in – “Everyone else is doing it”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Attempted to hide behind someone else (v. 12)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Adam blamed Eve; Eve blamed the serpent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Each bear our own sins (Ezek. 18)</a:t>
            </a:r>
          </a:p>
        </p:txBody>
      </p:sp>
    </p:spTree>
    <p:extLst>
      <p:ext uri="{BB962C8B-B14F-4D97-AF65-F5344CB8AC3E}">
        <p14:creationId xmlns:p14="http://schemas.microsoft.com/office/powerpoint/2010/main" val="3463969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4C713-8E8C-485F-ADF5-F049CC295666}"/>
              </a:ext>
            </a:extLst>
          </p:cNvPr>
          <p:cNvSpPr txBox="1"/>
          <p:nvPr/>
        </p:nvSpPr>
        <p:spPr>
          <a:xfrm>
            <a:off x="2350545" y="716288"/>
            <a:ext cx="6110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B3DCE-F20C-4CCE-AEEB-8BDB278A5AC6}"/>
              </a:ext>
            </a:extLst>
          </p:cNvPr>
          <p:cNvSpPr txBox="1"/>
          <p:nvPr/>
        </p:nvSpPr>
        <p:spPr>
          <a:xfrm>
            <a:off x="742278" y="2006301"/>
            <a:ext cx="77670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Adam &amp; Eve attempted to hide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Man can’t hide at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sees and knows all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Psa. 50:21 – Man miscalculates thinking God is like man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Psa. 139:1-6 – God is all knowing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Heb. 4:13 – all things are naked and open to God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2 Cor. 5:10 – God will remember all we’ve done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Rom 2:16 – God knows even our secrets </a:t>
            </a:r>
          </a:p>
        </p:txBody>
      </p:sp>
    </p:spTree>
    <p:extLst>
      <p:ext uri="{BB962C8B-B14F-4D97-AF65-F5344CB8AC3E}">
        <p14:creationId xmlns:p14="http://schemas.microsoft.com/office/powerpoint/2010/main" val="4232477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4C713-8E8C-485F-ADF5-F049CC295666}"/>
              </a:ext>
            </a:extLst>
          </p:cNvPr>
          <p:cNvSpPr txBox="1"/>
          <p:nvPr/>
        </p:nvSpPr>
        <p:spPr>
          <a:xfrm>
            <a:off x="2350545" y="716288"/>
            <a:ext cx="6110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B3DCE-F20C-4CCE-AEEB-8BDB278A5AC6}"/>
              </a:ext>
            </a:extLst>
          </p:cNvPr>
          <p:cNvSpPr txBox="1"/>
          <p:nvPr/>
        </p:nvSpPr>
        <p:spPr>
          <a:xfrm>
            <a:off x="742278" y="2006301"/>
            <a:ext cx="776702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Adam &amp; Eve attempted to hide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Man can’t hide at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sees and knows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Hypocrisy will be exposed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0070C0"/>
                </a:solidFill>
              </a:rPr>
              <a:t>Achan’s</a:t>
            </a:r>
            <a:r>
              <a:rPr lang="en-US" sz="2400" dirty="0">
                <a:solidFill>
                  <a:srgbClr val="0070C0"/>
                </a:solidFill>
              </a:rPr>
              <a:t> hidden sin – was revealed (Josh. 7:21)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David’s sin was made known (2 Sam. 11:5)</a:t>
            </a:r>
          </a:p>
          <a:p>
            <a:pPr marL="1428750" lvl="2" indent="-5143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Hypocrite will not escape (Rom. 2:3)</a:t>
            </a:r>
          </a:p>
        </p:txBody>
      </p:sp>
    </p:spTree>
    <p:extLst>
      <p:ext uri="{BB962C8B-B14F-4D97-AF65-F5344CB8AC3E}">
        <p14:creationId xmlns:p14="http://schemas.microsoft.com/office/powerpoint/2010/main" val="3876819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4C713-8E8C-485F-ADF5-F049CC295666}"/>
              </a:ext>
            </a:extLst>
          </p:cNvPr>
          <p:cNvSpPr txBox="1"/>
          <p:nvPr/>
        </p:nvSpPr>
        <p:spPr>
          <a:xfrm>
            <a:off x="2350545" y="716288"/>
            <a:ext cx="6110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B3DCE-F20C-4CCE-AEEB-8BDB278A5AC6}"/>
              </a:ext>
            </a:extLst>
          </p:cNvPr>
          <p:cNvSpPr txBox="1"/>
          <p:nvPr/>
        </p:nvSpPr>
        <p:spPr>
          <a:xfrm>
            <a:off x="742278" y="2006301"/>
            <a:ext cx="77670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Adam &amp; Eve attempted to hide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Man can’t hide at all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 great </a:t>
            </a:r>
            <a:r>
              <a:rPr lang="en-US" sz="2800" u="sng" dirty="0" err="1"/>
              <a:t>contast</a:t>
            </a:r>
            <a:r>
              <a:rPr lang="en-US" sz="2800" u="sng" dirty="0"/>
              <a:t>:</a:t>
            </a:r>
            <a:endParaRPr lang="en-US" sz="24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249846-CE2C-4B67-96D7-824CE8421472}"/>
              </a:ext>
            </a:extLst>
          </p:cNvPr>
          <p:cNvGrpSpPr/>
          <p:nvPr/>
        </p:nvGrpSpPr>
        <p:grpSpPr>
          <a:xfrm>
            <a:off x="1333949" y="3958814"/>
            <a:ext cx="6476102" cy="2323651"/>
            <a:chOff x="1333949" y="3958814"/>
            <a:chExt cx="6476102" cy="232365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B37D42A-EBC3-45C3-A330-BEF0273DCDA7}"/>
                </a:ext>
              </a:extLst>
            </p:cNvPr>
            <p:cNvSpPr/>
            <p:nvPr/>
          </p:nvSpPr>
          <p:spPr>
            <a:xfrm>
              <a:off x="1333949" y="3958814"/>
              <a:ext cx="2770094" cy="232365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Man</a:t>
              </a:r>
            </a:p>
            <a:p>
              <a:pPr algn="ctr"/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Seeking to Hide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from God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82B5D0B-7DFC-41DD-8312-11E4F9C3291C}"/>
                </a:ext>
              </a:extLst>
            </p:cNvPr>
            <p:cNvSpPr/>
            <p:nvPr/>
          </p:nvSpPr>
          <p:spPr>
            <a:xfrm>
              <a:off x="5039957" y="3958814"/>
              <a:ext cx="2770094" cy="232365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God</a:t>
              </a:r>
            </a:p>
            <a:p>
              <a:pPr algn="ctr"/>
              <a:endPara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Seeking to Redeem Man</a:t>
              </a:r>
            </a:p>
          </p:txBody>
        </p:sp>
        <p:sp>
          <p:nvSpPr>
            <p:cNvPr id="6" name="Arrow: Left-Right 5">
              <a:extLst>
                <a:ext uri="{FF2B5EF4-FFF2-40B4-BE49-F238E27FC236}">
                  <a16:creationId xmlns:a16="http://schemas.microsoft.com/office/drawing/2014/main" id="{F6CAD0C7-3D31-4F07-9BA5-3C0843703B7D}"/>
                </a:ext>
              </a:extLst>
            </p:cNvPr>
            <p:cNvSpPr/>
            <p:nvPr/>
          </p:nvSpPr>
          <p:spPr>
            <a:xfrm>
              <a:off x="3579607" y="4394498"/>
              <a:ext cx="1974028" cy="726141"/>
            </a:xfrm>
            <a:prstGeom prst="left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4014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68E4BE-67AF-42AE-80F6-961519ED7BA8}"/>
              </a:ext>
            </a:extLst>
          </p:cNvPr>
          <p:cNvSpPr txBox="1"/>
          <p:nvPr/>
        </p:nvSpPr>
        <p:spPr>
          <a:xfrm>
            <a:off x="460879" y="454918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E520D-EAE8-4A3E-9AC8-09D934E74848}"/>
              </a:ext>
            </a:extLst>
          </p:cNvPr>
          <p:cNvSpPr txBox="1"/>
          <p:nvPr/>
        </p:nvSpPr>
        <p:spPr>
          <a:xfrm>
            <a:off x="391099" y="396154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147EF-7327-449E-8680-1639E2F9B85C}"/>
              </a:ext>
            </a:extLst>
          </p:cNvPr>
          <p:cNvSpPr txBox="1"/>
          <p:nvPr/>
        </p:nvSpPr>
        <p:spPr>
          <a:xfrm>
            <a:off x="6178282" y="5948891"/>
            <a:ext cx="271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Gen. 3:9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C5266A-9AEF-4B51-B925-F5FD9B09E585}"/>
              </a:ext>
            </a:extLst>
          </p:cNvPr>
          <p:cNvSpPr/>
          <p:nvPr/>
        </p:nvSpPr>
        <p:spPr>
          <a:xfrm>
            <a:off x="622246" y="2103437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rgbClr val="FFFFFF">
              <a:alpha val="79000"/>
            </a:srgb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F1975D-E0F9-4B05-B947-D381EB0B5889}"/>
              </a:ext>
            </a:extLst>
          </p:cNvPr>
          <p:cNvSpPr/>
          <p:nvPr/>
        </p:nvSpPr>
        <p:spPr>
          <a:xfrm>
            <a:off x="596087" y="3791733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rgbClr val="FFFFFF">
              <a:alpha val="79000"/>
            </a:srgb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</p:spTree>
    <p:extLst>
      <p:ext uri="{BB962C8B-B14F-4D97-AF65-F5344CB8AC3E}">
        <p14:creationId xmlns:p14="http://schemas.microsoft.com/office/powerpoint/2010/main" val="539871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Out of Christ – Not in church (2 Tim. 2:10; Eph. 1:7)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Lost – without hope (Eph. 2:12)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the world by own choice (Acts 13:46, 48)</a:t>
            </a:r>
          </a:p>
        </p:txBody>
      </p:sp>
    </p:spTree>
    <p:extLst>
      <p:ext uri="{BB962C8B-B14F-4D97-AF65-F5344CB8AC3E}">
        <p14:creationId xmlns:p14="http://schemas.microsoft.com/office/powerpoint/2010/main" val="2944565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Reject the idea of God (Heb. 11:6; Psa. 14:1)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Reject the word of God (John 12:48; Heb. 11:6)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die in that state – lost (Rev. 21:8)</a:t>
            </a:r>
          </a:p>
        </p:txBody>
      </p:sp>
    </p:spTree>
    <p:extLst>
      <p:ext uri="{BB962C8B-B14F-4D97-AF65-F5344CB8AC3E}">
        <p14:creationId xmlns:p14="http://schemas.microsoft.com/office/powerpoint/2010/main" val="187875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a matter of neglect or even unbelief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 what they want – regardless of God’s will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Sam. 15:22-23 – Saul’ rebellion was rebuked</a:t>
            </a:r>
          </a:p>
        </p:txBody>
      </p:sp>
    </p:spTree>
    <p:extLst>
      <p:ext uri="{BB962C8B-B14F-4D97-AF65-F5344CB8AC3E}">
        <p14:creationId xmlns:p14="http://schemas.microsoft.com/office/powerpoint/2010/main" val="905324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Been led astray (2 Pet. 3:16-17; Gal. 1:6-7)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False teachers lead to destruction (2 Pet. 2:1-2)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deceived will perish (2 Thess. 2:10-12)</a:t>
            </a:r>
          </a:p>
        </p:txBody>
      </p:sp>
    </p:spTree>
    <p:extLst>
      <p:ext uri="{BB962C8B-B14F-4D97-AF65-F5344CB8AC3E}">
        <p14:creationId xmlns:p14="http://schemas.microsoft.com/office/powerpoint/2010/main" val="11293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apostasy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Fallen from grace (Gal. 5:4)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Turned back to sin (Heb. 10:26)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realize sad condition – may turn back (Lk. 15:17)</a:t>
            </a:r>
          </a:p>
        </p:txBody>
      </p:sp>
    </p:spTree>
    <p:extLst>
      <p:ext uri="{BB962C8B-B14F-4D97-AF65-F5344CB8AC3E}">
        <p14:creationId xmlns:p14="http://schemas.microsoft.com/office/powerpoint/2010/main" val="3346538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apostasy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running from their responsibilities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Missing in action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Jonah did (Jonah 1:2-3)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May know, see and understand – but don’t like the task</a:t>
            </a:r>
          </a:p>
        </p:txBody>
      </p:sp>
    </p:spTree>
    <p:extLst>
      <p:ext uri="{BB962C8B-B14F-4D97-AF65-F5344CB8AC3E}">
        <p14:creationId xmlns:p14="http://schemas.microsoft.com/office/powerpoint/2010/main" val="96371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F1D413-2082-49F0-B325-9689115F7345}"/>
              </a:ext>
            </a:extLst>
          </p:cNvPr>
          <p:cNvSpPr txBox="1"/>
          <p:nvPr/>
        </p:nvSpPr>
        <p:spPr>
          <a:xfrm>
            <a:off x="123712" y="236668"/>
            <a:ext cx="6147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002060"/>
                </a:solidFill>
              </a:rPr>
              <a:t>Are You Missing in Action?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8610D-46D2-4813-9CA7-FCCF3129AF67}"/>
              </a:ext>
            </a:extLst>
          </p:cNvPr>
          <p:cNvSpPr txBox="1"/>
          <p:nvPr/>
        </p:nvSpPr>
        <p:spPr>
          <a:xfrm>
            <a:off x="844476" y="1344706"/>
            <a:ext cx="785846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friend needs an example?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neighbor / co-worker needs an invitation?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wife needs a leader?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husband needs support?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children need an example?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children need instruction?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your children need discipline?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the saints assemble for worship?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Where are you when the people of God have Bible study?</a:t>
            </a:r>
          </a:p>
        </p:txBody>
      </p:sp>
    </p:spTree>
    <p:extLst>
      <p:ext uri="{BB962C8B-B14F-4D97-AF65-F5344CB8AC3E}">
        <p14:creationId xmlns:p14="http://schemas.microsoft.com/office/powerpoint/2010/main" val="167052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apostasy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running from their responsibilities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drifting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complete departure, but changing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Possible to slowly slip away (Heb. 2:1)</a:t>
            </a:r>
          </a:p>
        </p:txBody>
      </p:sp>
    </p:spTree>
    <p:extLst>
      <p:ext uri="{BB962C8B-B14F-4D97-AF65-F5344CB8AC3E}">
        <p14:creationId xmlns:p14="http://schemas.microsoft.com/office/powerpoint/2010/main" val="1633813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apostasy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running from their responsibilities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drifting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growing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352E4B-FDCD-4DFA-8DBD-D68C14904494}"/>
              </a:ext>
            </a:extLst>
          </p:cNvPr>
          <p:cNvSpPr/>
          <p:nvPr/>
        </p:nvSpPr>
        <p:spPr>
          <a:xfrm>
            <a:off x="4604278" y="4001844"/>
            <a:ext cx="3948056" cy="2424946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Continuing to work and stiving to become more (2 Pet. 1:5-10)</a:t>
            </a:r>
          </a:p>
          <a:p>
            <a:pPr marL="342900" indent="-342900"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Progress will be evident (1 Tim. 4:15)</a:t>
            </a:r>
          </a:p>
        </p:txBody>
      </p:sp>
    </p:spTree>
    <p:extLst>
      <p:ext uri="{BB962C8B-B14F-4D97-AF65-F5344CB8AC3E}">
        <p14:creationId xmlns:p14="http://schemas.microsoft.com/office/powerpoint/2010/main" val="1232132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CE3BB-3696-4BB3-AD52-14DB0F4A9E3C}"/>
              </a:ext>
            </a:extLst>
          </p:cNvPr>
          <p:cNvSpPr txBox="1"/>
          <p:nvPr/>
        </p:nvSpPr>
        <p:spPr>
          <a:xfrm>
            <a:off x="2409712" y="716287"/>
            <a:ext cx="605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42EF1-9CF2-49C7-A80C-865D508025CF}"/>
              </a:ext>
            </a:extLst>
          </p:cNvPr>
          <p:cNvSpPr txBox="1"/>
          <p:nvPr/>
        </p:nvSpPr>
        <p:spPr>
          <a:xfrm>
            <a:off x="597045" y="1898721"/>
            <a:ext cx="7992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the </a:t>
            </a:r>
            <a:r>
              <a:rPr lang="en-US" sz="2800" b="1" u="sng" dirty="0"/>
              <a:t>world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unbelief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rebellion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error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in </a:t>
            </a:r>
            <a:r>
              <a:rPr lang="en-US" sz="2800" b="1" u="sng" dirty="0"/>
              <a:t>apostasy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running from their responsibilities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drifting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Some are </a:t>
            </a:r>
            <a:r>
              <a:rPr lang="en-US" sz="2800" b="1" u="sng" dirty="0"/>
              <a:t>growing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925305-378E-4775-8229-3FE4EEE254D2}"/>
              </a:ext>
            </a:extLst>
          </p:cNvPr>
          <p:cNvSpPr/>
          <p:nvPr/>
        </p:nvSpPr>
        <p:spPr>
          <a:xfrm>
            <a:off x="4636545" y="2334409"/>
            <a:ext cx="3910410" cy="209236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Are You?</a:t>
            </a:r>
          </a:p>
        </p:txBody>
      </p:sp>
    </p:spTree>
    <p:extLst>
      <p:ext uri="{BB962C8B-B14F-4D97-AF65-F5344CB8AC3E}">
        <p14:creationId xmlns:p14="http://schemas.microsoft.com/office/powerpoint/2010/main" val="332700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68E4BE-67AF-42AE-80F6-961519ED7BA8}"/>
              </a:ext>
            </a:extLst>
          </p:cNvPr>
          <p:cNvSpPr txBox="1"/>
          <p:nvPr/>
        </p:nvSpPr>
        <p:spPr>
          <a:xfrm>
            <a:off x="460879" y="454918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E520D-EAE8-4A3E-9AC8-09D934E74848}"/>
              </a:ext>
            </a:extLst>
          </p:cNvPr>
          <p:cNvSpPr txBox="1"/>
          <p:nvPr/>
        </p:nvSpPr>
        <p:spPr>
          <a:xfrm>
            <a:off x="391099" y="396154"/>
            <a:ext cx="8361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Where Are You?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147EF-7327-449E-8680-1639E2F9B85C}"/>
              </a:ext>
            </a:extLst>
          </p:cNvPr>
          <p:cNvSpPr txBox="1"/>
          <p:nvPr/>
        </p:nvSpPr>
        <p:spPr>
          <a:xfrm>
            <a:off x="6178282" y="5948891"/>
            <a:ext cx="271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 panose="020B0604020202020204" pitchFamily="34" charset="0"/>
              </a:rPr>
              <a:t>Gen. 3:9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C5266A-9AEF-4B51-B925-F5FD9B09E585}"/>
              </a:ext>
            </a:extLst>
          </p:cNvPr>
          <p:cNvSpPr/>
          <p:nvPr/>
        </p:nvSpPr>
        <p:spPr>
          <a:xfrm>
            <a:off x="622246" y="2103437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rgbClr val="FFFFFF">
              <a:alpha val="79000"/>
            </a:srgb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Running or Hiding Will Not Work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F1975D-E0F9-4B05-B947-D381EB0B5889}"/>
              </a:ext>
            </a:extLst>
          </p:cNvPr>
          <p:cNvSpPr/>
          <p:nvPr/>
        </p:nvSpPr>
        <p:spPr>
          <a:xfrm>
            <a:off x="596087" y="3791733"/>
            <a:ext cx="7951824" cy="1325563"/>
          </a:xfrm>
          <a:custGeom>
            <a:avLst/>
            <a:gdLst>
              <a:gd name="connsiteX0" fmla="*/ 0 w 7951824"/>
              <a:gd name="connsiteY0" fmla="*/ 183723 h 1325563"/>
              <a:gd name="connsiteX1" fmla="*/ 183723 w 7951824"/>
              <a:gd name="connsiteY1" fmla="*/ 0 h 1325563"/>
              <a:gd name="connsiteX2" fmla="*/ 7768101 w 7951824"/>
              <a:gd name="connsiteY2" fmla="*/ 0 h 1325563"/>
              <a:gd name="connsiteX3" fmla="*/ 7951824 w 7951824"/>
              <a:gd name="connsiteY3" fmla="*/ 183723 h 1325563"/>
              <a:gd name="connsiteX4" fmla="*/ 7951824 w 7951824"/>
              <a:gd name="connsiteY4" fmla="*/ 1141840 h 1325563"/>
              <a:gd name="connsiteX5" fmla="*/ 7768101 w 7951824"/>
              <a:gd name="connsiteY5" fmla="*/ 1325563 h 1325563"/>
              <a:gd name="connsiteX6" fmla="*/ 183723 w 7951824"/>
              <a:gd name="connsiteY6" fmla="*/ 1325563 h 1325563"/>
              <a:gd name="connsiteX7" fmla="*/ 0 w 7951824"/>
              <a:gd name="connsiteY7" fmla="*/ 1141840 h 1325563"/>
              <a:gd name="connsiteX8" fmla="*/ 0 w 7951824"/>
              <a:gd name="connsiteY8" fmla="*/ 183723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1824" h="1325563" fill="none" extrusionOk="0">
                <a:moveTo>
                  <a:pt x="0" y="183723"/>
                </a:moveTo>
                <a:cubicBezTo>
                  <a:pt x="622" y="99095"/>
                  <a:pt x="90582" y="13974"/>
                  <a:pt x="183723" y="0"/>
                </a:cubicBezTo>
                <a:cubicBezTo>
                  <a:pt x="2223151" y="72427"/>
                  <a:pt x="4424566" y="61419"/>
                  <a:pt x="7768101" y="0"/>
                </a:cubicBezTo>
                <a:cubicBezTo>
                  <a:pt x="7868388" y="-8121"/>
                  <a:pt x="7945009" y="80195"/>
                  <a:pt x="7951824" y="183723"/>
                </a:cubicBezTo>
                <a:cubicBezTo>
                  <a:pt x="7940150" y="392600"/>
                  <a:pt x="7926416" y="806146"/>
                  <a:pt x="7951824" y="1141840"/>
                </a:cubicBezTo>
                <a:cubicBezTo>
                  <a:pt x="7953054" y="1237062"/>
                  <a:pt x="7865603" y="1321118"/>
                  <a:pt x="7768101" y="1325563"/>
                </a:cubicBezTo>
                <a:cubicBezTo>
                  <a:pt x="5009059" y="1355390"/>
                  <a:pt x="1773417" y="1246257"/>
                  <a:pt x="183723" y="1325563"/>
                </a:cubicBezTo>
                <a:cubicBezTo>
                  <a:pt x="85571" y="1325188"/>
                  <a:pt x="-9040" y="1245095"/>
                  <a:pt x="0" y="1141840"/>
                </a:cubicBezTo>
                <a:cubicBezTo>
                  <a:pt x="-50057" y="890876"/>
                  <a:pt x="71081" y="504671"/>
                  <a:pt x="0" y="183723"/>
                </a:cubicBezTo>
                <a:close/>
              </a:path>
              <a:path w="7951824" h="1325563" stroke="0" extrusionOk="0">
                <a:moveTo>
                  <a:pt x="0" y="183723"/>
                </a:moveTo>
                <a:cubicBezTo>
                  <a:pt x="15480" y="86476"/>
                  <a:pt x="83246" y="2064"/>
                  <a:pt x="183723" y="0"/>
                </a:cubicBezTo>
                <a:cubicBezTo>
                  <a:pt x="3302602" y="123000"/>
                  <a:pt x="5883708" y="-96860"/>
                  <a:pt x="7768101" y="0"/>
                </a:cubicBezTo>
                <a:cubicBezTo>
                  <a:pt x="7865247" y="-3293"/>
                  <a:pt x="7955357" y="75133"/>
                  <a:pt x="7951824" y="183723"/>
                </a:cubicBezTo>
                <a:cubicBezTo>
                  <a:pt x="7903262" y="353948"/>
                  <a:pt x="7867247" y="779806"/>
                  <a:pt x="7951824" y="1141840"/>
                </a:cubicBezTo>
                <a:cubicBezTo>
                  <a:pt x="7936717" y="1248780"/>
                  <a:pt x="7849719" y="1322314"/>
                  <a:pt x="7768101" y="1325563"/>
                </a:cubicBezTo>
                <a:cubicBezTo>
                  <a:pt x="5547653" y="1164856"/>
                  <a:pt x="1401941" y="1365230"/>
                  <a:pt x="183723" y="1325563"/>
                </a:cubicBezTo>
                <a:cubicBezTo>
                  <a:pt x="65063" y="1322091"/>
                  <a:pt x="-11544" y="1238077"/>
                  <a:pt x="0" y="1141840"/>
                </a:cubicBezTo>
                <a:cubicBezTo>
                  <a:pt x="-11757" y="1022066"/>
                  <a:pt x="78533" y="358182"/>
                  <a:pt x="0" y="183723"/>
                </a:cubicBezTo>
                <a:close/>
              </a:path>
            </a:pathLst>
          </a:custGeom>
          <a:solidFill>
            <a:srgbClr val="FFFFFF">
              <a:alpha val="79000"/>
            </a:srgbClr>
          </a:solidFill>
          <a:ln w="1905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86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People Found in Different Places</a:t>
            </a:r>
          </a:p>
        </p:txBody>
      </p:sp>
    </p:spTree>
    <p:extLst>
      <p:ext uri="{BB962C8B-B14F-4D97-AF65-F5344CB8AC3E}">
        <p14:creationId xmlns:p14="http://schemas.microsoft.com/office/powerpoint/2010/main" val="2582157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1514</TotalTime>
  <Words>1019</Words>
  <Application>Microsoft Office PowerPoint</Application>
  <PresentationFormat>On-screen Show (4:3)</PresentationFormat>
  <Paragraphs>208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Trade Gothic Next Heavy</vt:lpstr>
      <vt:lpstr>Wingdings</vt:lpstr>
      <vt:lpstr>Calibri Light</vt:lpstr>
      <vt:lpstr>Arial</vt:lpstr>
      <vt:lpstr>Calibri</vt:lpstr>
      <vt:lpstr>Office Theme</vt:lpstr>
      <vt:lpstr>1_Office Theme</vt:lpstr>
      <vt:lpstr>2_Office Theme</vt:lpstr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6</cp:revision>
  <dcterms:created xsi:type="dcterms:W3CDTF">2022-02-19T02:30:06Z</dcterms:created>
  <dcterms:modified xsi:type="dcterms:W3CDTF">2022-02-20T13:48:53Z</dcterms:modified>
</cp:coreProperties>
</file>