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9" r:id="rId5"/>
  </p:sldMasterIdLst>
  <p:sldIdLst>
    <p:sldId id="256" r:id="rId6"/>
    <p:sldId id="257" r:id="rId7"/>
    <p:sldId id="305" r:id="rId8"/>
    <p:sldId id="258" r:id="rId9"/>
    <p:sldId id="309" r:id="rId10"/>
    <p:sldId id="315" r:id="rId11"/>
    <p:sldId id="316" r:id="rId12"/>
    <p:sldId id="310" r:id="rId13"/>
    <p:sldId id="317" r:id="rId14"/>
    <p:sldId id="311" r:id="rId15"/>
    <p:sldId id="306" r:id="rId16"/>
    <p:sldId id="308" r:id="rId17"/>
    <p:sldId id="318" r:id="rId18"/>
    <p:sldId id="312" r:id="rId19"/>
    <p:sldId id="313" r:id="rId20"/>
    <p:sldId id="319" r:id="rId21"/>
    <p:sldId id="314" r:id="rId22"/>
    <p:sldId id="320" r:id="rId23"/>
    <p:sldId id="307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Franklin Gothic Book" panose="020B0503020102020204" pitchFamily="34" charset="0"/>
      <p:regular r:id="rId31"/>
      <p:italic r:id="rId32"/>
    </p:embeddedFont>
    <p:embeddedFont>
      <p:font typeface="Franklin Gothic Medium" panose="020B0603020102020204" pitchFamily="34" charset="0"/>
      <p:regular r:id="rId33"/>
      <p:italic r:id="rId34"/>
    </p:embeddedFont>
    <p:embeddedFont>
      <p:font typeface="Georgia Pro Cond Semibold" panose="02040706050405020303" pitchFamily="18" charset="0"/>
      <p:bold r:id="rId35"/>
      <p:boldItalic r:id="rId36"/>
    </p:embeddedFont>
    <p:embeddedFont>
      <p:font typeface="Microsoft Sans Serif" panose="020B0604020202020204" pitchFamily="34" charset="0"/>
      <p:regular r:id="rId37"/>
    </p:embeddedFont>
    <p:embeddedFont>
      <p:font typeface="Tahoma" panose="020B0604030504040204" pitchFamily="34" charset="0"/>
      <p:regular r:id="rId38"/>
      <p:bold r:id="rId39"/>
    </p:embeddedFont>
    <p:embeddedFont>
      <p:font typeface="Wingdings 2" panose="05020102010507070707" pitchFamily="18" charset="2"/>
      <p:regular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D786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15320-71CB-4622-BAC8-F8477AB7F3B7}" v="2640" dt="2022-12-04T22:27:59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6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10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2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43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21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90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0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87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95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0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96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24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7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86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05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67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9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59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31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64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71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8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15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51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05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80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05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80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06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83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59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2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678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93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22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75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190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3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262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054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971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6CDD91-2748-4936-8969-BC5D6085BE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21473"/>
      </p:ext>
    </p:extLst>
  </p:cSld>
  <p:clrMapOvr>
    <a:masterClrMapping/>
  </p:clrMapOvr>
  <p:transition spd="slow"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45759"/>
      </p:ext>
    </p:extLst>
  </p:cSld>
  <p:clrMapOvr>
    <a:masterClrMapping/>
  </p:clrMapOvr>
  <p:transition spd="slow"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6562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48639"/>
      </p:ext>
    </p:extLst>
  </p:cSld>
  <p:clrMapOvr>
    <a:masterClrMapping/>
  </p:clrMapOvr>
  <p:transition spd="slow">
    <p:diamond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40131582"/>
      </p:ext>
    </p:extLst>
  </p:cSld>
  <p:clrMapOvr>
    <a:masterClrMapping/>
  </p:clrMapOvr>
  <p:transition spd="slow">
    <p:diamond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66808"/>
      </p:ext>
    </p:extLst>
  </p:cSld>
  <p:clrMapOvr>
    <a:masterClrMapping/>
  </p:clrMapOvr>
  <p:transition spd="slow">
    <p:diamond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20949"/>
      </p:ext>
    </p:extLst>
  </p:cSld>
  <p:clrMapOvr>
    <a:masterClrMapping/>
  </p:clrMapOvr>
  <p:transition spd="slow">
    <p:diamond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80096"/>
      </p:ext>
    </p:extLst>
  </p:cSld>
  <p:clrMapOvr>
    <a:masterClrMapping/>
  </p:clrMapOvr>
  <p:transition spd="slow">
    <p:diamond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8533984"/>
      </p:ext>
    </p:extLst>
  </p:cSld>
  <p:clrMapOvr>
    <a:masterClrMapping/>
  </p:clrMapOvr>
  <p:transition spd="slow">
    <p:diamond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39647"/>
      </p:ext>
    </p:extLst>
  </p:cSld>
  <p:clrMapOvr>
    <a:masterClrMapping/>
  </p:clrMapOvr>
  <p:transition spd="slow">
    <p:diamond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04826"/>
      </p:ext>
    </p:extLst>
  </p:cSld>
  <p:clrMapOvr>
    <a:masterClrMapping/>
  </p:clrMapOvr>
  <p:transition spd="slow">
    <p:diamond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770B6E7-5DD9-4481-9A4B-BBE290F1DB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25418"/>
      </p:ext>
    </p:extLst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5176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076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4" y="50795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6169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09697B-1AC6-0175-9C35-D3F638D59B8E}"/>
              </a:ext>
            </a:extLst>
          </p:cNvPr>
          <p:cNvCxnSpPr/>
          <p:nvPr userDrawn="1"/>
        </p:nvCxnSpPr>
        <p:spPr>
          <a:xfrm>
            <a:off x="628650" y="2057400"/>
            <a:ext cx="0" cy="460921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B1DD8E-4C91-1EA9-0E1B-CD89AB58E9F0}"/>
              </a:ext>
            </a:extLst>
          </p:cNvPr>
          <p:cNvCxnSpPr/>
          <p:nvPr userDrawn="1"/>
        </p:nvCxnSpPr>
        <p:spPr>
          <a:xfrm>
            <a:off x="2200940" y="1735931"/>
            <a:ext cx="6314410" cy="0"/>
          </a:xfrm>
          <a:prstGeom prst="line">
            <a:avLst/>
          </a:prstGeom>
          <a:ln w="571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7" y="1194899"/>
            <a:ext cx="2424627" cy="1082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087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455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 userDrawn="1"/>
        </p:nvCxnSpPr>
        <p:spPr bwMode="auto">
          <a:xfrm>
            <a:off x="2045537" y="0"/>
            <a:ext cx="1" cy="685800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5275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2C23C00-0228-4533-A858-9635FC2C0764}" type="datetimeFigureOut">
              <a:rPr lang="en-US" smtClean="0"/>
              <a:pPr/>
              <a:t>12/4/2022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3A87E1-296E-4EE4-B188-62EAFED7D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283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ransition spd="slow">
    <p:diamond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AF4A28-4380-0C85-8978-F385A7F26FB1}"/>
              </a:ext>
            </a:extLst>
          </p:cNvPr>
          <p:cNvSpPr txBox="1"/>
          <p:nvPr/>
        </p:nvSpPr>
        <p:spPr>
          <a:xfrm>
            <a:off x="0" y="33886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032BB-8431-A48B-57B0-05436FEAE867}"/>
              </a:ext>
            </a:extLst>
          </p:cNvPr>
          <p:cNvSpPr txBox="1"/>
          <p:nvPr/>
        </p:nvSpPr>
        <p:spPr>
          <a:xfrm>
            <a:off x="1640542" y="3603812"/>
            <a:ext cx="6470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What we believe?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Authority?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 of Christ?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Fellowship?</a:t>
            </a:r>
          </a:p>
        </p:txBody>
      </p:sp>
    </p:spTree>
    <p:extLst>
      <p:ext uri="{BB962C8B-B14F-4D97-AF65-F5344CB8AC3E}">
        <p14:creationId xmlns:p14="http://schemas.microsoft.com/office/powerpoint/2010/main" val="3298539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6E1B0-9CBC-4791-F2A9-C261D2D0D28B}"/>
              </a:ext>
            </a:extLst>
          </p:cNvPr>
          <p:cNvSpPr txBox="1"/>
          <p:nvPr/>
        </p:nvSpPr>
        <p:spPr>
          <a:xfrm>
            <a:off x="599740" y="1930021"/>
            <a:ext cx="813547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Common ideas</a:t>
            </a:r>
            <a:r>
              <a:rPr lang="en-US" sz="2400" dirty="0"/>
              <a:t>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“One church is as good as another”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“All churches lead to the same place – heaven”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“I can serve God on my own without attending church”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100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Most in world – think church is not important at all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Only 22% of Americans go to church every week (2021)*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“Don’t need to be a part of organized religion”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“It is the man – not the plan”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C1FAE-0D80-0AB8-4CC6-24CA0B581ED0}"/>
              </a:ext>
            </a:extLst>
          </p:cNvPr>
          <p:cNvSpPr txBox="1"/>
          <p:nvPr/>
        </p:nvSpPr>
        <p:spPr>
          <a:xfrm>
            <a:off x="6621332" y="6361342"/>
            <a:ext cx="2280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*statista.com</a:t>
            </a:r>
          </a:p>
        </p:txBody>
      </p:sp>
    </p:spTree>
    <p:extLst>
      <p:ext uri="{BB962C8B-B14F-4D97-AF65-F5344CB8AC3E}">
        <p14:creationId xmlns:p14="http://schemas.microsoft.com/office/powerpoint/2010/main" val="3711265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10901" y="2728792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</p:spTree>
    <p:extLst>
      <p:ext uri="{BB962C8B-B14F-4D97-AF65-F5344CB8AC3E}">
        <p14:creationId xmlns:p14="http://schemas.microsoft.com/office/powerpoint/2010/main" val="2632054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It is God’s Eternal Purpose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God has an eternal purpose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Eph. 1:4, 9-11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Eph. 3:10-11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church </a:t>
            </a:r>
            <a:r>
              <a:rPr lang="en-US" sz="2400" i="1" u="sng" dirty="0">
                <a:solidFill>
                  <a:srgbClr val="000000"/>
                </a:solidFill>
              </a:rPr>
              <a:t>is</a:t>
            </a:r>
            <a:r>
              <a:rPr lang="en-US" sz="2400" i="1" dirty="0">
                <a:solidFill>
                  <a:srgbClr val="000000"/>
                </a:solidFill>
              </a:rPr>
              <a:t> that eternal purpose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Eph. 3:10-11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Eph. 2:13, 16 – the church = the saved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Not: </a:t>
            </a:r>
            <a:r>
              <a:rPr lang="en-US" sz="2400" u="sng" dirty="0">
                <a:solidFill>
                  <a:srgbClr val="000000"/>
                </a:solidFill>
              </a:rPr>
              <a:t>part</a:t>
            </a:r>
            <a:r>
              <a:rPr lang="en-US" sz="2400" dirty="0">
                <a:solidFill>
                  <a:srgbClr val="000000"/>
                </a:solidFill>
              </a:rPr>
              <a:t> of God’s eternal purpose – it </a:t>
            </a:r>
            <a:r>
              <a:rPr lang="en-US" sz="2400" u="sng" dirty="0">
                <a:solidFill>
                  <a:srgbClr val="000000"/>
                </a:solidFill>
              </a:rPr>
              <a:t>is</a:t>
            </a:r>
            <a:r>
              <a:rPr lang="en-US" sz="2400" dirty="0">
                <a:solidFill>
                  <a:srgbClr val="000000"/>
                </a:solidFill>
              </a:rPr>
              <a:t> his eternal purpose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God planned it from all eternity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3EF689-8684-EC10-7A5F-050AD6478122}"/>
              </a:ext>
            </a:extLst>
          </p:cNvPr>
          <p:cNvSpPr txBox="1"/>
          <p:nvPr/>
        </p:nvSpPr>
        <p:spPr>
          <a:xfrm>
            <a:off x="1219199" y="512716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</p:spTree>
    <p:extLst>
      <p:ext uri="{BB962C8B-B14F-4D97-AF65-F5344CB8AC3E}">
        <p14:creationId xmlns:p14="http://schemas.microsoft.com/office/powerpoint/2010/main" val="3849727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It is God’s Eternal Purpose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What it is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saved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Acts 2:47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3EF689-8684-EC10-7A5F-050AD6478122}"/>
              </a:ext>
            </a:extLst>
          </p:cNvPr>
          <p:cNvSpPr txBox="1"/>
          <p:nvPr/>
        </p:nvSpPr>
        <p:spPr>
          <a:xfrm>
            <a:off x="1219199" y="512716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E2E0C6-3859-38A1-79DD-F2D5C15B9680}"/>
              </a:ext>
            </a:extLst>
          </p:cNvPr>
          <p:cNvSpPr txBox="1"/>
          <p:nvPr/>
        </p:nvSpPr>
        <p:spPr>
          <a:xfrm>
            <a:off x="968708" y="4379407"/>
            <a:ext cx="777240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2:47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praising God and having favor with all the people. And the Lord added to the 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daily those who were being 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saved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Curved Up Arrow 8">
            <a:extLst>
              <a:ext uri="{FF2B5EF4-FFF2-40B4-BE49-F238E27FC236}">
                <a16:creationId xmlns:a16="http://schemas.microsoft.com/office/drawing/2014/main" id="{0448CAFD-F5AF-5F22-0F37-D2B8725A4CF3}"/>
              </a:ext>
            </a:extLst>
          </p:cNvPr>
          <p:cNvSpPr/>
          <p:nvPr/>
        </p:nvSpPr>
        <p:spPr bwMode="auto">
          <a:xfrm>
            <a:off x="3912322" y="5509812"/>
            <a:ext cx="4191000" cy="609600"/>
          </a:xfrm>
          <a:prstGeom prst="curvedUpArrow">
            <a:avLst>
              <a:gd name="adj1" fmla="val 25000"/>
              <a:gd name="adj2" fmla="val 62814"/>
              <a:gd name="adj3" fmla="val 25000"/>
            </a:avLst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323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It is God’s Eternal Purpose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What it is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saved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Acts 2:47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Eph. 5:23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Eph. 2:16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3EF689-8684-EC10-7A5F-050AD6478122}"/>
              </a:ext>
            </a:extLst>
          </p:cNvPr>
          <p:cNvSpPr txBox="1"/>
          <p:nvPr/>
        </p:nvSpPr>
        <p:spPr>
          <a:xfrm>
            <a:off x="1219199" y="512716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</p:spTree>
    <p:extLst>
      <p:ext uri="{BB962C8B-B14F-4D97-AF65-F5344CB8AC3E}">
        <p14:creationId xmlns:p14="http://schemas.microsoft.com/office/powerpoint/2010/main" val="1212316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It is God’s Eternal Purpose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What it is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saved</a:t>
            </a:r>
            <a:endParaRPr lang="en-US" sz="2400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body of Christ (Col. 1:18; Eph. 1:22-23)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bride of Christ (Eph. 5:22-27; Rev. 21:9)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kingdom of God (Matt. 16:18-19)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3EF689-8684-EC10-7A5F-050AD6478122}"/>
              </a:ext>
            </a:extLst>
          </p:cNvPr>
          <p:cNvSpPr txBox="1"/>
          <p:nvPr/>
        </p:nvSpPr>
        <p:spPr>
          <a:xfrm>
            <a:off x="1219199" y="512716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</p:spTree>
    <p:extLst>
      <p:ext uri="{BB962C8B-B14F-4D97-AF65-F5344CB8AC3E}">
        <p14:creationId xmlns:p14="http://schemas.microsoft.com/office/powerpoint/2010/main" val="3611481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It is God’s Eternal Purpose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What it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Purchase Price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Christ gave himself (Eph. 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blood of Christ (Acts 20:28)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Estimate the value of anything by the price that was paid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3EF689-8684-EC10-7A5F-050AD6478122}"/>
              </a:ext>
            </a:extLst>
          </p:cNvPr>
          <p:cNvSpPr txBox="1"/>
          <p:nvPr/>
        </p:nvSpPr>
        <p:spPr>
          <a:xfrm>
            <a:off x="1219199" y="512716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</p:spTree>
    <p:extLst>
      <p:ext uri="{BB962C8B-B14F-4D97-AF65-F5344CB8AC3E}">
        <p14:creationId xmlns:p14="http://schemas.microsoft.com/office/powerpoint/2010/main" val="897699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141CEF-BC15-FDA0-883F-70F7796B23AA}"/>
              </a:ext>
            </a:extLst>
          </p:cNvPr>
          <p:cNvGrpSpPr/>
          <p:nvPr/>
        </p:nvGrpSpPr>
        <p:grpSpPr>
          <a:xfrm>
            <a:off x="5971931" y="1706362"/>
            <a:ext cx="2360970" cy="1296416"/>
            <a:chOff x="6202990" y="5099341"/>
            <a:chExt cx="2360970" cy="1296416"/>
          </a:xfrm>
        </p:grpSpPr>
        <p:pic>
          <p:nvPicPr>
            <p:cNvPr id="3" name="Picture 8" descr="http://images1.americanlisted.com/nlarge/cadillac-xts-luxury-collection-4dr-sedan-2013-americanlisted_31619425.jpg">
              <a:extLst>
                <a:ext uri="{FF2B5EF4-FFF2-40B4-BE49-F238E27FC236}">
                  <a16:creationId xmlns:a16="http://schemas.microsoft.com/office/drawing/2014/main" id="{2E3D1408-A77F-EE8F-D155-57C8AA7FBC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00" b="13870"/>
            <a:stretch/>
          </p:blipFill>
          <p:spPr bwMode="auto">
            <a:xfrm>
              <a:off x="6202990" y="5099341"/>
              <a:ext cx="2360970" cy="1137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C891CB8-70DD-CC64-9466-13E8F4173F28}"/>
                </a:ext>
              </a:extLst>
            </p:cNvPr>
            <p:cNvSpPr txBox="1"/>
            <p:nvPr/>
          </p:nvSpPr>
          <p:spPr>
            <a:xfrm>
              <a:off x="6500825" y="5934092"/>
              <a:ext cx="1765300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$60,000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CFE8D57-04AE-75F5-52ED-C3DCE8AAF53A}"/>
              </a:ext>
            </a:extLst>
          </p:cNvPr>
          <p:cNvGrpSpPr/>
          <p:nvPr/>
        </p:nvGrpSpPr>
        <p:grpSpPr>
          <a:xfrm>
            <a:off x="652863" y="522082"/>
            <a:ext cx="1765300" cy="1509466"/>
            <a:chOff x="1110063" y="3997904"/>
            <a:chExt cx="1765300" cy="1509466"/>
          </a:xfrm>
        </p:grpSpPr>
        <p:pic>
          <p:nvPicPr>
            <p:cNvPr id="6" name="Picture 2" descr="http://www.clipartheaven.com/clipart/real_estate/house_-_colonial_1.gif">
              <a:extLst>
                <a:ext uri="{FF2B5EF4-FFF2-40B4-BE49-F238E27FC236}">
                  <a16:creationId xmlns:a16="http://schemas.microsoft.com/office/drawing/2014/main" id="{0F117A73-CDB5-0C5E-A4C7-EB6603BDB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63" y="3997904"/>
              <a:ext cx="1703163" cy="1115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6643FB-47F0-9514-2002-847A1AADF2AF}"/>
                </a:ext>
              </a:extLst>
            </p:cNvPr>
            <p:cNvSpPr txBox="1"/>
            <p:nvPr/>
          </p:nvSpPr>
          <p:spPr>
            <a:xfrm>
              <a:off x="1110063" y="5045705"/>
              <a:ext cx="1765300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$120,000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0FF48A-6617-76F0-DA6E-6C6BD9189A99}"/>
              </a:ext>
            </a:extLst>
          </p:cNvPr>
          <p:cNvGrpSpPr/>
          <p:nvPr/>
        </p:nvGrpSpPr>
        <p:grpSpPr>
          <a:xfrm>
            <a:off x="2738161" y="1269454"/>
            <a:ext cx="1765300" cy="1546781"/>
            <a:chOff x="3260450" y="4064928"/>
            <a:chExt cx="1765300" cy="1546781"/>
          </a:xfrm>
        </p:grpSpPr>
        <p:pic>
          <p:nvPicPr>
            <p:cNvPr id="9" name="Picture 4" descr="http://www.animationgold.com/Mansion.gif">
              <a:extLst>
                <a:ext uri="{FF2B5EF4-FFF2-40B4-BE49-F238E27FC236}">
                  <a16:creationId xmlns:a16="http://schemas.microsoft.com/office/drawing/2014/main" id="{F3688302-EB49-D3A0-CE7A-D36C9642EF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700" y="4064928"/>
              <a:ext cx="1711050" cy="1211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30286D-F78B-D1EB-F5A9-522F259D7550}"/>
                </a:ext>
              </a:extLst>
            </p:cNvPr>
            <p:cNvSpPr txBox="1"/>
            <p:nvPr/>
          </p:nvSpPr>
          <p:spPr>
            <a:xfrm>
              <a:off x="3260450" y="5150044"/>
              <a:ext cx="1765300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$750,000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93A432-4838-D4A0-52B3-773F260471AC}"/>
              </a:ext>
            </a:extLst>
          </p:cNvPr>
          <p:cNvGrpSpPr/>
          <p:nvPr/>
        </p:nvGrpSpPr>
        <p:grpSpPr>
          <a:xfrm>
            <a:off x="4656033" y="376474"/>
            <a:ext cx="1905000" cy="1527231"/>
            <a:chOff x="5014911" y="3749306"/>
            <a:chExt cx="1905000" cy="1527231"/>
          </a:xfrm>
        </p:grpSpPr>
        <p:pic>
          <p:nvPicPr>
            <p:cNvPr id="12" name="Picture 6" descr="http://3.bp.blogspot.com/_uDH-NFQ-0-c/SlOOmbAQ2uI/AAAAAAAAAAY/8_F_pY57AeA/s200/Clipart-Cartoon-Design-13.gif">
              <a:extLst>
                <a:ext uri="{FF2B5EF4-FFF2-40B4-BE49-F238E27FC236}">
                  <a16:creationId xmlns:a16="http://schemas.microsoft.com/office/drawing/2014/main" id="{ED9C94AE-93D7-0DCF-3224-3698C7EA87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650"/>
            <a:stretch/>
          </p:blipFill>
          <p:spPr bwMode="auto">
            <a:xfrm>
              <a:off x="5014911" y="3749306"/>
              <a:ext cx="1905000" cy="1454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BA7DE2-7A19-6318-BA87-54712994EAAA}"/>
                </a:ext>
              </a:extLst>
            </p:cNvPr>
            <p:cNvSpPr txBox="1"/>
            <p:nvPr/>
          </p:nvSpPr>
          <p:spPr>
            <a:xfrm>
              <a:off x="5014911" y="4814872"/>
              <a:ext cx="1765300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$1,000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116093-CF09-F656-6CBD-5437AB7A0895}"/>
              </a:ext>
            </a:extLst>
          </p:cNvPr>
          <p:cNvGrpSpPr/>
          <p:nvPr/>
        </p:nvGrpSpPr>
        <p:grpSpPr>
          <a:xfrm>
            <a:off x="222426" y="3837529"/>
            <a:ext cx="2133600" cy="1633025"/>
            <a:chOff x="574981" y="4815721"/>
            <a:chExt cx="2133600" cy="1633025"/>
          </a:xfrm>
        </p:grpSpPr>
        <p:sp>
          <p:nvSpPr>
            <p:cNvPr id="15" name="Rounded Rectangle 11">
              <a:extLst>
                <a:ext uri="{FF2B5EF4-FFF2-40B4-BE49-F238E27FC236}">
                  <a16:creationId xmlns:a16="http://schemas.microsoft.com/office/drawing/2014/main" id="{3EB84174-35BD-7391-0098-A3269CF41D0B}"/>
                </a:ext>
              </a:extLst>
            </p:cNvPr>
            <p:cNvSpPr/>
            <p:nvPr/>
          </p:nvSpPr>
          <p:spPr>
            <a:xfrm>
              <a:off x="574981" y="4815721"/>
              <a:ext cx="2133600" cy="163302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clipartheaven.com/clipart/real_estate/house_-_colonial_1.gif">
              <a:extLst>
                <a:ext uri="{FF2B5EF4-FFF2-40B4-BE49-F238E27FC236}">
                  <a16:creationId xmlns:a16="http://schemas.microsoft.com/office/drawing/2014/main" id="{BFC06D5D-605C-4763-CE06-6AEEB5434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594" y="4932312"/>
              <a:ext cx="1703163" cy="1115746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BA622A-4FA2-7246-5609-36C7DD9246B4}"/>
                </a:ext>
              </a:extLst>
            </p:cNvPr>
            <p:cNvSpPr txBox="1"/>
            <p:nvPr/>
          </p:nvSpPr>
          <p:spPr>
            <a:xfrm>
              <a:off x="816651" y="5987081"/>
              <a:ext cx="1765300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$120,000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F736625-4FAB-2540-78FD-9B6E572BE88D}"/>
              </a:ext>
            </a:extLst>
          </p:cNvPr>
          <p:cNvSpPr txBox="1"/>
          <p:nvPr/>
        </p:nvSpPr>
        <p:spPr>
          <a:xfrm>
            <a:off x="2209702" y="4876968"/>
            <a:ext cx="657438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To Ridicule the House – Ridicule the Price Paid!</a:t>
            </a:r>
          </a:p>
          <a:p>
            <a:r>
              <a:rPr lang="en-US" sz="2000" dirty="0">
                <a:solidFill>
                  <a:schemeClr val="bg1"/>
                </a:solidFill>
              </a:rPr>
              <a:t>To Ridicule the House – Ridicule the One Who Paid!</a:t>
            </a:r>
          </a:p>
        </p:txBody>
      </p:sp>
    </p:spTree>
    <p:extLst>
      <p:ext uri="{BB962C8B-B14F-4D97-AF65-F5344CB8AC3E}">
        <p14:creationId xmlns:p14="http://schemas.microsoft.com/office/powerpoint/2010/main" val="299885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It is God’s Eternal Purpose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What it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Purchase Price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Built by Christ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We buy products on the basis of the company that made the product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The church was built by Christ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Matt. 16:18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Psa. 127:1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Not by thoughts of man or plans of a group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God planned it – Jesus established 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3EF689-8684-EC10-7A5F-050AD6478122}"/>
              </a:ext>
            </a:extLst>
          </p:cNvPr>
          <p:cNvSpPr txBox="1"/>
          <p:nvPr/>
        </p:nvSpPr>
        <p:spPr>
          <a:xfrm>
            <a:off x="1219199" y="512716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</p:txBody>
      </p:sp>
    </p:spTree>
    <p:extLst>
      <p:ext uri="{BB962C8B-B14F-4D97-AF65-F5344CB8AC3E}">
        <p14:creationId xmlns:p14="http://schemas.microsoft.com/office/powerpoint/2010/main" val="316189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1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charRg st="71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charRg st="71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charRg st="71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10901" y="2728792"/>
            <a:ext cx="79145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  <a:p>
            <a:pPr marL="514350" indent="-514350" algn="l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Cond Semibold" panose="02040706050405020303" pitchFamily="18" charset="0"/>
            </a:endParaRP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111288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it Make a Difference What One Believes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Because churches teach different (contradictory) doctrines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Because churches have different (contradictory) practices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It makes a difference (2 Thess. 2:10-12)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ACDA8-0362-864D-860B-3DD33F490A6C}"/>
              </a:ext>
            </a:extLst>
          </p:cNvPr>
          <p:cNvSpPr txBox="1"/>
          <p:nvPr/>
        </p:nvSpPr>
        <p:spPr>
          <a:xfrm>
            <a:off x="1229436" y="55574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2488176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en-US" b="1">
                <a:solidFill>
                  <a:srgbClr val="3333FF"/>
                </a:solidFill>
                <a:latin typeface="Tahoma" pitchFamily="34" charset="0"/>
              </a:rPr>
              <a:t>2 Thess. 2:10-12</a:t>
            </a:r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838200" y="1371600"/>
            <a:ext cx="7620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Black" pitchFamily="18" charset="0"/>
                <a:ea typeface="+mn-ea"/>
                <a:cs typeface="+mn-cs"/>
              </a:rPr>
              <a:t>Lie                                     Truth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4572000" y="1371600"/>
            <a:ext cx="0" cy="472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28600" y="2286000"/>
            <a:ext cx="42354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Deceived (v.10)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Not love truth (v. 10)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Deluded (v. 11)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Believe lie (v. 11)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Not believe truth (v. 12)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Pleasure in unright. (v. 12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84238" y="5511800"/>
            <a:ext cx="30622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Perish (v. 10)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Condemned (v. 12)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297488" y="2692400"/>
            <a:ext cx="31861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Love truth (v. 10)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Believe truth (v. 12)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791200" y="5562600"/>
            <a:ext cx="2132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Saved (v. 10)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2133600" y="49530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6477000" y="48768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3613" y="229388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9096" y="549417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1789" y="267197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40700" y="2694529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23213" y="55727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982" y="312699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97330" y="354100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9946" y="5958599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44896" y="396010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05801" y="3052044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0850" y="444122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 autoUpdateAnimBg="0"/>
      <p:bldP spid="13317" grpId="0" animBg="1"/>
      <p:bldP spid="13318" grpId="0" build="p" autoUpdateAnimBg="0"/>
      <p:bldP spid="13319" grpId="0" build="p" autoUpdateAnimBg="0"/>
      <p:bldP spid="13320" grpId="0" build="p" autoUpdateAnimBg="0"/>
      <p:bldP spid="13321" grpId="0" build="p" autoUpdateAnimBg="0"/>
      <p:bldP spid="13322" grpId="0" animBg="1"/>
      <p:bldP spid="13323" grpId="0" animBg="1"/>
      <p:bldP spid="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it Make a Difference What One Believes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Authority Matters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Because some churches are doing things that are not authorized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Teaching doctrines not in the Bible (1 Pet. 4:11)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Practices not found in the Bible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Authority matters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Must have authority for all we teach and practice (Col.3:17)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Must abide within doctrine of Christ (2 </a:t>
            </a:r>
            <a:r>
              <a:rPr lang="en-US" sz="2400" dirty="0" err="1">
                <a:solidFill>
                  <a:srgbClr val="000000"/>
                </a:solidFill>
              </a:rPr>
              <a:t>Jno</a:t>
            </a:r>
            <a:r>
              <a:rPr lang="en-US" sz="2400" dirty="0">
                <a:solidFill>
                  <a:srgbClr val="000000"/>
                </a:solidFill>
              </a:rPr>
              <a:t>. 9)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ACDA8-0362-864D-860B-3DD33F490A6C}"/>
              </a:ext>
            </a:extLst>
          </p:cNvPr>
          <p:cNvSpPr txBox="1"/>
          <p:nvPr/>
        </p:nvSpPr>
        <p:spPr>
          <a:xfrm>
            <a:off x="1229436" y="55574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358496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it Make a Difference What One Believes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Authority Matters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There is Just One Church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Common idea – many churches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Denominationalism = division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Idea is one church is as good as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Bible speaks of ONE body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Eph. 4:4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Eph. 2:16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1 Cor. 12:13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One fold (John 10:16)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rgbClr val="000000"/>
                </a:solidFill>
              </a:rPr>
              <a:t>Body = church (Eph. 1:22-23)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ACDA8-0362-864D-860B-3DD33F490A6C}"/>
              </a:ext>
            </a:extLst>
          </p:cNvPr>
          <p:cNvSpPr txBox="1"/>
          <p:nvPr/>
        </p:nvSpPr>
        <p:spPr>
          <a:xfrm>
            <a:off x="1229436" y="55574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420073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673292-BE89-43D1-6F6B-5C3C955B9814}"/>
              </a:ext>
            </a:extLst>
          </p:cNvPr>
          <p:cNvSpPr/>
          <p:nvPr/>
        </p:nvSpPr>
        <p:spPr>
          <a:xfrm>
            <a:off x="2366683" y="408791"/>
            <a:ext cx="5583218" cy="87674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Three Simple Points: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685CAF-8D63-B1BB-B2B8-6CF9155151FF}"/>
              </a:ext>
            </a:extLst>
          </p:cNvPr>
          <p:cNvSpPr txBox="1"/>
          <p:nvPr/>
        </p:nvSpPr>
        <p:spPr>
          <a:xfrm>
            <a:off x="1705087" y="2748578"/>
            <a:ext cx="67020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Jesus only promised one (Matt. 16:18)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Paul said there is just one (Eph. 4:4)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The Bible is silent about any other!</a:t>
            </a:r>
          </a:p>
        </p:txBody>
      </p:sp>
    </p:spTree>
    <p:extLst>
      <p:ext uri="{BB962C8B-B14F-4D97-AF65-F5344CB8AC3E}">
        <p14:creationId xmlns:p14="http://schemas.microsoft.com/office/powerpoint/2010/main" val="3010922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it Make a Difference What One Believes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Authority Matters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There is Just One Church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Not, Any Church (No Matter What) Would Do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doctrine would not matter!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practice would not matter!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name would not matter!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head of the church would not matter!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organization would not matter!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purpose / work would not matter!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ACDA8-0362-864D-860B-3DD33F490A6C}"/>
              </a:ext>
            </a:extLst>
          </p:cNvPr>
          <p:cNvSpPr txBox="1"/>
          <p:nvPr/>
        </p:nvSpPr>
        <p:spPr>
          <a:xfrm>
            <a:off x="1229436" y="55574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1784938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it Make a Difference What One Believes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Authority Matters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There is Just One Church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If Not, Any Church (No Matter What) Would Do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God has a pattern for his church</a:t>
            </a:r>
            <a:r>
              <a:rPr lang="en-US" sz="2400" dirty="0">
                <a:solidFill>
                  <a:srgbClr val="000000"/>
                </a:solidFill>
              </a:rPr>
              <a:t> (Heb. 8:5)</a:t>
            </a:r>
            <a:endParaRPr lang="en-US" sz="24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Purpose / mission (1 Tim. 3:15)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Organization (Phil. 1:1)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Creed: Christ (Heb. 1:1-2; Matt. 28:18-19)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Worship (Acts 2:42; Acts 20:7; 1 Cor. 16:1-2)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Teaching (1 Pet. 4:11; 2 Cor. 4:13)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ACDA8-0362-864D-860B-3DD33F490A6C}"/>
              </a:ext>
            </a:extLst>
          </p:cNvPr>
          <p:cNvSpPr txBox="1"/>
          <p:nvPr/>
        </p:nvSpPr>
        <p:spPr>
          <a:xfrm>
            <a:off x="1229436" y="55574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2014599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10901" y="2728792"/>
            <a:ext cx="79145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the Church is Important</a:t>
            </a:r>
          </a:p>
          <a:p>
            <a:pPr marL="514350" indent="-514350" algn="l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Cond Semibold" panose="02040706050405020303" pitchFamily="18" charset="0"/>
            </a:endParaRP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Why it Matters Which Church</a:t>
            </a:r>
          </a:p>
        </p:txBody>
      </p:sp>
    </p:spTree>
    <p:extLst>
      <p:ext uri="{BB962C8B-B14F-4D97-AF65-F5344CB8AC3E}">
        <p14:creationId xmlns:p14="http://schemas.microsoft.com/office/powerpoint/2010/main" val="186096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rek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2702</TotalTime>
  <Words>946</Words>
  <Application>Microsoft Office PowerPoint</Application>
  <PresentationFormat>On-screen Show (4:3)</PresentationFormat>
  <Paragraphs>177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Arial</vt:lpstr>
      <vt:lpstr>Franklin Gothic Book</vt:lpstr>
      <vt:lpstr>Wingdings 2</vt:lpstr>
      <vt:lpstr>Microsoft Sans Serif</vt:lpstr>
      <vt:lpstr>Tahoma</vt:lpstr>
      <vt:lpstr>Calibri Light</vt:lpstr>
      <vt:lpstr>Calibri</vt:lpstr>
      <vt:lpstr>Georgia Pro Cond Semibold</vt:lpstr>
      <vt:lpstr>Times New Roman</vt:lpstr>
      <vt:lpstr>Wingdings</vt:lpstr>
      <vt:lpstr>Franklin Gothic Medium</vt:lpstr>
      <vt:lpstr>CooperBlack</vt:lpstr>
      <vt:lpstr>Office Theme</vt:lpstr>
      <vt:lpstr>2_Office Theme</vt:lpstr>
      <vt:lpstr>1_Office Theme</vt:lpstr>
      <vt:lpstr>1_powerpoint-template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Thess. 2:10-12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</cp:revision>
  <dcterms:created xsi:type="dcterms:W3CDTF">2022-11-20T20:54:42Z</dcterms:created>
  <dcterms:modified xsi:type="dcterms:W3CDTF">2022-12-04T22:29:36Z</dcterms:modified>
</cp:coreProperties>
</file>