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sldIdLst>
    <p:sldId id="256" r:id="rId4"/>
    <p:sldId id="264" r:id="rId5"/>
    <p:sldId id="265" r:id="rId6"/>
    <p:sldId id="266" r:id="rId7"/>
    <p:sldId id="267" r:id="rId8"/>
    <p:sldId id="268" r:id="rId9"/>
    <p:sldId id="269" r:id="rId10"/>
    <p:sldId id="270" r:id="rId11"/>
    <p:sldId id="289" r:id="rId12"/>
    <p:sldId id="259" r:id="rId13"/>
    <p:sldId id="258" r:id="rId14"/>
    <p:sldId id="271" r:id="rId15"/>
    <p:sldId id="272" r:id="rId16"/>
    <p:sldId id="273" r:id="rId17"/>
    <p:sldId id="274" r:id="rId18"/>
    <p:sldId id="260" r:id="rId19"/>
    <p:sldId id="262" r:id="rId20"/>
    <p:sldId id="275" r:id="rId21"/>
    <p:sldId id="276" r:id="rId22"/>
    <p:sldId id="277" r:id="rId23"/>
    <p:sldId id="278" r:id="rId24"/>
    <p:sldId id="279" r:id="rId25"/>
    <p:sldId id="280" r:id="rId26"/>
    <p:sldId id="261" r:id="rId27"/>
    <p:sldId id="263" r:id="rId28"/>
  </p:sldIdLst>
  <p:sldSz cx="9144000" cy="6858000" type="screen4x3"/>
  <p:notesSz cx="7010400" cy="92964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Tempus Sans ITC" panose="04020404030D07020202" pitchFamily="82" charset="0"/>
      <p:regular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8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6.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5.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430295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4285881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364605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207744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2ABDB3-6A1B-4C7D-AC29-B4E2B9AEE372}" type="datetimeFigureOut">
              <a:rPr lang="en-US" smtClean="0"/>
              <a:t>12/4/2022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427013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2ABDB3-6A1B-4C7D-AC29-B4E2B9AEE372}" type="datetimeFigureOut">
              <a:rPr lang="en-US" smtClean="0"/>
              <a:t>12/4/2022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247885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2ABDB3-6A1B-4C7D-AC29-B4E2B9AEE372}" type="datetimeFigureOut">
              <a:rPr lang="en-US" smtClean="0"/>
              <a:t>12/4/2022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882362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4069523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769386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787194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2033836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4208230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540142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404019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361089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2ABDB3-6A1B-4C7D-AC29-B4E2B9AEE372}" type="datetimeFigureOut">
              <a:rPr lang="en-US" smtClean="0"/>
              <a:t>12/4/2022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629721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2ABDB3-6A1B-4C7D-AC29-B4E2B9AEE372}" type="datetimeFigureOut">
              <a:rPr lang="en-US" smtClean="0"/>
              <a:t>12/4/2022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2598935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2ABDB3-6A1B-4C7D-AC29-B4E2B9AEE372}" type="datetimeFigureOut">
              <a:rPr lang="en-US" smtClean="0"/>
              <a:t>12/4/2022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294955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809346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150913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2534173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758683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219250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290450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64519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402465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2ABDB3-6A1B-4C7D-AC29-B4E2B9AEE372}" type="datetimeFigureOut">
              <a:rPr lang="en-US" smtClean="0"/>
              <a:t>12/4/2022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236385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2ABDB3-6A1B-4C7D-AC29-B4E2B9AEE372}" type="datetimeFigureOut">
              <a:rPr lang="en-US" smtClean="0"/>
              <a:t>12/4/2022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231962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2ABDB3-6A1B-4C7D-AC29-B4E2B9AEE372}" type="datetimeFigureOut">
              <a:rPr lang="en-US" smtClean="0"/>
              <a:t>12/4/2022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966794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2384718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2ABDB3-6A1B-4C7D-AC29-B4E2B9AEE372}" type="datetimeFigureOut">
              <a:rPr lang="en-US" smtClean="0"/>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1547312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2270556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ABDB3-6A1B-4C7D-AC29-B4E2B9AEE372}" type="datetimeFigureOut">
              <a:rPr lang="en-US" smtClean="0"/>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4D2EA1-1ED1-4E2C-9392-8DDAAB02B118}" type="slidenum">
              <a:rPr lang="en-US" smtClean="0"/>
              <a:t>‹#›</a:t>
            </a:fld>
            <a:endParaRPr lang="en-US"/>
          </a:p>
        </p:txBody>
      </p:sp>
    </p:spTree>
    <p:extLst>
      <p:ext uri="{BB962C8B-B14F-4D97-AF65-F5344CB8AC3E}">
        <p14:creationId xmlns:p14="http://schemas.microsoft.com/office/powerpoint/2010/main" val="3363116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2ABDB3-6A1B-4C7D-AC29-B4E2B9AEE372}" type="datetimeFigureOut">
              <a:rPr lang="en-US" smtClean="0"/>
              <a:t>12/4/2022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D2EA1-1ED1-4E2C-9392-8DDAAB02B118}" type="slidenum">
              <a:rPr lang="en-US" smtClean="0"/>
              <a:t>‹#›</a:t>
            </a:fld>
            <a:endParaRPr lang="en-US"/>
          </a:p>
        </p:txBody>
      </p:sp>
      <p:pic>
        <p:nvPicPr>
          <p:cNvPr id="7" name="Picture 2">
            <a:extLst>
              <a:ext uri="{FF2B5EF4-FFF2-40B4-BE49-F238E27FC236}">
                <a16:creationId xmlns:a16="http://schemas.microsoft.com/office/drawing/2014/main" id="{24DE6405-A7AA-0F7A-43F9-4217781F947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13291"/>
            <a:ext cx="5539563" cy="69244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708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2ABDB3-6A1B-4C7D-AC29-B4E2B9AEE372}" type="datetimeFigureOut">
              <a:rPr lang="en-US" smtClean="0"/>
              <a:t>12/4/2022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D2EA1-1ED1-4E2C-9392-8DDAAB02B118}" type="slidenum">
              <a:rPr lang="en-US" smtClean="0"/>
              <a:t>‹#›</a:t>
            </a:fld>
            <a:endParaRPr lang="en-US"/>
          </a:p>
        </p:txBody>
      </p:sp>
      <p:pic>
        <p:nvPicPr>
          <p:cNvPr id="7" name="Picture 2">
            <a:extLst>
              <a:ext uri="{FF2B5EF4-FFF2-40B4-BE49-F238E27FC236}">
                <a16:creationId xmlns:a16="http://schemas.microsoft.com/office/drawing/2014/main" id="{24DE6405-A7AA-0F7A-43F9-4217781F9475}"/>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t="23532"/>
          <a:stretch/>
        </p:blipFill>
        <p:spPr bwMode="auto">
          <a:xfrm>
            <a:off x="-1" y="1616149"/>
            <a:ext cx="5539563" cy="5295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40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2ABDB3-6A1B-4C7D-AC29-B4E2B9AEE372}" type="datetimeFigureOut">
              <a:rPr lang="en-US" smtClean="0"/>
              <a:t>12/4/2022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D2EA1-1ED1-4E2C-9392-8DDAAB02B118}" type="slidenum">
              <a:rPr lang="en-US" smtClean="0"/>
              <a:t>‹#›</a:t>
            </a:fld>
            <a:endParaRPr lang="en-US"/>
          </a:p>
        </p:txBody>
      </p:sp>
      <p:sp>
        <p:nvSpPr>
          <p:cNvPr id="8" name="Rectangle: Rounded Corners 7">
            <a:extLst>
              <a:ext uri="{FF2B5EF4-FFF2-40B4-BE49-F238E27FC236}">
                <a16:creationId xmlns:a16="http://schemas.microsoft.com/office/drawing/2014/main" id="{71B83122-A7DC-1938-A363-650A81340E70}"/>
              </a:ext>
            </a:extLst>
          </p:cNvPr>
          <p:cNvSpPr/>
          <p:nvPr userDrawn="1"/>
        </p:nvSpPr>
        <p:spPr>
          <a:xfrm>
            <a:off x="239231" y="1690689"/>
            <a:ext cx="8665536" cy="4959976"/>
          </a:xfrm>
          <a:custGeom>
            <a:avLst/>
            <a:gdLst>
              <a:gd name="connsiteX0" fmla="*/ 0 w 8665536"/>
              <a:gd name="connsiteY0" fmla="*/ 167449 h 4959976"/>
              <a:gd name="connsiteX1" fmla="*/ 167449 w 8665536"/>
              <a:gd name="connsiteY1" fmla="*/ 0 h 4959976"/>
              <a:gd name="connsiteX2" fmla="*/ 8498087 w 8665536"/>
              <a:gd name="connsiteY2" fmla="*/ 0 h 4959976"/>
              <a:gd name="connsiteX3" fmla="*/ 8665536 w 8665536"/>
              <a:gd name="connsiteY3" fmla="*/ 167449 h 4959976"/>
              <a:gd name="connsiteX4" fmla="*/ 8665536 w 8665536"/>
              <a:gd name="connsiteY4" fmla="*/ 4792527 h 4959976"/>
              <a:gd name="connsiteX5" fmla="*/ 8498087 w 8665536"/>
              <a:gd name="connsiteY5" fmla="*/ 4959976 h 4959976"/>
              <a:gd name="connsiteX6" fmla="*/ 167449 w 8665536"/>
              <a:gd name="connsiteY6" fmla="*/ 4959976 h 4959976"/>
              <a:gd name="connsiteX7" fmla="*/ 0 w 8665536"/>
              <a:gd name="connsiteY7" fmla="*/ 4792527 h 4959976"/>
              <a:gd name="connsiteX8" fmla="*/ 0 w 8665536"/>
              <a:gd name="connsiteY8" fmla="*/ 167449 h 495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65536" h="4959976" fill="none" extrusionOk="0">
                <a:moveTo>
                  <a:pt x="0" y="167449"/>
                </a:moveTo>
                <a:cubicBezTo>
                  <a:pt x="-2321" y="73678"/>
                  <a:pt x="70327" y="1529"/>
                  <a:pt x="167449" y="0"/>
                </a:cubicBezTo>
                <a:cubicBezTo>
                  <a:pt x="1393111" y="82959"/>
                  <a:pt x="6749473" y="-28489"/>
                  <a:pt x="8498087" y="0"/>
                </a:cubicBezTo>
                <a:cubicBezTo>
                  <a:pt x="8597815" y="-475"/>
                  <a:pt x="8681975" y="73856"/>
                  <a:pt x="8665536" y="167449"/>
                </a:cubicBezTo>
                <a:cubicBezTo>
                  <a:pt x="8670960" y="1911473"/>
                  <a:pt x="8683618" y="2999465"/>
                  <a:pt x="8665536" y="4792527"/>
                </a:cubicBezTo>
                <a:cubicBezTo>
                  <a:pt x="8668246" y="4895658"/>
                  <a:pt x="8590214" y="4957177"/>
                  <a:pt x="8498087" y="4959976"/>
                </a:cubicBezTo>
                <a:cubicBezTo>
                  <a:pt x="5440428" y="5081566"/>
                  <a:pt x="2236069" y="5002592"/>
                  <a:pt x="167449" y="4959976"/>
                </a:cubicBezTo>
                <a:cubicBezTo>
                  <a:pt x="74405" y="4961937"/>
                  <a:pt x="14094" y="4879240"/>
                  <a:pt x="0" y="4792527"/>
                </a:cubicBezTo>
                <a:cubicBezTo>
                  <a:pt x="-65354" y="3470689"/>
                  <a:pt x="-43318" y="2038372"/>
                  <a:pt x="0" y="167449"/>
                </a:cubicBezTo>
                <a:close/>
              </a:path>
              <a:path w="8665536" h="4959976" stroke="0" extrusionOk="0">
                <a:moveTo>
                  <a:pt x="0" y="167449"/>
                </a:moveTo>
                <a:cubicBezTo>
                  <a:pt x="8988" y="90234"/>
                  <a:pt x="68139" y="-14293"/>
                  <a:pt x="167449" y="0"/>
                </a:cubicBezTo>
                <a:cubicBezTo>
                  <a:pt x="3937399" y="149721"/>
                  <a:pt x="4860259" y="90912"/>
                  <a:pt x="8498087" y="0"/>
                </a:cubicBezTo>
                <a:cubicBezTo>
                  <a:pt x="8585618" y="12398"/>
                  <a:pt x="8667470" y="78042"/>
                  <a:pt x="8665536" y="167449"/>
                </a:cubicBezTo>
                <a:cubicBezTo>
                  <a:pt x="8586354" y="1577900"/>
                  <a:pt x="8626696" y="3883031"/>
                  <a:pt x="8665536" y="4792527"/>
                </a:cubicBezTo>
                <a:cubicBezTo>
                  <a:pt x="8661552" y="4890031"/>
                  <a:pt x="8589565" y="4951253"/>
                  <a:pt x="8498087" y="4959976"/>
                </a:cubicBezTo>
                <a:cubicBezTo>
                  <a:pt x="5281956" y="4834448"/>
                  <a:pt x="3173433" y="5090168"/>
                  <a:pt x="167449" y="4959976"/>
                </a:cubicBezTo>
                <a:cubicBezTo>
                  <a:pt x="77775" y="4966279"/>
                  <a:pt x="-10646" y="4896127"/>
                  <a:pt x="0" y="4792527"/>
                </a:cubicBezTo>
                <a:cubicBezTo>
                  <a:pt x="-74138" y="3771390"/>
                  <a:pt x="65025" y="1879819"/>
                  <a:pt x="0" y="167449"/>
                </a:cubicBezTo>
                <a:close/>
              </a:path>
            </a:pathLst>
          </a:custGeom>
          <a:solidFill>
            <a:schemeClr val="accent4">
              <a:lumMod val="40000"/>
              <a:lumOff val="60000"/>
            </a:schemeClr>
          </a:solidFill>
          <a:ln w="19050">
            <a:solidFill>
              <a:srgbClr val="C00000"/>
            </a:solidFill>
            <a:extLst>
              <a:ext uri="{C807C97D-BFC1-408E-A445-0C87EB9F89A2}">
                <ask:lineSketchStyleProps xmlns:ask="http://schemas.microsoft.com/office/drawing/2018/sketchyshapes" sd="4161229251">
                  <a:prstGeom prst="roundRect">
                    <a:avLst>
                      <a:gd name="adj" fmla="val 3376"/>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a:extLst>
              <a:ext uri="{FF2B5EF4-FFF2-40B4-BE49-F238E27FC236}">
                <a16:creationId xmlns:a16="http://schemas.microsoft.com/office/drawing/2014/main" id="{24DE6405-A7AA-0F7A-43F9-4217781F9475}"/>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t="23532"/>
          <a:stretch/>
        </p:blipFill>
        <p:spPr bwMode="auto">
          <a:xfrm>
            <a:off x="143539" y="136524"/>
            <a:ext cx="2070771" cy="19793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1563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hyperlink" Target="https://ref.ly/logosres/lenski03?ref=Bible.Lk22.61&amp;off=274&amp;ctx=he+sobbed+bitterly.%0a~It+is+debated+as+to+" TargetMode="Externa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71057-342E-7F5C-90E8-163CF1ED7ECB}"/>
              </a:ext>
            </a:extLst>
          </p:cNvPr>
          <p:cNvSpPr txBox="1"/>
          <p:nvPr/>
        </p:nvSpPr>
        <p:spPr>
          <a:xfrm>
            <a:off x="5615491" y="941294"/>
            <a:ext cx="3356385" cy="4341125"/>
          </a:xfrm>
          <a:prstGeom prst="rect">
            <a:avLst/>
          </a:prstGeom>
          <a:noFill/>
        </p:spPr>
        <p:txBody>
          <a:bodyPr wrap="square" rtlCol="0">
            <a:spAutoFit/>
          </a:bodyPr>
          <a:lstStyle/>
          <a:p>
            <a:pPr marL="0" marR="0" algn="ctr">
              <a:lnSpc>
                <a:spcPct val="115000"/>
              </a:lnSpc>
              <a:spcBef>
                <a:spcPts val="0"/>
              </a:spcBef>
              <a:spcAft>
                <a:spcPts val="1000"/>
              </a:spcAft>
            </a:pPr>
            <a:r>
              <a:rPr lang="en-US" sz="2400" b="1" u="sng" dirty="0">
                <a:solidFill>
                  <a:schemeClr val="bg1"/>
                </a:solidFill>
                <a:effectLst/>
                <a:latin typeface="Calibri" panose="020F0502020204030204" pitchFamily="34" charset="0"/>
              </a:rPr>
              <a:t>Luke 22:61</a:t>
            </a:r>
          </a:p>
          <a:p>
            <a:pPr marL="0" marR="0" algn="ctr">
              <a:lnSpc>
                <a:spcPct val="115000"/>
              </a:lnSpc>
              <a:spcBef>
                <a:spcPts val="0"/>
              </a:spcBef>
              <a:spcAft>
                <a:spcPts val="1000"/>
              </a:spcAft>
            </a:pPr>
            <a:endParaRPr lang="en-US" sz="1100" b="1" u="sng" dirty="0">
              <a:solidFill>
                <a:schemeClr val="bg1"/>
              </a:solidFill>
              <a:effectLst/>
              <a:latin typeface="Calibri" panose="020F0502020204030204" pitchFamily="34" charset="0"/>
            </a:endParaRPr>
          </a:p>
          <a:p>
            <a:pPr marL="0" marR="0">
              <a:lnSpc>
                <a:spcPct val="115000"/>
              </a:lnSpc>
              <a:spcBef>
                <a:spcPts val="0"/>
              </a:spcBef>
              <a:spcAft>
                <a:spcPts val="0"/>
              </a:spcAft>
            </a:pPr>
            <a:r>
              <a:rPr lang="en-US" sz="2400" baseline="30000" dirty="0">
                <a:solidFill>
                  <a:schemeClr val="bg1"/>
                </a:solidFill>
                <a:effectLst/>
                <a:latin typeface="Calibri" panose="020F0502020204030204" pitchFamily="34" charset="0"/>
              </a:rPr>
              <a:t>61 </a:t>
            </a:r>
            <a:r>
              <a:rPr lang="en-US" sz="2400" dirty="0">
                <a:solidFill>
                  <a:schemeClr val="bg1"/>
                </a:solidFill>
                <a:effectLst/>
                <a:latin typeface="Calibri" panose="020F0502020204030204" pitchFamily="34" charset="0"/>
              </a:rPr>
              <a:t>And the Lord turned and looked at Peter. Then Peter remembered the word of the Lord, how He had said to him, “Before the rooster crows, you will deny Me three times.” </a:t>
            </a:r>
          </a:p>
        </p:txBody>
      </p:sp>
    </p:spTree>
    <p:extLst>
      <p:ext uri="{BB962C8B-B14F-4D97-AF65-F5344CB8AC3E}">
        <p14:creationId xmlns:p14="http://schemas.microsoft.com/office/powerpoint/2010/main" val="2288366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71057-342E-7F5C-90E8-163CF1ED7ECB}"/>
              </a:ext>
            </a:extLst>
          </p:cNvPr>
          <p:cNvSpPr txBox="1"/>
          <p:nvPr/>
        </p:nvSpPr>
        <p:spPr>
          <a:xfrm>
            <a:off x="5615491" y="941294"/>
            <a:ext cx="3356385" cy="4341125"/>
          </a:xfrm>
          <a:prstGeom prst="rect">
            <a:avLst/>
          </a:prstGeom>
          <a:noFill/>
        </p:spPr>
        <p:txBody>
          <a:bodyPr wrap="square" rtlCol="0">
            <a:spAutoFit/>
          </a:bodyPr>
          <a:lstStyle/>
          <a:p>
            <a:pPr marL="0" marR="0" algn="ctr">
              <a:lnSpc>
                <a:spcPct val="115000"/>
              </a:lnSpc>
              <a:spcBef>
                <a:spcPts val="0"/>
              </a:spcBef>
              <a:spcAft>
                <a:spcPts val="1000"/>
              </a:spcAft>
            </a:pPr>
            <a:r>
              <a:rPr lang="en-US" sz="2400" b="1" u="sng" dirty="0">
                <a:solidFill>
                  <a:schemeClr val="bg1"/>
                </a:solidFill>
                <a:effectLst/>
                <a:latin typeface="Calibri" panose="020F0502020204030204" pitchFamily="34" charset="0"/>
              </a:rPr>
              <a:t>Luke 22:61</a:t>
            </a:r>
          </a:p>
          <a:p>
            <a:pPr marL="0" marR="0" algn="ctr">
              <a:lnSpc>
                <a:spcPct val="115000"/>
              </a:lnSpc>
              <a:spcBef>
                <a:spcPts val="0"/>
              </a:spcBef>
              <a:spcAft>
                <a:spcPts val="1000"/>
              </a:spcAft>
            </a:pPr>
            <a:endParaRPr lang="en-US" sz="1100" b="1" u="sng" dirty="0">
              <a:solidFill>
                <a:schemeClr val="bg1"/>
              </a:solidFill>
              <a:effectLst/>
              <a:latin typeface="Calibri" panose="020F0502020204030204" pitchFamily="34" charset="0"/>
            </a:endParaRPr>
          </a:p>
          <a:p>
            <a:pPr marL="0" marR="0">
              <a:lnSpc>
                <a:spcPct val="115000"/>
              </a:lnSpc>
              <a:spcBef>
                <a:spcPts val="0"/>
              </a:spcBef>
              <a:spcAft>
                <a:spcPts val="0"/>
              </a:spcAft>
            </a:pPr>
            <a:r>
              <a:rPr lang="en-US" sz="2400" baseline="30000" dirty="0">
                <a:solidFill>
                  <a:schemeClr val="bg1"/>
                </a:solidFill>
                <a:effectLst/>
                <a:latin typeface="Calibri" panose="020F0502020204030204" pitchFamily="34" charset="0"/>
              </a:rPr>
              <a:t>61 </a:t>
            </a:r>
            <a:r>
              <a:rPr lang="en-US" sz="2400" dirty="0">
                <a:solidFill>
                  <a:schemeClr val="bg1"/>
                </a:solidFill>
                <a:effectLst/>
                <a:latin typeface="Calibri" panose="020F0502020204030204" pitchFamily="34" charset="0"/>
              </a:rPr>
              <a:t>And </a:t>
            </a:r>
            <a:r>
              <a:rPr lang="en-US" sz="2400" dirty="0">
                <a:solidFill>
                  <a:srgbClr val="FFFF00"/>
                </a:solidFill>
                <a:effectLst/>
                <a:latin typeface="Calibri" panose="020F0502020204030204" pitchFamily="34" charset="0"/>
              </a:rPr>
              <a:t>the Lord turned and looked at Peter</a:t>
            </a:r>
            <a:r>
              <a:rPr lang="en-US" sz="2400" dirty="0">
                <a:solidFill>
                  <a:schemeClr val="bg1"/>
                </a:solidFill>
                <a:effectLst/>
                <a:latin typeface="Calibri" panose="020F0502020204030204" pitchFamily="34" charset="0"/>
              </a:rPr>
              <a:t>. Then Peter remembered the word of the Lord, how He had said to him, “Before the rooster crows, you will deny Me three times.” </a:t>
            </a:r>
          </a:p>
        </p:txBody>
      </p:sp>
    </p:spTree>
    <p:extLst>
      <p:ext uri="{BB962C8B-B14F-4D97-AF65-F5344CB8AC3E}">
        <p14:creationId xmlns:p14="http://schemas.microsoft.com/office/powerpoint/2010/main" val="3533968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B4AE12-65A9-A2F8-E4F4-819EE75A5879}"/>
              </a:ext>
            </a:extLst>
          </p:cNvPr>
          <p:cNvSpPr txBox="1"/>
          <p:nvPr/>
        </p:nvSpPr>
        <p:spPr>
          <a:xfrm>
            <a:off x="5486400" y="79946"/>
            <a:ext cx="3657600" cy="523220"/>
          </a:xfrm>
          <a:prstGeom prst="rect">
            <a:avLst/>
          </a:prstGeom>
          <a:noFill/>
        </p:spPr>
        <p:txBody>
          <a:bodyPr wrap="square" rtlCol="0">
            <a:spAutoFit/>
          </a:bodyPr>
          <a:lstStyle/>
          <a:p>
            <a:pPr algn="ctr"/>
            <a:r>
              <a:rPr lang="en-US" sz="2800" dirty="0">
                <a:solidFill>
                  <a:schemeClr val="bg1"/>
                </a:solidFill>
              </a:rPr>
              <a:t>Background</a:t>
            </a:r>
          </a:p>
        </p:txBody>
      </p:sp>
      <p:sp>
        <p:nvSpPr>
          <p:cNvPr id="3" name="TextBox 2">
            <a:extLst>
              <a:ext uri="{FF2B5EF4-FFF2-40B4-BE49-F238E27FC236}">
                <a16:creationId xmlns:a16="http://schemas.microsoft.com/office/drawing/2014/main" id="{A7A7C7C6-0CA7-285A-DEFA-C3707815CF87}"/>
              </a:ext>
            </a:extLst>
          </p:cNvPr>
          <p:cNvSpPr txBox="1"/>
          <p:nvPr/>
        </p:nvSpPr>
        <p:spPr>
          <a:xfrm>
            <a:off x="5435301" y="935915"/>
            <a:ext cx="3759798" cy="2308324"/>
          </a:xfrm>
          <a:prstGeom prst="rect">
            <a:avLst/>
          </a:prstGeom>
          <a:noFill/>
        </p:spPr>
        <p:txBody>
          <a:bodyPr wrap="square" rtlCol="0">
            <a:spAutoFit/>
          </a:bodyPr>
          <a:lstStyle/>
          <a:p>
            <a:pPr marL="457200" indent="-457200">
              <a:buFont typeface="+mj-lt"/>
              <a:buAutoNum type="arabicPeriod"/>
            </a:pPr>
            <a:r>
              <a:rPr lang="en-US" sz="2400" dirty="0">
                <a:solidFill>
                  <a:schemeClr val="accent4">
                    <a:lumMod val="20000"/>
                    <a:lumOff val="80000"/>
                  </a:schemeClr>
                </a:solidFill>
              </a:rPr>
              <a:t>The Lord told Peter that he would deny him</a:t>
            </a:r>
          </a:p>
          <a:p>
            <a:pPr marL="914400" lvl="1" indent="-457200">
              <a:buFont typeface="Arial" panose="020B0604020202020204" pitchFamily="34" charset="0"/>
              <a:buChar char="•"/>
            </a:pPr>
            <a:r>
              <a:rPr lang="en-US" sz="2400" dirty="0">
                <a:solidFill>
                  <a:schemeClr val="accent4">
                    <a:lumMod val="20000"/>
                    <a:lumOff val="80000"/>
                  </a:schemeClr>
                </a:solidFill>
              </a:rPr>
              <a:t>Matt. 26:31-35</a:t>
            </a:r>
          </a:p>
          <a:p>
            <a:pPr marL="914400" lvl="1" indent="-457200">
              <a:buFont typeface="Arial" panose="020B0604020202020204" pitchFamily="34" charset="0"/>
              <a:buChar char="•"/>
            </a:pPr>
            <a:r>
              <a:rPr lang="en-US" sz="2400" dirty="0">
                <a:solidFill>
                  <a:schemeClr val="accent4">
                    <a:lumMod val="20000"/>
                    <a:lumOff val="80000"/>
                  </a:schemeClr>
                </a:solidFill>
              </a:rPr>
              <a:t>Mark 14:27-31</a:t>
            </a:r>
          </a:p>
          <a:p>
            <a:pPr marL="914400" lvl="1" indent="-457200">
              <a:buFont typeface="Arial" panose="020B0604020202020204" pitchFamily="34" charset="0"/>
              <a:buChar char="•"/>
            </a:pPr>
            <a:r>
              <a:rPr lang="en-US" sz="2400" dirty="0">
                <a:solidFill>
                  <a:schemeClr val="accent4">
                    <a:lumMod val="20000"/>
                    <a:lumOff val="80000"/>
                  </a:schemeClr>
                </a:solidFill>
              </a:rPr>
              <a:t>John 13:36-38</a:t>
            </a:r>
          </a:p>
          <a:p>
            <a:pPr marL="914400" lvl="1" indent="-457200">
              <a:buFont typeface="Arial" panose="020B0604020202020204" pitchFamily="34" charset="0"/>
              <a:buChar char="•"/>
            </a:pPr>
            <a:r>
              <a:rPr lang="en-US" sz="2400" dirty="0">
                <a:solidFill>
                  <a:schemeClr val="accent4">
                    <a:lumMod val="20000"/>
                    <a:lumOff val="80000"/>
                  </a:schemeClr>
                </a:solidFill>
              </a:rPr>
              <a:t>Luke 22:31-34</a:t>
            </a:r>
          </a:p>
        </p:txBody>
      </p:sp>
      <p:sp>
        <p:nvSpPr>
          <p:cNvPr id="4" name="Rectangle: Rounded Corners 3">
            <a:extLst>
              <a:ext uri="{FF2B5EF4-FFF2-40B4-BE49-F238E27FC236}">
                <a16:creationId xmlns:a16="http://schemas.microsoft.com/office/drawing/2014/main" id="{B569029E-B02A-60AB-46D0-1A75636E901A}"/>
              </a:ext>
            </a:extLst>
          </p:cNvPr>
          <p:cNvSpPr/>
          <p:nvPr/>
        </p:nvSpPr>
        <p:spPr>
          <a:xfrm>
            <a:off x="6293224" y="79946"/>
            <a:ext cx="2033195" cy="608543"/>
          </a:xfrm>
          <a:custGeom>
            <a:avLst/>
            <a:gdLst>
              <a:gd name="connsiteX0" fmla="*/ 0 w 2033195"/>
              <a:gd name="connsiteY0" fmla="*/ 101426 h 608543"/>
              <a:gd name="connsiteX1" fmla="*/ 101426 w 2033195"/>
              <a:gd name="connsiteY1" fmla="*/ 0 h 608543"/>
              <a:gd name="connsiteX2" fmla="*/ 1931769 w 2033195"/>
              <a:gd name="connsiteY2" fmla="*/ 0 h 608543"/>
              <a:gd name="connsiteX3" fmla="*/ 2033195 w 2033195"/>
              <a:gd name="connsiteY3" fmla="*/ 101426 h 608543"/>
              <a:gd name="connsiteX4" fmla="*/ 2033195 w 2033195"/>
              <a:gd name="connsiteY4" fmla="*/ 507117 h 608543"/>
              <a:gd name="connsiteX5" fmla="*/ 1931769 w 2033195"/>
              <a:gd name="connsiteY5" fmla="*/ 608543 h 608543"/>
              <a:gd name="connsiteX6" fmla="*/ 101426 w 2033195"/>
              <a:gd name="connsiteY6" fmla="*/ 608543 h 608543"/>
              <a:gd name="connsiteX7" fmla="*/ 0 w 2033195"/>
              <a:gd name="connsiteY7" fmla="*/ 507117 h 608543"/>
              <a:gd name="connsiteX8" fmla="*/ 0 w 2033195"/>
              <a:gd name="connsiteY8" fmla="*/ 101426 h 60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3195" h="608543" extrusionOk="0">
                <a:moveTo>
                  <a:pt x="0" y="101426"/>
                </a:moveTo>
                <a:cubicBezTo>
                  <a:pt x="-4936" y="54070"/>
                  <a:pt x="36127" y="-3833"/>
                  <a:pt x="101426" y="0"/>
                </a:cubicBezTo>
                <a:cubicBezTo>
                  <a:pt x="874686" y="-43016"/>
                  <a:pt x="1390588" y="1983"/>
                  <a:pt x="1931769" y="0"/>
                </a:cubicBezTo>
                <a:cubicBezTo>
                  <a:pt x="1982083" y="1906"/>
                  <a:pt x="2030301" y="48832"/>
                  <a:pt x="2033195" y="101426"/>
                </a:cubicBezTo>
                <a:cubicBezTo>
                  <a:pt x="2006961" y="197600"/>
                  <a:pt x="1997236" y="327388"/>
                  <a:pt x="2033195" y="507117"/>
                </a:cubicBezTo>
                <a:cubicBezTo>
                  <a:pt x="2037900" y="558661"/>
                  <a:pt x="1989697" y="608669"/>
                  <a:pt x="1931769" y="608543"/>
                </a:cubicBezTo>
                <a:cubicBezTo>
                  <a:pt x="1090102" y="682818"/>
                  <a:pt x="800239" y="511982"/>
                  <a:pt x="101426" y="608543"/>
                </a:cubicBezTo>
                <a:cubicBezTo>
                  <a:pt x="54966" y="609929"/>
                  <a:pt x="-3865" y="561369"/>
                  <a:pt x="0" y="507117"/>
                </a:cubicBezTo>
                <a:cubicBezTo>
                  <a:pt x="-7938" y="342285"/>
                  <a:pt x="-34879" y="151440"/>
                  <a:pt x="0" y="101426"/>
                </a:cubicBezTo>
                <a:close/>
              </a:path>
            </a:pathLst>
          </a:custGeom>
          <a:noFill/>
          <a:ln>
            <a:solidFill>
              <a:schemeClr val="accent4">
                <a:lumMod val="20000"/>
                <a:lumOff val="80000"/>
              </a:schemeClr>
            </a:solidFill>
            <a:extLst>
              <a:ext uri="{C807C97D-BFC1-408E-A445-0C87EB9F89A2}">
                <ask:lineSketchStyleProps xmlns:ask="http://schemas.microsoft.com/office/drawing/2018/sketchyshapes" sd="981765707">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6223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B4AE12-65A9-A2F8-E4F4-819EE75A5879}"/>
              </a:ext>
            </a:extLst>
          </p:cNvPr>
          <p:cNvSpPr txBox="1"/>
          <p:nvPr/>
        </p:nvSpPr>
        <p:spPr>
          <a:xfrm>
            <a:off x="5486400" y="79946"/>
            <a:ext cx="3657600" cy="523220"/>
          </a:xfrm>
          <a:prstGeom prst="rect">
            <a:avLst/>
          </a:prstGeom>
          <a:noFill/>
        </p:spPr>
        <p:txBody>
          <a:bodyPr wrap="square" rtlCol="0">
            <a:spAutoFit/>
          </a:bodyPr>
          <a:lstStyle/>
          <a:p>
            <a:pPr algn="ctr"/>
            <a:r>
              <a:rPr lang="en-US" sz="2800" dirty="0">
                <a:solidFill>
                  <a:schemeClr val="bg1"/>
                </a:solidFill>
              </a:rPr>
              <a:t>Background</a:t>
            </a:r>
          </a:p>
        </p:txBody>
      </p:sp>
      <p:sp>
        <p:nvSpPr>
          <p:cNvPr id="3" name="TextBox 2">
            <a:extLst>
              <a:ext uri="{FF2B5EF4-FFF2-40B4-BE49-F238E27FC236}">
                <a16:creationId xmlns:a16="http://schemas.microsoft.com/office/drawing/2014/main" id="{A7A7C7C6-0CA7-285A-DEFA-C3707815CF87}"/>
              </a:ext>
            </a:extLst>
          </p:cNvPr>
          <p:cNvSpPr txBox="1"/>
          <p:nvPr/>
        </p:nvSpPr>
        <p:spPr>
          <a:xfrm>
            <a:off x="5435301" y="935915"/>
            <a:ext cx="3759798" cy="2062103"/>
          </a:xfrm>
          <a:prstGeom prst="rect">
            <a:avLst/>
          </a:prstGeom>
          <a:noFill/>
        </p:spPr>
        <p:txBody>
          <a:bodyPr wrap="square" rtlCol="0">
            <a:spAutoFit/>
          </a:bodyPr>
          <a:lstStyle/>
          <a:p>
            <a:pPr marL="457200" indent="-457200">
              <a:buFont typeface="+mj-lt"/>
              <a:buAutoNum type="arabicPeriod"/>
            </a:pPr>
            <a:r>
              <a:rPr lang="en-US" sz="2400" dirty="0">
                <a:solidFill>
                  <a:schemeClr val="accent4">
                    <a:lumMod val="20000"/>
                    <a:lumOff val="80000"/>
                  </a:schemeClr>
                </a:solidFill>
              </a:rPr>
              <a:t>The Lord told Peter that he would deny him</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When Jesus was arrested Peter followed at a distance (Luke 22:54)</a:t>
            </a:r>
          </a:p>
        </p:txBody>
      </p:sp>
      <p:sp>
        <p:nvSpPr>
          <p:cNvPr id="4" name="Rectangle: Rounded Corners 3">
            <a:extLst>
              <a:ext uri="{FF2B5EF4-FFF2-40B4-BE49-F238E27FC236}">
                <a16:creationId xmlns:a16="http://schemas.microsoft.com/office/drawing/2014/main" id="{B569029E-B02A-60AB-46D0-1A75636E901A}"/>
              </a:ext>
            </a:extLst>
          </p:cNvPr>
          <p:cNvSpPr/>
          <p:nvPr/>
        </p:nvSpPr>
        <p:spPr>
          <a:xfrm>
            <a:off x="6293224" y="79946"/>
            <a:ext cx="2033195" cy="608543"/>
          </a:xfrm>
          <a:custGeom>
            <a:avLst/>
            <a:gdLst>
              <a:gd name="connsiteX0" fmla="*/ 0 w 2033195"/>
              <a:gd name="connsiteY0" fmla="*/ 101426 h 608543"/>
              <a:gd name="connsiteX1" fmla="*/ 101426 w 2033195"/>
              <a:gd name="connsiteY1" fmla="*/ 0 h 608543"/>
              <a:gd name="connsiteX2" fmla="*/ 1931769 w 2033195"/>
              <a:gd name="connsiteY2" fmla="*/ 0 h 608543"/>
              <a:gd name="connsiteX3" fmla="*/ 2033195 w 2033195"/>
              <a:gd name="connsiteY3" fmla="*/ 101426 h 608543"/>
              <a:gd name="connsiteX4" fmla="*/ 2033195 w 2033195"/>
              <a:gd name="connsiteY4" fmla="*/ 507117 h 608543"/>
              <a:gd name="connsiteX5" fmla="*/ 1931769 w 2033195"/>
              <a:gd name="connsiteY5" fmla="*/ 608543 h 608543"/>
              <a:gd name="connsiteX6" fmla="*/ 101426 w 2033195"/>
              <a:gd name="connsiteY6" fmla="*/ 608543 h 608543"/>
              <a:gd name="connsiteX7" fmla="*/ 0 w 2033195"/>
              <a:gd name="connsiteY7" fmla="*/ 507117 h 608543"/>
              <a:gd name="connsiteX8" fmla="*/ 0 w 2033195"/>
              <a:gd name="connsiteY8" fmla="*/ 101426 h 60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3195" h="608543" extrusionOk="0">
                <a:moveTo>
                  <a:pt x="0" y="101426"/>
                </a:moveTo>
                <a:cubicBezTo>
                  <a:pt x="-4936" y="54070"/>
                  <a:pt x="36127" y="-3833"/>
                  <a:pt x="101426" y="0"/>
                </a:cubicBezTo>
                <a:cubicBezTo>
                  <a:pt x="874686" y="-43016"/>
                  <a:pt x="1390588" y="1983"/>
                  <a:pt x="1931769" y="0"/>
                </a:cubicBezTo>
                <a:cubicBezTo>
                  <a:pt x="1982083" y="1906"/>
                  <a:pt x="2030301" y="48832"/>
                  <a:pt x="2033195" y="101426"/>
                </a:cubicBezTo>
                <a:cubicBezTo>
                  <a:pt x="2006961" y="197600"/>
                  <a:pt x="1997236" y="327388"/>
                  <a:pt x="2033195" y="507117"/>
                </a:cubicBezTo>
                <a:cubicBezTo>
                  <a:pt x="2037900" y="558661"/>
                  <a:pt x="1989697" y="608669"/>
                  <a:pt x="1931769" y="608543"/>
                </a:cubicBezTo>
                <a:cubicBezTo>
                  <a:pt x="1090102" y="682818"/>
                  <a:pt x="800239" y="511982"/>
                  <a:pt x="101426" y="608543"/>
                </a:cubicBezTo>
                <a:cubicBezTo>
                  <a:pt x="54966" y="609929"/>
                  <a:pt x="-3865" y="561369"/>
                  <a:pt x="0" y="507117"/>
                </a:cubicBezTo>
                <a:cubicBezTo>
                  <a:pt x="-7938" y="342285"/>
                  <a:pt x="-34879" y="151440"/>
                  <a:pt x="0" y="101426"/>
                </a:cubicBezTo>
                <a:close/>
              </a:path>
            </a:pathLst>
          </a:custGeom>
          <a:noFill/>
          <a:ln>
            <a:solidFill>
              <a:schemeClr val="accent4">
                <a:lumMod val="20000"/>
                <a:lumOff val="80000"/>
              </a:schemeClr>
            </a:solidFill>
            <a:extLst>
              <a:ext uri="{C807C97D-BFC1-408E-A445-0C87EB9F89A2}">
                <ask:lineSketchStyleProps xmlns:ask="http://schemas.microsoft.com/office/drawing/2018/sketchyshapes" sd="981765707">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7987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B4AE12-65A9-A2F8-E4F4-819EE75A5879}"/>
              </a:ext>
            </a:extLst>
          </p:cNvPr>
          <p:cNvSpPr txBox="1"/>
          <p:nvPr/>
        </p:nvSpPr>
        <p:spPr>
          <a:xfrm>
            <a:off x="5486400" y="79946"/>
            <a:ext cx="3657600" cy="523220"/>
          </a:xfrm>
          <a:prstGeom prst="rect">
            <a:avLst/>
          </a:prstGeom>
          <a:noFill/>
        </p:spPr>
        <p:txBody>
          <a:bodyPr wrap="square" rtlCol="0">
            <a:spAutoFit/>
          </a:bodyPr>
          <a:lstStyle/>
          <a:p>
            <a:pPr algn="ctr"/>
            <a:r>
              <a:rPr lang="en-US" sz="2800" dirty="0">
                <a:solidFill>
                  <a:schemeClr val="bg1"/>
                </a:solidFill>
              </a:rPr>
              <a:t>Background</a:t>
            </a:r>
          </a:p>
        </p:txBody>
      </p:sp>
      <p:sp>
        <p:nvSpPr>
          <p:cNvPr id="3" name="TextBox 2">
            <a:extLst>
              <a:ext uri="{FF2B5EF4-FFF2-40B4-BE49-F238E27FC236}">
                <a16:creationId xmlns:a16="http://schemas.microsoft.com/office/drawing/2014/main" id="{A7A7C7C6-0CA7-285A-DEFA-C3707815CF87}"/>
              </a:ext>
            </a:extLst>
          </p:cNvPr>
          <p:cNvSpPr txBox="1"/>
          <p:nvPr/>
        </p:nvSpPr>
        <p:spPr>
          <a:xfrm>
            <a:off x="5435301" y="935915"/>
            <a:ext cx="3759798" cy="4031873"/>
          </a:xfrm>
          <a:prstGeom prst="rect">
            <a:avLst/>
          </a:prstGeom>
          <a:noFill/>
        </p:spPr>
        <p:txBody>
          <a:bodyPr wrap="square" rtlCol="0">
            <a:spAutoFit/>
          </a:bodyPr>
          <a:lstStyle/>
          <a:p>
            <a:pPr marL="457200" indent="-457200">
              <a:buFont typeface="+mj-lt"/>
              <a:buAutoNum type="arabicPeriod"/>
            </a:pPr>
            <a:r>
              <a:rPr lang="en-US" sz="2400" dirty="0">
                <a:solidFill>
                  <a:schemeClr val="accent4">
                    <a:lumMod val="20000"/>
                    <a:lumOff val="80000"/>
                  </a:schemeClr>
                </a:solidFill>
              </a:rPr>
              <a:t>The Lord told Peter that he would deny him</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When Jesus was arrested Peter followed at a distance (Luke 22:54)</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Peter denied the Lord 3 times</a:t>
            </a:r>
          </a:p>
          <a:p>
            <a:pPr marL="914400" lvl="1" indent="-457200">
              <a:buFont typeface="Arial" panose="020B0604020202020204" pitchFamily="34" charset="0"/>
              <a:buChar char="•"/>
            </a:pPr>
            <a:r>
              <a:rPr lang="en-US" sz="2400" dirty="0">
                <a:solidFill>
                  <a:schemeClr val="accent4">
                    <a:lumMod val="20000"/>
                    <a:lumOff val="80000"/>
                  </a:schemeClr>
                </a:solidFill>
              </a:rPr>
              <a:t>Matt. 26:69-74</a:t>
            </a:r>
          </a:p>
          <a:p>
            <a:pPr marL="914400" lvl="1" indent="-457200">
              <a:buFont typeface="Arial" panose="020B0604020202020204" pitchFamily="34" charset="0"/>
              <a:buChar char="•"/>
            </a:pPr>
            <a:r>
              <a:rPr lang="en-US" sz="2400" dirty="0">
                <a:solidFill>
                  <a:schemeClr val="accent4">
                    <a:lumMod val="20000"/>
                    <a:lumOff val="80000"/>
                  </a:schemeClr>
                </a:solidFill>
              </a:rPr>
              <a:t>Mark 14:66-72</a:t>
            </a:r>
          </a:p>
          <a:p>
            <a:pPr marL="914400" lvl="1" indent="-457200">
              <a:buFont typeface="Arial" panose="020B0604020202020204" pitchFamily="34" charset="0"/>
              <a:buChar char="•"/>
            </a:pPr>
            <a:r>
              <a:rPr lang="en-US" sz="2400" dirty="0">
                <a:solidFill>
                  <a:schemeClr val="accent4">
                    <a:lumMod val="20000"/>
                    <a:lumOff val="80000"/>
                  </a:schemeClr>
                </a:solidFill>
              </a:rPr>
              <a:t>Luke 22:55-60</a:t>
            </a:r>
          </a:p>
        </p:txBody>
      </p:sp>
      <p:sp>
        <p:nvSpPr>
          <p:cNvPr id="4" name="Rectangle: Rounded Corners 3">
            <a:extLst>
              <a:ext uri="{FF2B5EF4-FFF2-40B4-BE49-F238E27FC236}">
                <a16:creationId xmlns:a16="http://schemas.microsoft.com/office/drawing/2014/main" id="{B569029E-B02A-60AB-46D0-1A75636E901A}"/>
              </a:ext>
            </a:extLst>
          </p:cNvPr>
          <p:cNvSpPr/>
          <p:nvPr/>
        </p:nvSpPr>
        <p:spPr>
          <a:xfrm>
            <a:off x="6293224" y="79946"/>
            <a:ext cx="2033195" cy="608543"/>
          </a:xfrm>
          <a:custGeom>
            <a:avLst/>
            <a:gdLst>
              <a:gd name="connsiteX0" fmla="*/ 0 w 2033195"/>
              <a:gd name="connsiteY0" fmla="*/ 101426 h 608543"/>
              <a:gd name="connsiteX1" fmla="*/ 101426 w 2033195"/>
              <a:gd name="connsiteY1" fmla="*/ 0 h 608543"/>
              <a:gd name="connsiteX2" fmla="*/ 1931769 w 2033195"/>
              <a:gd name="connsiteY2" fmla="*/ 0 h 608543"/>
              <a:gd name="connsiteX3" fmla="*/ 2033195 w 2033195"/>
              <a:gd name="connsiteY3" fmla="*/ 101426 h 608543"/>
              <a:gd name="connsiteX4" fmla="*/ 2033195 w 2033195"/>
              <a:gd name="connsiteY4" fmla="*/ 507117 h 608543"/>
              <a:gd name="connsiteX5" fmla="*/ 1931769 w 2033195"/>
              <a:gd name="connsiteY5" fmla="*/ 608543 h 608543"/>
              <a:gd name="connsiteX6" fmla="*/ 101426 w 2033195"/>
              <a:gd name="connsiteY6" fmla="*/ 608543 h 608543"/>
              <a:gd name="connsiteX7" fmla="*/ 0 w 2033195"/>
              <a:gd name="connsiteY7" fmla="*/ 507117 h 608543"/>
              <a:gd name="connsiteX8" fmla="*/ 0 w 2033195"/>
              <a:gd name="connsiteY8" fmla="*/ 101426 h 60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3195" h="608543" extrusionOk="0">
                <a:moveTo>
                  <a:pt x="0" y="101426"/>
                </a:moveTo>
                <a:cubicBezTo>
                  <a:pt x="-4936" y="54070"/>
                  <a:pt x="36127" y="-3833"/>
                  <a:pt x="101426" y="0"/>
                </a:cubicBezTo>
                <a:cubicBezTo>
                  <a:pt x="874686" y="-43016"/>
                  <a:pt x="1390588" y="1983"/>
                  <a:pt x="1931769" y="0"/>
                </a:cubicBezTo>
                <a:cubicBezTo>
                  <a:pt x="1982083" y="1906"/>
                  <a:pt x="2030301" y="48832"/>
                  <a:pt x="2033195" y="101426"/>
                </a:cubicBezTo>
                <a:cubicBezTo>
                  <a:pt x="2006961" y="197600"/>
                  <a:pt x="1997236" y="327388"/>
                  <a:pt x="2033195" y="507117"/>
                </a:cubicBezTo>
                <a:cubicBezTo>
                  <a:pt x="2037900" y="558661"/>
                  <a:pt x="1989697" y="608669"/>
                  <a:pt x="1931769" y="608543"/>
                </a:cubicBezTo>
                <a:cubicBezTo>
                  <a:pt x="1090102" y="682818"/>
                  <a:pt x="800239" y="511982"/>
                  <a:pt x="101426" y="608543"/>
                </a:cubicBezTo>
                <a:cubicBezTo>
                  <a:pt x="54966" y="609929"/>
                  <a:pt x="-3865" y="561369"/>
                  <a:pt x="0" y="507117"/>
                </a:cubicBezTo>
                <a:cubicBezTo>
                  <a:pt x="-7938" y="342285"/>
                  <a:pt x="-34879" y="151440"/>
                  <a:pt x="0" y="101426"/>
                </a:cubicBezTo>
                <a:close/>
              </a:path>
            </a:pathLst>
          </a:custGeom>
          <a:noFill/>
          <a:ln>
            <a:solidFill>
              <a:schemeClr val="accent4">
                <a:lumMod val="20000"/>
                <a:lumOff val="80000"/>
              </a:schemeClr>
            </a:solidFill>
            <a:extLst>
              <a:ext uri="{C807C97D-BFC1-408E-A445-0C87EB9F89A2}">
                <ask:lineSketchStyleProps xmlns:ask="http://schemas.microsoft.com/office/drawing/2018/sketchyshapes" sd="981765707">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096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B4AE12-65A9-A2F8-E4F4-819EE75A5879}"/>
              </a:ext>
            </a:extLst>
          </p:cNvPr>
          <p:cNvSpPr txBox="1"/>
          <p:nvPr/>
        </p:nvSpPr>
        <p:spPr>
          <a:xfrm>
            <a:off x="5486400" y="79946"/>
            <a:ext cx="3657600" cy="523220"/>
          </a:xfrm>
          <a:prstGeom prst="rect">
            <a:avLst/>
          </a:prstGeom>
          <a:noFill/>
        </p:spPr>
        <p:txBody>
          <a:bodyPr wrap="square" rtlCol="0">
            <a:spAutoFit/>
          </a:bodyPr>
          <a:lstStyle/>
          <a:p>
            <a:pPr algn="ctr"/>
            <a:r>
              <a:rPr lang="en-US" sz="2800" dirty="0">
                <a:solidFill>
                  <a:schemeClr val="bg1"/>
                </a:solidFill>
              </a:rPr>
              <a:t>Background</a:t>
            </a:r>
          </a:p>
        </p:txBody>
      </p:sp>
      <p:sp>
        <p:nvSpPr>
          <p:cNvPr id="3" name="TextBox 2">
            <a:extLst>
              <a:ext uri="{FF2B5EF4-FFF2-40B4-BE49-F238E27FC236}">
                <a16:creationId xmlns:a16="http://schemas.microsoft.com/office/drawing/2014/main" id="{A7A7C7C6-0CA7-285A-DEFA-C3707815CF87}"/>
              </a:ext>
            </a:extLst>
          </p:cNvPr>
          <p:cNvSpPr txBox="1"/>
          <p:nvPr/>
        </p:nvSpPr>
        <p:spPr>
          <a:xfrm>
            <a:off x="5435301" y="935915"/>
            <a:ext cx="3759798" cy="4524315"/>
          </a:xfrm>
          <a:prstGeom prst="rect">
            <a:avLst/>
          </a:prstGeom>
          <a:noFill/>
        </p:spPr>
        <p:txBody>
          <a:bodyPr wrap="square" rtlCol="0">
            <a:spAutoFit/>
          </a:bodyPr>
          <a:lstStyle/>
          <a:p>
            <a:pPr marL="457200" indent="-457200">
              <a:buFont typeface="+mj-lt"/>
              <a:buAutoNum type="arabicPeriod"/>
            </a:pPr>
            <a:r>
              <a:rPr lang="en-US" sz="2400" dirty="0">
                <a:solidFill>
                  <a:schemeClr val="accent4">
                    <a:lumMod val="20000"/>
                    <a:lumOff val="80000"/>
                  </a:schemeClr>
                </a:solidFill>
              </a:rPr>
              <a:t>The Lord told Peter that he would deny him</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When Jesus was arrested Peter followed at a distance (Luke 22:54)</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Peter denied the Lord 3 times</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Peter immediately went out and wept</a:t>
            </a:r>
          </a:p>
          <a:p>
            <a:pPr marL="914400" lvl="1" indent="-457200">
              <a:buFont typeface="Arial" panose="020B0604020202020204" pitchFamily="34" charset="0"/>
              <a:buChar char="•"/>
            </a:pPr>
            <a:r>
              <a:rPr lang="en-US" sz="2400" dirty="0">
                <a:solidFill>
                  <a:schemeClr val="accent4">
                    <a:lumMod val="20000"/>
                    <a:lumOff val="80000"/>
                  </a:schemeClr>
                </a:solidFill>
              </a:rPr>
              <a:t>Matt. 26:75</a:t>
            </a:r>
          </a:p>
          <a:p>
            <a:pPr marL="914400" lvl="1" indent="-457200">
              <a:buFont typeface="Arial" panose="020B0604020202020204" pitchFamily="34" charset="0"/>
              <a:buChar char="•"/>
            </a:pPr>
            <a:r>
              <a:rPr lang="en-US" sz="2400" dirty="0">
                <a:solidFill>
                  <a:schemeClr val="accent4">
                    <a:lumMod val="20000"/>
                    <a:lumOff val="80000"/>
                  </a:schemeClr>
                </a:solidFill>
              </a:rPr>
              <a:t>Mark 14:72</a:t>
            </a:r>
          </a:p>
        </p:txBody>
      </p:sp>
      <p:sp>
        <p:nvSpPr>
          <p:cNvPr id="4" name="Rectangle: Rounded Corners 3">
            <a:extLst>
              <a:ext uri="{FF2B5EF4-FFF2-40B4-BE49-F238E27FC236}">
                <a16:creationId xmlns:a16="http://schemas.microsoft.com/office/drawing/2014/main" id="{B569029E-B02A-60AB-46D0-1A75636E901A}"/>
              </a:ext>
            </a:extLst>
          </p:cNvPr>
          <p:cNvSpPr/>
          <p:nvPr/>
        </p:nvSpPr>
        <p:spPr>
          <a:xfrm>
            <a:off x="6293224" y="79946"/>
            <a:ext cx="2033195" cy="608543"/>
          </a:xfrm>
          <a:custGeom>
            <a:avLst/>
            <a:gdLst>
              <a:gd name="connsiteX0" fmla="*/ 0 w 2033195"/>
              <a:gd name="connsiteY0" fmla="*/ 101426 h 608543"/>
              <a:gd name="connsiteX1" fmla="*/ 101426 w 2033195"/>
              <a:gd name="connsiteY1" fmla="*/ 0 h 608543"/>
              <a:gd name="connsiteX2" fmla="*/ 1931769 w 2033195"/>
              <a:gd name="connsiteY2" fmla="*/ 0 h 608543"/>
              <a:gd name="connsiteX3" fmla="*/ 2033195 w 2033195"/>
              <a:gd name="connsiteY3" fmla="*/ 101426 h 608543"/>
              <a:gd name="connsiteX4" fmla="*/ 2033195 w 2033195"/>
              <a:gd name="connsiteY4" fmla="*/ 507117 h 608543"/>
              <a:gd name="connsiteX5" fmla="*/ 1931769 w 2033195"/>
              <a:gd name="connsiteY5" fmla="*/ 608543 h 608543"/>
              <a:gd name="connsiteX6" fmla="*/ 101426 w 2033195"/>
              <a:gd name="connsiteY6" fmla="*/ 608543 h 608543"/>
              <a:gd name="connsiteX7" fmla="*/ 0 w 2033195"/>
              <a:gd name="connsiteY7" fmla="*/ 507117 h 608543"/>
              <a:gd name="connsiteX8" fmla="*/ 0 w 2033195"/>
              <a:gd name="connsiteY8" fmla="*/ 101426 h 60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3195" h="608543" extrusionOk="0">
                <a:moveTo>
                  <a:pt x="0" y="101426"/>
                </a:moveTo>
                <a:cubicBezTo>
                  <a:pt x="-4936" y="54070"/>
                  <a:pt x="36127" y="-3833"/>
                  <a:pt x="101426" y="0"/>
                </a:cubicBezTo>
                <a:cubicBezTo>
                  <a:pt x="874686" y="-43016"/>
                  <a:pt x="1390588" y="1983"/>
                  <a:pt x="1931769" y="0"/>
                </a:cubicBezTo>
                <a:cubicBezTo>
                  <a:pt x="1982083" y="1906"/>
                  <a:pt x="2030301" y="48832"/>
                  <a:pt x="2033195" y="101426"/>
                </a:cubicBezTo>
                <a:cubicBezTo>
                  <a:pt x="2006961" y="197600"/>
                  <a:pt x="1997236" y="327388"/>
                  <a:pt x="2033195" y="507117"/>
                </a:cubicBezTo>
                <a:cubicBezTo>
                  <a:pt x="2037900" y="558661"/>
                  <a:pt x="1989697" y="608669"/>
                  <a:pt x="1931769" y="608543"/>
                </a:cubicBezTo>
                <a:cubicBezTo>
                  <a:pt x="1090102" y="682818"/>
                  <a:pt x="800239" y="511982"/>
                  <a:pt x="101426" y="608543"/>
                </a:cubicBezTo>
                <a:cubicBezTo>
                  <a:pt x="54966" y="609929"/>
                  <a:pt x="-3865" y="561369"/>
                  <a:pt x="0" y="507117"/>
                </a:cubicBezTo>
                <a:cubicBezTo>
                  <a:pt x="-7938" y="342285"/>
                  <a:pt x="-34879" y="151440"/>
                  <a:pt x="0" y="101426"/>
                </a:cubicBezTo>
                <a:close/>
              </a:path>
            </a:pathLst>
          </a:custGeom>
          <a:noFill/>
          <a:ln>
            <a:solidFill>
              <a:schemeClr val="accent4">
                <a:lumMod val="20000"/>
                <a:lumOff val="80000"/>
              </a:schemeClr>
            </a:solidFill>
            <a:extLst>
              <a:ext uri="{C807C97D-BFC1-408E-A445-0C87EB9F89A2}">
                <ask:lineSketchStyleProps xmlns:ask="http://schemas.microsoft.com/office/drawing/2018/sketchyshapes" sd="981765707">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3315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B4AE12-65A9-A2F8-E4F4-819EE75A5879}"/>
              </a:ext>
            </a:extLst>
          </p:cNvPr>
          <p:cNvSpPr txBox="1"/>
          <p:nvPr/>
        </p:nvSpPr>
        <p:spPr>
          <a:xfrm>
            <a:off x="5486400" y="79946"/>
            <a:ext cx="3657600" cy="523220"/>
          </a:xfrm>
          <a:prstGeom prst="rect">
            <a:avLst/>
          </a:prstGeom>
          <a:noFill/>
        </p:spPr>
        <p:txBody>
          <a:bodyPr wrap="square" rtlCol="0">
            <a:spAutoFit/>
          </a:bodyPr>
          <a:lstStyle/>
          <a:p>
            <a:pPr algn="ctr"/>
            <a:r>
              <a:rPr lang="en-US" sz="2800" dirty="0">
                <a:solidFill>
                  <a:schemeClr val="bg1"/>
                </a:solidFill>
              </a:rPr>
              <a:t>Background</a:t>
            </a:r>
          </a:p>
        </p:txBody>
      </p:sp>
      <p:sp>
        <p:nvSpPr>
          <p:cNvPr id="3" name="TextBox 2">
            <a:extLst>
              <a:ext uri="{FF2B5EF4-FFF2-40B4-BE49-F238E27FC236}">
                <a16:creationId xmlns:a16="http://schemas.microsoft.com/office/drawing/2014/main" id="{A7A7C7C6-0CA7-285A-DEFA-C3707815CF87}"/>
              </a:ext>
            </a:extLst>
          </p:cNvPr>
          <p:cNvSpPr txBox="1"/>
          <p:nvPr/>
        </p:nvSpPr>
        <p:spPr>
          <a:xfrm>
            <a:off x="5435301" y="935915"/>
            <a:ext cx="3759798" cy="4647426"/>
          </a:xfrm>
          <a:prstGeom prst="rect">
            <a:avLst/>
          </a:prstGeom>
          <a:noFill/>
        </p:spPr>
        <p:txBody>
          <a:bodyPr wrap="square" rtlCol="0">
            <a:spAutoFit/>
          </a:bodyPr>
          <a:lstStyle/>
          <a:p>
            <a:pPr marL="457200" indent="-457200">
              <a:buFont typeface="+mj-lt"/>
              <a:buAutoNum type="arabicPeriod"/>
            </a:pPr>
            <a:r>
              <a:rPr lang="en-US" sz="2400" dirty="0">
                <a:solidFill>
                  <a:schemeClr val="accent4">
                    <a:lumMod val="20000"/>
                    <a:lumOff val="80000"/>
                  </a:schemeClr>
                </a:solidFill>
              </a:rPr>
              <a:t>The Lord told Peter that he would deny him</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When Jesus was arrested Peter followed at a distance (Luke 22:54)</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Peter denied the Lord 3 times</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Peter immediately went out and wept</a:t>
            </a:r>
          </a:p>
          <a:p>
            <a:pPr marL="457200" indent="-457200">
              <a:buFont typeface="+mj-lt"/>
              <a:buAutoNum type="arabicPeriod"/>
            </a:pPr>
            <a:endParaRPr lang="en-US" sz="800" dirty="0">
              <a:solidFill>
                <a:schemeClr val="accent4">
                  <a:lumMod val="20000"/>
                  <a:lumOff val="80000"/>
                </a:schemeClr>
              </a:solidFill>
            </a:endParaRPr>
          </a:p>
          <a:p>
            <a:pPr marL="457200" indent="-457200">
              <a:buFont typeface="+mj-lt"/>
              <a:buAutoNum type="arabicPeriod"/>
            </a:pPr>
            <a:r>
              <a:rPr lang="en-US" sz="2400" dirty="0">
                <a:solidFill>
                  <a:schemeClr val="accent4">
                    <a:lumMod val="20000"/>
                    <a:lumOff val="80000"/>
                  </a:schemeClr>
                </a:solidFill>
              </a:rPr>
              <a:t>Only Luke records the look of Christ (22:61)</a:t>
            </a:r>
          </a:p>
        </p:txBody>
      </p:sp>
      <p:sp>
        <p:nvSpPr>
          <p:cNvPr id="4" name="Rectangle: Rounded Corners 3">
            <a:extLst>
              <a:ext uri="{FF2B5EF4-FFF2-40B4-BE49-F238E27FC236}">
                <a16:creationId xmlns:a16="http://schemas.microsoft.com/office/drawing/2014/main" id="{B569029E-B02A-60AB-46D0-1A75636E901A}"/>
              </a:ext>
            </a:extLst>
          </p:cNvPr>
          <p:cNvSpPr/>
          <p:nvPr/>
        </p:nvSpPr>
        <p:spPr>
          <a:xfrm>
            <a:off x="6293224" y="79946"/>
            <a:ext cx="2033195" cy="608543"/>
          </a:xfrm>
          <a:custGeom>
            <a:avLst/>
            <a:gdLst>
              <a:gd name="connsiteX0" fmla="*/ 0 w 2033195"/>
              <a:gd name="connsiteY0" fmla="*/ 101426 h 608543"/>
              <a:gd name="connsiteX1" fmla="*/ 101426 w 2033195"/>
              <a:gd name="connsiteY1" fmla="*/ 0 h 608543"/>
              <a:gd name="connsiteX2" fmla="*/ 1931769 w 2033195"/>
              <a:gd name="connsiteY2" fmla="*/ 0 h 608543"/>
              <a:gd name="connsiteX3" fmla="*/ 2033195 w 2033195"/>
              <a:gd name="connsiteY3" fmla="*/ 101426 h 608543"/>
              <a:gd name="connsiteX4" fmla="*/ 2033195 w 2033195"/>
              <a:gd name="connsiteY4" fmla="*/ 507117 h 608543"/>
              <a:gd name="connsiteX5" fmla="*/ 1931769 w 2033195"/>
              <a:gd name="connsiteY5" fmla="*/ 608543 h 608543"/>
              <a:gd name="connsiteX6" fmla="*/ 101426 w 2033195"/>
              <a:gd name="connsiteY6" fmla="*/ 608543 h 608543"/>
              <a:gd name="connsiteX7" fmla="*/ 0 w 2033195"/>
              <a:gd name="connsiteY7" fmla="*/ 507117 h 608543"/>
              <a:gd name="connsiteX8" fmla="*/ 0 w 2033195"/>
              <a:gd name="connsiteY8" fmla="*/ 101426 h 60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3195" h="608543" extrusionOk="0">
                <a:moveTo>
                  <a:pt x="0" y="101426"/>
                </a:moveTo>
                <a:cubicBezTo>
                  <a:pt x="-4936" y="54070"/>
                  <a:pt x="36127" y="-3833"/>
                  <a:pt x="101426" y="0"/>
                </a:cubicBezTo>
                <a:cubicBezTo>
                  <a:pt x="874686" y="-43016"/>
                  <a:pt x="1390588" y="1983"/>
                  <a:pt x="1931769" y="0"/>
                </a:cubicBezTo>
                <a:cubicBezTo>
                  <a:pt x="1982083" y="1906"/>
                  <a:pt x="2030301" y="48832"/>
                  <a:pt x="2033195" y="101426"/>
                </a:cubicBezTo>
                <a:cubicBezTo>
                  <a:pt x="2006961" y="197600"/>
                  <a:pt x="1997236" y="327388"/>
                  <a:pt x="2033195" y="507117"/>
                </a:cubicBezTo>
                <a:cubicBezTo>
                  <a:pt x="2037900" y="558661"/>
                  <a:pt x="1989697" y="608669"/>
                  <a:pt x="1931769" y="608543"/>
                </a:cubicBezTo>
                <a:cubicBezTo>
                  <a:pt x="1090102" y="682818"/>
                  <a:pt x="800239" y="511982"/>
                  <a:pt x="101426" y="608543"/>
                </a:cubicBezTo>
                <a:cubicBezTo>
                  <a:pt x="54966" y="609929"/>
                  <a:pt x="-3865" y="561369"/>
                  <a:pt x="0" y="507117"/>
                </a:cubicBezTo>
                <a:cubicBezTo>
                  <a:pt x="-7938" y="342285"/>
                  <a:pt x="-34879" y="151440"/>
                  <a:pt x="0" y="101426"/>
                </a:cubicBezTo>
                <a:close/>
              </a:path>
            </a:pathLst>
          </a:custGeom>
          <a:noFill/>
          <a:ln>
            <a:solidFill>
              <a:schemeClr val="accent4">
                <a:lumMod val="20000"/>
                <a:lumOff val="80000"/>
              </a:schemeClr>
            </a:solidFill>
            <a:extLst>
              <a:ext uri="{C807C97D-BFC1-408E-A445-0C87EB9F89A2}">
                <ask:lineSketchStyleProps xmlns:ask="http://schemas.microsoft.com/office/drawing/2018/sketchyshapes" sd="981765707">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5233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71057-342E-7F5C-90E8-163CF1ED7ECB}"/>
              </a:ext>
            </a:extLst>
          </p:cNvPr>
          <p:cNvSpPr txBox="1"/>
          <p:nvPr/>
        </p:nvSpPr>
        <p:spPr>
          <a:xfrm>
            <a:off x="5615491" y="941294"/>
            <a:ext cx="3356385" cy="4341125"/>
          </a:xfrm>
          <a:prstGeom prst="rect">
            <a:avLst/>
          </a:prstGeom>
          <a:noFill/>
        </p:spPr>
        <p:txBody>
          <a:bodyPr wrap="square" rtlCol="0">
            <a:spAutoFit/>
          </a:bodyPr>
          <a:lstStyle/>
          <a:p>
            <a:pPr marL="0" marR="0" lvl="0" indent="0" algn="ctr" defTabSz="457200" rtl="0" eaLnBrk="1" fontAlgn="auto" latinLnBrk="0" hangingPunct="1">
              <a:lnSpc>
                <a:spcPct val="115000"/>
              </a:lnSpc>
              <a:spcBef>
                <a:spcPts val="0"/>
              </a:spcBef>
              <a:spcAft>
                <a:spcPts val="1000"/>
              </a:spcAft>
              <a:buClrTx/>
              <a:buSzTx/>
              <a:buFontTx/>
              <a:buNone/>
              <a:tabLst/>
              <a:defRPr/>
            </a:pPr>
            <a:r>
              <a:rPr kumimoji="0" lang="en-US" sz="2400" b="1" i="0" u="sng" strike="noStrike" kern="1200" cap="none" spc="0" normalizeH="0" baseline="0" noProof="0" dirty="0">
                <a:ln>
                  <a:noFill/>
                </a:ln>
                <a:solidFill>
                  <a:prstClr val="white"/>
                </a:solidFill>
                <a:effectLst/>
                <a:uLnTx/>
                <a:uFillTx/>
                <a:latin typeface="Calibri" panose="020F0502020204030204" pitchFamily="34" charset="0"/>
                <a:ea typeface="+mn-ea"/>
                <a:cs typeface="+mn-cs"/>
              </a:rPr>
              <a:t>Luke 22:61</a:t>
            </a:r>
          </a:p>
          <a:p>
            <a:pPr marL="0" marR="0" lvl="0" indent="0" algn="ctr" defTabSz="457200" rtl="0" eaLnBrk="1" fontAlgn="auto" latinLnBrk="0" hangingPunct="1">
              <a:lnSpc>
                <a:spcPct val="115000"/>
              </a:lnSpc>
              <a:spcBef>
                <a:spcPts val="0"/>
              </a:spcBef>
              <a:spcAft>
                <a:spcPts val="1000"/>
              </a:spcAft>
              <a:buClrTx/>
              <a:buSzTx/>
              <a:buFontTx/>
              <a:buNone/>
              <a:tabLst/>
              <a:defRPr/>
            </a:pPr>
            <a:endParaRPr kumimoji="0" lang="en-US" sz="1100" b="1" i="0" u="sng"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61 </a:t>
            </a: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And </a:t>
            </a:r>
            <a:r>
              <a:rPr kumimoji="0" lang="en-US" sz="2400" b="0" i="0"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the Lord turned and looked at Peter</a:t>
            </a: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Then Peter remembered the word of the Lord, how He had said to him, “Before the rooster crows, you will deny Me three times.” </a:t>
            </a:r>
          </a:p>
        </p:txBody>
      </p:sp>
    </p:spTree>
    <p:extLst>
      <p:ext uri="{BB962C8B-B14F-4D97-AF65-F5344CB8AC3E}">
        <p14:creationId xmlns:p14="http://schemas.microsoft.com/office/powerpoint/2010/main" val="1610876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14E65B-46BA-68FD-2F5D-674DAA251ABC}"/>
              </a:ext>
            </a:extLst>
          </p:cNvPr>
          <p:cNvSpPr txBox="1"/>
          <p:nvPr/>
        </p:nvSpPr>
        <p:spPr>
          <a:xfrm>
            <a:off x="5475643" y="912286"/>
            <a:ext cx="3517750" cy="4431983"/>
          </a:xfrm>
          <a:prstGeom prst="rect">
            <a:avLst/>
          </a:prstGeom>
          <a:noFill/>
        </p:spPr>
        <p:txBody>
          <a:bodyPr wrap="square" rtlCol="0">
            <a:spAutoFit/>
          </a:bodyPr>
          <a:lstStyle/>
          <a:p>
            <a:pPr algn="ctr">
              <a:lnSpc>
                <a:spcPct val="150000"/>
              </a:lnSpc>
            </a:pPr>
            <a:r>
              <a:rPr lang="en-US" sz="4800" b="1" dirty="0">
                <a:solidFill>
                  <a:schemeClr val="accent4">
                    <a:lumMod val="40000"/>
                    <a:lumOff val="60000"/>
                  </a:schemeClr>
                </a:solidFill>
                <a:latin typeface="Tempus Sans ITC" panose="04020404030D07020202" pitchFamily="82" charset="0"/>
              </a:rPr>
              <a:t>The Lord Turned and Looked at Peter</a:t>
            </a:r>
          </a:p>
        </p:txBody>
      </p:sp>
    </p:spTree>
    <p:extLst>
      <p:ext uri="{BB962C8B-B14F-4D97-AF65-F5344CB8AC3E}">
        <p14:creationId xmlns:p14="http://schemas.microsoft.com/office/powerpoint/2010/main" val="370468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CCF3F7-A9AB-0FAF-9698-E1E1E783C938}"/>
              </a:ext>
            </a:extLst>
          </p:cNvPr>
          <p:cNvSpPr txBox="1"/>
          <p:nvPr/>
        </p:nvSpPr>
        <p:spPr>
          <a:xfrm>
            <a:off x="0" y="535769"/>
            <a:ext cx="9143999" cy="707886"/>
          </a:xfrm>
          <a:prstGeom prst="rect">
            <a:avLst/>
          </a:prstGeom>
          <a:noFill/>
        </p:spPr>
        <p:txBody>
          <a:bodyPr wrap="square" rtlCol="0">
            <a:spAutoFit/>
          </a:bodyPr>
          <a:lstStyle/>
          <a:p>
            <a:pPr algn="ctr"/>
            <a:r>
              <a:rPr lang="en-US" sz="4000" b="1" dirty="0">
                <a:solidFill>
                  <a:schemeClr val="accent4">
                    <a:lumMod val="40000"/>
                    <a:lumOff val="60000"/>
                  </a:schemeClr>
                </a:solidFill>
                <a:latin typeface="Tempus Sans ITC" panose="04020404030D07020202" pitchFamily="82" charset="0"/>
              </a:rPr>
              <a:t>The Lord Turned and Looked at Peter</a:t>
            </a:r>
          </a:p>
        </p:txBody>
      </p:sp>
      <p:sp>
        <p:nvSpPr>
          <p:cNvPr id="4" name="TextBox 3">
            <a:extLst>
              <a:ext uri="{FF2B5EF4-FFF2-40B4-BE49-F238E27FC236}">
                <a16:creationId xmlns:a16="http://schemas.microsoft.com/office/drawing/2014/main" id="{8A44F469-9FE4-AA38-F9A3-EBBC2B2B77EB}"/>
              </a:ext>
            </a:extLst>
          </p:cNvPr>
          <p:cNvSpPr txBox="1"/>
          <p:nvPr/>
        </p:nvSpPr>
        <p:spPr>
          <a:xfrm>
            <a:off x="5792993" y="2644170"/>
            <a:ext cx="3130475" cy="584775"/>
          </a:xfrm>
          <a:prstGeom prst="rect">
            <a:avLst/>
          </a:prstGeom>
          <a:noFill/>
        </p:spPr>
        <p:txBody>
          <a:bodyPr wrap="square" rtlCol="0">
            <a:spAutoFit/>
          </a:bodyPr>
          <a:lstStyle/>
          <a:p>
            <a:pPr marL="400050" indent="-400050">
              <a:buFont typeface="+mj-lt"/>
              <a:buAutoNum type="romanUcPeriod"/>
            </a:pPr>
            <a:r>
              <a:rPr lang="en-US" sz="3200" b="1" dirty="0">
                <a:solidFill>
                  <a:schemeClr val="bg1"/>
                </a:solidFill>
                <a:latin typeface="Tempus Sans ITC" panose="04020404030D07020202" pitchFamily="82" charset="0"/>
              </a:rPr>
              <a:t>What it Said</a:t>
            </a:r>
          </a:p>
        </p:txBody>
      </p:sp>
    </p:spTree>
    <p:extLst>
      <p:ext uri="{BB962C8B-B14F-4D97-AF65-F5344CB8AC3E}">
        <p14:creationId xmlns:p14="http://schemas.microsoft.com/office/powerpoint/2010/main" val="1885772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FA8528-ABD8-AD2C-A92D-A76728AFD8E5}"/>
              </a:ext>
            </a:extLst>
          </p:cNvPr>
          <p:cNvSpPr txBox="1"/>
          <p:nvPr/>
        </p:nvSpPr>
        <p:spPr>
          <a:xfrm>
            <a:off x="2103120" y="578702"/>
            <a:ext cx="7040879" cy="584775"/>
          </a:xfrm>
          <a:prstGeom prst="rect">
            <a:avLst/>
          </a:prstGeom>
          <a:noFill/>
        </p:spPr>
        <p:txBody>
          <a:bodyPr wrap="square" rtlCol="0">
            <a:spAutoFit/>
          </a:bodyPr>
          <a:lstStyle/>
          <a:p>
            <a:pPr marL="400050" indent="-400050" algn="ctr">
              <a:buFont typeface="+mj-lt"/>
              <a:buAutoNum type="romanUcPeriod"/>
            </a:pPr>
            <a:r>
              <a:rPr lang="en-US" sz="3200" b="1" dirty="0">
                <a:solidFill>
                  <a:schemeClr val="bg1"/>
                </a:solidFill>
                <a:latin typeface="Tempus Sans ITC" panose="04020404030D07020202" pitchFamily="82" charset="0"/>
              </a:rPr>
              <a:t>What it Said</a:t>
            </a:r>
          </a:p>
        </p:txBody>
      </p:sp>
      <p:sp>
        <p:nvSpPr>
          <p:cNvPr id="3" name="TextBox 2">
            <a:extLst>
              <a:ext uri="{FF2B5EF4-FFF2-40B4-BE49-F238E27FC236}">
                <a16:creationId xmlns:a16="http://schemas.microsoft.com/office/drawing/2014/main" id="{7582EBC5-E4B4-D85F-CFCE-2BF9EE74B347}"/>
              </a:ext>
            </a:extLst>
          </p:cNvPr>
          <p:cNvSpPr txBox="1"/>
          <p:nvPr/>
        </p:nvSpPr>
        <p:spPr>
          <a:xfrm>
            <a:off x="408791" y="2146146"/>
            <a:ext cx="8132781" cy="830997"/>
          </a:xfrm>
          <a:prstGeom prst="rect">
            <a:avLst/>
          </a:prstGeom>
          <a:noFill/>
        </p:spPr>
        <p:txBody>
          <a:bodyPr wrap="square" rtlCol="0">
            <a:spAutoFit/>
          </a:bodyPr>
          <a:lstStyle/>
          <a:p>
            <a:pPr marL="457200" indent="-457200">
              <a:buFont typeface="+mj-lt"/>
              <a:buAutoNum type="alphaUcPeriod"/>
            </a:pPr>
            <a:r>
              <a:rPr lang="en-US" sz="2400" b="1" dirty="0"/>
              <a:t>About the knowledge of Christ</a:t>
            </a:r>
          </a:p>
          <a:p>
            <a:pPr marL="914400" lvl="1" indent="-457200">
              <a:buFont typeface="+mj-lt"/>
              <a:buAutoNum type="arabicPeriod"/>
            </a:pPr>
            <a:endParaRPr lang="en-US" sz="2400" i="1" dirty="0"/>
          </a:p>
        </p:txBody>
      </p:sp>
    </p:spTree>
    <p:extLst>
      <p:ext uri="{BB962C8B-B14F-4D97-AF65-F5344CB8AC3E}">
        <p14:creationId xmlns:p14="http://schemas.microsoft.com/office/powerpoint/2010/main" val="4115704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9A6090-996F-22B5-8E83-3179DF5E45F2}"/>
              </a:ext>
            </a:extLst>
          </p:cNvPr>
          <p:cNvSpPr txBox="1"/>
          <p:nvPr/>
        </p:nvSpPr>
        <p:spPr>
          <a:xfrm>
            <a:off x="666974" y="2264485"/>
            <a:ext cx="7810052" cy="4524315"/>
          </a:xfrm>
          <a:prstGeom prst="rect">
            <a:avLst/>
          </a:prstGeom>
          <a:noFill/>
        </p:spPr>
        <p:txBody>
          <a:bodyPr wrap="square" rtlCol="0">
            <a:spAutoFit/>
          </a:bodyPr>
          <a:lstStyle/>
          <a:p>
            <a:r>
              <a:rPr lang="en-US" sz="2400" dirty="0"/>
              <a:t>“It is debated as to how Jesus could be close enough to look upon Peter at this moment. The best answer is that the Temple police were just then leading him from the hall of trial through the open courtyard to some place of detention until he should be wanted again. With his face contused, black and blue from the blows he had received, with spittle still defiling his countenance, Jesus looked upon poor Peter. No wonder that look went home.”</a:t>
            </a:r>
          </a:p>
          <a:p>
            <a:endParaRPr lang="en-US" sz="2400" dirty="0"/>
          </a:p>
          <a:p>
            <a:pPr lvl="1"/>
            <a:r>
              <a:rPr lang="en-US" sz="2400" b="0" i="0" u="none" strike="noStrike" baseline="0" dirty="0"/>
              <a:t>R. C. H. Lenski, </a:t>
            </a:r>
            <a:r>
              <a:rPr lang="en-US" sz="2400" i="1" dirty="0"/>
              <a:t>The Interpretation of St. Luke’s Gospel</a:t>
            </a:r>
            <a:r>
              <a:rPr lang="en-US" sz="2400" dirty="0"/>
              <a:t>, 1090</a:t>
            </a:r>
            <a:endParaRPr lang="en-US" sz="2400" b="0" i="1" strike="noStrike" baseline="0" dirty="0">
              <a:hlinkClick r:id="rId2">
                <a:extLst>
                  <a:ext uri="{A12FA001-AC4F-418D-AE19-62706E023703}">
                    <ahyp:hlinkClr xmlns:ahyp="http://schemas.microsoft.com/office/drawing/2018/hyperlinkcolor" val="tx"/>
                  </a:ext>
                </a:extLst>
              </a:hlinkClick>
            </a:endParaRPr>
          </a:p>
          <a:p>
            <a:endParaRPr lang="en-US" sz="2400" dirty="0"/>
          </a:p>
        </p:txBody>
      </p:sp>
      <p:sp>
        <p:nvSpPr>
          <p:cNvPr id="3" name="TextBox 2">
            <a:extLst>
              <a:ext uri="{FF2B5EF4-FFF2-40B4-BE49-F238E27FC236}">
                <a16:creationId xmlns:a16="http://schemas.microsoft.com/office/drawing/2014/main" id="{D1AE2597-3312-CE04-84DF-E0582A5F83EA}"/>
              </a:ext>
            </a:extLst>
          </p:cNvPr>
          <p:cNvSpPr txBox="1"/>
          <p:nvPr/>
        </p:nvSpPr>
        <p:spPr>
          <a:xfrm>
            <a:off x="2447364" y="478715"/>
            <a:ext cx="5970494" cy="1077218"/>
          </a:xfrm>
          <a:prstGeom prst="rect">
            <a:avLst/>
          </a:prstGeom>
          <a:noFill/>
        </p:spPr>
        <p:txBody>
          <a:bodyPr wrap="square" rtlCol="0">
            <a:spAutoFit/>
          </a:bodyPr>
          <a:lstStyle/>
          <a:p>
            <a:pPr algn="ctr"/>
            <a:r>
              <a:rPr lang="en-US" sz="3200" dirty="0">
                <a:solidFill>
                  <a:schemeClr val="bg1"/>
                </a:solidFill>
              </a:rPr>
              <a:t>How Could Jesus Have Heard and Seen Peter?</a:t>
            </a:r>
          </a:p>
        </p:txBody>
      </p:sp>
    </p:spTree>
    <p:extLst>
      <p:ext uri="{BB962C8B-B14F-4D97-AF65-F5344CB8AC3E}">
        <p14:creationId xmlns:p14="http://schemas.microsoft.com/office/powerpoint/2010/main" val="1547548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FA8528-ABD8-AD2C-A92D-A76728AFD8E5}"/>
              </a:ext>
            </a:extLst>
          </p:cNvPr>
          <p:cNvSpPr txBox="1"/>
          <p:nvPr/>
        </p:nvSpPr>
        <p:spPr>
          <a:xfrm>
            <a:off x="2103120" y="578702"/>
            <a:ext cx="7040879" cy="584775"/>
          </a:xfrm>
          <a:prstGeom prst="rect">
            <a:avLst/>
          </a:prstGeom>
          <a:noFill/>
        </p:spPr>
        <p:txBody>
          <a:bodyPr wrap="square" rtlCol="0">
            <a:spAutoFit/>
          </a:bodyPr>
          <a:lstStyle/>
          <a:p>
            <a:pPr marL="400050" indent="-400050" algn="ctr">
              <a:buFont typeface="+mj-lt"/>
              <a:buAutoNum type="romanUcPeriod"/>
            </a:pPr>
            <a:r>
              <a:rPr lang="en-US" sz="3200" b="1" dirty="0">
                <a:solidFill>
                  <a:schemeClr val="bg1"/>
                </a:solidFill>
                <a:latin typeface="Tempus Sans ITC" panose="04020404030D07020202" pitchFamily="82" charset="0"/>
              </a:rPr>
              <a:t>What it Said</a:t>
            </a:r>
          </a:p>
        </p:txBody>
      </p:sp>
      <p:sp>
        <p:nvSpPr>
          <p:cNvPr id="3" name="TextBox 2">
            <a:extLst>
              <a:ext uri="{FF2B5EF4-FFF2-40B4-BE49-F238E27FC236}">
                <a16:creationId xmlns:a16="http://schemas.microsoft.com/office/drawing/2014/main" id="{7582EBC5-E4B4-D85F-CFCE-2BF9EE74B347}"/>
              </a:ext>
            </a:extLst>
          </p:cNvPr>
          <p:cNvSpPr txBox="1"/>
          <p:nvPr/>
        </p:nvSpPr>
        <p:spPr>
          <a:xfrm>
            <a:off x="408791" y="2146146"/>
            <a:ext cx="8358691" cy="3785652"/>
          </a:xfrm>
          <a:prstGeom prst="rect">
            <a:avLst/>
          </a:prstGeom>
          <a:noFill/>
        </p:spPr>
        <p:txBody>
          <a:bodyPr wrap="square" rtlCol="0">
            <a:spAutoFit/>
          </a:bodyPr>
          <a:lstStyle/>
          <a:p>
            <a:pPr marL="457200" indent="-457200">
              <a:buFont typeface="+mj-lt"/>
              <a:buAutoNum type="alphaUcPeriod"/>
            </a:pPr>
            <a:r>
              <a:rPr lang="en-US" sz="2400" b="1" dirty="0"/>
              <a:t>About the knowledge of Christ</a:t>
            </a:r>
          </a:p>
          <a:p>
            <a:pPr marL="914400" lvl="1" indent="-457200">
              <a:buFont typeface="+mj-lt"/>
              <a:buAutoNum type="arabicPeriod"/>
            </a:pPr>
            <a:r>
              <a:rPr lang="en-US" sz="2400" i="1" dirty="0"/>
              <a:t>The look said to Peter, “I heard all that: the denials, and the oaths…I know what you did!”</a:t>
            </a:r>
          </a:p>
          <a:p>
            <a:pPr marL="914400" lvl="1" indent="-457200">
              <a:buFont typeface="+mj-lt"/>
              <a:buAutoNum type="arabicPeriod"/>
            </a:pPr>
            <a:r>
              <a:rPr lang="en-US" sz="2400" i="1" dirty="0"/>
              <a:t>The Lord sees and know all we say, do and think &amp; motives</a:t>
            </a:r>
          </a:p>
          <a:p>
            <a:pPr marL="1371600" lvl="2" indent="-457200">
              <a:buFont typeface="+mj-lt"/>
              <a:buAutoNum type="alphaLcPeriod"/>
            </a:pPr>
            <a:r>
              <a:rPr lang="en-US" sz="2400" dirty="0"/>
              <a:t>John 18:4 – knowing all things that would come</a:t>
            </a:r>
          </a:p>
          <a:p>
            <a:pPr marL="1371600" lvl="2" indent="-457200">
              <a:buFont typeface="+mj-lt"/>
              <a:buAutoNum type="alphaLcPeriod"/>
            </a:pPr>
            <a:r>
              <a:rPr lang="en-US" sz="2400" dirty="0"/>
              <a:t>John 21:17 – you know all things</a:t>
            </a:r>
          </a:p>
          <a:p>
            <a:pPr marL="1371600" lvl="2" indent="-457200">
              <a:buFont typeface="+mj-lt"/>
              <a:buAutoNum type="alphaLcPeriod"/>
            </a:pPr>
            <a:r>
              <a:rPr lang="en-US" sz="2400" dirty="0"/>
              <a:t>Acts 15:8 – God who knows the heart</a:t>
            </a:r>
          </a:p>
          <a:p>
            <a:pPr marL="1371600" lvl="2" indent="-457200">
              <a:buFont typeface="+mj-lt"/>
              <a:buAutoNum type="alphaLcPeriod"/>
            </a:pPr>
            <a:r>
              <a:rPr lang="en-US" sz="2400" dirty="0"/>
              <a:t>John 2:25 – knew what was in man</a:t>
            </a:r>
          </a:p>
          <a:p>
            <a:pPr marL="1371600" lvl="2" indent="-457200">
              <a:buFont typeface="+mj-lt"/>
              <a:buAutoNum type="alphaLcPeriod"/>
            </a:pPr>
            <a:r>
              <a:rPr lang="en-US" sz="2400" dirty="0"/>
              <a:t>Heb. 4:13 – all things are naked and open to</a:t>
            </a:r>
          </a:p>
          <a:p>
            <a:pPr marL="914400" lvl="1" indent="-457200">
              <a:buFont typeface="+mj-lt"/>
              <a:buAutoNum type="arabicPeriod"/>
            </a:pPr>
            <a:r>
              <a:rPr lang="en-US" sz="2400" i="1" dirty="0"/>
              <a:t>Christ looks at you – it says “I know…”</a:t>
            </a:r>
          </a:p>
        </p:txBody>
      </p:sp>
    </p:spTree>
    <p:extLst>
      <p:ext uri="{BB962C8B-B14F-4D97-AF65-F5344CB8AC3E}">
        <p14:creationId xmlns:p14="http://schemas.microsoft.com/office/powerpoint/2010/main" val="1823379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FA8528-ABD8-AD2C-A92D-A76728AFD8E5}"/>
              </a:ext>
            </a:extLst>
          </p:cNvPr>
          <p:cNvSpPr txBox="1"/>
          <p:nvPr/>
        </p:nvSpPr>
        <p:spPr>
          <a:xfrm>
            <a:off x="2103120" y="578702"/>
            <a:ext cx="7040879" cy="584775"/>
          </a:xfrm>
          <a:prstGeom prst="rect">
            <a:avLst/>
          </a:prstGeom>
          <a:noFill/>
        </p:spPr>
        <p:txBody>
          <a:bodyPr wrap="square" rtlCol="0">
            <a:spAutoFit/>
          </a:bodyPr>
          <a:lstStyle/>
          <a:p>
            <a:pPr marL="400050" indent="-400050" algn="ctr">
              <a:buFont typeface="+mj-lt"/>
              <a:buAutoNum type="romanUcPeriod"/>
            </a:pPr>
            <a:r>
              <a:rPr lang="en-US" sz="3200" b="1" dirty="0">
                <a:solidFill>
                  <a:schemeClr val="bg1"/>
                </a:solidFill>
                <a:latin typeface="Tempus Sans ITC" panose="04020404030D07020202" pitchFamily="82" charset="0"/>
              </a:rPr>
              <a:t>What it Said</a:t>
            </a:r>
          </a:p>
        </p:txBody>
      </p:sp>
      <p:sp>
        <p:nvSpPr>
          <p:cNvPr id="3" name="TextBox 2">
            <a:extLst>
              <a:ext uri="{FF2B5EF4-FFF2-40B4-BE49-F238E27FC236}">
                <a16:creationId xmlns:a16="http://schemas.microsoft.com/office/drawing/2014/main" id="{7582EBC5-E4B4-D85F-CFCE-2BF9EE74B347}"/>
              </a:ext>
            </a:extLst>
          </p:cNvPr>
          <p:cNvSpPr txBox="1"/>
          <p:nvPr/>
        </p:nvSpPr>
        <p:spPr>
          <a:xfrm>
            <a:off x="408791" y="2146146"/>
            <a:ext cx="8358691" cy="4524315"/>
          </a:xfrm>
          <a:prstGeom prst="rect">
            <a:avLst/>
          </a:prstGeom>
          <a:noFill/>
        </p:spPr>
        <p:txBody>
          <a:bodyPr wrap="square" rtlCol="0">
            <a:spAutoFit/>
          </a:bodyPr>
          <a:lstStyle/>
          <a:p>
            <a:pPr marL="457200" indent="-457200">
              <a:buFont typeface="+mj-lt"/>
              <a:buAutoNum type="alphaUcPeriod"/>
            </a:pPr>
            <a:r>
              <a:rPr lang="en-US" sz="2400" b="1" dirty="0"/>
              <a:t>About the knowledge of Christ</a:t>
            </a:r>
          </a:p>
          <a:p>
            <a:pPr marL="457200" indent="-457200">
              <a:buFont typeface="+mj-lt"/>
              <a:buAutoNum type="alphaUcPeriod"/>
            </a:pPr>
            <a:r>
              <a:rPr lang="en-US" sz="2400" b="1" dirty="0"/>
              <a:t>About the pain of Christ</a:t>
            </a:r>
          </a:p>
          <a:p>
            <a:pPr marL="914400" lvl="1" indent="-457200">
              <a:buFont typeface="+mj-lt"/>
              <a:buAutoNum type="arabicPeriod"/>
            </a:pPr>
            <a:r>
              <a:rPr lang="en-US" sz="2400" i="1" dirty="0"/>
              <a:t>Peter was thinking only of saving himself – not how he may be hurting Jesus</a:t>
            </a:r>
          </a:p>
          <a:p>
            <a:pPr marL="914400" lvl="1" indent="-457200">
              <a:buFont typeface="+mj-lt"/>
              <a:buAutoNum type="arabicPeriod"/>
            </a:pPr>
            <a:r>
              <a:rPr lang="en-US" sz="2400" i="1" dirty="0"/>
              <a:t>Look said, “That hurt me! You have joined yourself with the tormentors!”</a:t>
            </a:r>
          </a:p>
          <a:p>
            <a:pPr marL="914400" lvl="1" indent="-457200">
              <a:buFont typeface="+mj-lt"/>
              <a:buAutoNum type="arabicPeriod"/>
            </a:pPr>
            <a:r>
              <a:rPr lang="en-US" sz="2400" i="1" dirty="0"/>
              <a:t>Our sin grieves God!</a:t>
            </a:r>
          </a:p>
          <a:p>
            <a:pPr marL="1371600" lvl="2" indent="-457200">
              <a:buFont typeface="+mj-lt"/>
              <a:buAutoNum type="alphaLcPeriod"/>
            </a:pPr>
            <a:r>
              <a:rPr lang="en-US" sz="2400" dirty="0"/>
              <a:t>Heb. 10:29 – trample the Son of God and insult the Spirit</a:t>
            </a:r>
          </a:p>
          <a:p>
            <a:pPr marL="1371600" lvl="2" indent="-457200">
              <a:buFont typeface="+mj-lt"/>
              <a:buAutoNum type="alphaLcPeriod"/>
            </a:pPr>
            <a:r>
              <a:rPr lang="en-US" sz="2400" dirty="0"/>
              <a:t>Eph. 4:30 – possible to grieve the Holy Spirit</a:t>
            </a:r>
          </a:p>
          <a:p>
            <a:pPr marL="1371600" lvl="2" indent="-457200">
              <a:buFont typeface="+mj-lt"/>
              <a:buAutoNum type="alphaLcPeriod"/>
            </a:pPr>
            <a:r>
              <a:rPr lang="en-US" sz="2400" dirty="0"/>
              <a:t>Eph. 5:6 – wrath of God comes upon sons of </a:t>
            </a:r>
            <a:r>
              <a:rPr lang="en-US" sz="2400" dirty="0" err="1"/>
              <a:t>disobed</a:t>
            </a:r>
            <a:r>
              <a:rPr lang="en-US" sz="2400" dirty="0"/>
              <a:t>.</a:t>
            </a:r>
          </a:p>
          <a:p>
            <a:pPr marL="914400" lvl="1" indent="-457200">
              <a:buFont typeface="+mj-lt"/>
              <a:buAutoNum type="arabicPeriod"/>
            </a:pPr>
            <a:r>
              <a:rPr lang="en-US" sz="2400" i="1" dirty="0"/>
              <a:t>When Christ looks at you it may say: “that hurt me…”</a:t>
            </a:r>
          </a:p>
        </p:txBody>
      </p:sp>
    </p:spTree>
    <p:extLst>
      <p:ext uri="{BB962C8B-B14F-4D97-AF65-F5344CB8AC3E}">
        <p14:creationId xmlns:p14="http://schemas.microsoft.com/office/powerpoint/2010/main" val="291354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FA8528-ABD8-AD2C-A92D-A76728AFD8E5}"/>
              </a:ext>
            </a:extLst>
          </p:cNvPr>
          <p:cNvSpPr txBox="1"/>
          <p:nvPr/>
        </p:nvSpPr>
        <p:spPr>
          <a:xfrm>
            <a:off x="2103120" y="578702"/>
            <a:ext cx="7040879" cy="584775"/>
          </a:xfrm>
          <a:prstGeom prst="rect">
            <a:avLst/>
          </a:prstGeom>
          <a:noFill/>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3200" b="1" i="0" u="none" strike="noStrike" kern="1200" cap="none" spc="0" normalizeH="0" baseline="0" noProof="0" dirty="0">
                <a:ln>
                  <a:noFill/>
                </a:ln>
                <a:solidFill>
                  <a:prstClr val="white"/>
                </a:solidFill>
                <a:effectLst/>
                <a:uLnTx/>
                <a:uFillTx/>
                <a:latin typeface="Tempus Sans ITC" panose="04020404030D07020202" pitchFamily="82" charset="0"/>
                <a:ea typeface="+mn-ea"/>
                <a:cs typeface="+mn-cs"/>
              </a:rPr>
              <a:t>What it Said</a:t>
            </a:r>
          </a:p>
        </p:txBody>
      </p:sp>
      <p:sp>
        <p:nvSpPr>
          <p:cNvPr id="3" name="TextBox 2">
            <a:extLst>
              <a:ext uri="{FF2B5EF4-FFF2-40B4-BE49-F238E27FC236}">
                <a16:creationId xmlns:a16="http://schemas.microsoft.com/office/drawing/2014/main" id="{7582EBC5-E4B4-D85F-CFCE-2BF9EE74B347}"/>
              </a:ext>
            </a:extLst>
          </p:cNvPr>
          <p:cNvSpPr txBox="1"/>
          <p:nvPr/>
        </p:nvSpPr>
        <p:spPr>
          <a:xfrm>
            <a:off x="408791" y="2146146"/>
            <a:ext cx="8358691" cy="415498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About the knowledge of Christ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About the pain of Christ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About the love of Christ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Jesus came to save man from sin (1</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Tim. 1:15)</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At</a:t>
            </a:r>
            <a:r>
              <a:rPr lang="en-US" sz="2400" i="1" dirty="0">
                <a:solidFill>
                  <a:prstClr val="black"/>
                </a:solidFill>
                <a:latin typeface="Calibri" panose="020F0502020204030204"/>
              </a:rPr>
              <a:t> the very moment – on his way to be sentenced to death (to die for all – including Peter – John 15:13)</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His look at Peter shows disappointment because of his love (John 3:17)</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After his return, Peter was asked about his own love (John 21:15-17)</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When Christ looks at you it tells you how he loves you!</a:t>
            </a:r>
          </a:p>
        </p:txBody>
      </p:sp>
    </p:spTree>
    <p:extLst>
      <p:ext uri="{BB962C8B-B14F-4D97-AF65-F5344CB8AC3E}">
        <p14:creationId xmlns:p14="http://schemas.microsoft.com/office/powerpoint/2010/main" val="459741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CCF3F7-A9AB-0FAF-9698-E1E1E783C938}"/>
              </a:ext>
            </a:extLst>
          </p:cNvPr>
          <p:cNvSpPr txBox="1"/>
          <p:nvPr/>
        </p:nvSpPr>
        <p:spPr>
          <a:xfrm>
            <a:off x="0" y="535769"/>
            <a:ext cx="9143999" cy="707886"/>
          </a:xfrm>
          <a:prstGeom prst="rect">
            <a:avLst/>
          </a:prstGeom>
          <a:noFill/>
        </p:spPr>
        <p:txBody>
          <a:bodyPr wrap="square" rtlCol="0">
            <a:spAutoFit/>
          </a:bodyPr>
          <a:lstStyle/>
          <a:p>
            <a:pPr algn="ctr"/>
            <a:r>
              <a:rPr lang="en-US" sz="4000" b="1" dirty="0">
                <a:solidFill>
                  <a:schemeClr val="accent4">
                    <a:lumMod val="40000"/>
                    <a:lumOff val="60000"/>
                  </a:schemeClr>
                </a:solidFill>
                <a:latin typeface="Tempus Sans ITC" panose="04020404030D07020202" pitchFamily="82" charset="0"/>
              </a:rPr>
              <a:t>The Lord Turned and Looked at Peter</a:t>
            </a:r>
          </a:p>
        </p:txBody>
      </p:sp>
      <p:sp>
        <p:nvSpPr>
          <p:cNvPr id="4" name="TextBox 3">
            <a:extLst>
              <a:ext uri="{FF2B5EF4-FFF2-40B4-BE49-F238E27FC236}">
                <a16:creationId xmlns:a16="http://schemas.microsoft.com/office/drawing/2014/main" id="{8A44F469-9FE4-AA38-F9A3-EBBC2B2B77EB}"/>
              </a:ext>
            </a:extLst>
          </p:cNvPr>
          <p:cNvSpPr txBox="1"/>
          <p:nvPr/>
        </p:nvSpPr>
        <p:spPr>
          <a:xfrm>
            <a:off x="5792993" y="2644170"/>
            <a:ext cx="3130475" cy="1569660"/>
          </a:xfrm>
          <a:prstGeom prst="rect">
            <a:avLst/>
          </a:prstGeom>
          <a:noFill/>
        </p:spPr>
        <p:txBody>
          <a:bodyPr wrap="square" rtlCol="0">
            <a:spAutoFit/>
          </a:bodyPr>
          <a:lstStyle/>
          <a:p>
            <a:pPr marL="400050" indent="-400050">
              <a:buFont typeface="+mj-lt"/>
              <a:buAutoNum type="romanUcPeriod"/>
            </a:pPr>
            <a:r>
              <a:rPr lang="en-US" sz="3200" b="1" dirty="0">
                <a:solidFill>
                  <a:schemeClr val="bg1"/>
                </a:solidFill>
                <a:latin typeface="Tempus Sans ITC" panose="04020404030D07020202" pitchFamily="82" charset="0"/>
              </a:rPr>
              <a:t>What it Said</a:t>
            </a:r>
          </a:p>
          <a:p>
            <a:pPr marL="400050" indent="-400050">
              <a:buFont typeface="+mj-lt"/>
              <a:buAutoNum type="romanUcPeriod"/>
            </a:pPr>
            <a:endParaRPr lang="en-US" sz="3200" b="1" dirty="0">
              <a:solidFill>
                <a:schemeClr val="bg1"/>
              </a:solidFill>
              <a:latin typeface="Tempus Sans ITC" panose="04020404030D07020202" pitchFamily="82" charset="0"/>
            </a:endParaRPr>
          </a:p>
          <a:p>
            <a:pPr marL="400050" indent="-400050">
              <a:buFont typeface="+mj-lt"/>
              <a:buAutoNum type="romanUcPeriod"/>
            </a:pPr>
            <a:r>
              <a:rPr lang="en-US" sz="3200" b="1" dirty="0">
                <a:solidFill>
                  <a:schemeClr val="bg1"/>
                </a:solidFill>
                <a:latin typeface="Tempus Sans ITC" panose="04020404030D07020202" pitchFamily="82" charset="0"/>
              </a:rPr>
              <a:t>What it Did</a:t>
            </a:r>
          </a:p>
        </p:txBody>
      </p:sp>
    </p:spTree>
    <p:extLst>
      <p:ext uri="{BB962C8B-B14F-4D97-AF65-F5344CB8AC3E}">
        <p14:creationId xmlns:p14="http://schemas.microsoft.com/office/powerpoint/2010/main" val="1893067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608A2-EFA3-3EDF-5149-F87FE266E9C3}"/>
              </a:ext>
            </a:extLst>
          </p:cNvPr>
          <p:cNvSpPr txBox="1"/>
          <p:nvPr/>
        </p:nvSpPr>
        <p:spPr>
          <a:xfrm>
            <a:off x="2103120" y="578702"/>
            <a:ext cx="7040879" cy="584775"/>
          </a:xfrm>
          <a:prstGeom prst="rect">
            <a:avLst/>
          </a:prstGeom>
          <a:noFill/>
        </p:spPr>
        <p:txBody>
          <a:bodyPr wrap="square" rtlCol="0">
            <a:spAutoFit/>
          </a:bodyPr>
          <a:lstStyle/>
          <a:p>
            <a:pPr marL="571500" indent="-571500" algn="ctr">
              <a:buFont typeface="+mj-lt"/>
              <a:buAutoNum type="romanUcPeriod" startAt="2"/>
            </a:pPr>
            <a:r>
              <a:rPr lang="en-US" sz="3200" b="1" dirty="0">
                <a:solidFill>
                  <a:schemeClr val="bg1"/>
                </a:solidFill>
                <a:latin typeface="Tempus Sans ITC" panose="04020404030D07020202" pitchFamily="82" charset="0"/>
              </a:rPr>
              <a:t>What it Did</a:t>
            </a:r>
          </a:p>
        </p:txBody>
      </p:sp>
      <p:sp>
        <p:nvSpPr>
          <p:cNvPr id="3" name="TextBox 2">
            <a:extLst>
              <a:ext uri="{FF2B5EF4-FFF2-40B4-BE49-F238E27FC236}">
                <a16:creationId xmlns:a16="http://schemas.microsoft.com/office/drawing/2014/main" id="{17CA8C3C-D318-F853-A035-B144D3389897}"/>
              </a:ext>
            </a:extLst>
          </p:cNvPr>
          <p:cNvSpPr txBox="1"/>
          <p:nvPr/>
        </p:nvSpPr>
        <p:spPr>
          <a:xfrm>
            <a:off x="408791" y="2146146"/>
            <a:ext cx="8132781" cy="3416320"/>
          </a:xfrm>
          <a:prstGeom prst="rect">
            <a:avLst/>
          </a:prstGeom>
          <a:noFill/>
        </p:spPr>
        <p:txBody>
          <a:bodyPr wrap="square" rtlCol="0">
            <a:spAutoFit/>
          </a:bodyPr>
          <a:lstStyle/>
          <a:p>
            <a:pPr marL="457200" indent="-457200">
              <a:buFont typeface="+mj-lt"/>
              <a:buAutoNum type="alphaUcPeriod"/>
            </a:pPr>
            <a:r>
              <a:rPr lang="en-US" sz="2400" b="1" dirty="0"/>
              <a:t>Made Peter aware of his action (v. 61)</a:t>
            </a:r>
          </a:p>
          <a:p>
            <a:pPr marL="914400" lvl="1" indent="-457200">
              <a:buFont typeface="+mj-lt"/>
              <a:buAutoNum type="arabicPeriod"/>
            </a:pPr>
            <a:r>
              <a:rPr lang="en-US" sz="2400" i="1" dirty="0"/>
              <a:t>At the moment of the denial – Peter is only thinking of saving his own skin!</a:t>
            </a:r>
          </a:p>
          <a:p>
            <a:pPr marL="914400" lvl="1" indent="-457200">
              <a:buFont typeface="+mj-lt"/>
              <a:buAutoNum type="arabicPeriod"/>
            </a:pPr>
            <a:r>
              <a:rPr lang="en-US" sz="2400" i="1" dirty="0"/>
              <a:t>When Christ looks – suddenly the ugliness of his action flashes before him (vv. 61-62)!</a:t>
            </a:r>
          </a:p>
          <a:p>
            <a:pPr marL="914400" lvl="1" indent="-457200">
              <a:buFont typeface="+mj-lt"/>
              <a:buAutoNum type="arabicPeriod"/>
            </a:pPr>
            <a:r>
              <a:rPr lang="en-US" sz="2400" i="1" dirty="0"/>
              <a:t>How inadequate his reasons seem now!</a:t>
            </a:r>
          </a:p>
          <a:p>
            <a:pPr marL="914400" lvl="1" indent="-457200">
              <a:buFont typeface="+mj-lt"/>
              <a:buAutoNum type="arabicPeriod"/>
            </a:pPr>
            <a:r>
              <a:rPr lang="en-US" sz="2400" i="1" dirty="0"/>
              <a:t>Temptation often deafens the voice of our conscience</a:t>
            </a:r>
          </a:p>
          <a:p>
            <a:pPr marL="1371600" lvl="2" indent="-457200">
              <a:buFont typeface="+mj-lt"/>
              <a:buAutoNum type="alphaLcPeriod"/>
            </a:pPr>
            <a:r>
              <a:rPr lang="en-US" sz="2400" dirty="0"/>
              <a:t>We ignore the warnings and yield to strong desire</a:t>
            </a:r>
          </a:p>
          <a:p>
            <a:pPr marL="1371600" lvl="2" indent="-457200">
              <a:buFont typeface="+mj-lt"/>
              <a:buAutoNum type="alphaLcPeriod"/>
            </a:pPr>
            <a:r>
              <a:rPr lang="en-US" sz="2400" dirty="0"/>
              <a:t>Knowing Christ looks at us should make us aware…</a:t>
            </a:r>
          </a:p>
        </p:txBody>
      </p:sp>
    </p:spTree>
    <p:extLst>
      <p:ext uri="{BB962C8B-B14F-4D97-AF65-F5344CB8AC3E}">
        <p14:creationId xmlns:p14="http://schemas.microsoft.com/office/powerpoint/2010/main" val="265568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608A2-EFA3-3EDF-5149-F87FE266E9C3}"/>
              </a:ext>
            </a:extLst>
          </p:cNvPr>
          <p:cNvSpPr txBox="1"/>
          <p:nvPr/>
        </p:nvSpPr>
        <p:spPr>
          <a:xfrm>
            <a:off x="2103120" y="578702"/>
            <a:ext cx="7040879" cy="584775"/>
          </a:xfrm>
          <a:prstGeom prst="rect">
            <a:avLst/>
          </a:prstGeom>
          <a:noFill/>
        </p:spPr>
        <p:txBody>
          <a:bodyPr wrap="square" rtlCol="0">
            <a:spAutoFit/>
          </a:bodyPr>
          <a:lstStyle/>
          <a:p>
            <a:pPr marL="571500" indent="-571500" algn="ctr">
              <a:buFont typeface="+mj-lt"/>
              <a:buAutoNum type="romanUcPeriod" startAt="2"/>
            </a:pPr>
            <a:r>
              <a:rPr lang="en-US" sz="3200" b="1" dirty="0">
                <a:solidFill>
                  <a:schemeClr val="bg1"/>
                </a:solidFill>
                <a:latin typeface="Tempus Sans ITC" panose="04020404030D07020202" pitchFamily="82" charset="0"/>
              </a:rPr>
              <a:t>What it Did</a:t>
            </a:r>
          </a:p>
        </p:txBody>
      </p:sp>
      <p:sp>
        <p:nvSpPr>
          <p:cNvPr id="3" name="TextBox 2">
            <a:extLst>
              <a:ext uri="{FF2B5EF4-FFF2-40B4-BE49-F238E27FC236}">
                <a16:creationId xmlns:a16="http://schemas.microsoft.com/office/drawing/2014/main" id="{17CA8C3C-D318-F853-A035-B144D3389897}"/>
              </a:ext>
            </a:extLst>
          </p:cNvPr>
          <p:cNvSpPr txBox="1"/>
          <p:nvPr/>
        </p:nvSpPr>
        <p:spPr>
          <a:xfrm>
            <a:off x="408791" y="2146146"/>
            <a:ext cx="8326418" cy="3785652"/>
          </a:xfrm>
          <a:prstGeom prst="rect">
            <a:avLst/>
          </a:prstGeom>
          <a:noFill/>
        </p:spPr>
        <p:txBody>
          <a:bodyPr wrap="square" rtlCol="0">
            <a:spAutoFit/>
          </a:bodyPr>
          <a:lstStyle/>
          <a:p>
            <a:pPr marL="457200" indent="-457200">
              <a:buFont typeface="+mj-lt"/>
              <a:buAutoNum type="alphaUcPeriod"/>
            </a:pPr>
            <a:r>
              <a:rPr lang="en-US" sz="2400" b="1" dirty="0"/>
              <a:t>Made Peter aware of his action (v. 61)</a:t>
            </a:r>
          </a:p>
          <a:p>
            <a:pPr marL="457200" indent="-457200">
              <a:buFont typeface="+mj-lt"/>
              <a:buAutoNum type="alphaUcPeriod"/>
            </a:pPr>
            <a:r>
              <a:rPr lang="en-US" sz="2400" b="1" dirty="0"/>
              <a:t>Made Peter aware the Lord knew what he did</a:t>
            </a:r>
          </a:p>
          <a:p>
            <a:pPr marL="914400" lvl="1" indent="-457200">
              <a:buFont typeface="+mj-lt"/>
              <a:buAutoNum type="arabicPeriod"/>
            </a:pPr>
            <a:r>
              <a:rPr lang="en-US" sz="2400" i="1" dirty="0"/>
              <a:t>Peter himself is on trial here</a:t>
            </a:r>
          </a:p>
          <a:p>
            <a:pPr marL="914400" lvl="1" indent="-457200">
              <a:buFont typeface="+mj-lt"/>
              <a:buAutoNum type="arabicPeriod"/>
            </a:pPr>
            <a:r>
              <a:rPr lang="en-US" sz="2400" i="1" dirty="0"/>
              <a:t>Look said, “I’m well aware of what just happened!”</a:t>
            </a:r>
          </a:p>
          <a:p>
            <a:pPr marL="914400" lvl="1" indent="-457200">
              <a:buFont typeface="+mj-lt"/>
              <a:buAutoNum type="arabicPeriod"/>
            </a:pPr>
            <a:r>
              <a:rPr lang="en-US" sz="2400" i="1" dirty="0"/>
              <a:t>Peter was not bothered by world /enemies knowing – but was absolutely crushed when realized the Lord knew!</a:t>
            </a:r>
          </a:p>
          <a:p>
            <a:pPr marL="914400" lvl="1" indent="-457200">
              <a:buFont typeface="+mj-lt"/>
              <a:buAutoNum type="arabicPeriod"/>
            </a:pPr>
            <a:r>
              <a:rPr lang="en-US" sz="2400" i="1" dirty="0"/>
              <a:t>Lord knows what we do</a:t>
            </a:r>
          </a:p>
          <a:p>
            <a:pPr marL="1371600" lvl="2" indent="-457200">
              <a:buFont typeface="+mj-lt"/>
              <a:buAutoNum type="alphaLcPeriod"/>
            </a:pPr>
            <a:r>
              <a:rPr lang="en-US" sz="2400" dirty="0" err="1"/>
              <a:t>Ecc</a:t>
            </a:r>
            <a:r>
              <a:rPr lang="en-US" sz="2400" dirty="0"/>
              <a:t>. 12:14 – God will bring every work into judgment</a:t>
            </a:r>
          </a:p>
          <a:p>
            <a:pPr marL="1371600" lvl="2" indent="-457200">
              <a:buFont typeface="+mj-lt"/>
              <a:buAutoNum type="alphaLcPeriod"/>
            </a:pPr>
            <a:r>
              <a:rPr lang="en-US" sz="2400" dirty="0"/>
              <a:t>Ezek. 11:5 – God knows what comes into your mind</a:t>
            </a:r>
          </a:p>
          <a:p>
            <a:pPr marL="1371600" lvl="2" indent="-457200">
              <a:buFont typeface="+mj-lt"/>
              <a:buAutoNum type="alphaLcPeriod"/>
            </a:pPr>
            <a:r>
              <a:rPr lang="en-US" sz="2400" dirty="0"/>
              <a:t>No matter how private (Rom. 2:16)</a:t>
            </a:r>
          </a:p>
        </p:txBody>
      </p:sp>
    </p:spTree>
    <p:extLst>
      <p:ext uri="{BB962C8B-B14F-4D97-AF65-F5344CB8AC3E}">
        <p14:creationId xmlns:p14="http://schemas.microsoft.com/office/powerpoint/2010/main" val="3340685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608A2-EFA3-3EDF-5149-F87FE266E9C3}"/>
              </a:ext>
            </a:extLst>
          </p:cNvPr>
          <p:cNvSpPr txBox="1"/>
          <p:nvPr/>
        </p:nvSpPr>
        <p:spPr>
          <a:xfrm>
            <a:off x="2103120" y="578702"/>
            <a:ext cx="7040879" cy="584775"/>
          </a:xfrm>
          <a:prstGeom prst="rect">
            <a:avLst/>
          </a:prstGeom>
          <a:noFill/>
        </p:spPr>
        <p:txBody>
          <a:bodyPr wrap="square" rtlCol="0">
            <a:spAutoFit/>
          </a:bodyPr>
          <a:lstStyle/>
          <a:p>
            <a:pPr marL="571500" indent="-571500" algn="ctr">
              <a:buFont typeface="+mj-lt"/>
              <a:buAutoNum type="romanUcPeriod" startAt="2"/>
            </a:pPr>
            <a:r>
              <a:rPr lang="en-US" sz="3200" b="1" dirty="0">
                <a:solidFill>
                  <a:schemeClr val="bg1"/>
                </a:solidFill>
                <a:latin typeface="Tempus Sans ITC" panose="04020404030D07020202" pitchFamily="82" charset="0"/>
              </a:rPr>
              <a:t>What it Did</a:t>
            </a:r>
          </a:p>
        </p:txBody>
      </p:sp>
      <p:sp>
        <p:nvSpPr>
          <p:cNvPr id="3" name="TextBox 2">
            <a:extLst>
              <a:ext uri="{FF2B5EF4-FFF2-40B4-BE49-F238E27FC236}">
                <a16:creationId xmlns:a16="http://schemas.microsoft.com/office/drawing/2014/main" id="{17CA8C3C-D318-F853-A035-B144D3389897}"/>
              </a:ext>
            </a:extLst>
          </p:cNvPr>
          <p:cNvSpPr txBox="1"/>
          <p:nvPr/>
        </p:nvSpPr>
        <p:spPr>
          <a:xfrm>
            <a:off x="408791" y="2146146"/>
            <a:ext cx="8272630" cy="4154984"/>
          </a:xfrm>
          <a:prstGeom prst="rect">
            <a:avLst/>
          </a:prstGeom>
          <a:noFill/>
        </p:spPr>
        <p:txBody>
          <a:bodyPr wrap="square" rtlCol="0">
            <a:spAutoFit/>
          </a:bodyPr>
          <a:lstStyle/>
          <a:p>
            <a:pPr marL="457200" indent="-457200">
              <a:buFont typeface="+mj-lt"/>
              <a:buAutoNum type="alphaUcPeriod"/>
            </a:pPr>
            <a:r>
              <a:rPr lang="en-US" sz="2400" b="1" dirty="0"/>
              <a:t>Made Peter aware of his action (v. 61)</a:t>
            </a:r>
          </a:p>
          <a:p>
            <a:pPr marL="457200" indent="-457200">
              <a:buFont typeface="+mj-lt"/>
              <a:buAutoNum type="alphaUcPeriod"/>
            </a:pPr>
            <a:r>
              <a:rPr lang="en-US" sz="2400" b="1" dirty="0"/>
              <a:t>Made Peter aware the Lord knew what he did</a:t>
            </a:r>
          </a:p>
          <a:p>
            <a:pPr marL="457200" indent="-457200">
              <a:buFont typeface="+mj-lt"/>
              <a:buAutoNum type="alphaUcPeriod"/>
            </a:pPr>
            <a:r>
              <a:rPr lang="en-US" sz="2400" b="1" dirty="0"/>
              <a:t>Make Peter aware the Lord was right</a:t>
            </a:r>
          </a:p>
          <a:p>
            <a:pPr marL="914400" lvl="1" indent="-457200">
              <a:buFont typeface="+mj-lt"/>
              <a:buAutoNum type="arabicPeriod"/>
            </a:pPr>
            <a:r>
              <a:rPr lang="en-US" sz="2400" i="1" dirty="0"/>
              <a:t>Earlier Peter told the Lord he was wrong (Mark 14:27-31)</a:t>
            </a:r>
          </a:p>
          <a:p>
            <a:pPr marL="914400" lvl="1" indent="-457200">
              <a:buFont typeface="+mj-lt"/>
              <a:buAutoNum type="arabicPeriod"/>
            </a:pPr>
            <a:r>
              <a:rPr lang="en-US" sz="2400" i="1" dirty="0"/>
              <a:t>The Lord was right – even though Peter found it hard to accept</a:t>
            </a:r>
          </a:p>
          <a:p>
            <a:pPr marL="1371600" lvl="2" indent="-457200">
              <a:buFont typeface="+mj-lt"/>
              <a:buAutoNum type="alphaLcPeriod"/>
            </a:pPr>
            <a:r>
              <a:rPr lang="en-US" sz="2400" dirty="0"/>
              <a:t>Hard to believe / accept is not the basis for determining truth</a:t>
            </a:r>
          </a:p>
          <a:p>
            <a:pPr marL="1371600" lvl="2" indent="-457200">
              <a:buFont typeface="+mj-lt"/>
              <a:buAutoNum type="alphaLcPeriod"/>
            </a:pPr>
            <a:r>
              <a:rPr lang="en-US" sz="2400" dirty="0"/>
              <a:t>Perhaps something Lord said is hard for you to accept</a:t>
            </a:r>
          </a:p>
          <a:p>
            <a:pPr marL="914400" lvl="1" indent="-457200">
              <a:buFont typeface="+mj-lt"/>
              <a:buAutoNum type="arabicPeriod"/>
            </a:pPr>
            <a:r>
              <a:rPr lang="en-US" sz="2400" i="1" dirty="0"/>
              <a:t>Remembering the word is the beginning of conversion (v. 61)</a:t>
            </a:r>
          </a:p>
        </p:txBody>
      </p:sp>
    </p:spTree>
    <p:extLst>
      <p:ext uri="{BB962C8B-B14F-4D97-AF65-F5344CB8AC3E}">
        <p14:creationId xmlns:p14="http://schemas.microsoft.com/office/powerpoint/2010/main" val="1422952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608A2-EFA3-3EDF-5149-F87FE266E9C3}"/>
              </a:ext>
            </a:extLst>
          </p:cNvPr>
          <p:cNvSpPr txBox="1"/>
          <p:nvPr/>
        </p:nvSpPr>
        <p:spPr>
          <a:xfrm>
            <a:off x="2103120" y="578702"/>
            <a:ext cx="7040879" cy="584775"/>
          </a:xfrm>
          <a:prstGeom prst="rect">
            <a:avLst/>
          </a:prstGeom>
          <a:noFill/>
        </p:spPr>
        <p:txBody>
          <a:bodyPr wrap="square" rtlCol="0">
            <a:spAutoFit/>
          </a:bodyPr>
          <a:lstStyle/>
          <a:p>
            <a:pPr marL="571500" indent="-571500" algn="ctr">
              <a:buFont typeface="+mj-lt"/>
              <a:buAutoNum type="romanUcPeriod" startAt="2"/>
            </a:pPr>
            <a:r>
              <a:rPr lang="en-US" sz="3200" b="1" dirty="0">
                <a:solidFill>
                  <a:schemeClr val="bg1"/>
                </a:solidFill>
                <a:latin typeface="Tempus Sans ITC" panose="04020404030D07020202" pitchFamily="82" charset="0"/>
              </a:rPr>
              <a:t>What it Did</a:t>
            </a:r>
          </a:p>
        </p:txBody>
      </p:sp>
      <p:sp>
        <p:nvSpPr>
          <p:cNvPr id="3" name="TextBox 2">
            <a:extLst>
              <a:ext uri="{FF2B5EF4-FFF2-40B4-BE49-F238E27FC236}">
                <a16:creationId xmlns:a16="http://schemas.microsoft.com/office/drawing/2014/main" id="{17CA8C3C-D318-F853-A035-B144D3389897}"/>
              </a:ext>
            </a:extLst>
          </p:cNvPr>
          <p:cNvSpPr txBox="1"/>
          <p:nvPr/>
        </p:nvSpPr>
        <p:spPr>
          <a:xfrm>
            <a:off x="408791" y="2146146"/>
            <a:ext cx="8132781" cy="4524315"/>
          </a:xfrm>
          <a:prstGeom prst="rect">
            <a:avLst/>
          </a:prstGeom>
          <a:noFill/>
        </p:spPr>
        <p:txBody>
          <a:bodyPr wrap="square" rtlCol="0">
            <a:spAutoFit/>
          </a:bodyPr>
          <a:lstStyle/>
          <a:p>
            <a:pPr marL="457200" indent="-457200">
              <a:buFont typeface="+mj-lt"/>
              <a:buAutoNum type="alphaUcPeriod"/>
            </a:pPr>
            <a:r>
              <a:rPr lang="en-US" sz="2400" b="1" dirty="0"/>
              <a:t>Made Peter aware of his action (v. 61)</a:t>
            </a:r>
          </a:p>
          <a:p>
            <a:pPr marL="457200" indent="-457200">
              <a:buFont typeface="+mj-lt"/>
              <a:buAutoNum type="alphaUcPeriod"/>
            </a:pPr>
            <a:r>
              <a:rPr lang="en-US" sz="2400" b="1" dirty="0"/>
              <a:t>Made Peter aware the Lord knew what he did</a:t>
            </a:r>
          </a:p>
          <a:p>
            <a:pPr marL="457200" indent="-457200">
              <a:buFont typeface="+mj-lt"/>
              <a:buAutoNum type="alphaUcPeriod"/>
            </a:pPr>
            <a:r>
              <a:rPr lang="en-US" sz="2400" b="1" dirty="0"/>
              <a:t>Make Peter aware the Lord was right</a:t>
            </a:r>
          </a:p>
          <a:p>
            <a:pPr marL="457200" indent="-457200">
              <a:buFont typeface="+mj-lt"/>
              <a:buAutoNum type="alphaUcPeriod"/>
            </a:pPr>
            <a:r>
              <a:rPr lang="en-US" sz="2400" b="1" dirty="0"/>
              <a:t>Caught Peter breaking a promise</a:t>
            </a:r>
          </a:p>
          <a:p>
            <a:pPr marL="914400" lvl="1" indent="-457200">
              <a:buFont typeface="+mj-lt"/>
              <a:buAutoNum type="arabicPeriod"/>
            </a:pPr>
            <a:r>
              <a:rPr lang="en-US" sz="2400" i="1" dirty="0"/>
              <a:t>Peter had promised loyalty – failed miserably</a:t>
            </a:r>
          </a:p>
          <a:p>
            <a:pPr marL="1371600" lvl="2" indent="-457200">
              <a:buFont typeface="+mj-lt"/>
              <a:buAutoNum type="alphaLcPeriod"/>
            </a:pPr>
            <a:r>
              <a:rPr lang="en-US" sz="2400" dirty="0"/>
              <a:t>Said he would never stumble (Matt. 26:33)</a:t>
            </a:r>
          </a:p>
          <a:p>
            <a:pPr marL="1371600" lvl="2" indent="-457200">
              <a:buFont typeface="+mj-lt"/>
              <a:buAutoNum type="alphaLcPeriod"/>
            </a:pPr>
            <a:r>
              <a:rPr lang="en-US" sz="2400" dirty="0"/>
              <a:t>Said he would not deny him (Matt. 26:35)</a:t>
            </a:r>
          </a:p>
          <a:p>
            <a:pPr marL="1371600" lvl="2" indent="-457200">
              <a:buFont typeface="+mj-lt"/>
              <a:buAutoNum type="alphaLcPeriod"/>
            </a:pPr>
            <a:r>
              <a:rPr lang="en-US" sz="2400" dirty="0"/>
              <a:t>Said he would go to prison for him (Lk. 22:33)</a:t>
            </a:r>
          </a:p>
          <a:p>
            <a:pPr marL="1371600" lvl="2" indent="-457200">
              <a:buFont typeface="+mj-lt"/>
              <a:buAutoNum type="alphaLcPeriod"/>
            </a:pPr>
            <a:r>
              <a:rPr lang="en-US" sz="2400" dirty="0"/>
              <a:t>Said he would even die for him (Matt. 26:35)</a:t>
            </a:r>
          </a:p>
          <a:p>
            <a:pPr marL="914400" lvl="1" indent="-457200">
              <a:buFont typeface="+mj-lt"/>
              <a:buAutoNum type="arabicPeriod"/>
            </a:pPr>
            <a:r>
              <a:rPr lang="en-US" sz="2400" i="1" dirty="0"/>
              <a:t>Peter was not immoral, a false teacher, or a complete apostate – he broke his promise of loyalty!</a:t>
            </a:r>
          </a:p>
          <a:p>
            <a:pPr marL="914400" lvl="1" indent="-457200">
              <a:buFont typeface="+mj-lt"/>
              <a:buAutoNum type="arabicPeriod"/>
            </a:pPr>
            <a:r>
              <a:rPr lang="en-US" sz="2400" i="1" dirty="0"/>
              <a:t>Are you keeping your promise of loyalty?</a:t>
            </a:r>
          </a:p>
        </p:txBody>
      </p:sp>
    </p:spTree>
    <p:extLst>
      <p:ext uri="{BB962C8B-B14F-4D97-AF65-F5344CB8AC3E}">
        <p14:creationId xmlns:p14="http://schemas.microsoft.com/office/powerpoint/2010/main" val="2476702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608A2-EFA3-3EDF-5149-F87FE266E9C3}"/>
              </a:ext>
            </a:extLst>
          </p:cNvPr>
          <p:cNvSpPr txBox="1"/>
          <p:nvPr/>
        </p:nvSpPr>
        <p:spPr>
          <a:xfrm>
            <a:off x="2103120" y="578702"/>
            <a:ext cx="7040879" cy="584775"/>
          </a:xfrm>
          <a:prstGeom prst="rect">
            <a:avLst/>
          </a:prstGeom>
          <a:noFill/>
        </p:spPr>
        <p:txBody>
          <a:bodyPr wrap="square" rtlCol="0">
            <a:spAutoFit/>
          </a:bodyPr>
          <a:lstStyle/>
          <a:p>
            <a:pPr marL="571500" indent="-571500" algn="ctr">
              <a:buFont typeface="+mj-lt"/>
              <a:buAutoNum type="romanUcPeriod" startAt="2"/>
            </a:pPr>
            <a:r>
              <a:rPr lang="en-US" sz="3200" b="1" dirty="0">
                <a:solidFill>
                  <a:schemeClr val="bg1"/>
                </a:solidFill>
                <a:latin typeface="Tempus Sans ITC" panose="04020404030D07020202" pitchFamily="82" charset="0"/>
              </a:rPr>
              <a:t>What it Did</a:t>
            </a:r>
          </a:p>
        </p:txBody>
      </p:sp>
      <p:sp>
        <p:nvSpPr>
          <p:cNvPr id="3" name="TextBox 2">
            <a:extLst>
              <a:ext uri="{FF2B5EF4-FFF2-40B4-BE49-F238E27FC236}">
                <a16:creationId xmlns:a16="http://schemas.microsoft.com/office/drawing/2014/main" id="{17CA8C3C-D318-F853-A035-B144D3389897}"/>
              </a:ext>
            </a:extLst>
          </p:cNvPr>
          <p:cNvSpPr txBox="1"/>
          <p:nvPr/>
        </p:nvSpPr>
        <p:spPr>
          <a:xfrm>
            <a:off x="408791" y="2146146"/>
            <a:ext cx="8460889" cy="4154984"/>
          </a:xfrm>
          <a:prstGeom prst="rect">
            <a:avLst/>
          </a:prstGeom>
          <a:noFill/>
        </p:spPr>
        <p:txBody>
          <a:bodyPr wrap="square" rtlCol="0">
            <a:spAutoFit/>
          </a:bodyPr>
          <a:lstStyle/>
          <a:p>
            <a:pPr marL="457200" indent="-457200">
              <a:buFont typeface="+mj-lt"/>
              <a:buAutoNum type="alphaUcPeriod"/>
            </a:pPr>
            <a:r>
              <a:rPr lang="en-US" sz="2400" b="1" dirty="0"/>
              <a:t>Made Peter aware of his action (v. 61)</a:t>
            </a:r>
          </a:p>
          <a:p>
            <a:pPr marL="457200" indent="-457200">
              <a:buFont typeface="+mj-lt"/>
              <a:buAutoNum type="alphaUcPeriod"/>
            </a:pPr>
            <a:r>
              <a:rPr lang="en-US" sz="2400" b="1" dirty="0"/>
              <a:t>Made Peter aware the Lord knew what he did</a:t>
            </a:r>
          </a:p>
          <a:p>
            <a:pPr marL="457200" indent="-457200">
              <a:buFont typeface="+mj-lt"/>
              <a:buAutoNum type="alphaUcPeriod"/>
            </a:pPr>
            <a:r>
              <a:rPr lang="en-US" sz="2400" b="1" dirty="0"/>
              <a:t>Make Peter aware the Lord was right</a:t>
            </a:r>
          </a:p>
          <a:p>
            <a:pPr marL="457200" indent="-457200">
              <a:buFont typeface="+mj-lt"/>
              <a:buAutoNum type="alphaUcPeriod"/>
            </a:pPr>
            <a:r>
              <a:rPr lang="en-US" sz="2400" b="1" dirty="0"/>
              <a:t>Caught Peter breaking a promise</a:t>
            </a:r>
          </a:p>
          <a:p>
            <a:pPr marL="457200" indent="-457200">
              <a:buFont typeface="+mj-lt"/>
              <a:buAutoNum type="alphaUcPeriod"/>
            </a:pPr>
            <a:r>
              <a:rPr lang="en-US" sz="2400" b="1" dirty="0"/>
              <a:t>Melted Peter’s heart into sorrow (v. 62)</a:t>
            </a:r>
          </a:p>
          <a:p>
            <a:pPr marL="914400" lvl="1" indent="-457200">
              <a:buFont typeface="+mj-lt"/>
              <a:buAutoNum type="arabicPeriod"/>
            </a:pPr>
            <a:r>
              <a:rPr lang="en-US" sz="2400" i="1" dirty="0"/>
              <a:t>Possible to be aware (conscious) of sin - yet not be deeply sorrowful</a:t>
            </a:r>
          </a:p>
          <a:p>
            <a:pPr marL="914400" lvl="1" indent="-457200">
              <a:buFont typeface="+mj-lt"/>
              <a:buAutoNum type="arabicPeriod"/>
            </a:pPr>
            <a:r>
              <a:rPr lang="en-US" sz="2400" i="1" dirty="0"/>
              <a:t>Peter wept bitterly (v. 62) – he now grasp the gravity of it!</a:t>
            </a:r>
          </a:p>
          <a:p>
            <a:pPr marL="914400" lvl="1" indent="-457200">
              <a:buFont typeface="+mj-lt"/>
              <a:buAutoNum type="arabicPeriod"/>
            </a:pPr>
            <a:r>
              <a:rPr lang="en-US" sz="2400" i="1" dirty="0"/>
              <a:t>Knowing Christ looks at us should melt out hearts</a:t>
            </a:r>
          </a:p>
          <a:p>
            <a:pPr marL="1371600" lvl="2" indent="-457200">
              <a:buFont typeface="+mj-lt"/>
              <a:buAutoNum type="alphaLcPeriod"/>
            </a:pPr>
            <a:r>
              <a:rPr lang="en-US" sz="2400" dirty="0"/>
              <a:t>Isa. 57:15</a:t>
            </a:r>
          </a:p>
          <a:p>
            <a:pPr marL="1371600" lvl="2" indent="-457200">
              <a:buFont typeface="+mj-lt"/>
              <a:buAutoNum type="alphaLcPeriod"/>
            </a:pPr>
            <a:r>
              <a:rPr lang="en-US" sz="2400" dirty="0"/>
              <a:t>Psa. 51:17</a:t>
            </a:r>
          </a:p>
        </p:txBody>
      </p:sp>
    </p:spTree>
    <p:extLst>
      <p:ext uri="{BB962C8B-B14F-4D97-AF65-F5344CB8AC3E}">
        <p14:creationId xmlns:p14="http://schemas.microsoft.com/office/powerpoint/2010/main" val="2196011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608A2-EFA3-3EDF-5149-F87FE266E9C3}"/>
              </a:ext>
            </a:extLst>
          </p:cNvPr>
          <p:cNvSpPr txBox="1"/>
          <p:nvPr/>
        </p:nvSpPr>
        <p:spPr>
          <a:xfrm>
            <a:off x="2103120" y="578702"/>
            <a:ext cx="7040879" cy="584775"/>
          </a:xfrm>
          <a:prstGeom prst="rect">
            <a:avLst/>
          </a:prstGeom>
          <a:noFill/>
        </p:spPr>
        <p:txBody>
          <a:bodyPr wrap="square" rtlCol="0">
            <a:spAutoFit/>
          </a:bodyPr>
          <a:lstStyle/>
          <a:p>
            <a:pPr marL="571500" indent="-571500" algn="ctr">
              <a:buFont typeface="+mj-lt"/>
              <a:buAutoNum type="romanUcPeriod" startAt="2"/>
            </a:pPr>
            <a:r>
              <a:rPr lang="en-US" sz="3200" b="1" dirty="0">
                <a:solidFill>
                  <a:schemeClr val="bg1"/>
                </a:solidFill>
                <a:latin typeface="Tempus Sans ITC" panose="04020404030D07020202" pitchFamily="82" charset="0"/>
              </a:rPr>
              <a:t>What it Did</a:t>
            </a:r>
          </a:p>
        </p:txBody>
      </p:sp>
      <p:sp>
        <p:nvSpPr>
          <p:cNvPr id="3" name="TextBox 2">
            <a:extLst>
              <a:ext uri="{FF2B5EF4-FFF2-40B4-BE49-F238E27FC236}">
                <a16:creationId xmlns:a16="http://schemas.microsoft.com/office/drawing/2014/main" id="{17CA8C3C-D318-F853-A035-B144D3389897}"/>
              </a:ext>
            </a:extLst>
          </p:cNvPr>
          <p:cNvSpPr txBox="1"/>
          <p:nvPr/>
        </p:nvSpPr>
        <p:spPr>
          <a:xfrm>
            <a:off x="408791" y="2146146"/>
            <a:ext cx="8132781" cy="3785652"/>
          </a:xfrm>
          <a:prstGeom prst="rect">
            <a:avLst/>
          </a:prstGeom>
          <a:noFill/>
        </p:spPr>
        <p:txBody>
          <a:bodyPr wrap="square" rtlCol="0">
            <a:spAutoFit/>
          </a:bodyPr>
          <a:lstStyle/>
          <a:p>
            <a:pPr marL="457200" indent="-457200">
              <a:buFont typeface="+mj-lt"/>
              <a:buAutoNum type="alphaUcPeriod"/>
            </a:pPr>
            <a:r>
              <a:rPr lang="en-US" sz="2400" b="1" dirty="0"/>
              <a:t>Made Peter aware of his action (v. 61)</a:t>
            </a:r>
          </a:p>
          <a:p>
            <a:pPr marL="457200" indent="-457200">
              <a:buFont typeface="+mj-lt"/>
              <a:buAutoNum type="alphaUcPeriod"/>
            </a:pPr>
            <a:r>
              <a:rPr lang="en-US" sz="2400" b="1" dirty="0"/>
              <a:t>Made Peter aware the Lord knew what he did</a:t>
            </a:r>
          </a:p>
          <a:p>
            <a:pPr marL="457200" indent="-457200">
              <a:buFont typeface="+mj-lt"/>
              <a:buAutoNum type="alphaUcPeriod"/>
            </a:pPr>
            <a:r>
              <a:rPr lang="en-US" sz="2400" b="1" dirty="0"/>
              <a:t>Make Peter aware the Lord was right</a:t>
            </a:r>
          </a:p>
          <a:p>
            <a:pPr marL="457200" indent="-457200">
              <a:buFont typeface="+mj-lt"/>
              <a:buAutoNum type="alphaUcPeriod"/>
            </a:pPr>
            <a:r>
              <a:rPr lang="en-US" sz="2400" b="1" dirty="0"/>
              <a:t>Caught Peter breaking a promise</a:t>
            </a:r>
          </a:p>
          <a:p>
            <a:pPr marL="457200" indent="-457200">
              <a:buFont typeface="+mj-lt"/>
              <a:buAutoNum type="alphaUcPeriod"/>
            </a:pPr>
            <a:r>
              <a:rPr lang="en-US" sz="2400" b="1" dirty="0"/>
              <a:t>Melted Peter’s heart into sorrow (v. 62)</a:t>
            </a:r>
          </a:p>
          <a:p>
            <a:pPr marL="457200" indent="-457200">
              <a:buFont typeface="+mj-lt"/>
              <a:buAutoNum type="alphaUcPeriod"/>
            </a:pPr>
            <a:r>
              <a:rPr lang="en-US" sz="2400" b="1" dirty="0"/>
              <a:t>Destroyed Peter’s overconfidence</a:t>
            </a:r>
          </a:p>
          <a:p>
            <a:pPr marL="914400" lvl="1" indent="-457200">
              <a:buFont typeface="+mj-lt"/>
              <a:buAutoNum type="arabicPeriod"/>
            </a:pPr>
            <a:r>
              <a:rPr lang="en-US" sz="2400" i="1" dirty="0"/>
              <a:t>Peter had been overconfident – saying he would never…</a:t>
            </a:r>
          </a:p>
          <a:p>
            <a:pPr marL="914400" lvl="1" indent="-457200">
              <a:buFont typeface="+mj-lt"/>
              <a:buAutoNum type="arabicPeriod"/>
            </a:pPr>
            <a:r>
              <a:rPr lang="en-US" sz="2400" i="1" dirty="0"/>
              <a:t>Lord told him he would be stronger later (Lk. 22:32)</a:t>
            </a:r>
          </a:p>
          <a:p>
            <a:pPr marL="914400" lvl="1" indent="-457200">
              <a:buFont typeface="+mj-lt"/>
              <a:buAutoNum type="arabicPeriod"/>
            </a:pPr>
            <a:r>
              <a:rPr lang="en-US" sz="2400" i="1" dirty="0"/>
              <a:t>Later he was more cautious (John 21:15-17)</a:t>
            </a:r>
          </a:p>
          <a:p>
            <a:pPr marL="914400" lvl="1" indent="-457200">
              <a:buFont typeface="+mj-lt"/>
              <a:buAutoNum type="arabicPeriod"/>
            </a:pPr>
            <a:r>
              <a:rPr lang="en-US" sz="2400" i="1" dirty="0"/>
              <a:t>See a changed man in the book of Acts (4:19-20; 5:29) </a:t>
            </a:r>
          </a:p>
        </p:txBody>
      </p:sp>
    </p:spTree>
    <p:extLst>
      <p:ext uri="{BB962C8B-B14F-4D97-AF65-F5344CB8AC3E}">
        <p14:creationId xmlns:p14="http://schemas.microsoft.com/office/powerpoint/2010/main" val="2309892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608A2-EFA3-3EDF-5149-F87FE266E9C3}"/>
              </a:ext>
            </a:extLst>
          </p:cNvPr>
          <p:cNvSpPr txBox="1"/>
          <p:nvPr/>
        </p:nvSpPr>
        <p:spPr>
          <a:xfrm>
            <a:off x="2103120" y="578702"/>
            <a:ext cx="7040879" cy="584775"/>
          </a:xfrm>
          <a:prstGeom prst="rect">
            <a:avLst/>
          </a:prstGeom>
          <a:noFill/>
        </p:spPr>
        <p:txBody>
          <a:bodyPr wrap="square" rtlCol="0">
            <a:spAutoFit/>
          </a:bodyPr>
          <a:lstStyle/>
          <a:p>
            <a:pPr marL="571500" indent="-571500" algn="ctr">
              <a:buFont typeface="+mj-lt"/>
              <a:buAutoNum type="romanUcPeriod" startAt="2"/>
            </a:pPr>
            <a:r>
              <a:rPr lang="en-US" sz="3200" b="1" dirty="0">
                <a:solidFill>
                  <a:schemeClr val="bg1"/>
                </a:solidFill>
                <a:latin typeface="Tempus Sans ITC" panose="04020404030D07020202" pitchFamily="82" charset="0"/>
              </a:rPr>
              <a:t>What it Did</a:t>
            </a:r>
          </a:p>
        </p:txBody>
      </p:sp>
      <p:sp>
        <p:nvSpPr>
          <p:cNvPr id="3" name="TextBox 2">
            <a:extLst>
              <a:ext uri="{FF2B5EF4-FFF2-40B4-BE49-F238E27FC236}">
                <a16:creationId xmlns:a16="http://schemas.microsoft.com/office/drawing/2014/main" id="{17CA8C3C-D318-F853-A035-B144D3389897}"/>
              </a:ext>
            </a:extLst>
          </p:cNvPr>
          <p:cNvSpPr txBox="1"/>
          <p:nvPr/>
        </p:nvSpPr>
        <p:spPr>
          <a:xfrm>
            <a:off x="408791" y="2146146"/>
            <a:ext cx="8444753" cy="4524315"/>
          </a:xfrm>
          <a:prstGeom prst="rect">
            <a:avLst/>
          </a:prstGeom>
          <a:noFill/>
        </p:spPr>
        <p:txBody>
          <a:bodyPr wrap="square" rtlCol="0">
            <a:spAutoFit/>
          </a:bodyPr>
          <a:lstStyle/>
          <a:p>
            <a:pPr marL="457200" indent="-457200">
              <a:buFont typeface="+mj-lt"/>
              <a:buAutoNum type="alphaUcPeriod"/>
            </a:pPr>
            <a:r>
              <a:rPr lang="en-US" sz="2400" b="1" dirty="0"/>
              <a:t>Made Peter aware of his action (v. 61)</a:t>
            </a:r>
          </a:p>
          <a:p>
            <a:pPr marL="457200" indent="-457200">
              <a:buFont typeface="+mj-lt"/>
              <a:buAutoNum type="alphaUcPeriod"/>
            </a:pPr>
            <a:r>
              <a:rPr lang="en-US" sz="2400" b="1" dirty="0"/>
              <a:t>Made Peter aware the Lord knew what he did</a:t>
            </a:r>
          </a:p>
          <a:p>
            <a:pPr marL="457200" indent="-457200">
              <a:buFont typeface="+mj-lt"/>
              <a:buAutoNum type="alphaUcPeriod"/>
            </a:pPr>
            <a:r>
              <a:rPr lang="en-US" sz="2400" b="1" dirty="0"/>
              <a:t>Make Peter aware the Lord was right</a:t>
            </a:r>
          </a:p>
          <a:p>
            <a:pPr marL="457200" indent="-457200">
              <a:buFont typeface="+mj-lt"/>
              <a:buAutoNum type="alphaUcPeriod"/>
            </a:pPr>
            <a:r>
              <a:rPr lang="en-US" sz="2400" b="1" dirty="0"/>
              <a:t>Caught Peter breaking a promise</a:t>
            </a:r>
          </a:p>
          <a:p>
            <a:pPr marL="457200" indent="-457200">
              <a:buFont typeface="+mj-lt"/>
              <a:buAutoNum type="alphaUcPeriod"/>
            </a:pPr>
            <a:r>
              <a:rPr lang="en-US" sz="2400" b="1" dirty="0"/>
              <a:t>Melted Peter’s heart into sorrow (v. 62)</a:t>
            </a:r>
          </a:p>
          <a:p>
            <a:pPr marL="457200" indent="-457200">
              <a:buFont typeface="+mj-lt"/>
              <a:buAutoNum type="alphaUcPeriod"/>
            </a:pPr>
            <a:r>
              <a:rPr lang="en-US" sz="2400" b="1" dirty="0"/>
              <a:t>Destroyed Peter’s overconfidence</a:t>
            </a:r>
          </a:p>
          <a:p>
            <a:pPr marL="457200" indent="-457200">
              <a:buFont typeface="+mj-lt"/>
              <a:buAutoNum type="alphaUcPeriod"/>
            </a:pPr>
            <a:r>
              <a:rPr lang="en-US" sz="2400" b="1" dirty="0"/>
              <a:t>Kept sorrow from turning to despair</a:t>
            </a:r>
          </a:p>
          <a:p>
            <a:pPr marL="914400" lvl="1" indent="-457200">
              <a:buFont typeface="+mj-lt"/>
              <a:buAutoNum type="arabicPeriod"/>
            </a:pPr>
            <a:r>
              <a:rPr lang="en-US" sz="2400" i="1" dirty="0"/>
              <a:t>Judas went out and hung himself (Matt. 27:5) - Despair</a:t>
            </a:r>
          </a:p>
          <a:p>
            <a:pPr marL="914400" lvl="1" indent="-457200">
              <a:buFont typeface="+mj-lt"/>
              <a:buAutoNum type="arabicPeriod"/>
            </a:pPr>
            <a:r>
              <a:rPr lang="en-US" sz="2400" i="1" dirty="0"/>
              <a:t>Peter went out and wept bitterly (Luke 22:62) – Repentance</a:t>
            </a:r>
          </a:p>
          <a:p>
            <a:pPr marL="914400" lvl="1" indent="-457200">
              <a:buFont typeface="+mj-lt"/>
              <a:buAutoNum type="arabicPeriod"/>
            </a:pPr>
            <a:r>
              <a:rPr lang="en-US" sz="2400" i="1" dirty="0"/>
              <a:t>If you keep on the road of sin – leads to destruction</a:t>
            </a:r>
          </a:p>
          <a:p>
            <a:pPr marL="1371600" lvl="2" indent="-457200">
              <a:buFont typeface="+mj-lt"/>
              <a:buAutoNum type="alphaLcPeriod"/>
            </a:pPr>
            <a:r>
              <a:rPr lang="en-US" sz="2400" dirty="0"/>
              <a:t>John 8:21</a:t>
            </a:r>
          </a:p>
          <a:p>
            <a:pPr marL="1371600" lvl="2" indent="-457200">
              <a:buFont typeface="+mj-lt"/>
              <a:buAutoNum type="alphaLcPeriod"/>
            </a:pPr>
            <a:r>
              <a:rPr lang="en-US" sz="2400" dirty="0"/>
              <a:t>Let the look of Christ lead you to change!</a:t>
            </a:r>
          </a:p>
        </p:txBody>
      </p:sp>
    </p:spTree>
    <p:extLst>
      <p:ext uri="{BB962C8B-B14F-4D97-AF65-F5344CB8AC3E}">
        <p14:creationId xmlns:p14="http://schemas.microsoft.com/office/powerpoint/2010/main" val="4029985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CCF3F7-A9AB-0FAF-9698-E1E1E783C938}"/>
              </a:ext>
            </a:extLst>
          </p:cNvPr>
          <p:cNvSpPr txBox="1"/>
          <p:nvPr/>
        </p:nvSpPr>
        <p:spPr>
          <a:xfrm>
            <a:off x="0" y="535769"/>
            <a:ext cx="9143999" cy="707886"/>
          </a:xfrm>
          <a:prstGeom prst="rect">
            <a:avLst/>
          </a:prstGeom>
          <a:noFill/>
        </p:spPr>
        <p:txBody>
          <a:bodyPr wrap="square" rtlCol="0">
            <a:spAutoFit/>
          </a:bodyPr>
          <a:lstStyle/>
          <a:p>
            <a:pPr algn="ctr"/>
            <a:r>
              <a:rPr lang="en-US" sz="4000" b="1" dirty="0">
                <a:solidFill>
                  <a:schemeClr val="accent4">
                    <a:lumMod val="40000"/>
                    <a:lumOff val="60000"/>
                  </a:schemeClr>
                </a:solidFill>
                <a:latin typeface="Tempus Sans ITC" panose="04020404030D07020202" pitchFamily="82" charset="0"/>
              </a:rPr>
              <a:t>The Lord Turned and Looked at Peter</a:t>
            </a:r>
          </a:p>
        </p:txBody>
      </p:sp>
      <p:sp>
        <p:nvSpPr>
          <p:cNvPr id="4" name="TextBox 3">
            <a:extLst>
              <a:ext uri="{FF2B5EF4-FFF2-40B4-BE49-F238E27FC236}">
                <a16:creationId xmlns:a16="http://schemas.microsoft.com/office/drawing/2014/main" id="{8A44F469-9FE4-AA38-F9A3-EBBC2B2B77EB}"/>
              </a:ext>
            </a:extLst>
          </p:cNvPr>
          <p:cNvSpPr txBox="1"/>
          <p:nvPr/>
        </p:nvSpPr>
        <p:spPr>
          <a:xfrm>
            <a:off x="5792993" y="2644170"/>
            <a:ext cx="3130475" cy="1569660"/>
          </a:xfrm>
          <a:prstGeom prst="rect">
            <a:avLst/>
          </a:prstGeom>
          <a:noFill/>
        </p:spPr>
        <p:txBody>
          <a:bodyPr wrap="square" rtlCol="0">
            <a:spAutoFit/>
          </a:bodyPr>
          <a:lstStyle/>
          <a:p>
            <a:pPr marL="400050" indent="-400050">
              <a:buFont typeface="+mj-lt"/>
              <a:buAutoNum type="romanUcPeriod"/>
            </a:pPr>
            <a:r>
              <a:rPr lang="en-US" sz="3200" b="1" dirty="0">
                <a:solidFill>
                  <a:schemeClr val="bg1"/>
                </a:solidFill>
                <a:latin typeface="Tempus Sans ITC" panose="04020404030D07020202" pitchFamily="82" charset="0"/>
              </a:rPr>
              <a:t>What it Said</a:t>
            </a:r>
          </a:p>
          <a:p>
            <a:pPr marL="400050" indent="-400050">
              <a:buFont typeface="+mj-lt"/>
              <a:buAutoNum type="romanUcPeriod"/>
            </a:pPr>
            <a:endParaRPr lang="en-US" sz="3200" b="1" dirty="0">
              <a:solidFill>
                <a:schemeClr val="bg1"/>
              </a:solidFill>
              <a:latin typeface="Tempus Sans ITC" panose="04020404030D07020202" pitchFamily="82" charset="0"/>
            </a:endParaRPr>
          </a:p>
          <a:p>
            <a:pPr marL="400050" indent="-400050">
              <a:buFont typeface="+mj-lt"/>
              <a:buAutoNum type="romanUcPeriod"/>
            </a:pPr>
            <a:r>
              <a:rPr lang="en-US" sz="3200" b="1" dirty="0">
                <a:solidFill>
                  <a:schemeClr val="bg1"/>
                </a:solidFill>
                <a:latin typeface="Tempus Sans ITC" panose="04020404030D07020202" pitchFamily="82" charset="0"/>
              </a:rPr>
              <a:t>What it Did</a:t>
            </a:r>
          </a:p>
        </p:txBody>
      </p:sp>
    </p:spTree>
    <p:extLst>
      <p:ext uri="{BB962C8B-B14F-4D97-AF65-F5344CB8AC3E}">
        <p14:creationId xmlns:p14="http://schemas.microsoft.com/office/powerpoint/2010/main" val="2136758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C7E328-4D4C-A550-8986-03E4AEB51BED}"/>
              </a:ext>
            </a:extLst>
          </p:cNvPr>
          <p:cNvSpPr txBox="1"/>
          <p:nvPr/>
        </p:nvSpPr>
        <p:spPr>
          <a:xfrm>
            <a:off x="5841403" y="1764255"/>
            <a:ext cx="2909943" cy="2800767"/>
          </a:xfrm>
          <a:prstGeom prst="rect">
            <a:avLst/>
          </a:prstGeom>
          <a:noFill/>
        </p:spPr>
        <p:txBody>
          <a:bodyPr wrap="square" rtlCol="0">
            <a:spAutoFit/>
          </a:bodyPr>
          <a:lstStyle/>
          <a:p>
            <a:pPr algn="ctr"/>
            <a:r>
              <a:rPr lang="en-US" sz="4400" dirty="0">
                <a:solidFill>
                  <a:schemeClr val="bg1"/>
                </a:solidFill>
              </a:rPr>
              <a:t>What if the Lord turned and looked at you?</a:t>
            </a:r>
          </a:p>
        </p:txBody>
      </p:sp>
    </p:spTree>
    <p:extLst>
      <p:ext uri="{BB962C8B-B14F-4D97-AF65-F5344CB8AC3E}">
        <p14:creationId xmlns:p14="http://schemas.microsoft.com/office/powerpoint/2010/main" val="451028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1694</TotalTime>
  <Words>1436</Words>
  <Application>Microsoft Office PowerPoint</Application>
  <PresentationFormat>On-screen Show (4:3)</PresentationFormat>
  <Paragraphs>169</Paragraphs>
  <Slides>25</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25</vt:i4>
      </vt:variant>
    </vt:vector>
  </HeadingPairs>
  <TitlesOfParts>
    <vt:vector size="32" baseType="lpstr">
      <vt:lpstr>Arial</vt:lpstr>
      <vt:lpstr>Calibri Light</vt:lpstr>
      <vt:lpstr>Calibri</vt:lpstr>
      <vt:lpstr>Tempus Sans ITC</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cp:revision>
  <cp:lastPrinted>2022-12-03T19:12:36Z</cp:lastPrinted>
  <dcterms:created xsi:type="dcterms:W3CDTF">2022-11-26T04:15:14Z</dcterms:created>
  <dcterms:modified xsi:type="dcterms:W3CDTF">2022-12-04T13:47:30Z</dcterms:modified>
</cp:coreProperties>
</file>