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84" r:id="rId2"/>
    <p:sldMasterId id="2147483696" r:id="rId3"/>
    <p:sldMasterId id="2147483672" r:id="rId4"/>
  </p:sldMasterIdLst>
  <p:sldIdLst>
    <p:sldId id="269" r:id="rId5"/>
    <p:sldId id="270" r:id="rId6"/>
    <p:sldId id="271" r:id="rId7"/>
    <p:sldId id="256" r:id="rId8"/>
    <p:sldId id="263" r:id="rId9"/>
    <p:sldId id="259" r:id="rId10"/>
    <p:sldId id="257" r:id="rId11"/>
    <p:sldId id="273" r:id="rId12"/>
    <p:sldId id="274" r:id="rId13"/>
    <p:sldId id="277" r:id="rId14"/>
    <p:sldId id="278" r:id="rId15"/>
    <p:sldId id="279" r:id="rId16"/>
    <p:sldId id="281" r:id="rId17"/>
    <p:sldId id="264" r:id="rId18"/>
    <p:sldId id="267" r:id="rId19"/>
    <p:sldId id="283" r:id="rId20"/>
    <p:sldId id="284" r:id="rId21"/>
    <p:sldId id="258" r:id="rId22"/>
    <p:sldId id="280" r:id="rId23"/>
    <p:sldId id="260" r:id="rId24"/>
    <p:sldId id="261" r:id="rId25"/>
    <p:sldId id="275" r:id="rId26"/>
    <p:sldId id="276" r:id="rId27"/>
    <p:sldId id="282" r:id="rId28"/>
    <p:sldId id="285" r:id="rId29"/>
    <p:sldId id="265" r:id="rId30"/>
    <p:sldId id="268" r:id="rId31"/>
    <p:sldId id="287" r:id="rId32"/>
    <p:sldId id="266" r:id="rId33"/>
  </p:sldIdLst>
  <p:sldSz cx="9144000" cy="6858000" type="screen4x3"/>
  <p:notesSz cx="7010400" cy="9296400"/>
  <p:embeddedFontLst>
    <p:embeddedFont>
      <p:font typeface="Arial Rounded MT Bold" panose="020F0704030504030204" pitchFamily="34" charset="0"/>
      <p:regular r:id="rId34"/>
    </p:embeddedFont>
    <p:embeddedFont>
      <p:font typeface="Calibri" panose="020F0502020204030204" pitchFamily="34" charset="0"/>
      <p:regular r:id="rId35"/>
      <p:bold r:id="rId36"/>
      <p:italic r:id="rId37"/>
      <p:boldItalic r:id="rId38"/>
    </p:embeddedFont>
    <p:embeddedFont>
      <p:font typeface="Calibri Light" panose="020F0302020204030204" pitchFamily="34" charset="0"/>
      <p:regular r:id="rId39"/>
      <p:italic r:id="rId4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CCFF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17C97E-D41E-44CE-8464-C03858A6634F}" v="1082" dt="2022-12-25T22:13:13.0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79" d="100"/>
          <a:sy n="79" d="100"/>
        </p:scale>
        <p:origin x="253"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6.fntdata"/><Relationship Id="rId21" Type="http://schemas.openxmlformats.org/officeDocument/2006/relationships/slide" Target="slides/slide17.xml"/><Relationship Id="rId34" Type="http://schemas.openxmlformats.org/officeDocument/2006/relationships/font" Target="fonts/font1.fntdata"/><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4.fntdata"/><Relationship Id="rId40" Type="http://schemas.openxmlformats.org/officeDocument/2006/relationships/font" Target="fonts/font7.fntdata"/><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5.fntdata"/><Relationship Id="rId20" Type="http://schemas.openxmlformats.org/officeDocument/2006/relationships/slide" Target="slides/slide16.xml"/><Relationship Id="rId4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25D8E68-2D07-4B84-83DB-F270FD87CA56}" type="datetimeFigureOut">
              <a:rPr lang="en-US" smtClean="0"/>
              <a:t>12/25/2022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25053094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5D8E68-2D07-4B84-83DB-F270FD87CA56}" type="datetimeFigureOut">
              <a:rPr lang="en-US" smtClean="0"/>
              <a:t>12/25/2022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41293608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5D8E68-2D07-4B84-83DB-F270FD87CA56}" type="datetimeFigureOut">
              <a:rPr lang="en-US" smtClean="0"/>
              <a:t>12/25/2022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7424112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5D8E68-2D07-4B84-83DB-F270FD87CA56}" type="datetimeFigureOut">
              <a:rPr lang="en-US" smtClean="0"/>
              <a:t>12/25/2022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2015330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25D8E68-2D07-4B84-83DB-F270FD87CA56}" type="datetimeFigureOut">
              <a:rPr lang="en-US" smtClean="0"/>
              <a:t>12/25/2022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30127380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25D8E68-2D07-4B84-83DB-F270FD87CA56}" type="datetimeFigureOut">
              <a:rPr lang="en-US" smtClean="0"/>
              <a:t>12/25/2022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14401696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5D8E68-2D07-4B84-83DB-F270FD87CA56}" type="datetimeFigureOut">
              <a:rPr lang="en-US" smtClean="0"/>
              <a:t>12/25/2022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7717168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5D8E68-2D07-4B84-83DB-F270FD87CA56}" type="datetimeFigureOut">
              <a:rPr lang="en-US" smtClean="0"/>
              <a:t>12/25/2022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27334001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5D8E68-2D07-4B84-83DB-F270FD87CA56}" type="datetimeFigureOut">
              <a:rPr lang="en-US" smtClean="0"/>
              <a:t>12/25/2022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7891628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5D8E68-2D07-4B84-83DB-F270FD87CA56}" type="datetimeFigureOut">
              <a:rPr lang="en-US" smtClean="0"/>
              <a:t>12/25/2022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4154539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5D8E68-2D07-4B84-83DB-F270FD87CA56}" type="datetimeFigureOut">
              <a:rPr lang="en-US" smtClean="0"/>
              <a:t>12/25/2022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27080552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25D8E68-2D07-4B84-83DB-F270FD87CA56}" type="datetimeFigureOut">
              <a:rPr lang="en-US" smtClean="0"/>
              <a:t>12/25/2022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12445618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5D8E68-2D07-4B84-83DB-F270FD87CA56}" type="datetimeFigureOut">
              <a:rPr lang="en-US" smtClean="0"/>
              <a:t>12/25/2022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5424012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5D8E68-2D07-4B84-83DB-F270FD87CA56}" type="datetimeFigureOut">
              <a:rPr lang="en-US" smtClean="0"/>
              <a:t>12/25/2022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12116997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5D8E68-2D07-4B84-83DB-F270FD87CA56}" type="datetimeFigureOut">
              <a:rPr lang="en-US" smtClean="0"/>
              <a:t>12/25/2022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37926480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25D8E68-2D07-4B84-83DB-F270FD87CA56}" type="datetimeFigureOut">
              <a:rPr lang="en-US" smtClean="0"/>
              <a:t>12/25/2022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13877781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25D8E68-2D07-4B84-83DB-F270FD87CA56}" type="datetimeFigureOut">
              <a:rPr lang="en-US" smtClean="0"/>
              <a:t>12/25/2022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16606958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5D8E68-2D07-4B84-83DB-F270FD87CA56}" type="datetimeFigureOut">
              <a:rPr lang="en-US" smtClean="0"/>
              <a:t>12/25/2022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17210209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5D8E68-2D07-4B84-83DB-F270FD87CA56}" type="datetimeFigureOut">
              <a:rPr lang="en-US" smtClean="0"/>
              <a:t>12/25/2022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34781788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5D8E68-2D07-4B84-83DB-F270FD87CA56}" type="datetimeFigureOut">
              <a:rPr lang="en-US" smtClean="0"/>
              <a:t>12/25/2022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3936389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5D8E68-2D07-4B84-83DB-F270FD87CA56}" type="datetimeFigureOut">
              <a:rPr lang="en-US" smtClean="0"/>
              <a:t>12/25/2022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18324210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5D8E68-2D07-4B84-83DB-F270FD87CA56}" type="datetimeFigureOut">
              <a:rPr lang="en-US" smtClean="0"/>
              <a:t>12/25/2022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16900258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25D8E68-2D07-4B84-83DB-F270FD87CA56}" type="datetimeFigureOut">
              <a:rPr lang="en-US" smtClean="0"/>
              <a:t>12/25/2022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29770211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5D8E68-2D07-4B84-83DB-F270FD87CA56}" type="datetimeFigureOut">
              <a:rPr lang="en-US" smtClean="0"/>
              <a:t>12/25/2022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23646761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5D8E68-2D07-4B84-83DB-F270FD87CA56}" type="datetimeFigureOut">
              <a:rPr lang="en-US" smtClean="0"/>
              <a:t>12/25/2022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24128164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5D8E68-2D07-4B84-83DB-F270FD87CA56}" type="datetimeFigureOut">
              <a:rPr lang="en-US" smtClean="0"/>
              <a:t>12/25/2022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4911241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25D8E68-2D07-4B84-83DB-F270FD87CA56}" type="datetimeFigureOut">
              <a:rPr lang="en-US" smtClean="0"/>
              <a:t>12/25/2022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2904633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25D8E68-2D07-4B84-83DB-F270FD87CA56}" type="datetimeFigureOut">
              <a:rPr lang="en-US" smtClean="0"/>
              <a:t>12/25/2022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39037156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5D8E68-2D07-4B84-83DB-F270FD87CA56}" type="datetimeFigureOut">
              <a:rPr lang="en-US" smtClean="0"/>
              <a:t>12/25/2022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2711427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5D8E68-2D07-4B84-83DB-F270FD87CA56}" type="datetimeFigureOut">
              <a:rPr lang="en-US" smtClean="0"/>
              <a:t>12/25/2022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31313713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5D8E68-2D07-4B84-83DB-F270FD87CA56}" type="datetimeFigureOut">
              <a:rPr lang="en-US" smtClean="0"/>
              <a:t>12/25/2022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2042188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5D8E68-2D07-4B84-83DB-F270FD87CA56}" type="datetimeFigureOut">
              <a:rPr lang="en-US" smtClean="0"/>
              <a:t>12/25/2022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19594036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5D8E68-2D07-4B84-83DB-F270FD87CA56}" type="datetimeFigureOut">
              <a:rPr lang="en-US" smtClean="0"/>
              <a:t>12/25/2022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11970324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25D8E68-2D07-4B84-83DB-F270FD87CA56}" type="datetimeFigureOut">
              <a:rPr lang="en-US" smtClean="0"/>
              <a:t>12/25/2022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17149041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5D8E68-2D07-4B84-83DB-F270FD87CA56}" type="datetimeFigureOut">
              <a:rPr lang="en-US" smtClean="0"/>
              <a:t>12/25/2022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13479242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5D8E68-2D07-4B84-83DB-F270FD87CA56}" type="datetimeFigureOut">
              <a:rPr lang="en-US" smtClean="0"/>
              <a:t>12/25/2022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42489305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5D8E68-2D07-4B84-83DB-F270FD87CA56}" type="datetimeFigureOut">
              <a:rPr lang="en-US" smtClean="0"/>
              <a:t>12/25/2022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17609059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25D8E68-2D07-4B84-83DB-F270FD87CA56}" type="datetimeFigureOut">
              <a:rPr lang="en-US" smtClean="0"/>
              <a:t>12/25/2022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23786180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25D8E68-2D07-4B84-83DB-F270FD87CA56}" type="datetimeFigureOut">
              <a:rPr lang="en-US" smtClean="0"/>
              <a:t>12/25/2022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33806025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5D8E68-2D07-4B84-83DB-F270FD87CA56}" type="datetimeFigureOut">
              <a:rPr lang="en-US" smtClean="0"/>
              <a:t>12/25/2022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11559826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5D8E68-2D07-4B84-83DB-F270FD87CA56}" type="datetimeFigureOut">
              <a:rPr lang="en-US" smtClean="0"/>
              <a:t>12/25/2022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16460430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5D8E68-2D07-4B84-83DB-F270FD87CA56}" type="datetimeFigureOut">
              <a:rPr lang="en-US" smtClean="0"/>
              <a:t>12/25/2022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11797593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5D8E68-2D07-4B84-83DB-F270FD87CA56}" type="datetimeFigureOut">
              <a:rPr lang="en-US" smtClean="0"/>
              <a:t>12/25/2022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1422147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5D8E68-2D07-4B84-83DB-F270FD87CA56}" type="datetimeFigureOut">
              <a:rPr lang="en-US" smtClean="0"/>
              <a:t>12/25/2022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3D2D6-B33E-49F3-9A79-9D2E01A485C4}" type="slidenum">
              <a:rPr lang="en-US" smtClean="0"/>
              <a:t>‹#›</a:t>
            </a:fld>
            <a:endParaRPr lang="en-US"/>
          </a:p>
        </p:txBody>
      </p:sp>
    </p:spTree>
    <p:extLst>
      <p:ext uri="{BB962C8B-B14F-4D97-AF65-F5344CB8AC3E}">
        <p14:creationId xmlns:p14="http://schemas.microsoft.com/office/powerpoint/2010/main" val="3774150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5D8E68-2D07-4B84-83DB-F270FD87CA56}" type="datetimeFigureOut">
              <a:rPr lang="en-US" smtClean="0"/>
              <a:t>12/25/2022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83D2D6-B33E-49F3-9A79-9D2E01A485C4}" type="slidenum">
              <a:rPr lang="en-US" smtClean="0"/>
              <a:t>‹#›</a:t>
            </a:fld>
            <a:endParaRPr lang="en-US"/>
          </a:p>
        </p:txBody>
      </p:sp>
      <p:pic>
        <p:nvPicPr>
          <p:cNvPr id="8" name="Picture 7" descr="Background pattern&#10;&#10;Description automatically generated">
            <a:extLst>
              <a:ext uri="{FF2B5EF4-FFF2-40B4-BE49-F238E27FC236}">
                <a16:creationId xmlns:a16="http://schemas.microsoft.com/office/drawing/2014/main" id="{367C480F-4712-12C3-EB3A-FFDEB3E47DBE}"/>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Rounded Corners 8">
            <a:extLst>
              <a:ext uri="{FF2B5EF4-FFF2-40B4-BE49-F238E27FC236}">
                <a16:creationId xmlns:a16="http://schemas.microsoft.com/office/drawing/2014/main" id="{F16AD9B3-8C92-F089-00A5-B8D0B03DAF8A}"/>
              </a:ext>
            </a:extLst>
          </p:cNvPr>
          <p:cNvSpPr/>
          <p:nvPr userDrawn="1"/>
        </p:nvSpPr>
        <p:spPr>
          <a:xfrm>
            <a:off x="393404" y="1557670"/>
            <a:ext cx="8357191" cy="4981243"/>
          </a:xfrm>
          <a:prstGeom prst="roundRect">
            <a:avLst>
              <a:gd name="adj" fmla="val 3951"/>
            </a:avLst>
          </a:prstGeom>
          <a:solidFill>
            <a:srgbClr val="FFFFCC">
              <a:alpha val="85098"/>
            </a:srgb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97254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5D8E68-2D07-4B84-83DB-F270FD87CA56}" type="datetimeFigureOut">
              <a:rPr lang="en-US" smtClean="0"/>
              <a:t>12/25/2022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83D2D6-B33E-49F3-9A79-9D2E01A485C4}" type="slidenum">
              <a:rPr lang="en-US" smtClean="0"/>
              <a:t>‹#›</a:t>
            </a:fld>
            <a:endParaRPr lang="en-US"/>
          </a:p>
        </p:txBody>
      </p:sp>
      <p:pic>
        <p:nvPicPr>
          <p:cNvPr id="8" name="Picture 7" descr="Background pattern&#10;&#10;Description automatically generated">
            <a:extLst>
              <a:ext uri="{FF2B5EF4-FFF2-40B4-BE49-F238E27FC236}">
                <a16:creationId xmlns:a16="http://schemas.microsoft.com/office/drawing/2014/main" id="{367C480F-4712-12C3-EB3A-FFDEB3E47DBE}"/>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Rounded Corners 8">
            <a:extLst>
              <a:ext uri="{FF2B5EF4-FFF2-40B4-BE49-F238E27FC236}">
                <a16:creationId xmlns:a16="http://schemas.microsoft.com/office/drawing/2014/main" id="{F16AD9B3-8C92-F089-00A5-B8D0B03DAF8A}"/>
              </a:ext>
            </a:extLst>
          </p:cNvPr>
          <p:cNvSpPr/>
          <p:nvPr userDrawn="1"/>
        </p:nvSpPr>
        <p:spPr>
          <a:xfrm>
            <a:off x="393404" y="342106"/>
            <a:ext cx="8357191" cy="6173787"/>
          </a:xfrm>
          <a:prstGeom prst="roundRect">
            <a:avLst>
              <a:gd name="adj" fmla="val 3951"/>
            </a:avLst>
          </a:prstGeom>
          <a:solidFill>
            <a:srgbClr val="FFFFCC">
              <a:alpha val="85098"/>
            </a:srgb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810657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5D8E68-2D07-4B84-83DB-F270FD87CA56}" type="datetimeFigureOut">
              <a:rPr lang="en-US" smtClean="0"/>
              <a:t>12/25/2022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83D2D6-B33E-49F3-9A79-9D2E01A485C4}" type="slidenum">
              <a:rPr lang="en-US" smtClean="0"/>
              <a:t>‹#›</a:t>
            </a:fld>
            <a:endParaRPr lang="en-US"/>
          </a:p>
        </p:txBody>
      </p:sp>
      <p:pic>
        <p:nvPicPr>
          <p:cNvPr id="8" name="Picture 7" descr="Background pattern&#10;&#10;Description automatically generated">
            <a:extLst>
              <a:ext uri="{FF2B5EF4-FFF2-40B4-BE49-F238E27FC236}">
                <a16:creationId xmlns:a16="http://schemas.microsoft.com/office/drawing/2014/main" id="{367C480F-4712-12C3-EB3A-FFDEB3E47DBE}"/>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153733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5D8E68-2D07-4B84-83DB-F270FD87CA56}" type="datetimeFigureOut">
              <a:rPr lang="en-US" smtClean="0"/>
              <a:t>12/25/2022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83D2D6-B33E-49F3-9A79-9D2E01A485C4}" type="slidenum">
              <a:rPr lang="en-US" smtClean="0"/>
              <a:t>‹#›</a:t>
            </a:fld>
            <a:endParaRPr lang="en-US"/>
          </a:p>
        </p:txBody>
      </p:sp>
      <p:pic>
        <p:nvPicPr>
          <p:cNvPr id="8" name="Picture 7" descr="Background pattern&#10;&#10;Description automatically generated">
            <a:extLst>
              <a:ext uri="{FF2B5EF4-FFF2-40B4-BE49-F238E27FC236}">
                <a16:creationId xmlns:a16="http://schemas.microsoft.com/office/drawing/2014/main" id="{367C480F-4712-12C3-EB3A-FFDEB3E47DBE}"/>
              </a:ext>
            </a:extLst>
          </p:cNvPr>
          <p:cNvPicPr>
            <a:picLocks noChangeAspect="1"/>
          </p:cNvPicPr>
          <p:nvPr userDrawn="1"/>
        </p:nvPicPr>
        <p:blipFill>
          <a:blip r:embed="rId13">
            <a:lum bright="70000" contrast="-7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75210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s://ref.ly/logosres/hh05?ref=Bible.Ps14.1&amp;off=3048&amp;ctx=e%EF%BB%BF%3f%E2%80%9D%5d%0a2.+As+a+wish%E2%80%94%0a~%5bThe+words+%E2%80%9CThere+is" TargetMode="Externa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hyperlink" Target="https://ref.ly/logosres/commholbbl?ref=Bible.Ps14.1&amp;off=1181&amp;ctx=commonly+signifies.+~Their+great+and+wilf" TargetMode="Externa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hyperlink" Target="https://www.goodreads.com/work/quotes/3220076" TargetMode="External"/><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ABEF608-C098-0221-D38A-4C106EC8DA14}"/>
              </a:ext>
            </a:extLst>
          </p:cNvPr>
          <p:cNvSpPr txBox="1"/>
          <p:nvPr/>
        </p:nvSpPr>
        <p:spPr>
          <a:xfrm>
            <a:off x="2649071" y="610038"/>
            <a:ext cx="3845858" cy="584775"/>
          </a:xfrm>
          <a:prstGeom prst="rect">
            <a:avLst/>
          </a:prstGeom>
          <a:noFill/>
        </p:spPr>
        <p:txBody>
          <a:bodyPr wrap="square" rtlCol="0">
            <a:spAutoFit/>
          </a:bodyPr>
          <a:lstStyle/>
          <a:p>
            <a:pPr algn="ctr"/>
            <a:r>
              <a:rPr lang="en-US" sz="3200" dirty="0">
                <a:solidFill>
                  <a:srgbClr val="002060"/>
                </a:solidFill>
                <a:latin typeface="Arial Rounded MT Bold" panose="020F0704030504030204" pitchFamily="34" charset="0"/>
              </a:rPr>
              <a:t>Psalm 14</a:t>
            </a:r>
          </a:p>
        </p:txBody>
      </p:sp>
      <p:sp>
        <p:nvSpPr>
          <p:cNvPr id="5" name="TextBox 4">
            <a:extLst>
              <a:ext uri="{FF2B5EF4-FFF2-40B4-BE49-F238E27FC236}">
                <a16:creationId xmlns:a16="http://schemas.microsoft.com/office/drawing/2014/main" id="{8BB4FE11-BE2D-74A3-76CF-1B07475FCB19}"/>
              </a:ext>
            </a:extLst>
          </p:cNvPr>
          <p:cNvSpPr txBox="1"/>
          <p:nvPr/>
        </p:nvSpPr>
        <p:spPr>
          <a:xfrm>
            <a:off x="650837" y="1339326"/>
            <a:ext cx="7842325" cy="4985980"/>
          </a:xfrm>
          <a:prstGeom prst="rect">
            <a:avLst/>
          </a:prstGeom>
          <a:noFill/>
        </p:spPr>
        <p:txBody>
          <a:bodyPr wrap="square" rtlCol="0">
            <a:spAutoFit/>
          </a:bodyPr>
          <a:lstStyle/>
          <a:p>
            <a:pPr marL="285750" indent="-285750">
              <a:buFont typeface="Wingdings" panose="05000000000000000000" pitchFamily="2" charset="2"/>
              <a:buChar char="§"/>
            </a:pPr>
            <a:r>
              <a:rPr lang="en-US" sz="2400" b="1" dirty="0"/>
              <a:t>We all are familiar with at least the first verse</a:t>
            </a:r>
          </a:p>
          <a:p>
            <a:pPr marL="285750" indent="-285750">
              <a:buFont typeface="Wingdings" panose="05000000000000000000" pitchFamily="2" charset="2"/>
              <a:buChar char="§"/>
            </a:pPr>
            <a:endParaRPr lang="en-US" sz="1000" b="1" dirty="0"/>
          </a:p>
          <a:p>
            <a:pPr marL="800100" lvl="1" indent="-342900">
              <a:buFont typeface="Wingdings" panose="05000000000000000000" pitchFamily="2" charset="2"/>
              <a:buChar char="ü"/>
            </a:pPr>
            <a:r>
              <a:rPr lang="en-US" sz="2400" i="1" dirty="0"/>
              <a:t>May not be as familiar with all that is found / implied in the Psalm</a:t>
            </a:r>
          </a:p>
          <a:p>
            <a:pPr marL="800100" lvl="1" indent="-342900">
              <a:buFont typeface="Wingdings" panose="05000000000000000000" pitchFamily="2" charset="2"/>
              <a:buChar char="ü"/>
            </a:pPr>
            <a:r>
              <a:rPr lang="en-US" sz="2400" i="1" dirty="0"/>
              <a:t>May not be aware that it is essentially repeated in Psa. 53</a:t>
            </a:r>
          </a:p>
          <a:p>
            <a:pPr marL="800100" lvl="1" indent="-342900">
              <a:buFont typeface="Wingdings" panose="05000000000000000000" pitchFamily="2" charset="2"/>
              <a:buChar char="ü"/>
            </a:pPr>
            <a:r>
              <a:rPr lang="en-US" sz="2400" i="1" dirty="0"/>
              <a:t>May be more familiar with Paul’s use of it in Rom. 3:10-12 [cited as evidence that all sin]</a:t>
            </a:r>
          </a:p>
          <a:p>
            <a:pPr marL="800100" lvl="1" indent="-342900">
              <a:buFont typeface="Wingdings" panose="05000000000000000000" pitchFamily="2" charset="2"/>
              <a:buChar char="ü"/>
            </a:pPr>
            <a:endParaRPr lang="en-US" sz="1000" i="1" dirty="0"/>
          </a:p>
          <a:p>
            <a:pPr marL="342900" indent="-342900">
              <a:buFont typeface="Wingdings" panose="05000000000000000000" pitchFamily="2" charset="2"/>
              <a:buChar char="§"/>
            </a:pPr>
            <a:r>
              <a:rPr lang="en-US" sz="2400" b="1" dirty="0"/>
              <a:t>Several things to be seen</a:t>
            </a:r>
          </a:p>
          <a:p>
            <a:pPr marL="800100" lvl="1" indent="-342900">
              <a:buFont typeface="Wingdings" panose="05000000000000000000" pitchFamily="2" charset="2"/>
              <a:buChar char="ü"/>
            </a:pPr>
            <a:endParaRPr lang="en-US" sz="1000" i="1" dirty="0"/>
          </a:p>
          <a:p>
            <a:pPr marL="800100" lvl="1" indent="-342900">
              <a:buFont typeface="Wingdings" panose="05000000000000000000" pitchFamily="2" charset="2"/>
              <a:buChar char="ü"/>
            </a:pPr>
            <a:r>
              <a:rPr lang="en-US" sz="2400" i="1" dirty="0"/>
              <a:t>The connection of one’s belief to how he lives</a:t>
            </a:r>
          </a:p>
          <a:p>
            <a:pPr marL="800100" lvl="1" indent="-342900">
              <a:buFont typeface="Wingdings" panose="05000000000000000000" pitchFamily="2" charset="2"/>
              <a:buChar char="ü"/>
            </a:pPr>
            <a:r>
              <a:rPr lang="en-US" sz="2400" i="1" dirty="0"/>
              <a:t>The corruption of mankind</a:t>
            </a:r>
          </a:p>
          <a:p>
            <a:pPr marL="800100" lvl="1" indent="-342900">
              <a:buFont typeface="Wingdings" panose="05000000000000000000" pitchFamily="2" charset="2"/>
              <a:buChar char="ü"/>
            </a:pPr>
            <a:r>
              <a:rPr lang="en-US" sz="2400" i="1" dirty="0"/>
              <a:t>The conflict between the corrupt and the righteous</a:t>
            </a:r>
          </a:p>
          <a:p>
            <a:pPr marL="800100" lvl="1" indent="-342900">
              <a:buFont typeface="Wingdings" panose="05000000000000000000" pitchFamily="2" charset="2"/>
              <a:buChar char="ü"/>
            </a:pPr>
            <a:r>
              <a:rPr lang="en-US" sz="2400" i="1" dirty="0"/>
              <a:t>The blessings and comfort of God’s people</a:t>
            </a:r>
          </a:p>
        </p:txBody>
      </p:sp>
    </p:spTree>
    <p:extLst>
      <p:ext uri="{BB962C8B-B14F-4D97-AF65-F5344CB8AC3E}">
        <p14:creationId xmlns:p14="http://schemas.microsoft.com/office/powerpoint/2010/main" val="22252531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Effect transition="in" filter="fade">
                                      <p:cBhvr>
                                        <p:cTn id="42" dur="1000"/>
                                        <p:tgtEl>
                                          <p:spTgt spid="5">
                                            <p:txEl>
                                              <p:pRg st="8" end="8"/>
                                            </p:txEl>
                                          </p:spTgt>
                                        </p:tgtEl>
                                      </p:cBhvr>
                                    </p:animEffect>
                                    <p:anim calcmode="lin" valueType="num">
                                      <p:cBhvr>
                                        <p:cTn id="43"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9" end="9"/>
                                            </p:txEl>
                                          </p:spTgt>
                                        </p:tgtEl>
                                        <p:attrNameLst>
                                          <p:attrName>style.visibility</p:attrName>
                                        </p:attrNameLst>
                                      </p:cBhvr>
                                      <p:to>
                                        <p:strVal val="visible"/>
                                      </p:to>
                                    </p:set>
                                    <p:animEffect transition="in" filter="fade">
                                      <p:cBhvr>
                                        <p:cTn id="49" dur="1000"/>
                                        <p:tgtEl>
                                          <p:spTgt spid="5">
                                            <p:txEl>
                                              <p:pRg st="9" end="9"/>
                                            </p:txEl>
                                          </p:spTgt>
                                        </p:tgtEl>
                                      </p:cBhvr>
                                    </p:animEffect>
                                    <p:anim calcmode="lin" valueType="num">
                                      <p:cBhvr>
                                        <p:cTn id="50"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xEl>
                                              <p:pRg st="10" end="10"/>
                                            </p:txEl>
                                          </p:spTgt>
                                        </p:tgtEl>
                                        <p:attrNameLst>
                                          <p:attrName>style.visibility</p:attrName>
                                        </p:attrNameLst>
                                      </p:cBhvr>
                                      <p:to>
                                        <p:strVal val="visible"/>
                                      </p:to>
                                    </p:set>
                                    <p:animEffect transition="in" filter="fade">
                                      <p:cBhvr>
                                        <p:cTn id="56" dur="1000"/>
                                        <p:tgtEl>
                                          <p:spTgt spid="5">
                                            <p:txEl>
                                              <p:pRg st="10" end="10"/>
                                            </p:txEl>
                                          </p:spTgt>
                                        </p:tgtEl>
                                      </p:cBhvr>
                                    </p:animEffect>
                                    <p:anim calcmode="lin" valueType="num">
                                      <p:cBhvr>
                                        <p:cTn id="57"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5">
                                            <p:txEl>
                                              <p:pRg st="11" end="11"/>
                                            </p:txEl>
                                          </p:spTgt>
                                        </p:tgtEl>
                                        <p:attrNameLst>
                                          <p:attrName>style.visibility</p:attrName>
                                        </p:attrNameLst>
                                      </p:cBhvr>
                                      <p:to>
                                        <p:strVal val="visible"/>
                                      </p:to>
                                    </p:set>
                                    <p:animEffect transition="in" filter="fade">
                                      <p:cBhvr>
                                        <p:cTn id="63" dur="1000"/>
                                        <p:tgtEl>
                                          <p:spTgt spid="5">
                                            <p:txEl>
                                              <p:pRg st="11" end="11"/>
                                            </p:txEl>
                                          </p:spTgt>
                                        </p:tgtEl>
                                      </p:cBhvr>
                                    </p:animEffect>
                                    <p:anim calcmode="lin" valueType="num">
                                      <p:cBhvr>
                                        <p:cTn id="64"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A721A5-5D2C-6E92-BC05-7D8692A3F217}"/>
              </a:ext>
            </a:extLst>
          </p:cNvPr>
          <p:cNvSpPr txBox="1"/>
          <p:nvPr/>
        </p:nvSpPr>
        <p:spPr>
          <a:xfrm>
            <a:off x="844475" y="672353"/>
            <a:ext cx="7455049" cy="5409173"/>
          </a:xfrm>
          <a:prstGeom prst="rect">
            <a:avLst/>
          </a:prstGeom>
          <a:noFill/>
        </p:spPr>
        <p:txBody>
          <a:bodyPr wrap="square" rtlCol="0">
            <a:spAutoFit/>
          </a:bodyPr>
          <a:lstStyle/>
          <a:p>
            <a:pPr marL="0" marR="0" algn="ctr">
              <a:spcBef>
                <a:spcPts val="0"/>
              </a:spcBef>
              <a:spcAft>
                <a:spcPts val="600"/>
              </a:spcAft>
            </a:pPr>
            <a:r>
              <a:rPr lang="en-US" sz="2400" b="1" cap="all" dirty="0">
                <a:effectLst/>
                <a:latin typeface="Calibri" panose="020F0502020204030204" pitchFamily="34" charset="0"/>
              </a:rPr>
              <a:t>Psalm 14 </a:t>
            </a:r>
          </a:p>
          <a:p>
            <a:pPr marL="457200" marR="0" indent="-457200">
              <a:spcBef>
                <a:spcPts val="900"/>
              </a:spcBef>
              <a:spcAft>
                <a:spcPts val="600"/>
              </a:spcAft>
              <a:tabLst>
                <a:tab pos="228600" algn="l"/>
              </a:tabLst>
            </a:pPr>
            <a:r>
              <a:rPr lang="en-US" sz="2400" baseline="30000" dirty="0">
                <a:effectLst/>
                <a:latin typeface="Calibri" panose="020F0502020204030204" pitchFamily="34" charset="0"/>
              </a:rPr>
              <a:t>1</a:t>
            </a:r>
            <a:r>
              <a:rPr lang="en-US" sz="2400" dirty="0">
                <a:effectLst/>
                <a:latin typeface="Calibri" panose="020F0502020204030204" pitchFamily="34" charset="0"/>
              </a:rPr>
              <a:t>	The fool has said in his heart, “</a:t>
            </a:r>
            <a:r>
              <a:rPr lang="en-US" sz="2400" i="1" dirty="0">
                <a:effectLst/>
                <a:latin typeface="Calibri" panose="020F0502020204030204" pitchFamily="34" charset="0"/>
              </a:rPr>
              <a:t>There is</a:t>
            </a:r>
            <a:r>
              <a:rPr lang="en-US" sz="2400" dirty="0">
                <a:effectLst/>
                <a:latin typeface="Calibri" panose="020F0502020204030204" pitchFamily="34" charset="0"/>
              </a:rPr>
              <a:t> no God.” </a:t>
            </a:r>
          </a:p>
          <a:p>
            <a:pPr marL="457200" marR="0" indent="-228600">
              <a:spcBef>
                <a:spcPts val="0"/>
              </a:spcBef>
              <a:spcAft>
                <a:spcPts val="600"/>
              </a:spcAft>
            </a:pPr>
            <a:r>
              <a:rPr lang="en-US" sz="2400" dirty="0">
                <a:effectLst/>
                <a:latin typeface="Calibri" panose="020F0502020204030204" pitchFamily="34" charset="0"/>
              </a:rPr>
              <a:t>They are corrupt, </a:t>
            </a:r>
          </a:p>
          <a:p>
            <a:pPr marL="457200" marR="0" indent="-228600">
              <a:spcBef>
                <a:spcPts val="0"/>
              </a:spcBef>
              <a:spcAft>
                <a:spcPts val="600"/>
              </a:spcAft>
            </a:pPr>
            <a:r>
              <a:rPr lang="en-US" sz="2400" dirty="0">
                <a:effectLst/>
                <a:latin typeface="Calibri" panose="020F0502020204030204" pitchFamily="34" charset="0"/>
              </a:rPr>
              <a:t>They have done abominable works, </a:t>
            </a:r>
          </a:p>
          <a:p>
            <a:pPr marL="457200" marR="0" indent="-228600">
              <a:spcBef>
                <a:spcPts val="0"/>
              </a:spcBef>
              <a:spcAft>
                <a:spcPts val="600"/>
              </a:spcAft>
            </a:pPr>
            <a:r>
              <a:rPr lang="en-US" sz="2400" dirty="0">
                <a:effectLst/>
                <a:latin typeface="Calibri" panose="020F0502020204030204" pitchFamily="34" charset="0"/>
              </a:rPr>
              <a:t>There is none who does good. </a:t>
            </a:r>
          </a:p>
          <a:p>
            <a:pPr marL="457200" marR="0" indent="-457200">
              <a:spcBef>
                <a:spcPts val="0"/>
              </a:spcBef>
              <a:spcAft>
                <a:spcPts val="600"/>
              </a:spcAft>
              <a:tabLst>
                <a:tab pos="228600" algn="l"/>
              </a:tabLst>
            </a:pPr>
            <a:r>
              <a:rPr lang="en-US" sz="2400" baseline="30000" dirty="0">
                <a:effectLst/>
                <a:latin typeface="Calibri" panose="020F0502020204030204" pitchFamily="34" charset="0"/>
              </a:rPr>
              <a:t>2</a:t>
            </a:r>
            <a:r>
              <a:rPr lang="en-US" sz="2400" dirty="0">
                <a:effectLst/>
                <a:latin typeface="Calibri" panose="020F0502020204030204" pitchFamily="34" charset="0"/>
              </a:rPr>
              <a:t>	The </a:t>
            </a:r>
            <a:r>
              <a:rPr lang="en-US" sz="2400" cap="small" dirty="0">
                <a:effectLst/>
                <a:latin typeface="Calibri" panose="020F0502020204030204" pitchFamily="34" charset="0"/>
              </a:rPr>
              <a:t>Lord</a:t>
            </a:r>
            <a:r>
              <a:rPr lang="en-US" sz="2400" dirty="0">
                <a:effectLst/>
                <a:latin typeface="Calibri" panose="020F0502020204030204" pitchFamily="34" charset="0"/>
              </a:rPr>
              <a:t> looks down from heaven upon the children of men, </a:t>
            </a:r>
          </a:p>
          <a:p>
            <a:pPr marL="457200" marR="0" indent="-228600">
              <a:spcBef>
                <a:spcPts val="0"/>
              </a:spcBef>
              <a:spcAft>
                <a:spcPts val="600"/>
              </a:spcAft>
            </a:pPr>
            <a:r>
              <a:rPr lang="en-US" sz="2400" dirty="0">
                <a:effectLst/>
                <a:latin typeface="Calibri" panose="020F0502020204030204" pitchFamily="34" charset="0"/>
              </a:rPr>
              <a:t>To see if there are any who understand, who seek God. </a:t>
            </a:r>
          </a:p>
          <a:p>
            <a:pPr marL="457200" marR="0" indent="-457200">
              <a:spcBef>
                <a:spcPts val="0"/>
              </a:spcBef>
              <a:spcAft>
                <a:spcPts val="600"/>
              </a:spcAft>
              <a:tabLst>
                <a:tab pos="228600" algn="l"/>
              </a:tabLst>
            </a:pPr>
            <a:r>
              <a:rPr lang="en-US" sz="2400" baseline="30000" dirty="0">
                <a:effectLst/>
                <a:latin typeface="Calibri" panose="020F0502020204030204" pitchFamily="34" charset="0"/>
              </a:rPr>
              <a:t>3</a:t>
            </a:r>
            <a:r>
              <a:rPr lang="en-US" sz="2400" dirty="0">
                <a:effectLst/>
                <a:latin typeface="Calibri" panose="020F0502020204030204" pitchFamily="34" charset="0"/>
              </a:rPr>
              <a:t>	They have all turned aside, </a:t>
            </a:r>
          </a:p>
          <a:p>
            <a:pPr marL="457200" marR="0" indent="-228600">
              <a:spcBef>
                <a:spcPts val="0"/>
              </a:spcBef>
              <a:spcAft>
                <a:spcPts val="600"/>
              </a:spcAft>
            </a:pPr>
            <a:r>
              <a:rPr lang="en-US" sz="2400" dirty="0">
                <a:effectLst/>
                <a:latin typeface="Calibri" panose="020F0502020204030204" pitchFamily="34" charset="0"/>
              </a:rPr>
              <a:t>They have together become corrupt; </a:t>
            </a:r>
          </a:p>
          <a:p>
            <a:pPr marL="457200" marR="0" indent="-228600">
              <a:spcBef>
                <a:spcPts val="0"/>
              </a:spcBef>
              <a:spcAft>
                <a:spcPts val="600"/>
              </a:spcAft>
            </a:pPr>
            <a:r>
              <a:rPr lang="en-US" sz="2400" i="1" dirty="0">
                <a:effectLst/>
                <a:latin typeface="Calibri" panose="020F0502020204030204" pitchFamily="34" charset="0"/>
              </a:rPr>
              <a:t>There is</a:t>
            </a:r>
            <a:r>
              <a:rPr lang="en-US" sz="2400" dirty="0">
                <a:effectLst/>
                <a:latin typeface="Calibri" panose="020F0502020204030204" pitchFamily="34" charset="0"/>
              </a:rPr>
              <a:t> none who does good, </a:t>
            </a:r>
          </a:p>
          <a:p>
            <a:pPr marL="457200" marR="0" indent="-228600">
              <a:spcBef>
                <a:spcPts val="0"/>
              </a:spcBef>
              <a:spcAft>
                <a:spcPts val="600"/>
              </a:spcAft>
            </a:pPr>
            <a:r>
              <a:rPr lang="en-US" sz="2400" dirty="0">
                <a:effectLst/>
                <a:latin typeface="Calibri" panose="020F0502020204030204" pitchFamily="34" charset="0"/>
              </a:rPr>
              <a:t>No, not one. </a:t>
            </a:r>
            <a:endParaRPr lang="en-US" sz="2400" dirty="0"/>
          </a:p>
        </p:txBody>
      </p:sp>
    </p:spTree>
    <p:extLst>
      <p:ext uri="{BB962C8B-B14F-4D97-AF65-F5344CB8AC3E}">
        <p14:creationId xmlns:p14="http://schemas.microsoft.com/office/powerpoint/2010/main" val="38752390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A721A5-5D2C-6E92-BC05-7D8692A3F217}"/>
              </a:ext>
            </a:extLst>
          </p:cNvPr>
          <p:cNvSpPr txBox="1"/>
          <p:nvPr/>
        </p:nvSpPr>
        <p:spPr>
          <a:xfrm>
            <a:off x="844475" y="672353"/>
            <a:ext cx="7455049" cy="5039841"/>
          </a:xfrm>
          <a:prstGeom prst="rect">
            <a:avLst/>
          </a:prstGeom>
          <a:noFill/>
        </p:spPr>
        <p:txBody>
          <a:bodyPr wrap="square" rtlCol="0">
            <a:spAutoFit/>
          </a:bodyPr>
          <a:lstStyle/>
          <a:p>
            <a:pPr marL="457200" marR="0" indent="-457200">
              <a:spcBef>
                <a:spcPts val="900"/>
              </a:spcBef>
              <a:spcAft>
                <a:spcPts val="600"/>
              </a:spcAft>
              <a:tabLst>
                <a:tab pos="228600" algn="l"/>
              </a:tabLst>
            </a:pPr>
            <a:r>
              <a:rPr lang="en-US" sz="2400" baseline="30000" dirty="0">
                <a:effectLst/>
                <a:latin typeface="Calibri" panose="020F0502020204030204" pitchFamily="34" charset="0"/>
              </a:rPr>
              <a:t>4</a:t>
            </a:r>
            <a:r>
              <a:rPr lang="en-US" sz="2400" dirty="0">
                <a:effectLst/>
                <a:latin typeface="Calibri" panose="020F0502020204030204" pitchFamily="34" charset="0"/>
              </a:rPr>
              <a:t>	Have all the workers of iniquity no knowledge, </a:t>
            </a:r>
          </a:p>
          <a:p>
            <a:pPr marL="457200" marR="0" indent="-228600">
              <a:spcBef>
                <a:spcPts val="0"/>
              </a:spcBef>
              <a:spcAft>
                <a:spcPts val="600"/>
              </a:spcAft>
            </a:pPr>
            <a:r>
              <a:rPr lang="en-US" sz="2400" dirty="0">
                <a:effectLst/>
                <a:latin typeface="Calibri" panose="020F0502020204030204" pitchFamily="34" charset="0"/>
              </a:rPr>
              <a:t>Who eat up my people </a:t>
            </a:r>
            <a:r>
              <a:rPr lang="en-US" sz="2400" i="1" dirty="0">
                <a:effectLst/>
                <a:latin typeface="Calibri" panose="020F0502020204030204" pitchFamily="34" charset="0"/>
              </a:rPr>
              <a:t>as</a:t>
            </a:r>
            <a:r>
              <a:rPr lang="en-US" sz="2400" dirty="0">
                <a:effectLst/>
                <a:latin typeface="Calibri" panose="020F0502020204030204" pitchFamily="34" charset="0"/>
              </a:rPr>
              <a:t> they eat bread, </a:t>
            </a:r>
          </a:p>
          <a:p>
            <a:pPr marL="457200" marR="0" indent="-228600">
              <a:spcBef>
                <a:spcPts val="0"/>
              </a:spcBef>
              <a:spcAft>
                <a:spcPts val="600"/>
              </a:spcAft>
            </a:pPr>
            <a:r>
              <a:rPr lang="en-US" sz="2400" dirty="0">
                <a:effectLst/>
                <a:latin typeface="Calibri" panose="020F0502020204030204" pitchFamily="34" charset="0"/>
              </a:rPr>
              <a:t>And do not call on the </a:t>
            </a:r>
            <a:r>
              <a:rPr lang="en-US" sz="2400" cap="small" dirty="0">
                <a:effectLst/>
                <a:latin typeface="Calibri" panose="020F0502020204030204" pitchFamily="34" charset="0"/>
              </a:rPr>
              <a:t>Lord</a:t>
            </a:r>
            <a:r>
              <a:rPr lang="en-US" sz="2400" dirty="0">
                <a:effectLst/>
                <a:latin typeface="Calibri" panose="020F0502020204030204" pitchFamily="34" charset="0"/>
              </a:rPr>
              <a:t>? </a:t>
            </a:r>
          </a:p>
          <a:p>
            <a:pPr marL="457200" marR="0" indent="-457200">
              <a:spcBef>
                <a:spcPts val="0"/>
              </a:spcBef>
              <a:spcAft>
                <a:spcPts val="600"/>
              </a:spcAft>
              <a:tabLst>
                <a:tab pos="228600" algn="l"/>
              </a:tabLst>
            </a:pPr>
            <a:r>
              <a:rPr lang="en-US" sz="2400" baseline="30000" dirty="0">
                <a:effectLst/>
                <a:latin typeface="Calibri" panose="020F0502020204030204" pitchFamily="34" charset="0"/>
              </a:rPr>
              <a:t>5</a:t>
            </a:r>
            <a:r>
              <a:rPr lang="en-US" sz="2400" dirty="0">
                <a:effectLst/>
                <a:latin typeface="Calibri" panose="020F0502020204030204" pitchFamily="34" charset="0"/>
              </a:rPr>
              <a:t>	There they are in great fear, </a:t>
            </a:r>
          </a:p>
          <a:p>
            <a:pPr marL="457200" marR="0" indent="-228600">
              <a:spcBef>
                <a:spcPts val="0"/>
              </a:spcBef>
              <a:spcAft>
                <a:spcPts val="600"/>
              </a:spcAft>
            </a:pPr>
            <a:r>
              <a:rPr lang="en-US" sz="2400" dirty="0">
                <a:effectLst/>
                <a:latin typeface="Calibri" panose="020F0502020204030204" pitchFamily="34" charset="0"/>
              </a:rPr>
              <a:t>For God </a:t>
            </a:r>
            <a:r>
              <a:rPr lang="en-US" sz="2400" i="1" dirty="0">
                <a:effectLst/>
                <a:latin typeface="Calibri" panose="020F0502020204030204" pitchFamily="34" charset="0"/>
              </a:rPr>
              <a:t>is</a:t>
            </a:r>
            <a:r>
              <a:rPr lang="en-US" sz="2400" dirty="0">
                <a:effectLst/>
                <a:latin typeface="Calibri" panose="020F0502020204030204" pitchFamily="34" charset="0"/>
              </a:rPr>
              <a:t> with the generation of the righteous. </a:t>
            </a:r>
          </a:p>
          <a:p>
            <a:pPr marL="457200" marR="0" indent="-457200">
              <a:spcBef>
                <a:spcPts val="0"/>
              </a:spcBef>
              <a:spcAft>
                <a:spcPts val="600"/>
              </a:spcAft>
              <a:tabLst>
                <a:tab pos="228600" algn="l"/>
              </a:tabLst>
            </a:pPr>
            <a:r>
              <a:rPr lang="en-US" sz="2400" baseline="30000" dirty="0">
                <a:effectLst/>
                <a:latin typeface="Calibri" panose="020F0502020204030204" pitchFamily="34" charset="0"/>
              </a:rPr>
              <a:t>6</a:t>
            </a:r>
            <a:r>
              <a:rPr lang="en-US" sz="2400" dirty="0">
                <a:effectLst/>
                <a:latin typeface="Calibri" panose="020F0502020204030204" pitchFamily="34" charset="0"/>
              </a:rPr>
              <a:t>	You shame the counsel of the poor, </a:t>
            </a:r>
          </a:p>
          <a:p>
            <a:pPr marL="457200" marR="0" indent="-228600">
              <a:spcBef>
                <a:spcPts val="0"/>
              </a:spcBef>
              <a:spcAft>
                <a:spcPts val="600"/>
              </a:spcAft>
            </a:pPr>
            <a:r>
              <a:rPr lang="en-US" sz="2400" dirty="0">
                <a:effectLst/>
                <a:latin typeface="Calibri" panose="020F0502020204030204" pitchFamily="34" charset="0"/>
              </a:rPr>
              <a:t>But the </a:t>
            </a:r>
            <a:r>
              <a:rPr lang="en-US" sz="2400" cap="small" dirty="0">
                <a:effectLst/>
                <a:latin typeface="Calibri" panose="020F0502020204030204" pitchFamily="34" charset="0"/>
              </a:rPr>
              <a:t>Lord</a:t>
            </a:r>
            <a:r>
              <a:rPr lang="en-US" sz="2400" dirty="0">
                <a:effectLst/>
                <a:latin typeface="Calibri" panose="020F0502020204030204" pitchFamily="34" charset="0"/>
              </a:rPr>
              <a:t> </a:t>
            </a:r>
            <a:r>
              <a:rPr lang="en-US" sz="2400" i="1" dirty="0">
                <a:effectLst/>
                <a:latin typeface="Calibri" panose="020F0502020204030204" pitchFamily="34" charset="0"/>
              </a:rPr>
              <a:t>is</a:t>
            </a:r>
            <a:r>
              <a:rPr lang="en-US" sz="2400" dirty="0">
                <a:effectLst/>
                <a:latin typeface="Calibri" panose="020F0502020204030204" pitchFamily="34" charset="0"/>
              </a:rPr>
              <a:t> his refuge. </a:t>
            </a:r>
          </a:p>
          <a:p>
            <a:pPr marL="457200" marR="0" indent="-457200">
              <a:spcBef>
                <a:spcPts val="900"/>
              </a:spcBef>
              <a:spcAft>
                <a:spcPts val="600"/>
              </a:spcAft>
              <a:tabLst>
                <a:tab pos="228600" algn="l"/>
              </a:tabLst>
            </a:pPr>
            <a:r>
              <a:rPr lang="en-US" sz="2400" baseline="30000" dirty="0">
                <a:effectLst/>
                <a:latin typeface="Calibri" panose="020F0502020204030204" pitchFamily="34" charset="0"/>
              </a:rPr>
              <a:t>7</a:t>
            </a:r>
            <a:r>
              <a:rPr lang="en-US" sz="2400" dirty="0">
                <a:effectLst/>
                <a:latin typeface="Calibri" panose="020F0502020204030204" pitchFamily="34" charset="0"/>
              </a:rPr>
              <a:t>	Oh, that the salvation of Israel </a:t>
            </a:r>
            <a:r>
              <a:rPr lang="en-US" sz="2400" i="1" dirty="0">
                <a:effectLst/>
                <a:latin typeface="Calibri" panose="020F0502020204030204" pitchFamily="34" charset="0"/>
              </a:rPr>
              <a:t>would come</a:t>
            </a:r>
            <a:r>
              <a:rPr lang="en-US" sz="2400" dirty="0">
                <a:effectLst/>
                <a:latin typeface="Calibri" panose="020F0502020204030204" pitchFamily="34" charset="0"/>
              </a:rPr>
              <a:t> out of Zion! </a:t>
            </a:r>
          </a:p>
          <a:p>
            <a:pPr marL="457200" marR="0" indent="-228600">
              <a:spcBef>
                <a:spcPts val="0"/>
              </a:spcBef>
              <a:spcAft>
                <a:spcPts val="600"/>
              </a:spcAft>
            </a:pPr>
            <a:r>
              <a:rPr lang="en-US" sz="2400" dirty="0">
                <a:effectLst/>
                <a:latin typeface="Calibri" panose="020F0502020204030204" pitchFamily="34" charset="0"/>
              </a:rPr>
              <a:t>When the </a:t>
            </a:r>
            <a:r>
              <a:rPr lang="en-US" sz="2400" cap="small" dirty="0">
                <a:effectLst/>
                <a:latin typeface="Calibri" panose="020F0502020204030204" pitchFamily="34" charset="0"/>
              </a:rPr>
              <a:t>Lord</a:t>
            </a:r>
            <a:r>
              <a:rPr lang="en-US" sz="2400" dirty="0">
                <a:effectLst/>
                <a:latin typeface="Calibri" panose="020F0502020204030204" pitchFamily="34" charset="0"/>
              </a:rPr>
              <a:t> brings back the captivity of His people, </a:t>
            </a:r>
          </a:p>
          <a:p>
            <a:pPr marL="457200" marR="0" indent="-228600">
              <a:spcBef>
                <a:spcPts val="0"/>
              </a:spcBef>
              <a:spcAft>
                <a:spcPts val="600"/>
              </a:spcAft>
            </a:pPr>
            <a:r>
              <a:rPr lang="en-US" sz="2400" dirty="0">
                <a:effectLst/>
                <a:latin typeface="Calibri" panose="020F0502020204030204" pitchFamily="34" charset="0"/>
              </a:rPr>
              <a:t>Let Jacob rejoice </a:t>
            </a:r>
            <a:r>
              <a:rPr lang="en-US" sz="2400" i="1" dirty="0">
                <a:effectLst/>
                <a:latin typeface="Calibri" panose="020F0502020204030204" pitchFamily="34" charset="0"/>
              </a:rPr>
              <a:t>and</a:t>
            </a:r>
            <a:r>
              <a:rPr lang="en-US" sz="2400" dirty="0">
                <a:effectLst/>
                <a:latin typeface="Calibri" panose="020F0502020204030204" pitchFamily="34" charset="0"/>
              </a:rPr>
              <a:t> Israel be glad. </a:t>
            </a:r>
          </a:p>
          <a:p>
            <a:pPr>
              <a:spcAft>
                <a:spcPts val="600"/>
              </a:spcAft>
            </a:pPr>
            <a:endParaRPr lang="en-US" sz="2400" dirty="0"/>
          </a:p>
        </p:txBody>
      </p:sp>
    </p:spTree>
    <p:extLst>
      <p:ext uri="{BB962C8B-B14F-4D97-AF65-F5344CB8AC3E}">
        <p14:creationId xmlns:p14="http://schemas.microsoft.com/office/powerpoint/2010/main" val="24036261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5C346318-08D8-A8F2-846C-618BB0701CFB}"/>
              </a:ext>
            </a:extLst>
          </p:cNvPr>
          <p:cNvSpPr txBox="1"/>
          <p:nvPr/>
        </p:nvSpPr>
        <p:spPr>
          <a:xfrm>
            <a:off x="5228216" y="6085680"/>
            <a:ext cx="3845858" cy="461665"/>
          </a:xfrm>
          <a:prstGeom prst="rect">
            <a:avLst/>
          </a:prstGeom>
          <a:noFill/>
        </p:spPr>
        <p:txBody>
          <a:bodyPr wrap="square" rtlCol="0">
            <a:spAutoFit/>
          </a:bodyPr>
          <a:lstStyle/>
          <a:p>
            <a:pPr algn="ctr"/>
            <a:r>
              <a:rPr lang="en-US" sz="2400" dirty="0">
                <a:solidFill>
                  <a:schemeClr val="bg1"/>
                </a:solidFill>
                <a:latin typeface="Arial Rounded MT Bold" panose="020F0704030504030204" pitchFamily="34" charset="0"/>
              </a:rPr>
              <a:t>Psalm 14 &amp; Psalm 53</a:t>
            </a:r>
          </a:p>
        </p:txBody>
      </p:sp>
      <p:sp>
        <p:nvSpPr>
          <p:cNvPr id="2" name="Rectangle 1">
            <a:extLst>
              <a:ext uri="{FF2B5EF4-FFF2-40B4-BE49-F238E27FC236}">
                <a16:creationId xmlns:a16="http://schemas.microsoft.com/office/drawing/2014/main" id="{B4417DE9-4A05-D553-F9BA-C48373508BE9}"/>
              </a:ext>
            </a:extLst>
          </p:cNvPr>
          <p:cNvSpPr/>
          <p:nvPr/>
        </p:nvSpPr>
        <p:spPr>
          <a:xfrm>
            <a:off x="513380" y="229515"/>
            <a:ext cx="6428298" cy="175432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The One Who Says</a:t>
            </a:r>
          </a:p>
          <a:p>
            <a:pPr algn="ctr"/>
            <a:r>
              <a:rPr lang="en-US" sz="5400" b="1" dirty="0">
                <a:ln/>
                <a:solidFill>
                  <a:schemeClr val="accent4">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“There is no God”</a:t>
            </a:r>
            <a:endParaRPr lang="en-US" sz="5400" b="1" cap="none" spc="0" dirty="0">
              <a:ln/>
              <a:solidFill>
                <a:schemeClr val="accent4">
                  <a:lumMod val="60000"/>
                  <a:lumOff val="40000"/>
                </a:schemeClr>
              </a:solidFill>
              <a:effectLst>
                <a:outerShdw blurRad="38100" dist="38100" dir="2700000" algn="tl">
                  <a:srgbClr val="000000">
                    <a:alpha val="43137"/>
                  </a:srgbClr>
                </a:outerShdw>
              </a:effectLst>
              <a:latin typeface="Arial Rounded MT Bold" panose="020F0704030504030204" pitchFamily="34" charset="0"/>
            </a:endParaRPr>
          </a:p>
        </p:txBody>
      </p:sp>
    </p:spTree>
    <p:extLst>
      <p:ext uri="{BB962C8B-B14F-4D97-AF65-F5344CB8AC3E}">
        <p14:creationId xmlns:p14="http://schemas.microsoft.com/office/powerpoint/2010/main" val="2767948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3ED4844-C12E-5B66-2C48-C1054D0D9889}"/>
              </a:ext>
            </a:extLst>
          </p:cNvPr>
          <p:cNvSpPr/>
          <p:nvPr/>
        </p:nvSpPr>
        <p:spPr>
          <a:xfrm>
            <a:off x="513380" y="229515"/>
            <a:ext cx="6428298" cy="175432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The One Who Says</a:t>
            </a:r>
          </a:p>
          <a:p>
            <a:pPr algn="ctr"/>
            <a:r>
              <a:rPr lang="en-US" sz="5400" b="1" dirty="0">
                <a:ln/>
                <a:solidFill>
                  <a:schemeClr val="accent4">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“There is no God”</a:t>
            </a:r>
            <a:endParaRPr lang="en-US" sz="5400" b="1" cap="none" spc="0" dirty="0">
              <a:ln/>
              <a:solidFill>
                <a:schemeClr val="accent4">
                  <a:lumMod val="60000"/>
                  <a:lumOff val="40000"/>
                </a:schemeClr>
              </a:solidFill>
              <a:effectLst>
                <a:outerShdw blurRad="38100" dist="38100" dir="2700000" algn="tl">
                  <a:srgbClr val="000000">
                    <a:alpha val="43137"/>
                  </a:srgbClr>
                </a:outerShdw>
              </a:effectLst>
              <a:latin typeface="Arial Rounded MT Bold" panose="020F0704030504030204" pitchFamily="34" charset="0"/>
            </a:endParaRPr>
          </a:p>
        </p:txBody>
      </p:sp>
      <p:sp>
        <p:nvSpPr>
          <p:cNvPr id="10" name="TextBox 9">
            <a:extLst>
              <a:ext uri="{FF2B5EF4-FFF2-40B4-BE49-F238E27FC236}">
                <a16:creationId xmlns:a16="http://schemas.microsoft.com/office/drawing/2014/main" id="{5C346318-08D8-A8F2-846C-618BB0701CFB}"/>
              </a:ext>
            </a:extLst>
          </p:cNvPr>
          <p:cNvSpPr txBox="1"/>
          <p:nvPr/>
        </p:nvSpPr>
        <p:spPr>
          <a:xfrm>
            <a:off x="5228216" y="6085680"/>
            <a:ext cx="3845858" cy="461665"/>
          </a:xfrm>
          <a:prstGeom prst="rect">
            <a:avLst/>
          </a:prstGeom>
          <a:noFill/>
        </p:spPr>
        <p:txBody>
          <a:bodyPr wrap="square" rtlCol="0">
            <a:spAutoFit/>
          </a:bodyPr>
          <a:lstStyle/>
          <a:p>
            <a:pPr algn="ctr"/>
            <a:r>
              <a:rPr lang="en-US" sz="2400" dirty="0">
                <a:solidFill>
                  <a:schemeClr val="bg1"/>
                </a:solidFill>
                <a:latin typeface="Arial Rounded MT Bold" panose="020F0704030504030204" pitchFamily="34" charset="0"/>
              </a:rPr>
              <a:t>Psalm 14 &amp; Psalm 53</a:t>
            </a:r>
          </a:p>
        </p:txBody>
      </p:sp>
      <p:sp>
        <p:nvSpPr>
          <p:cNvPr id="3" name="Rectangle: Rounded Corners 2">
            <a:extLst>
              <a:ext uri="{FF2B5EF4-FFF2-40B4-BE49-F238E27FC236}">
                <a16:creationId xmlns:a16="http://schemas.microsoft.com/office/drawing/2014/main" id="{B65B57C3-6C43-2F34-35F8-0DCB93FD2501}"/>
              </a:ext>
            </a:extLst>
          </p:cNvPr>
          <p:cNvSpPr/>
          <p:nvPr/>
        </p:nvSpPr>
        <p:spPr>
          <a:xfrm>
            <a:off x="1736463" y="2577098"/>
            <a:ext cx="5771478" cy="68042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14450" lvl="1" indent="-857250">
              <a:buFont typeface="+mj-lt"/>
              <a:buAutoNum type="romanUcPeriod"/>
            </a:pPr>
            <a:r>
              <a:rPr lang="en-US" sz="3600" dirty="0">
                <a:solidFill>
                  <a:schemeClr val="bg1"/>
                </a:solidFill>
                <a:effectLst>
                  <a:outerShdw blurRad="38100" dist="38100" dir="2700000" algn="tl">
                    <a:srgbClr val="000000">
                      <a:alpha val="43137"/>
                    </a:srgbClr>
                  </a:outerShdw>
                </a:effectLst>
                <a:latin typeface="Arial Rounded MT Bold" panose="020F0704030504030204" pitchFamily="34" charset="0"/>
              </a:rPr>
              <a:t>The Psalm</a:t>
            </a:r>
          </a:p>
        </p:txBody>
      </p:sp>
    </p:spTree>
    <p:extLst>
      <p:ext uri="{BB962C8B-B14F-4D97-AF65-F5344CB8AC3E}">
        <p14:creationId xmlns:p14="http://schemas.microsoft.com/office/powerpoint/2010/main" val="8870689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75EF004-9BF0-3C7C-5D7E-4F522B5A88F4}"/>
              </a:ext>
            </a:extLst>
          </p:cNvPr>
          <p:cNvSpPr/>
          <p:nvPr/>
        </p:nvSpPr>
        <p:spPr>
          <a:xfrm>
            <a:off x="1686261" y="441705"/>
            <a:ext cx="5771478" cy="68042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14450" lvl="1" indent="-857250">
              <a:buFont typeface="+mj-lt"/>
              <a:buAutoNum type="romanUcPeriod"/>
            </a:pPr>
            <a:r>
              <a:rPr lang="en-US" sz="3600" dirty="0">
                <a:solidFill>
                  <a:schemeClr val="bg1"/>
                </a:solidFill>
                <a:effectLst>
                  <a:outerShdw blurRad="38100" dist="38100" dir="2700000" algn="tl">
                    <a:srgbClr val="000000">
                      <a:alpha val="43137"/>
                    </a:srgbClr>
                  </a:outerShdw>
                </a:effectLst>
                <a:latin typeface="Arial Rounded MT Bold" panose="020F0704030504030204" pitchFamily="34" charset="0"/>
              </a:rPr>
              <a:t>The Psalm</a:t>
            </a:r>
          </a:p>
        </p:txBody>
      </p:sp>
      <p:sp>
        <p:nvSpPr>
          <p:cNvPr id="3" name="TextBox 2">
            <a:extLst>
              <a:ext uri="{FF2B5EF4-FFF2-40B4-BE49-F238E27FC236}">
                <a16:creationId xmlns:a16="http://schemas.microsoft.com/office/drawing/2014/main" id="{76967B6E-59D9-5B8E-C198-671A5930894D}"/>
              </a:ext>
            </a:extLst>
          </p:cNvPr>
          <p:cNvSpPr txBox="1"/>
          <p:nvPr/>
        </p:nvSpPr>
        <p:spPr>
          <a:xfrm>
            <a:off x="650837" y="1699709"/>
            <a:ext cx="7842325" cy="2308324"/>
          </a:xfrm>
          <a:prstGeom prst="rect">
            <a:avLst/>
          </a:prstGeom>
          <a:noFill/>
        </p:spPr>
        <p:txBody>
          <a:bodyPr wrap="square" rtlCol="0">
            <a:spAutoFit/>
          </a:bodyPr>
          <a:lstStyle/>
          <a:p>
            <a:pPr marL="342900" indent="-342900">
              <a:buFont typeface="+mj-lt"/>
              <a:buAutoNum type="alphaUcPeriod"/>
            </a:pPr>
            <a:r>
              <a:rPr lang="en-US" sz="2400" b="1" u="sng" dirty="0"/>
              <a:t>The two Psalms </a:t>
            </a:r>
            <a:r>
              <a:rPr lang="en-US" sz="2400" dirty="0"/>
              <a:t>(14 &amp; 53)</a:t>
            </a:r>
          </a:p>
          <a:p>
            <a:pPr marL="914400" lvl="1" indent="-457200">
              <a:buFont typeface="+mj-lt"/>
              <a:buAutoNum type="arabicPeriod"/>
            </a:pPr>
            <a:r>
              <a:rPr lang="en-US" sz="2400" i="1" dirty="0"/>
              <a:t>Why the same Psalm?</a:t>
            </a:r>
          </a:p>
          <a:p>
            <a:pPr marL="1371600" lvl="2" indent="-457200">
              <a:buFont typeface="+mj-lt"/>
              <a:buAutoNum type="alphaLcPeriod"/>
            </a:pPr>
            <a:r>
              <a:rPr lang="en-US" sz="2400" dirty="0"/>
              <a:t>They are in separate books (Book 1 &amp; Book 2)</a:t>
            </a:r>
          </a:p>
          <a:p>
            <a:pPr marL="1371600" lvl="2" indent="-457200">
              <a:buFont typeface="+mj-lt"/>
              <a:buAutoNum type="alphaLcPeriod"/>
            </a:pPr>
            <a:r>
              <a:rPr lang="en-US" sz="2400" dirty="0"/>
              <a:t>Perhaps the same principles (vv. 1-5) are adapted to a new / different situation</a:t>
            </a:r>
          </a:p>
          <a:p>
            <a:pPr marL="1371600" lvl="2" indent="-457200">
              <a:buFont typeface="+mj-lt"/>
              <a:buAutoNum type="alphaLcPeriod"/>
            </a:pPr>
            <a:r>
              <a:rPr lang="en-US" sz="2400" dirty="0"/>
              <a:t>They differ slightly at the end</a:t>
            </a:r>
          </a:p>
        </p:txBody>
      </p:sp>
    </p:spTree>
    <p:extLst>
      <p:ext uri="{BB962C8B-B14F-4D97-AF65-F5344CB8AC3E}">
        <p14:creationId xmlns:p14="http://schemas.microsoft.com/office/powerpoint/2010/main" val="15519859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DB45B5-F95E-84CF-55F6-A877FDEAA32A}"/>
              </a:ext>
            </a:extLst>
          </p:cNvPr>
          <p:cNvSpPr txBox="1"/>
          <p:nvPr/>
        </p:nvSpPr>
        <p:spPr>
          <a:xfrm>
            <a:off x="338866" y="1158224"/>
            <a:ext cx="4050255" cy="2793072"/>
          </a:xfrm>
          <a:prstGeom prst="rect">
            <a:avLst/>
          </a:prstGeom>
          <a:noFill/>
        </p:spPr>
        <p:txBody>
          <a:bodyPr wrap="square" rtlCol="0">
            <a:spAutoFit/>
          </a:bodyPr>
          <a:lstStyle/>
          <a:p>
            <a:pPr marL="0" marR="0" algn="ctr">
              <a:spcBef>
                <a:spcPts val="1800"/>
              </a:spcBef>
            </a:pPr>
            <a:r>
              <a:rPr lang="en-US" sz="2400" b="1" cap="all" dirty="0">
                <a:effectLst/>
                <a:latin typeface="Times New Roman" panose="02020603050405020304" pitchFamily="18" charset="0"/>
                <a:cs typeface="Times New Roman" panose="02020603050405020304" pitchFamily="18" charset="0"/>
              </a:rPr>
              <a:t>Psalm 14 </a:t>
            </a:r>
          </a:p>
          <a:p>
            <a:pPr marL="457200" marR="0" indent="-457200">
              <a:spcBef>
                <a:spcPts val="900"/>
              </a:spcBef>
              <a:tabLst>
                <a:tab pos="228600" algn="l"/>
              </a:tabLst>
            </a:pPr>
            <a:r>
              <a:rPr lang="en-US" sz="2400" baseline="30000" dirty="0">
                <a:effectLst/>
                <a:latin typeface="Times New Roman" panose="02020603050405020304" pitchFamily="18" charset="0"/>
                <a:cs typeface="Times New Roman" panose="02020603050405020304" pitchFamily="18" charset="0"/>
              </a:rPr>
              <a:t>5</a:t>
            </a:r>
            <a:r>
              <a:rPr lang="en-US" sz="2400" dirty="0">
                <a:effectLst/>
                <a:latin typeface="Times New Roman" panose="02020603050405020304" pitchFamily="18" charset="0"/>
                <a:cs typeface="Times New Roman" panose="02020603050405020304" pitchFamily="18" charset="0"/>
              </a:rPr>
              <a:t>	There they are in great fear, </a:t>
            </a:r>
          </a:p>
          <a:p>
            <a:pPr marL="457200" marR="0" indent="-228600">
              <a:spcBef>
                <a:spcPts val="0"/>
              </a:spcBef>
            </a:pPr>
            <a:r>
              <a:rPr lang="en-US" sz="2400" dirty="0">
                <a:effectLst/>
                <a:latin typeface="Times New Roman" panose="02020603050405020304" pitchFamily="18" charset="0"/>
                <a:cs typeface="Times New Roman" panose="02020603050405020304" pitchFamily="18" charset="0"/>
              </a:rPr>
              <a:t>For God </a:t>
            </a:r>
            <a:r>
              <a:rPr lang="en-US" sz="2400" i="1" dirty="0">
                <a:effectLst/>
                <a:latin typeface="Times New Roman" panose="02020603050405020304" pitchFamily="18" charset="0"/>
                <a:cs typeface="Times New Roman" panose="02020603050405020304" pitchFamily="18" charset="0"/>
              </a:rPr>
              <a:t>is</a:t>
            </a:r>
            <a:r>
              <a:rPr lang="en-US" sz="2400" dirty="0">
                <a:effectLst/>
                <a:latin typeface="Times New Roman" panose="02020603050405020304" pitchFamily="18" charset="0"/>
                <a:cs typeface="Times New Roman" panose="02020603050405020304" pitchFamily="18" charset="0"/>
              </a:rPr>
              <a:t> with the generation of the righteous. </a:t>
            </a:r>
          </a:p>
          <a:p>
            <a:pPr marL="457200" marR="0" indent="-457200">
              <a:spcBef>
                <a:spcPts val="0"/>
              </a:spcBef>
              <a:tabLst>
                <a:tab pos="228600" algn="l"/>
              </a:tabLst>
            </a:pPr>
            <a:r>
              <a:rPr lang="en-US" sz="2400" baseline="30000" dirty="0">
                <a:effectLst/>
                <a:latin typeface="Times New Roman" panose="02020603050405020304" pitchFamily="18" charset="0"/>
                <a:cs typeface="Times New Roman" panose="02020603050405020304" pitchFamily="18" charset="0"/>
              </a:rPr>
              <a:t>6</a:t>
            </a:r>
            <a:r>
              <a:rPr lang="en-US" sz="2400" dirty="0">
                <a:effectLst/>
                <a:latin typeface="Times New Roman" panose="02020603050405020304" pitchFamily="18" charset="0"/>
                <a:cs typeface="Times New Roman" panose="02020603050405020304" pitchFamily="18" charset="0"/>
              </a:rPr>
              <a:t>	You shame the counsel of the poor, </a:t>
            </a:r>
          </a:p>
          <a:p>
            <a:pPr marL="457200" marR="0" indent="-228600">
              <a:spcBef>
                <a:spcPts val="0"/>
              </a:spcBef>
            </a:pPr>
            <a:r>
              <a:rPr lang="en-US" sz="2400" dirty="0">
                <a:effectLst/>
                <a:latin typeface="Times New Roman" panose="02020603050405020304" pitchFamily="18" charset="0"/>
                <a:cs typeface="Times New Roman" panose="02020603050405020304" pitchFamily="18" charset="0"/>
              </a:rPr>
              <a:t>But the </a:t>
            </a:r>
            <a:r>
              <a:rPr lang="en-US" sz="2400" cap="small" dirty="0">
                <a:effectLst/>
                <a:latin typeface="Times New Roman" panose="02020603050405020304" pitchFamily="18" charset="0"/>
                <a:cs typeface="Times New Roman" panose="02020603050405020304" pitchFamily="18" charset="0"/>
              </a:rPr>
              <a:t>Lord</a:t>
            </a:r>
            <a:r>
              <a:rPr lang="en-US" sz="2400" dirty="0">
                <a:effectLst/>
                <a:latin typeface="Times New Roman" panose="02020603050405020304" pitchFamily="18" charset="0"/>
                <a:cs typeface="Times New Roman" panose="02020603050405020304" pitchFamily="18" charset="0"/>
              </a:rPr>
              <a:t> </a:t>
            </a:r>
            <a:r>
              <a:rPr lang="en-US" sz="2400" i="1" dirty="0">
                <a:effectLst/>
                <a:latin typeface="Times New Roman" panose="02020603050405020304" pitchFamily="18" charset="0"/>
                <a:cs typeface="Times New Roman" panose="02020603050405020304" pitchFamily="18" charset="0"/>
              </a:rPr>
              <a:t>is</a:t>
            </a:r>
            <a:r>
              <a:rPr lang="en-US" sz="2400" dirty="0">
                <a:effectLst/>
                <a:latin typeface="Times New Roman" panose="02020603050405020304" pitchFamily="18" charset="0"/>
                <a:cs typeface="Times New Roman" panose="02020603050405020304" pitchFamily="18" charset="0"/>
              </a:rPr>
              <a:t> his refuge. </a:t>
            </a:r>
          </a:p>
        </p:txBody>
      </p:sp>
      <p:sp>
        <p:nvSpPr>
          <p:cNvPr id="4" name="TextBox 3">
            <a:extLst>
              <a:ext uri="{FF2B5EF4-FFF2-40B4-BE49-F238E27FC236}">
                <a16:creationId xmlns:a16="http://schemas.microsoft.com/office/drawing/2014/main" id="{4F27CE33-055B-08C7-7FF3-22FB958A0B32}"/>
              </a:ext>
            </a:extLst>
          </p:cNvPr>
          <p:cNvSpPr txBox="1"/>
          <p:nvPr/>
        </p:nvSpPr>
        <p:spPr>
          <a:xfrm>
            <a:off x="4765636" y="1158224"/>
            <a:ext cx="4104043" cy="3531736"/>
          </a:xfrm>
          <a:prstGeom prst="rect">
            <a:avLst/>
          </a:prstGeom>
          <a:noFill/>
        </p:spPr>
        <p:txBody>
          <a:bodyPr wrap="square" rtlCol="0">
            <a:spAutoFit/>
          </a:bodyPr>
          <a:lstStyle/>
          <a:p>
            <a:pPr marL="0" marR="0" algn="ctr">
              <a:spcBef>
                <a:spcPts val="1800"/>
              </a:spcBef>
            </a:pPr>
            <a:r>
              <a:rPr lang="en-US" sz="2400" b="1" cap="all" dirty="0">
                <a:effectLst/>
                <a:latin typeface="Times New Roman" panose="02020603050405020304" pitchFamily="18" charset="0"/>
                <a:cs typeface="Times New Roman" panose="02020603050405020304" pitchFamily="18" charset="0"/>
              </a:rPr>
              <a:t>Psalm 53 </a:t>
            </a:r>
          </a:p>
          <a:p>
            <a:pPr marL="457200" marR="0" indent="-457200">
              <a:spcBef>
                <a:spcPts val="900"/>
              </a:spcBef>
              <a:tabLst>
                <a:tab pos="228600" algn="l"/>
              </a:tabLst>
            </a:pPr>
            <a:r>
              <a:rPr lang="en-US" sz="1800" baseline="30000" dirty="0">
                <a:effectLst/>
                <a:latin typeface="Times New Roman" panose="02020603050405020304" pitchFamily="18" charset="0"/>
                <a:cs typeface="Times New Roman" panose="02020603050405020304" pitchFamily="18" charset="0"/>
              </a:rPr>
              <a:t>5</a:t>
            </a:r>
            <a:r>
              <a:rPr lang="en-US" sz="1800" dirty="0">
                <a:effectLst/>
                <a:latin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cs typeface="Times New Roman" panose="02020603050405020304" pitchFamily="18" charset="0"/>
              </a:rPr>
              <a:t>There they are in great fear </a:t>
            </a:r>
          </a:p>
          <a:p>
            <a:pPr marL="457200" marR="0" indent="-228600">
              <a:spcBef>
                <a:spcPts val="0"/>
              </a:spcBef>
            </a:pPr>
            <a:r>
              <a:rPr lang="en-US" sz="2400" i="1" dirty="0">
                <a:effectLst/>
                <a:latin typeface="Times New Roman" panose="02020603050405020304" pitchFamily="18" charset="0"/>
                <a:cs typeface="Times New Roman" panose="02020603050405020304" pitchFamily="18" charset="0"/>
              </a:rPr>
              <a:t>Where</a:t>
            </a:r>
            <a:r>
              <a:rPr lang="en-US" sz="2400" dirty="0">
                <a:effectLst/>
                <a:latin typeface="Times New Roman" panose="02020603050405020304" pitchFamily="18" charset="0"/>
                <a:cs typeface="Times New Roman" panose="02020603050405020304" pitchFamily="18" charset="0"/>
              </a:rPr>
              <a:t> no fear was, </a:t>
            </a:r>
          </a:p>
          <a:p>
            <a:pPr marL="457200" marR="0" indent="-228600">
              <a:spcBef>
                <a:spcPts val="0"/>
              </a:spcBef>
            </a:pPr>
            <a:r>
              <a:rPr lang="en-US" sz="2400" dirty="0">
                <a:effectLst/>
                <a:latin typeface="Times New Roman" panose="02020603050405020304" pitchFamily="18" charset="0"/>
                <a:cs typeface="Times New Roman" panose="02020603050405020304" pitchFamily="18" charset="0"/>
              </a:rPr>
              <a:t>For God has scattered the bones of him who encamps against you; </a:t>
            </a:r>
          </a:p>
          <a:p>
            <a:pPr marL="457200" marR="0" indent="-228600">
              <a:spcBef>
                <a:spcPts val="0"/>
              </a:spcBef>
            </a:pPr>
            <a:r>
              <a:rPr lang="en-US" sz="2400" dirty="0">
                <a:effectLst/>
                <a:latin typeface="Times New Roman" panose="02020603050405020304" pitchFamily="18" charset="0"/>
                <a:cs typeface="Times New Roman" panose="02020603050405020304" pitchFamily="18" charset="0"/>
              </a:rPr>
              <a:t>You have put </a:t>
            </a:r>
            <a:r>
              <a:rPr lang="en-US" sz="2400" i="1" dirty="0">
                <a:effectLst/>
                <a:latin typeface="Times New Roman" panose="02020603050405020304" pitchFamily="18" charset="0"/>
                <a:cs typeface="Times New Roman" panose="02020603050405020304" pitchFamily="18" charset="0"/>
              </a:rPr>
              <a:t>them</a:t>
            </a:r>
            <a:r>
              <a:rPr lang="en-US" sz="2400" dirty="0">
                <a:effectLst/>
                <a:latin typeface="Times New Roman" panose="02020603050405020304" pitchFamily="18" charset="0"/>
                <a:cs typeface="Times New Roman" panose="02020603050405020304" pitchFamily="18" charset="0"/>
              </a:rPr>
              <a:t> to shame, </a:t>
            </a:r>
          </a:p>
          <a:p>
            <a:pPr marL="457200" marR="0" indent="-228600">
              <a:spcBef>
                <a:spcPts val="0"/>
              </a:spcBef>
            </a:pPr>
            <a:r>
              <a:rPr lang="en-US" sz="2400" dirty="0">
                <a:effectLst/>
                <a:latin typeface="Times New Roman" panose="02020603050405020304" pitchFamily="18" charset="0"/>
                <a:cs typeface="Times New Roman" panose="02020603050405020304" pitchFamily="18" charset="0"/>
              </a:rPr>
              <a:t>Because God has despised them. </a:t>
            </a:r>
          </a:p>
        </p:txBody>
      </p:sp>
    </p:spTree>
    <p:extLst>
      <p:ext uri="{BB962C8B-B14F-4D97-AF65-F5344CB8AC3E}">
        <p14:creationId xmlns:p14="http://schemas.microsoft.com/office/powerpoint/2010/main" val="28987022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75EF004-9BF0-3C7C-5D7E-4F522B5A88F4}"/>
              </a:ext>
            </a:extLst>
          </p:cNvPr>
          <p:cNvSpPr/>
          <p:nvPr/>
        </p:nvSpPr>
        <p:spPr>
          <a:xfrm>
            <a:off x="1686261" y="441705"/>
            <a:ext cx="5771478" cy="68042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14450" lvl="1" indent="-857250">
              <a:buFont typeface="+mj-lt"/>
              <a:buAutoNum type="romanUcPeriod"/>
            </a:pPr>
            <a:r>
              <a:rPr lang="en-US" sz="3600" dirty="0">
                <a:solidFill>
                  <a:schemeClr val="bg1"/>
                </a:solidFill>
                <a:effectLst>
                  <a:outerShdw blurRad="38100" dist="38100" dir="2700000" algn="tl">
                    <a:srgbClr val="000000">
                      <a:alpha val="43137"/>
                    </a:srgbClr>
                  </a:outerShdw>
                </a:effectLst>
                <a:latin typeface="Arial Rounded MT Bold" panose="020F0704030504030204" pitchFamily="34" charset="0"/>
              </a:rPr>
              <a:t>The Psalm</a:t>
            </a:r>
          </a:p>
        </p:txBody>
      </p:sp>
      <p:sp>
        <p:nvSpPr>
          <p:cNvPr id="3" name="TextBox 2">
            <a:extLst>
              <a:ext uri="{FF2B5EF4-FFF2-40B4-BE49-F238E27FC236}">
                <a16:creationId xmlns:a16="http://schemas.microsoft.com/office/drawing/2014/main" id="{76967B6E-59D9-5B8E-C198-671A5930894D}"/>
              </a:ext>
            </a:extLst>
          </p:cNvPr>
          <p:cNvSpPr txBox="1"/>
          <p:nvPr/>
        </p:nvSpPr>
        <p:spPr>
          <a:xfrm>
            <a:off x="650837" y="1699709"/>
            <a:ext cx="7842325" cy="2431435"/>
          </a:xfrm>
          <a:prstGeom prst="rect">
            <a:avLst/>
          </a:prstGeom>
          <a:noFill/>
        </p:spPr>
        <p:txBody>
          <a:bodyPr wrap="square" rtlCol="0">
            <a:spAutoFit/>
          </a:bodyPr>
          <a:lstStyle/>
          <a:p>
            <a:pPr marL="342900" indent="-342900">
              <a:buFont typeface="+mj-lt"/>
              <a:buAutoNum type="alphaUcPeriod"/>
            </a:pPr>
            <a:r>
              <a:rPr lang="en-US" sz="2400" b="1" u="sng" dirty="0"/>
              <a:t>The two Psalms </a:t>
            </a:r>
            <a:r>
              <a:rPr lang="en-US" sz="2400" dirty="0"/>
              <a:t>(14 &amp; 53)</a:t>
            </a:r>
          </a:p>
          <a:p>
            <a:pPr marL="342900" indent="-342900">
              <a:buFont typeface="+mj-lt"/>
              <a:buAutoNum type="alphaUcPeriod"/>
            </a:pPr>
            <a:endParaRPr lang="en-US" sz="800" dirty="0"/>
          </a:p>
          <a:p>
            <a:pPr marL="342900" indent="-342900">
              <a:buFont typeface="+mj-lt"/>
              <a:buAutoNum type="alphaUcPeriod"/>
            </a:pPr>
            <a:r>
              <a:rPr lang="en-US" sz="2400" b="1" u="sng" dirty="0"/>
              <a:t>The point</a:t>
            </a:r>
          </a:p>
          <a:p>
            <a:pPr marL="914400" lvl="1" indent="-457200">
              <a:buFont typeface="+mj-lt"/>
              <a:buAutoNum type="arabicPeriod"/>
            </a:pPr>
            <a:r>
              <a:rPr lang="en-US" sz="2400" i="1" dirty="0"/>
              <a:t>Wicked condition of the human race </a:t>
            </a:r>
          </a:p>
          <a:p>
            <a:pPr marL="914400" lvl="1" indent="-457200">
              <a:buFont typeface="+mj-lt"/>
              <a:buAutoNum type="arabicPeriod"/>
            </a:pPr>
            <a:r>
              <a:rPr lang="en-US" sz="2400" i="1" dirty="0"/>
              <a:t>The relationship between God and corrupt man</a:t>
            </a:r>
          </a:p>
          <a:p>
            <a:pPr marL="1371600" lvl="2" indent="-457200">
              <a:buFont typeface="+mj-lt"/>
              <a:buAutoNum type="alphaLcPeriod"/>
            </a:pPr>
            <a:r>
              <a:rPr lang="en-US" sz="2400" dirty="0"/>
              <a:t>God takes note of man</a:t>
            </a:r>
          </a:p>
          <a:p>
            <a:pPr marL="1371600" lvl="2" indent="-457200">
              <a:buFont typeface="+mj-lt"/>
              <a:buAutoNum type="alphaLcPeriod"/>
            </a:pPr>
            <a:r>
              <a:rPr lang="en-US" sz="2400" dirty="0"/>
              <a:t>Corrupt man ignores God</a:t>
            </a:r>
          </a:p>
        </p:txBody>
      </p:sp>
    </p:spTree>
    <p:extLst>
      <p:ext uri="{BB962C8B-B14F-4D97-AF65-F5344CB8AC3E}">
        <p14:creationId xmlns:p14="http://schemas.microsoft.com/office/powerpoint/2010/main" val="5535426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75EF004-9BF0-3C7C-5D7E-4F522B5A88F4}"/>
              </a:ext>
            </a:extLst>
          </p:cNvPr>
          <p:cNvSpPr/>
          <p:nvPr/>
        </p:nvSpPr>
        <p:spPr>
          <a:xfrm>
            <a:off x="1686261" y="441705"/>
            <a:ext cx="5771478" cy="68042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14450" lvl="1" indent="-857250">
              <a:buFont typeface="+mj-lt"/>
              <a:buAutoNum type="romanUcPeriod"/>
            </a:pPr>
            <a:r>
              <a:rPr lang="en-US" sz="3600" dirty="0">
                <a:solidFill>
                  <a:schemeClr val="bg1"/>
                </a:solidFill>
                <a:effectLst>
                  <a:outerShdw blurRad="38100" dist="38100" dir="2700000" algn="tl">
                    <a:srgbClr val="000000">
                      <a:alpha val="43137"/>
                    </a:srgbClr>
                  </a:outerShdw>
                </a:effectLst>
                <a:latin typeface="Arial Rounded MT Bold" panose="020F0704030504030204" pitchFamily="34" charset="0"/>
              </a:rPr>
              <a:t>The Psalm</a:t>
            </a:r>
          </a:p>
        </p:txBody>
      </p:sp>
      <p:sp>
        <p:nvSpPr>
          <p:cNvPr id="3" name="TextBox 2">
            <a:extLst>
              <a:ext uri="{FF2B5EF4-FFF2-40B4-BE49-F238E27FC236}">
                <a16:creationId xmlns:a16="http://schemas.microsoft.com/office/drawing/2014/main" id="{76967B6E-59D9-5B8E-C198-671A5930894D}"/>
              </a:ext>
            </a:extLst>
          </p:cNvPr>
          <p:cNvSpPr txBox="1"/>
          <p:nvPr/>
        </p:nvSpPr>
        <p:spPr>
          <a:xfrm>
            <a:off x="650837" y="1699709"/>
            <a:ext cx="7842325" cy="2185214"/>
          </a:xfrm>
          <a:prstGeom prst="rect">
            <a:avLst/>
          </a:prstGeom>
          <a:noFill/>
        </p:spPr>
        <p:txBody>
          <a:bodyPr wrap="square" rtlCol="0">
            <a:spAutoFit/>
          </a:bodyPr>
          <a:lstStyle/>
          <a:p>
            <a:pPr marL="342900" indent="-342900">
              <a:buFont typeface="+mj-lt"/>
              <a:buAutoNum type="alphaUcPeriod"/>
            </a:pPr>
            <a:r>
              <a:rPr lang="en-US" sz="2400" b="1" u="sng" dirty="0"/>
              <a:t>The two Psalms </a:t>
            </a:r>
            <a:r>
              <a:rPr lang="en-US" sz="2400" dirty="0"/>
              <a:t>(14 &amp; 53)</a:t>
            </a:r>
          </a:p>
          <a:p>
            <a:pPr marL="342900" indent="-342900">
              <a:buFont typeface="+mj-lt"/>
              <a:buAutoNum type="alphaUcPeriod"/>
            </a:pPr>
            <a:endParaRPr lang="en-US" sz="800" dirty="0"/>
          </a:p>
          <a:p>
            <a:pPr marL="342900" indent="-342900">
              <a:buFont typeface="+mj-lt"/>
              <a:buAutoNum type="alphaUcPeriod"/>
            </a:pPr>
            <a:r>
              <a:rPr lang="en-US" sz="2400" b="1" u="sng" dirty="0"/>
              <a:t>The point</a:t>
            </a:r>
          </a:p>
          <a:p>
            <a:pPr marL="342900" indent="-342900">
              <a:buFont typeface="+mj-lt"/>
              <a:buAutoNum type="alphaUcPeriod"/>
            </a:pPr>
            <a:endParaRPr lang="en-US" sz="800" b="1" u="sng" dirty="0"/>
          </a:p>
          <a:p>
            <a:pPr marL="342900" indent="-342900">
              <a:buFont typeface="+mj-lt"/>
              <a:buAutoNum type="alphaUcPeriod"/>
            </a:pPr>
            <a:r>
              <a:rPr lang="en-US" sz="2400" b="1" u="sng" dirty="0"/>
              <a:t>Consist of two stanzas</a:t>
            </a:r>
          </a:p>
          <a:p>
            <a:pPr marL="914400" lvl="1" indent="-457200">
              <a:buFont typeface="+mj-lt"/>
              <a:buAutoNum type="arabicPeriod"/>
            </a:pPr>
            <a:r>
              <a:rPr lang="en-US" sz="2400" i="1" dirty="0"/>
              <a:t>Corruption – appraisal of human race (vv. 1-3)</a:t>
            </a:r>
          </a:p>
          <a:p>
            <a:pPr marL="914400" lvl="1" indent="-457200">
              <a:buFont typeface="+mj-lt"/>
              <a:buAutoNum type="arabicPeriod"/>
            </a:pPr>
            <a:r>
              <a:rPr lang="en-US" sz="2400" i="1" dirty="0"/>
              <a:t>Conflict – corrupt vs the righteous (vv. 4-7)</a:t>
            </a:r>
            <a:endParaRPr lang="en-US" sz="2400" dirty="0"/>
          </a:p>
        </p:txBody>
      </p:sp>
    </p:spTree>
    <p:extLst>
      <p:ext uri="{BB962C8B-B14F-4D97-AF65-F5344CB8AC3E}">
        <p14:creationId xmlns:p14="http://schemas.microsoft.com/office/powerpoint/2010/main" val="8569479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75EF004-9BF0-3C7C-5D7E-4F522B5A88F4}"/>
              </a:ext>
            </a:extLst>
          </p:cNvPr>
          <p:cNvSpPr/>
          <p:nvPr/>
        </p:nvSpPr>
        <p:spPr>
          <a:xfrm>
            <a:off x="1686261" y="441705"/>
            <a:ext cx="5771478" cy="68042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14450" lvl="1" indent="-857250">
              <a:buFont typeface="+mj-lt"/>
              <a:buAutoNum type="romanUcPeriod"/>
            </a:pPr>
            <a:r>
              <a:rPr lang="en-US" sz="3600" dirty="0">
                <a:solidFill>
                  <a:schemeClr val="bg1"/>
                </a:solidFill>
                <a:effectLst>
                  <a:outerShdw blurRad="38100" dist="38100" dir="2700000" algn="tl">
                    <a:srgbClr val="000000">
                      <a:alpha val="43137"/>
                    </a:srgbClr>
                  </a:outerShdw>
                </a:effectLst>
                <a:latin typeface="Arial Rounded MT Bold" panose="020F0704030504030204" pitchFamily="34" charset="0"/>
              </a:rPr>
              <a:t>The Psalm</a:t>
            </a:r>
          </a:p>
        </p:txBody>
      </p:sp>
      <p:sp>
        <p:nvSpPr>
          <p:cNvPr id="3" name="TextBox 2">
            <a:extLst>
              <a:ext uri="{FF2B5EF4-FFF2-40B4-BE49-F238E27FC236}">
                <a16:creationId xmlns:a16="http://schemas.microsoft.com/office/drawing/2014/main" id="{76967B6E-59D9-5B8E-C198-671A5930894D}"/>
              </a:ext>
            </a:extLst>
          </p:cNvPr>
          <p:cNvSpPr txBox="1"/>
          <p:nvPr/>
        </p:nvSpPr>
        <p:spPr>
          <a:xfrm>
            <a:off x="650837" y="1699709"/>
            <a:ext cx="7842325" cy="1938992"/>
          </a:xfrm>
          <a:prstGeom prst="rect">
            <a:avLst/>
          </a:prstGeom>
          <a:noFill/>
        </p:spPr>
        <p:txBody>
          <a:bodyPr wrap="square" rtlCol="0">
            <a:spAutoFit/>
          </a:bodyPr>
          <a:lstStyle/>
          <a:p>
            <a:pPr marL="342900" indent="-342900">
              <a:buFont typeface="+mj-lt"/>
              <a:buAutoNum type="alphaUcPeriod"/>
            </a:pPr>
            <a:r>
              <a:rPr lang="en-US" sz="2400" b="1" u="sng" dirty="0"/>
              <a:t>The two Psalms </a:t>
            </a:r>
            <a:r>
              <a:rPr lang="en-US" sz="2400" dirty="0"/>
              <a:t>(14 &amp; 53)</a:t>
            </a:r>
          </a:p>
          <a:p>
            <a:pPr marL="342900" indent="-342900">
              <a:buFont typeface="+mj-lt"/>
              <a:buAutoNum type="alphaUcPeriod"/>
            </a:pPr>
            <a:endParaRPr lang="en-US" sz="800" dirty="0"/>
          </a:p>
          <a:p>
            <a:pPr marL="342900" indent="-342900">
              <a:buFont typeface="+mj-lt"/>
              <a:buAutoNum type="alphaUcPeriod"/>
            </a:pPr>
            <a:r>
              <a:rPr lang="en-US" sz="2400" b="1" u="sng" dirty="0"/>
              <a:t>The point</a:t>
            </a:r>
          </a:p>
          <a:p>
            <a:pPr marL="342900" indent="-342900">
              <a:buFont typeface="+mj-lt"/>
              <a:buAutoNum type="alphaUcPeriod"/>
            </a:pPr>
            <a:endParaRPr lang="en-US" sz="800" b="1" u="sng" dirty="0"/>
          </a:p>
          <a:p>
            <a:pPr marL="342900" indent="-342900">
              <a:buFont typeface="+mj-lt"/>
              <a:buAutoNum type="alphaUcPeriod"/>
            </a:pPr>
            <a:r>
              <a:rPr lang="en-US" sz="2400" b="1" u="sng" dirty="0"/>
              <a:t>Consist of two stanzas</a:t>
            </a:r>
          </a:p>
          <a:p>
            <a:pPr marL="342900" indent="-342900">
              <a:buFont typeface="+mj-lt"/>
              <a:buAutoNum type="alphaUcPeriod"/>
            </a:pPr>
            <a:endParaRPr lang="en-US" sz="800" b="1" u="sng" dirty="0"/>
          </a:p>
          <a:p>
            <a:pPr marL="342900" indent="-342900">
              <a:buFont typeface="+mj-lt"/>
              <a:buAutoNum type="alphaUcPeriod"/>
            </a:pPr>
            <a:r>
              <a:rPr lang="en-US" sz="2400" b="1" u="sng" dirty="0"/>
              <a:t>Analysis of the Psalm</a:t>
            </a:r>
          </a:p>
        </p:txBody>
      </p:sp>
    </p:spTree>
    <p:extLst>
      <p:ext uri="{BB962C8B-B14F-4D97-AF65-F5344CB8AC3E}">
        <p14:creationId xmlns:p14="http://schemas.microsoft.com/office/powerpoint/2010/main" val="11153329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5091C9-0419-2646-8F4C-12CBDA02F6C6}"/>
              </a:ext>
            </a:extLst>
          </p:cNvPr>
          <p:cNvSpPr/>
          <p:nvPr/>
        </p:nvSpPr>
        <p:spPr>
          <a:xfrm>
            <a:off x="484092" y="537881"/>
            <a:ext cx="3264948" cy="1280161"/>
          </a:xfrm>
          <a:prstGeom prst="rect">
            <a:avLst/>
          </a:prstGeom>
          <a:solidFill>
            <a:schemeClr val="tx1"/>
          </a:soli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rPr>
              <a:t>1</a:t>
            </a:r>
            <a:r>
              <a:rPr lang="en-US" sz="3600" baseline="30000" dirty="0">
                <a:solidFill>
                  <a:schemeClr val="bg1"/>
                </a:solidFill>
              </a:rPr>
              <a:t>st</a:t>
            </a:r>
            <a:r>
              <a:rPr lang="en-US" sz="3600" dirty="0">
                <a:solidFill>
                  <a:schemeClr val="bg1"/>
                </a:solidFill>
              </a:rPr>
              <a:t> Stanza</a:t>
            </a:r>
          </a:p>
          <a:p>
            <a:pPr algn="ctr"/>
            <a:r>
              <a:rPr lang="en-US" sz="3600" dirty="0">
                <a:solidFill>
                  <a:schemeClr val="bg1"/>
                </a:solidFill>
              </a:rPr>
              <a:t>(vv. 1-3)</a:t>
            </a:r>
          </a:p>
        </p:txBody>
      </p:sp>
      <p:sp>
        <p:nvSpPr>
          <p:cNvPr id="3" name="TextBox 2">
            <a:extLst>
              <a:ext uri="{FF2B5EF4-FFF2-40B4-BE49-F238E27FC236}">
                <a16:creationId xmlns:a16="http://schemas.microsoft.com/office/drawing/2014/main" id="{7F3B9B85-8675-98EB-C704-F3EA763FA380}"/>
              </a:ext>
            </a:extLst>
          </p:cNvPr>
          <p:cNvSpPr txBox="1"/>
          <p:nvPr/>
        </p:nvSpPr>
        <p:spPr>
          <a:xfrm>
            <a:off x="3641463" y="588243"/>
            <a:ext cx="4948518" cy="1015663"/>
          </a:xfrm>
          <a:prstGeom prst="rect">
            <a:avLst/>
          </a:prstGeom>
          <a:noFill/>
        </p:spPr>
        <p:txBody>
          <a:bodyPr wrap="square" rtlCol="0">
            <a:spAutoFit/>
          </a:bodyPr>
          <a:lstStyle/>
          <a:p>
            <a:pPr algn="ctr"/>
            <a:r>
              <a:rPr lang="en-US" sz="3200" dirty="0">
                <a:latin typeface="Arial Rounded MT Bold" panose="020F0704030504030204" pitchFamily="34" charset="0"/>
              </a:rPr>
              <a:t>Corruption</a:t>
            </a:r>
          </a:p>
          <a:p>
            <a:pPr algn="ctr"/>
            <a:r>
              <a:rPr lang="en-US" sz="2800" i="1" dirty="0">
                <a:latin typeface="Arial Rounded MT Bold" panose="020F0704030504030204" pitchFamily="34" charset="0"/>
              </a:rPr>
              <a:t>Appraisal of Human Race</a:t>
            </a:r>
          </a:p>
        </p:txBody>
      </p:sp>
      <p:sp>
        <p:nvSpPr>
          <p:cNvPr id="4" name="TextBox 3">
            <a:extLst>
              <a:ext uri="{FF2B5EF4-FFF2-40B4-BE49-F238E27FC236}">
                <a16:creationId xmlns:a16="http://schemas.microsoft.com/office/drawing/2014/main" id="{F0E8CD2F-12B0-086B-9EE0-1379B6264A96}"/>
              </a:ext>
            </a:extLst>
          </p:cNvPr>
          <p:cNvSpPr txBox="1"/>
          <p:nvPr/>
        </p:nvSpPr>
        <p:spPr>
          <a:xfrm>
            <a:off x="984324" y="2313911"/>
            <a:ext cx="7395883" cy="3785652"/>
          </a:xfrm>
          <a:prstGeom prst="rect">
            <a:avLst/>
          </a:prstGeom>
          <a:noFill/>
        </p:spPr>
        <p:txBody>
          <a:bodyPr wrap="square" rtlCol="0">
            <a:spAutoFit/>
          </a:bodyPr>
          <a:lstStyle/>
          <a:p>
            <a:pPr marL="342900" indent="-342900">
              <a:buFont typeface="+mj-lt"/>
              <a:buAutoNum type="arabicPeriod"/>
            </a:pPr>
            <a:r>
              <a:rPr lang="en-US" sz="2400" dirty="0"/>
              <a:t>Fools says there is no God (v. 1a)</a:t>
            </a:r>
          </a:p>
          <a:p>
            <a:pPr marL="342900" indent="-342900">
              <a:buFont typeface="+mj-lt"/>
              <a:buAutoNum type="arabicPeriod"/>
            </a:pPr>
            <a:r>
              <a:rPr lang="en-US" sz="2400" dirty="0"/>
              <a:t>Lives corrupt (vv. 1b-3)</a:t>
            </a:r>
          </a:p>
          <a:p>
            <a:pPr marL="800100" lvl="1" indent="-342900">
              <a:buFont typeface="Wingdings" panose="05000000000000000000" pitchFamily="2" charset="2"/>
              <a:buChar char="§"/>
            </a:pPr>
            <a:r>
              <a:rPr lang="en-US" sz="2400" dirty="0"/>
              <a:t>Corrupt = spoiled or soured as milk (Lange)</a:t>
            </a:r>
          </a:p>
          <a:p>
            <a:pPr marL="800100" lvl="1" indent="-342900">
              <a:buFont typeface="Wingdings" panose="05000000000000000000" pitchFamily="2" charset="2"/>
              <a:buChar char="§"/>
            </a:pPr>
            <a:r>
              <a:rPr lang="en-US" sz="2400" dirty="0"/>
              <a:t>Works are abominable (willing to go far..)</a:t>
            </a:r>
          </a:p>
          <a:p>
            <a:pPr marL="800100" lvl="1" indent="-342900">
              <a:buFont typeface="Wingdings" panose="05000000000000000000" pitchFamily="2" charset="2"/>
              <a:buChar char="§"/>
            </a:pPr>
            <a:r>
              <a:rPr lang="en-US" sz="2400" dirty="0"/>
              <a:t>Moves from the fool to the whole of mankind</a:t>
            </a:r>
          </a:p>
          <a:p>
            <a:pPr marL="800100" lvl="1" indent="-342900">
              <a:buFont typeface="Wingdings" panose="05000000000000000000" pitchFamily="2" charset="2"/>
              <a:buChar char="§"/>
            </a:pPr>
            <a:r>
              <a:rPr lang="en-US" sz="2400" dirty="0"/>
              <a:t>Has no understanding (v. 2; cf. Prov. 1:7)</a:t>
            </a:r>
          </a:p>
          <a:p>
            <a:pPr marL="800100" lvl="1" indent="-342900">
              <a:buFont typeface="Wingdings" panose="05000000000000000000" pitchFamily="2" charset="2"/>
              <a:buChar char="§"/>
            </a:pPr>
            <a:r>
              <a:rPr lang="en-US" sz="2400" dirty="0"/>
              <a:t>Do not seek God (v. 2) </a:t>
            </a:r>
          </a:p>
          <a:p>
            <a:pPr marL="1257300" lvl="2" indent="-342900">
              <a:buFont typeface="Wingdings" panose="05000000000000000000" pitchFamily="2" charset="2"/>
              <a:buChar char="ü"/>
            </a:pPr>
            <a:r>
              <a:rPr lang="en-US" sz="2400" i="1" dirty="0"/>
              <a:t>Seek after God (ESV, ASV)</a:t>
            </a:r>
          </a:p>
          <a:p>
            <a:pPr marL="1257300" lvl="2" indent="-342900">
              <a:buFont typeface="Wingdings" panose="05000000000000000000" pitchFamily="2" charset="2"/>
              <a:buChar char="ü"/>
            </a:pPr>
            <a:r>
              <a:rPr lang="en-US" sz="2400" i="1" dirty="0"/>
              <a:t>“who cares about God” (LEB)</a:t>
            </a:r>
          </a:p>
          <a:p>
            <a:pPr marL="1257300" lvl="2" indent="-342900">
              <a:buFont typeface="Wingdings" panose="05000000000000000000" pitchFamily="2" charset="2"/>
              <a:buChar char="ü"/>
            </a:pPr>
            <a:r>
              <a:rPr lang="en-US" sz="2400" i="1" dirty="0"/>
              <a:t>Equated with one who has understanding</a:t>
            </a:r>
          </a:p>
        </p:txBody>
      </p:sp>
    </p:spTree>
    <p:extLst>
      <p:ext uri="{BB962C8B-B14F-4D97-AF65-F5344CB8AC3E}">
        <p14:creationId xmlns:p14="http://schemas.microsoft.com/office/powerpoint/2010/main" val="2211414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Effect transition="in" filter="fade">
                                      <p:cBhvr>
                                        <p:cTn id="56" dur="1000"/>
                                        <p:tgtEl>
                                          <p:spTgt spid="4">
                                            <p:txEl>
                                              <p:pRg st="7" end="7"/>
                                            </p:txEl>
                                          </p:spTgt>
                                        </p:tgtEl>
                                      </p:cBhvr>
                                    </p:animEffect>
                                    <p:anim calcmode="lin" valueType="num">
                                      <p:cBhvr>
                                        <p:cTn id="57"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
                                            <p:txEl>
                                              <p:pRg st="8" end="8"/>
                                            </p:txEl>
                                          </p:spTgt>
                                        </p:tgtEl>
                                        <p:attrNameLst>
                                          <p:attrName>style.visibility</p:attrName>
                                        </p:attrNameLst>
                                      </p:cBhvr>
                                      <p:to>
                                        <p:strVal val="visible"/>
                                      </p:to>
                                    </p:set>
                                    <p:animEffect transition="in" filter="fade">
                                      <p:cBhvr>
                                        <p:cTn id="63" dur="1000"/>
                                        <p:tgtEl>
                                          <p:spTgt spid="4">
                                            <p:txEl>
                                              <p:pRg st="8" end="8"/>
                                            </p:txEl>
                                          </p:spTgt>
                                        </p:tgtEl>
                                      </p:cBhvr>
                                    </p:animEffect>
                                    <p:anim calcmode="lin" valueType="num">
                                      <p:cBhvr>
                                        <p:cTn id="64"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4">
                                            <p:txEl>
                                              <p:pRg st="9" end="9"/>
                                            </p:txEl>
                                          </p:spTgt>
                                        </p:tgtEl>
                                        <p:attrNameLst>
                                          <p:attrName>style.visibility</p:attrName>
                                        </p:attrNameLst>
                                      </p:cBhvr>
                                      <p:to>
                                        <p:strVal val="visible"/>
                                      </p:to>
                                    </p:set>
                                    <p:animEffect transition="in" filter="fade">
                                      <p:cBhvr>
                                        <p:cTn id="70" dur="1000"/>
                                        <p:tgtEl>
                                          <p:spTgt spid="4">
                                            <p:txEl>
                                              <p:pRg st="9" end="9"/>
                                            </p:txEl>
                                          </p:spTgt>
                                        </p:tgtEl>
                                      </p:cBhvr>
                                    </p:animEffect>
                                    <p:anim calcmode="lin" valueType="num">
                                      <p:cBhvr>
                                        <p:cTn id="71"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F2652BC-5712-F88B-3ADC-4AB25B2EB8D0}"/>
              </a:ext>
            </a:extLst>
          </p:cNvPr>
          <p:cNvSpPr/>
          <p:nvPr/>
        </p:nvSpPr>
        <p:spPr>
          <a:xfrm>
            <a:off x="484092" y="537881"/>
            <a:ext cx="3264948" cy="1280161"/>
          </a:xfrm>
          <a:prstGeom prst="rect">
            <a:avLst/>
          </a:prstGeom>
          <a:solidFill>
            <a:schemeClr val="tx1"/>
          </a:soli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rPr>
              <a:t>2</a:t>
            </a:r>
            <a:r>
              <a:rPr lang="en-US" sz="3600" baseline="30000" dirty="0">
                <a:solidFill>
                  <a:schemeClr val="bg1"/>
                </a:solidFill>
              </a:rPr>
              <a:t>nd</a:t>
            </a:r>
            <a:r>
              <a:rPr lang="en-US" sz="3600" dirty="0">
                <a:solidFill>
                  <a:schemeClr val="bg1"/>
                </a:solidFill>
              </a:rPr>
              <a:t>  Stanza</a:t>
            </a:r>
          </a:p>
          <a:p>
            <a:pPr algn="ctr"/>
            <a:r>
              <a:rPr lang="en-US" sz="3600" dirty="0">
                <a:solidFill>
                  <a:schemeClr val="bg1"/>
                </a:solidFill>
              </a:rPr>
              <a:t>(vv. 4-7)</a:t>
            </a:r>
          </a:p>
        </p:txBody>
      </p:sp>
      <p:sp>
        <p:nvSpPr>
          <p:cNvPr id="5" name="TextBox 4">
            <a:extLst>
              <a:ext uri="{FF2B5EF4-FFF2-40B4-BE49-F238E27FC236}">
                <a16:creationId xmlns:a16="http://schemas.microsoft.com/office/drawing/2014/main" id="{EA8F42D0-1878-09D4-E809-E0AF59C1CDD6}"/>
              </a:ext>
            </a:extLst>
          </p:cNvPr>
          <p:cNvSpPr txBox="1"/>
          <p:nvPr/>
        </p:nvSpPr>
        <p:spPr>
          <a:xfrm>
            <a:off x="3641463" y="588243"/>
            <a:ext cx="4948518" cy="1015663"/>
          </a:xfrm>
          <a:prstGeom prst="rect">
            <a:avLst/>
          </a:prstGeom>
          <a:noFill/>
        </p:spPr>
        <p:txBody>
          <a:bodyPr wrap="square" rtlCol="0">
            <a:spAutoFit/>
          </a:bodyPr>
          <a:lstStyle/>
          <a:p>
            <a:pPr algn="ctr"/>
            <a:r>
              <a:rPr lang="en-US" sz="3200" dirty="0">
                <a:latin typeface="Arial Rounded MT Bold" panose="020F0704030504030204" pitchFamily="34" charset="0"/>
              </a:rPr>
              <a:t>Conflict</a:t>
            </a:r>
          </a:p>
          <a:p>
            <a:pPr algn="ctr"/>
            <a:r>
              <a:rPr lang="en-US" sz="2800" i="1" dirty="0">
                <a:latin typeface="Arial Rounded MT Bold" panose="020F0704030504030204" pitchFamily="34" charset="0"/>
              </a:rPr>
              <a:t>Corrupt vs the Righteous</a:t>
            </a:r>
          </a:p>
        </p:txBody>
      </p:sp>
      <p:sp>
        <p:nvSpPr>
          <p:cNvPr id="6" name="TextBox 5">
            <a:extLst>
              <a:ext uri="{FF2B5EF4-FFF2-40B4-BE49-F238E27FC236}">
                <a16:creationId xmlns:a16="http://schemas.microsoft.com/office/drawing/2014/main" id="{60FB7A9D-E065-40C9-81CE-F5AF98F25358}"/>
              </a:ext>
            </a:extLst>
          </p:cNvPr>
          <p:cNvSpPr txBox="1"/>
          <p:nvPr/>
        </p:nvSpPr>
        <p:spPr>
          <a:xfrm>
            <a:off x="984324" y="2313911"/>
            <a:ext cx="7395883" cy="4154984"/>
          </a:xfrm>
          <a:prstGeom prst="rect">
            <a:avLst/>
          </a:prstGeom>
          <a:noFill/>
        </p:spPr>
        <p:txBody>
          <a:bodyPr wrap="square" rtlCol="0">
            <a:spAutoFit/>
          </a:bodyPr>
          <a:lstStyle/>
          <a:p>
            <a:pPr marL="342900" indent="-342900">
              <a:buFont typeface="+mj-lt"/>
              <a:buAutoNum type="arabicPeriod"/>
            </a:pPr>
            <a:r>
              <a:rPr lang="en-US" sz="2400" dirty="0"/>
              <a:t>One would expect a reference to divine judgment – rather see a contrast</a:t>
            </a:r>
          </a:p>
          <a:p>
            <a:pPr marL="342900" indent="-342900">
              <a:buFont typeface="+mj-lt"/>
              <a:buAutoNum type="arabicPeriod"/>
            </a:pPr>
            <a:r>
              <a:rPr lang="en-US" sz="2400" u="sng" dirty="0"/>
              <a:t>What they have</a:t>
            </a:r>
            <a:r>
              <a:rPr lang="en-US" sz="2400" dirty="0"/>
              <a:t>: no knowledge (v. 4)</a:t>
            </a:r>
          </a:p>
          <a:p>
            <a:pPr marL="342900" indent="-342900">
              <a:buFont typeface="+mj-lt"/>
              <a:buAutoNum type="arabicPeriod"/>
            </a:pPr>
            <a:r>
              <a:rPr lang="en-US" sz="2400" u="sng" dirty="0"/>
              <a:t>What they do</a:t>
            </a:r>
            <a:r>
              <a:rPr lang="en-US" sz="2400" dirty="0"/>
              <a:t>: (vv. 4-6)</a:t>
            </a:r>
          </a:p>
          <a:p>
            <a:pPr marL="800100" lvl="1" indent="-342900">
              <a:buFont typeface="Wingdings" panose="05000000000000000000" pitchFamily="2" charset="2"/>
              <a:buChar char="§"/>
            </a:pPr>
            <a:r>
              <a:rPr lang="en-US" sz="2400" dirty="0"/>
              <a:t>Eat up God’s children like bread (v. 4)</a:t>
            </a:r>
          </a:p>
          <a:p>
            <a:pPr marL="800100" lvl="1" indent="-342900">
              <a:buFont typeface="Wingdings" panose="05000000000000000000" pitchFamily="2" charset="2"/>
              <a:buChar char="§"/>
            </a:pPr>
            <a:r>
              <a:rPr lang="en-US" sz="2400" dirty="0"/>
              <a:t>Do not call on the Lord (v. 4)</a:t>
            </a:r>
          </a:p>
          <a:p>
            <a:pPr marL="800100" lvl="1" indent="-342900">
              <a:buFont typeface="Wingdings" panose="05000000000000000000" pitchFamily="2" charset="2"/>
              <a:buChar char="§"/>
            </a:pPr>
            <a:r>
              <a:rPr lang="en-US" sz="2400" dirty="0"/>
              <a:t>Shame the counsel (plans) of the poor (v. 6) [contempt because it rest in God]</a:t>
            </a:r>
          </a:p>
          <a:p>
            <a:pPr marL="457200" indent="-457200">
              <a:buFont typeface="+mj-lt"/>
              <a:buAutoNum type="arabicPeriod"/>
            </a:pPr>
            <a:r>
              <a:rPr lang="en-US" sz="2400" u="sng" dirty="0"/>
              <a:t>What they experience</a:t>
            </a:r>
            <a:r>
              <a:rPr lang="en-US" sz="2400" dirty="0"/>
              <a:t>: fear (v. 5)</a:t>
            </a:r>
          </a:p>
          <a:p>
            <a:pPr marL="914400" lvl="1" indent="-457200">
              <a:buFont typeface="Wingdings" panose="05000000000000000000" pitchFamily="2" charset="2"/>
              <a:buChar char="§"/>
            </a:pPr>
            <a:r>
              <a:rPr lang="en-US" sz="2400" dirty="0"/>
              <a:t>Psa. 53 adds “where no fear was”</a:t>
            </a:r>
          </a:p>
          <a:p>
            <a:pPr marL="914400" lvl="1" indent="-457200">
              <a:buFont typeface="Wingdings" panose="05000000000000000000" pitchFamily="2" charset="2"/>
              <a:buChar char="§"/>
            </a:pPr>
            <a:r>
              <a:rPr lang="en-US" sz="2400" dirty="0"/>
              <a:t>Panic terror</a:t>
            </a:r>
          </a:p>
        </p:txBody>
      </p:sp>
    </p:spTree>
    <p:extLst>
      <p:ext uri="{BB962C8B-B14F-4D97-AF65-F5344CB8AC3E}">
        <p14:creationId xmlns:p14="http://schemas.microsoft.com/office/powerpoint/2010/main" val="13101496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1000"/>
                                        <p:tgtEl>
                                          <p:spTgt spid="6">
                                            <p:txEl>
                                              <p:pRg st="4" end="4"/>
                                            </p:txEl>
                                          </p:spTgt>
                                        </p:tgtEl>
                                      </p:cBhvr>
                                    </p:animEffect>
                                    <p:anim calcmode="lin" valueType="num">
                                      <p:cBhvr>
                                        <p:cTn id="3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Effect transition="in" filter="fade">
                                      <p:cBhvr>
                                        <p:cTn id="42" dur="1000"/>
                                        <p:tgtEl>
                                          <p:spTgt spid="6">
                                            <p:txEl>
                                              <p:pRg st="5" end="5"/>
                                            </p:txEl>
                                          </p:spTgt>
                                        </p:tgtEl>
                                      </p:cBhvr>
                                    </p:animEffect>
                                    <p:anim calcmode="lin" valueType="num">
                                      <p:cBhvr>
                                        <p:cTn id="43"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6" end="6"/>
                                            </p:txEl>
                                          </p:spTgt>
                                        </p:tgtEl>
                                        <p:attrNameLst>
                                          <p:attrName>style.visibility</p:attrName>
                                        </p:attrNameLst>
                                      </p:cBhvr>
                                      <p:to>
                                        <p:strVal val="visible"/>
                                      </p:to>
                                    </p:set>
                                    <p:animEffect transition="in" filter="fade">
                                      <p:cBhvr>
                                        <p:cTn id="49" dur="1000"/>
                                        <p:tgtEl>
                                          <p:spTgt spid="6">
                                            <p:txEl>
                                              <p:pRg st="6" end="6"/>
                                            </p:txEl>
                                          </p:spTgt>
                                        </p:tgtEl>
                                      </p:cBhvr>
                                    </p:animEffect>
                                    <p:anim calcmode="lin" valueType="num">
                                      <p:cBhvr>
                                        <p:cTn id="50"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6">
                                            <p:txEl>
                                              <p:pRg st="7" end="7"/>
                                            </p:txEl>
                                          </p:spTgt>
                                        </p:tgtEl>
                                        <p:attrNameLst>
                                          <p:attrName>style.visibility</p:attrName>
                                        </p:attrNameLst>
                                      </p:cBhvr>
                                      <p:to>
                                        <p:strVal val="visible"/>
                                      </p:to>
                                    </p:set>
                                    <p:animEffect transition="in" filter="fade">
                                      <p:cBhvr>
                                        <p:cTn id="56" dur="1000"/>
                                        <p:tgtEl>
                                          <p:spTgt spid="6">
                                            <p:txEl>
                                              <p:pRg st="7" end="7"/>
                                            </p:txEl>
                                          </p:spTgt>
                                        </p:tgtEl>
                                      </p:cBhvr>
                                    </p:animEffect>
                                    <p:anim calcmode="lin" valueType="num">
                                      <p:cBhvr>
                                        <p:cTn id="57"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6">
                                            <p:txEl>
                                              <p:pRg st="8" end="8"/>
                                            </p:txEl>
                                          </p:spTgt>
                                        </p:tgtEl>
                                        <p:attrNameLst>
                                          <p:attrName>style.visibility</p:attrName>
                                        </p:attrNameLst>
                                      </p:cBhvr>
                                      <p:to>
                                        <p:strVal val="visible"/>
                                      </p:to>
                                    </p:set>
                                    <p:animEffect transition="in" filter="fade">
                                      <p:cBhvr>
                                        <p:cTn id="63" dur="1000"/>
                                        <p:tgtEl>
                                          <p:spTgt spid="6">
                                            <p:txEl>
                                              <p:pRg st="8" end="8"/>
                                            </p:txEl>
                                          </p:spTgt>
                                        </p:tgtEl>
                                      </p:cBhvr>
                                    </p:animEffect>
                                    <p:anim calcmode="lin" valueType="num">
                                      <p:cBhvr>
                                        <p:cTn id="64"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D572FF6-76A0-C2D8-D029-6A6A2DA61C96}"/>
              </a:ext>
            </a:extLst>
          </p:cNvPr>
          <p:cNvSpPr/>
          <p:nvPr/>
        </p:nvSpPr>
        <p:spPr>
          <a:xfrm>
            <a:off x="925157" y="758414"/>
            <a:ext cx="3372523" cy="5416475"/>
          </a:xfrm>
          <a:prstGeom prst="roundRect">
            <a:avLst>
              <a:gd name="adj" fmla="val 13158"/>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chemeClr val="bg1"/>
                </a:solidFill>
              </a:rPr>
              <a:t>The Corrupt</a:t>
            </a:r>
          </a:p>
          <a:p>
            <a:pPr algn="ctr"/>
            <a:r>
              <a:rPr lang="en-US" dirty="0">
                <a:solidFill>
                  <a:schemeClr val="bg1"/>
                </a:solidFill>
              </a:rPr>
              <a:t> </a:t>
            </a:r>
          </a:p>
          <a:p>
            <a:pPr algn="ctr"/>
            <a:endParaRPr lang="en-US" dirty="0">
              <a:solidFill>
                <a:schemeClr val="bg1"/>
              </a:solidFill>
            </a:endParaRPr>
          </a:p>
          <a:p>
            <a:pPr algn="ctr"/>
            <a:r>
              <a:rPr lang="en-US" sz="2400" dirty="0">
                <a:solidFill>
                  <a:schemeClr val="bg1"/>
                </a:solidFill>
              </a:rPr>
              <a:t>No Knowledge (v. 4)</a:t>
            </a:r>
          </a:p>
          <a:p>
            <a:pPr algn="ctr"/>
            <a:endParaRPr lang="en-US" sz="2400" dirty="0">
              <a:solidFill>
                <a:schemeClr val="bg1"/>
              </a:solidFill>
            </a:endParaRPr>
          </a:p>
          <a:p>
            <a:pPr algn="ctr"/>
            <a:r>
              <a:rPr lang="en-US" sz="2400" dirty="0">
                <a:solidFill>
                  <a:schemeClr val="bg1"/>
                </a:solidFill>
              </a:rPr>
              <a:t>Oppress the righteous (vv. 4-6)</a:t>
            </a:r>
          </a:p>
          <a:p>
            <a:pPr algn="ctr"/>
            <a:endParaRPr lang="en-US" sz="2400" dirty="0">
              <a:solidFill>
                <a:schemeClr val="bg1"/>
              </a:solidFill>
            </a:endParaRPr>
          </a:p>
          <a:p>
            <a:pPr algn="ctr"/>
            <a:r>
              <a:rPr lang="en-US" sz="2400" dirty="0">
                <a:solidFill>
                  <a:schemeClr val="bg1"/>
                </a:solidFill>
              </a:rPr>
              <a:t>In fear (v. 6)</a:t>
            </a:r>
          </a:p>
          <a:p>
            <a:pPr algn="ctr"/>
            <a:endParaRPr lang="en-US" dirty="0">
              <a:solidFill>
                <a:schemeClr val="bg1"/>
              </a:solidFill>
            </a:endParaRPr>
          </a:p>
        </p:txBody>
      </p:sp>
      <p:sp>
        <p:nvSpPr>
          <p:cNvPr id="3" name="Rectangle: Rounded Corners 2">
            <a:extLst>
              <a:ext uri="{FF2B5EF4-FFF2-40B4-BE49-F238E27FC236}">
                <a16:creationId xmlns:a16="http://schemas.microsoft.com/office/drawing/2014/main" id="{87006BB3-3EF6-31C0-9C6C-BDD8073B0BBA}"/>
              </a:ext>
            </a:extLst>
          </p:cNvPr>
          <p:cNvSpPr/>
          <p:nvPr/>
        </p:nvSpPr>
        <p:spPr>
          <a:xfrm>
            <a:off x="4719021" y="720762"/>
            <a:ext cx="3372523" cy="5416475"/>
          </a:xfrm>
          <a:prstGeom prst="roundRect">
            <a:avLst>
              <a:gd name="adj" fmla="val 13158"/>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chemeClr val="tx1"/>
                </a:solidFill>
              </a:rPr>
              <a:t>The Righteous</a:t>
            </a:r>
          </a:p>
          <a:p>
            <a:pPr algn="ctr"/>
            <a:endParaRPr lang="en-US" sz="3200" b="1" u="sng" dirty="0">
              <a:solidFill>
                <a:schemeClr val="tx1"/>
              </a:solidFill>
            </a:endParaRPr>
          </a:p>
          <a:p>
            <a:pPr algn="ctr"/>
            <a:r>
              <a:rPr lang="en-US" dirty="0">
                <a:solidFill>
                  <a:schemeClr val="tx1"/>
                </a:solidFill>
              </a:rPr>
              <a:t> </a:t>
            </a:r>
          </a:p>
          <a:p>
            <a:pPr algn="ctr"/>
            <a:r>
              <a:rPr lang="en-US" sz="2400" dirty="0">
                <a:solidFill>
                  <a:schemeClr val="tx1"/>
                </a:solidFill>
              </a:rPr>
              <a:t>God is with the righteous (v. 5)</a:t>
            </a:r>
          </a:p>
          <a:p>
            <a:pPr algn="ctr"/>
            <a:endParaRPr lang="en-US" sz="2400" dirty="0">
              <a:solidFill>
                <a:schemeClr val="tx1"/>
              </a:solidFill>
            </a:endParaRPr>
          </a:p>
          <a:p>
            <a:pPr algn="ctr"/>
            <a:r>
              <a:rPr lang="en-US" sz="2400" dirty="0">
                <a:solidFill>
                  <a:schemeClr val="tx1"/>
                </a:solidFill>
              </a:rPr>
              <a:t>God is his refuge (v 6)</a:t>
            </a:r>
          </a:p>
          <a:p>
            <a:pPr algn="ctr"/>
            <a:endParaRPr lang="en-US" sz="2400" dirty="0">
              <a:solidFill>
                <a:schemeClr val="tx1"/>
              </a:solidFill>
            </a:endParaRPr>
          </a:p>
          <a:p>
            <a:pPr algn="ctr"/>
            <a:r>
              <a:rPr lang="en-US" sz="2400" dirty="0">
                <a:solidFill>
                  <a:schemeClr val="tx1"/>
                </a:solidFill>
              </a:rPr>
              <a:t>God will deliver his people (v. 7)</a:t>
            </a:r>
          </a:p>
        </p:txBody>
      </p:sp>
      <p:sp>
        <p:nvSpPr>
          <p:cNvPr id="4" name="Arrow: Left-Right 3">
            <a:extLst>
              <a:ext uri="{FF2B5EF4-FFF2-40B4-BE49-F238E27FC236}">
                <a16:creationId xmlns:a16="http://schemas.microsoft.com/office/drawing/2014/main" id="{9ABE46A4-CF02-A3BB-8631-1ECBEBF622B6}"/>
              </a:ext>
            </a:extLst>
          </p:cNvPr>
          <p:cNvSpPr/>
          <p:nvPr/>
        </p:nvSpPr>
        <p:spPr>
          <a:xfrm>
            <a:off x="3717664" y="2060089"/>
            <a:ext cx="1581374" cy="892885"/>
          </a:xfrm>
          <a:prstGeom prst="leftRightArrow">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585971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3ED4844-C12E-5B66-2C48-C1054D0D9889}"/>
              </a:ext>
            </a:extLst>
          </p:cNvPr>
          <p:cNvSpPr/>
          <p:nvPr/>
        </p:nvSpPr>
        <p:spPr>
          <a:xfrm>
            <a:off x="513380" y="229515"/>
            <a:ext cx="6428298" cy="175432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The One Who Says</a:t>
            </a:r>
          </a:p>
          <a:p>
            <a:pPr algn="ctr"/>
            <a:r>
              <a:rPr lang="en-US" sz="5400" b="1" dirty="0">
                <a:ln/>
                <a:solidFill>
                  <a:schemeClr val="accent4">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“There is no God”</a:t>
            </a:r>
            <a:endParaRPr lang="en-US" sz="5400" b="1" cap="none" spc="0" dirty="0">
              <a:ln/>
              <a:solidFill>
                <a:schemeClr val="accent4">
                  <a:lumMod val="60000"/>
                  <a:lumOff val="40000"/>
                </a:schemeClr>
              </a:solidFill>
              <a:effectLst>
                <a:outerShdw blurRad="38100" dist="38100" dir="2700000" algn="tl">
                  <a:srgbClr val="000000">
                    <a:alpha val="43137"/>
                  </a:srgbClr>
                </a:outerShdw>
              </a:effectLst>
              <a:latin typeface="Arial Rounded MT Bold" panose="020F0704030504030204" pitchFamily="34" charset="0"/>
            </a:endParaRPr>
          </a:p>
        </p:txBody>
      </p:sp>
      <p:sp>
        <p:nvSpPr>
          <p:cNvPr id="10" name="TextBox 9">
            <a:extLst>
              <a:ext uri="{FF2B5EF4-FFF2-40B4-BE49-F238E27FC236}">
                <a16:creationId xmlns:a16="http://schemas.microsoft.com/office/drawing/2014/main" id="{5C346318-08D8-A8F2-846C-618BB0701CFB}"/>
              </a:ext>
            </a:extLst>
          </p:cNvPr>
          <p:cNvSpPr txBox="1"/>
          <p:nvPr/>
        </p:nvSpPr>
        <p:spPr>
          <a:xfrm>
            <a:off x="5228216" y="6085680"/>
            <a:ext cx="3845858" cy="461665"/>
          </a:xfrm>
          <a:prstGeom prst="rect">
            <a:avLst/>
          </a:prstGeom>
          <a:noFill/>
        </p:spPr>
        <p:txBody>
          <a:bodyPr wrap="square" rtlCol="0">
            <a:spAutoFit/>
          </a:bodyPr>
          <a:lstStyle/>
          <a:p>
            <a:pPr algn="ctr"/>
            <a:r>
              <a:rPr lang="en-US" sz="2400" dirty="0">
                <a:solidFill>
                  <a:schemeClr val="bg1"/>
                </a:solidFill>
                <a:latin typeface="Arial Rounded MT Bold" panose="020F0704030504030204" pitchFamily="34" charset="0"/>
              </a:rPr>
              <a:t>Psalm 14 &amp; Psalm 53</a:t>
            </a:r>
          </a:p>
        </p:txBody>
      </p:sp>
      <p:sp>
        <p:nvSpPr>
          <p:cNvPr id="3" name="Rectangle: Rounded Corners 2">
            <a:extLst>
              <a:ext uri="{FF2B5EF4-FFF2-40B4-BE49-F238E27FC236}">
                <a16:creationId xmlns:a16="http://schemas.microsoft.com/office/drawing/2014/main" id="{B65B57C3-6C43-2F34-35F8-0DCB93FD2501}"/>
              </a:ext>
            </a:extLst>
          </p:cNvPr>
          <p:cNvSpPr/>
          <p:nvPr/>
        </p:nvSpPr>
        <p:spPr>
          <a:xfrm>
            <a:off x="1736463" y="2577098"/>
            <a:ext cx="5771478" cy="68042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14450" lvl="1" indent="-857250">
              <a:buFont typeface="+mj-lt"/>
              <a:buAutoNum type="romanUcPeriod"/>
            </a:pPr>
            <a:r>
              <a:rPr lang="en-US" sz="3600" dirty="0">
                <a:solidFill>
                  <a:schemeClr val="bg1"/>
                </a:solidFill>
                <a:effectLst>
                  <a:outerShdw blurRad="38100" dist="38100" dir="2700000" algn="tl">
                    <a:srgbClr val="000000">
                      <a:alpha val="43137"/>
                    </a:srgbClr>
                  </a:outerShdw>
                </a:effectLst>
                <a:latin typeface="Arial Rounded MT Bold" panose="020F0704030504030204" pitchFamily="34" charset="0"/>
              </a:rPr>
              <a:t>The Psalm</a:t>
            </a:r>
          </a:p>
        </p:txBody>
      </p:sp>
      <p:sp>
        <p:nvSpPr>
          <p:cNvPr id="7" name="Rectangle: Rounded Corners 6">
            <a:extLst>
              <a:ext uri="{FF2B5EF4-FFF2-40B4-BE49-F238E27FC236}">
                <a16:creationId xmlns:a16="http://schemas.microsoft.com/office/drawing/2014/main" id="{90468F9E-1C7A-D044-69F3-A6EF25E25195}"/>
              </a:ext>
            </a:extLst>
          </p:cNvPr>
          <p:cNvSpPr/>
          <p:nvPr/>
        </p:nvSpPr>
        <p:spPr>
          <a:xfrm>
            <a:off x="1736463" y="3510565"/>
            <a:ext cx="5771478" cy="68042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14450" lvl="1" indent="-857250">
              <a:buFont typeface="+mj-lt"/>
              <a:buAutoNum type="romanUcPeriod" startAt="2"/>
            </a:pPr>
            <a:r>
              <a:rPr lang="en-US" sz="3600" dirty="0">
                <a:solidFill>
                  <a:schemeClr val="bg1"/>
                </a:solidFill>
                <a:effectLst>
                  <a:outerShdw blurRad="38100" dist="38100" dir="2700000" algn="tl">
                    <a:srgbClr val="000000">
                      <a:alpha val="43137"/>
                    </a:srgbClr>
                  </a:outerShdw>
                </a:effectLst>
                <a:latin typeface="Arial Rounded MT Bold" panose="020F0704030504030204" pitchFamily="34" charset="0"/>
              </a:rPr>
              <a:t>The Connection</a:t>
            </a:r>
          </a:p>
        </p:txBody>
      </p:sp>
    </p:spTree>
    <p:extLst>
      <p:ext uri="{BB962C8B-B14F-4D97-AF65-F5344CB8AC3E}">
        <p14:creationId xmlns:p14="http://schemas.microsoft.com/office/powerpoint/2010/main" val="9330236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AB3F3D5-EC1C-0BCF-0003-5FBD73135E5B}"/>
              </a:ext>
            </a:extLst>
          </p:cNvPr>
          <p:cNvSpPr/>
          <p:nvPr/>
        </p:nvSpPr>
        <p:spPr>
          <a:xfrm>
            <a:off x="1686261" y="455393"/>
            <a:ext cx="5771478" cy="68042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14450" lvl="1" indent="-857250">
              <a:buFont typeface="+mj-lt"/>
              <a:buAutoNum type="romanUcPeriod" startAt="2"/>
            </a:pPr>
            <a:r>
              <a:rPr lang="en-US" sz="3600" dirty="0">
                <a:solidFill>
                  <a:schemeClr val="bg1"/>
                </a:solidFill>
                <a:effectLst>
                  <a:outerShdw blurRad="38100" dist="38100" dir="2700000" algn="tl">
                    <a:srgbClr val="000000">
                      <a:alpha val="43137"/>
                    </a:srgbClr>
                  </a:outerShdw>
                </a:effectLst>
                <a:latin typeface="Arial Rounded MT Bold" panose="020F0704030504030204" pitchFamily="34" charset="0"/>
              </a:rPr>
              <a:t>The Connection</a:t>
            </a:r>
          </a:p>
        </p:txBody>
      </p:sp>
      <p:sp>
        <p:nvSpPr>
          <p:cNvPr id="5" name="TextBox 4">
            <a:extLst>
              <a:ext uri="{FF2B5EF4-FFF2-40B4-BE49-F238E27FC236}">
                <a16:creationId xmlns:a16="http://schemas.microsoft.com/office/drawing/2014/main" id="{0BB0DA78-F5BE-A470-B824-DBB7BBE92C97}"/>
              </a:ext>
            </a:extLst>
          </p:cNvPr>
          <p:cNvSpPr txBox="1"/>
          <p:nvPr/>
        </p:nvSpPr>
        <p:spPr>
          <a:xfrm>
            <a:off x="650837" y="1699709"/>
            <a:ext cx="7842325" cy="830997"/>
          </a:xfrm>
          <a:prstGeom prst="rect">
            <a:avLst/>
          </a:prstGeom>
          <a:noFill/>
        </p:spPr>
        <p:txBody>
          <a:bodyPr wrap="square" rtlCol="0">
            <a:spAutoFit/>
          </a:bodyPr>
          <a:lstStyle/>
          <a:p>
            <a:pPr marL="342900" indent="-342900">
              <a:buFont typeface="+mj-lt"/>
              <a:buAutoNum type="alphaUcPeriod"/>
            </a:pPr>
            <a:r>
              <a:rPr lang="en-US" sz="2400" b="1" u="sng" dirty="0"/>
              <a:t>There is a connection between “no God” and corrupt living</a:t>
            </a:r>
            <a:r>
              <a:rPr lang="en-US" sz="2400" dirty="0"/>
              <a:t> (v. 1)</a:t>
            </a:r>
          </a:p>
        </p:txBody>
      </p:sp>
      <p:grpSp>
        <p:nvGrpSpPr>
          <p:cNvPr id="11" name="Group 10">
            <a:extLst>
              <a:ext uri="{FF2B5EF4-FFF2-40B4-BE49-F238E27FC236}">
                <a16:creationId xmlns:a16="http://schemas.microsoft.com/office/drawing/2014/main" id="{3F016195-F35F-9889-9EEE-F37D7A622DAE}"/>
              </a:ext>
            </a:extLst>
          </p:cNvPr>
          <p:cNvGrpSpPr/>
          <p:nvPr/>
        </p:nvGrpSpPr>
        <p:grpSpPr>
          <a:xfrm>
            <a:off x="1043484" y="3049796"/>
            <a:ext cx="7085711" cy="3189643"/>
            <a:chOff x="1043484" y="3049796"/>
            <a:chExt cx="7085711" cy="3189643"/>
          </a:xfrm>
        </p:grpSpPr>
        <p:sp>
          <p:nvSpPr>
            <p:cNvPr id="3" name="Rectangle: Rounded Corners 2">
              <a:extLst>
                <a:ext uri="{FF2B5EF4-FFF2-40B4-BE49-F238E27FC236}">
                  <a16:creationId xmlns:a16="http://schemas.microsoft.com/office/drawing/2014/main" id="{630FD286-67EF-82A6-66CC-A9DE995AA3E0}"/>
                </a:ext>
              </a:extLst>
            </p:cNvPr>
            <p:cNvSpPr/>
            <p:nvPr/>
          </p:nvSpPr>
          <p:spPr>
            <a:xfrm>
              <a:off x="1043484" y="3049796"/>
              <a:ext cx="2587214" cy="3189643"/>
            </a:xfrm>
            <a:prstGeom prst="roundRect">
              <a:avLst>
                <a:gd name="adj" fmla="val 11677"/>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200" dirty="0">
                  <a:solidFill>
                    <a:schemeClr val="bg1"/>
                  </a:solidFill>
                  <a:latin typeface="Arial Rounded MT Bold" panose="020F0704030504030204" pitchFamily="34" charset="0"/>
                </a:rPr>
                <a:t>“There is No God”</a:t>
              </a:r>
            </a:p>
          </p:txBody>
        </p:sp>
        <p:sp>
          <p:nvSpPr>
            <p:cNvPr id="4" name="Rectangle: Rounded Corners 3">
              <a:extLst>
                <a:ext uri="{FF2B5EF4-FFF2-40B4-BE49-F238E27FC236}">
                  <a16:creationId xmlns:a16="http://schemas.microsoft.com/office/drawing/2014/main" id="{1035F9D5-5D33-C0E6-0FAD-E911941FDB8C}"/>
                </a:ext>
              </a:extLst>
            </p:cNvPr>
            <p:cNvSpPr/>
            <p:nvPr/>
          </p:nvSpPr>
          <p:spPr>
            <a:xfrm>
              <a:off x="5541981" y="3049796"/>
              <a:ext cx="2587214" cy="3189643"/>
            </a:xfrm>
            <a:prstGeom prst="roundRect">
              <a:avLst>
                <a:gd name="adj" fmla="val 11677"/>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200" dirty="0">
                  <a:solidFill>
                    <a:schemeClr val="bg1"/>
                  </a:solidFill>
                  <a:latin typeface="Arial Rounded MT Bold" panose="020F0704030504030204" pitchFamily="34" charset="0"/>
                </a:rPr>
                <a:t>Corrupt</a:t>
              </a:r>
            </a:p>
            <a:p>
              <a:pPr algn="ctr">
                <a:lnSpc>
                  <a:spcPct val="150000"/>
                </a:lnSpc>
              </a:pPr>
              <a:r>
                <a:rPr lang="en-US" sz="3200" dirty="0">
                  <a:solidFill>
                    <a:schemeClr val="bg1"/>
                  </a:solidFill>
                  <a:latin typeface="Arial Rounded MT Bold" panose="020F0704030504030204" pitchFamily="34" charset="0"/>
                </a:rPr>
                <a:t>Living</a:t>
              </a:r>
            </a:p>
          </p:txBody>
        </p:sp>
        <p:cxnSp>
          <p:nvCxnSpPr>
            <p:cNvPr id="7" name="Straight Arrow Connector 6">
              <a:extLst>
                <a:ext uri="{FF2B5EF4-FFF2-40B4-BE49-F238E27FC236}">
                  <a16:creationId xmlns:a16="http://schemas.microsoft.com/office/drawing/2014/main" id="{2010A843-3D51-102A-2241-64A7EF0839F7}"/>
                </a:ext>
              </a:extLst>
            </p:cNvPr>
            <p:cNvCxnSpPr/>
            <p:nvPr/>
          </p:nvCxnSpPr>
          <p:spPr>
            <a:xfrm>
              <a:off x="3757108" y="4491318"/>
              <a:ext cx="1629784" cy="0"/>
            </a:xfrm>
            <a:prstGeom prst="straightConnector1">
              <a:avLst/>
            </a:prstGeom>
            <a:ln w="762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DB596975-B66F-8213-AE43-F2722CB4204D}"/>
              </a:ext>
            </a:extLst>
          </p:cNvPr>
          <p:cNvGrpSpPr/>
          <p:nvPr/>
        </p:nvGrpSpPr>
        <p:grpSpPr>
          <a:xfrm>
            <a:off x="2383712" y="2229520"/>
            <a:ext cx="4405255" cy="1877210"/>
            <a:chOff x="2506532" y="685798"/>
            <a:chExt cx="4405255" cy="1877210"/>
          </a:xfrm>
        </p:grpSpPr>
        <p:sp>
          <p:nvSpPr>
            <p:cNvPr id="9" name="Arrow: Curved Down 8">
              <a:extLst>
                <a:ext uri="{FF2B5EF4-FFF2-40B4-BE49-F238E27FC236}">
                  <a16:creationId xmlns:a16="http://schemas.microsoft.com/office/drawing/2014/main" id="{5409106D-7146-F0BD-91A3-93BA3D95592B}"/>
                </a:ext>
              </a:extLst>
            </p:cNvPr>
            <p:cNvSpPr/>
            <p:nvPr/>
          </p:nvSpPr>
          <p:spPr>
            <a:xfrm>
              <a:off x="2506532" y="685798"/>
              <a:ext cx="4405255" cy="1877210"/>
            </a:xfrm>
            <a:prstGeom prst="curved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TextBox 9">
              <a:extLst>
                <a:ext uri="{FF2B5EF4-FFF2-40B4-BE49-F238E27FC236}">
                  <a16:creationId xmlns:a16="http://schemas.microsoft.com/office/drawing/2014/main" id="{CBB93663-967E-F0EE-29DE-B10E6FE48BF8}"/>
                </a:ext>
              </a:extLst>
            </p:cNvPr>
            <p:cNvSpPr txBox="1"/>
            <p:nvPr/>
          </p:nvSpPr>
          <p:spPr>
            <a:xfrm>
              <a:off x="3792063" y="743191"/>
              <a:ext cx="1694337" cy="461665"/>
            </a:xfrm>
            <a:prstGeom prst="rect">
              <a:avLst/>
            </a:prstGeom>
            <a:noFill/>
          </p:spPr>
          <p:txBody>
            <a:bodyPr wrap="square" rtlCol="0">
              <a:spAutoFit/>
            </a:bodyPr>
            <a:lstStyle/>
            <a:p>
              <a:pPr algn="ctr"/>
              <a:r>
                <a:rPr lang="en-US" sz="2400" dirty="0">
                  <a:latin typeface="Arial Rounded MT Bold" panose="020F0704030504030204" pitchFamily="34" charset="0"/>
                </a:rPr>
                <a:t>Leads to</a:t>
              </a:r>
            </a:p>
          </p:txBody>
        </p:sp>
      </p:grpSp>
      <p:sp>
        <p:nvSpPr>
          <p:cNvPr id="6" name="Rectangle 5">
            <a:extLst>
              <a:ext uri="{FF2B5EF4-FFF2-40B4-BE49-F238E27FC236}">
                <a16:creationId xmlns:a16="http://schemas.microsoft.com/office/drawing/2014/main" id="{F3C2D592-DD7D-8692-5FC3-52E4A66B47E3}"/>
              </a:ext>
            </a:extLst>
          </p:cNvPr>
          <p:cNvSpPr/>
          <p:nvPr/>
        </p:nvSpPr>
        <p:spPr>
          <a:xfrm>
            <a:off x="5803751" y="4106730"/>
            <a:ext cx="2076225" cy="183687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Lying</a:t>
            </a:r>
          </a:p>
          <a:p>
            <a:pPr algn="ctr"/>
            <a:r>
              <a:rPr lang="en-US" sz="2400" dirty="0">
                <a:solidFill>
                  <a:schemeClr val="bg1"/>
                </a:solidFill>
              </a:rPr>
              <a:t>Drunkenness</a:t>
            </a:r>
          </a:p>
          <a:p>
            <a:pPr algn="ctr"/>
            <a:r>
              <a:rPr lang="en-US" sz="2400" dirty="0">
                <a:solidFill>
                  <a:schemeClr val="bg1"/>
                </a:solidFill>
              </a:rPr>
              <a:t>Stealing</a:t>
            </a:r>
          </a:p>
          <a:p>
            <a:pPr algn="ctr"/>
            <a:r>
              <a:rPr lang="en-US" sz="2400" dirty="0">
                <a:solidFill>
                  <a:schemeClr val="bg1"/>
                </a:solidFill>
              </a:rPr>
              <a:t>Fornication</a:t>
            </a:r>
          </a:p>
          <a:p>
            <a:pPr algn="ctr"/>
            <a:r>
              <a:rPr lang="en-US" sz="2400" dirty="0">
                <a:solidFill>
                  <a:schemeClr val="bg1"/>
                </a:solidFill>
              </a:rPr>
              <a:t>Homosexual</a:t>
            </a:r>
          </a:p>
        </p:txBody>
      </p:sp>
    </p:spTree>
    <p:extLst>
      <p:ext uri="{BB962C8B-B14F-4D97-AF65-F5344CB8AC3E}">
        <p14:creationId xmlns:p14="http://schemas.microsoft.com/office/powerpoint/2010/main" val="40007211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7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1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1750" fill="hold"/>
                                        <p:tgtEl>
                                          <p:spTgt spid="6"/>
                                        </p:tgtEl>
                                        <p:attrNameLst>
                                          <p:attrName>ppt_x</p:attrName>
                                        </p:attrNameLst>
                                      </p:cBhvr>
                                      <p:tavLst>
                                        <p:tav tm="0">
                                          <p:val>
                                            <p:strVal val="0-#ppt_w/2"/>
                                          </p:val>
                                        </p:tav>
                                        <p:tav tm="100000">
                                          <p:val>
                                            <p:strVal val="#ppt_x"/>
                                          </p:val>
                                        </p:tav>
                                      </p:tavLst>
                                    </p:anim>
                                    <p:anim calcmode="lin" valueType="num">
                                      <p:cBhvr additive="base">
                                        <p:cTn id="18" dur="175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AB3F3D5-EC1C-0BCF-0003-5FBD73135E5B}"/>
              </a:ext>
            </a:extLst>
          </p:cNvPr>
          <p:cNvSpPr/>
          <p:nvPr/>
        </p:nvSpPr>
        <p:spPr>
          <a:xfrm>
            <a:off x="1686261" y="455393"/>
            <a:ext cx="5771478" cy="68042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14450" lvl="1" indent="-857250">
              <a:buFont typeface="+mj-lt"/>
              <a:buAutoNum type="romanUcPeriod" startAt="2"/>
            </a:pPr>
            <a:r>
              <a:rPr lang="en-US" sz="3600" dirty="0">
                <a:solidFill>
                  <a:schemeClr val="bg1"/>
                </a:solidFill>
                <a:effectLst>
                  <a:outerShdw blurRad="38100" dist="38100" dir="2700000" algn="tl">
                    <a:srgbClr val="000000">
                      <a:alpha val="43137"/>
                    </a:srgbClr>
                  </a:outerShdw>
                </a:effectLst>
                <a:latin typeface="Arial Rounded MT Bold" panose="020F0704030504030204" pitchFamily="34" charset="0"/>
              </a:rPr>
              <a:t>The Connection</a:t>
            </a:r>
          </a:p>
        </p:txBody>
      </p:sp>
      <p:sp>
        <p:nvSpPr>
          <p:cNvPr id="5" name="TextBox 4">
            <a:extLst>
              <a:ext uri="{FF2B5EF4-FFF2-40B4-BE49-F238E27FC236}">
                <a16:creationId xmlns:a16="http://schemas.microsoft.com/office/drawing/2014/main" id="{0BB0DA78-F5BE-A470-B824-DBB7BBE92C97}"/>
              </a:ext>
            </a:extLst>
          </p:cNvPr>
          <p:cNvSpPr txBox="1"/>
          <p:nvPr/>
        </p:nvSpPr>
        <p:spPr>
          <a:xfrm>
            <a:off x="650837" y="1699709"/>
            <a:ext cx="7842325" cy="3046988"/>
          </a:xfrm>
          <a:prstGeom prst="rect">
            <a:avLst/>
          </a:prstGeom>
          <a:noFill/>
        </p:spPr>
        <p:txBody>
          <a:bodyPr wrap="square" rtlCol="0">
            <a:spAutoFit/>
          </a:bodyPr>
          <a:lstStyle/>
          <a:p>
            <a:pPr marL="342900" indent="-342900">
              <a:buFont typeface="+mj-lt"/>
              <a:buAutoNum type="alphaUcPeriod"/>
            </a:pPr>
            <a:r>
              <a:rPr lang="en-US" sz="2400" b="1" u="sng" dirty="0"/>
              <a:t>There is a connection between “no God” and corrupt living</a:t>
            </a:r>
            <a:r>
              <a:rPr lang="en-US" sz="2400" dirty="0"/>
              <a:t> (v. 1)</a:t>
            </a:r>
          </a:p>
          <a:p>
            <a:pPr marL="914400" lvl="1" indent="-457200">
              <a:buFont typeface="+mj-lt"/>
              <a:buAutoNum type="arabicPeriod"/>
            </a:pPr>
            <a:r>
              <a:rPr lang="en-US" sz="2400" i="1" dirty="0"/>
              <a:t>This is much more than just a denial of the existence of God</a:t>
            </a:r>
          </a:p>
          <a:p>
            <a:pPr marL="914400" lvl="1" indent="-457200">
              <a:buFont typeface="+mj-lt"/>
              <a:buAutoNum type="arabicPeriod"/>
            </a:pPr>
            <a:r>
              <a:rPr lang="en-US" sz="2400" i="1" dirty="0"/>
              <a:t>Would include a rejection of the belief that God matters or that his will is of any importance to man (cf. Psa. 10:4)</a:t>
            </a:r>
          </a:p>
          <a:p>
            <a:pPr marL="914400" lvl="1" indent="-457200">
              <a:buFont typeface="+mj-lt"/>
              <a:buAutoNum type="arabicPeriod"/>
            </a:pPr>
            <a:r>
              <a:rPr lang="en-US" sz="2400" i="1" dirty="0"/>
              <a:t>Focus is not on what he </a:t>
            </a:r>
            <a:r>
              <a:rPr lang="en-US" sz="2400" i="1" u="sng" dirty="0"/>
              <a:t>says</a:t>
            </a:r>
            <a:r>
              <a:rPr lang="en-US" sz="2400" i="1" dirty="0"/>
              <a:t>, but how he </a:t>
            </a:r>
            <a:r>
              <a:rPr lang="en-US" sz="2400" i="1" u="sng" dirty="0"/>
              <a:t>lives</a:t>
            </a:r>
            <a:r>
              <a:rPr lang="en-US" sz="2400" i="1" dirty="0"/>
              <a:t>!</a:t>
            </a:r>
          </a:p>
        </p:txBody>
      </p:sp>
    </p:spTree>
    <p:extLst>
      <p:ext uri="{BB962C8B-B14F-4D97-AF65-F5344CB8AC3E}">
        <p14:creationId xmlns:p14="http://schemas.microsoft.com/office/powerpoint/2010/main" val="21805848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AB3F3D5-EC1C-0BCF-0003-5FBD73135E5B}"/>
              </a:ext>
            </a:extLst>
          </p:cNvPr>
          <p:cNvSpPr/>
          <p:nvPr/>
        </p:nvSpPr>
        <p:spPr>
          <a:xfrm>
            <a:off x="1686261" y="455393"/>
            <a:ext cx="5771478" cy="68042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14450" lvl="1" indent="-857250">
              <a:buFont typeface="+mj-lt"/>
              <a:buAutoNum type="romanUcPeriod" startAt="2"/>
            </a:pPr>
            <a:r>
              <a:rPr lang="en-US" sz="3600" dirty="0">
                <a:solidFill>
                  <a:schemeClr val="bg1"/>
                </a:solidFill>
                <a:effectLst>
                  <a:outerShdw blurRad="38100" dist="38100" dir="2700000" algn="tl">
                    <a:srgbClr val="000000">
                      <a:alpha val="43137"/>
                    </a:srgbClr>
                  </a:outerShdw>
                </a:effectLst>
                <a:latin typeface="Arial Rounded MT Bold" panose="020F0704030504030204" pitchFamily="34" charset="0"/>
              </a:rPr>
              <a:t>The Connection</a:t>
            </a:r>
          </a:p>
        </p:txBody>
      </p:sp>
      <p:sp>
        <p:nvSpPr>
          <p:cNvPr id="5" name="TextBox 4">
            <a:extLst>
              <a:ext uri="{FF2B5EF4-FFF2-40B4-BE49-F238E27FC236}">
                <a16:creationId xmlns:a16="http://schemas.microsoft.com/office/drawing/2014/main" id="{0BB0DA78-F5BE-A470-B824-DBB7BBE92C97}"/>
              </a:ext>
            </a:extLst>
          </p:cNvPr>
          <p:cNvSpPr txBox="1"/>
          <p:nvPr/>
        </p:nvSpPr>
        <p:spPr>
          <a:xfrm>
            <a:off x="650837" y="1699709"/>
            <a:ext cx="7842325" cy="2800767"/>
          </a:xfrm>
          <a:prstGeom prst="rect">
            <a:avLst/>
          </a:prstGeom>
          <a:noFill/>
        </p:spPr>
        <p:txBody>
          <a:bodyPr wrap="square" rtlCol="0">
            <a:spAutoFit/>
          </a:bodyPr>
          <a:lstStyle/>
          <a:p>
            <a:pPr marL="342900" indent="-342900">
              <a:buFont typeface="+mj-lt"/>
              <a:buAutoNum type="alphaUcPeriod"/>
            </a:pPr>
            <a:r>
              <a:rPr lang="en-US" sz="2400" b="1" u="sng" dirty="0"/>
              <a:t>There is a connection between “no God” and corrupt living</a:t>
            </a:r>
            <a:r>
              <a:rPr lang="en-US" sz="2400" dirty="0"/>
              <a:t> (v. 1)</a:t>
            </a:r>
          </a:p>
          <a:p>
            <a:pPr marL="342900" indent="-342900">
              <a:buFont typeface="+mj-lt"/>
              <a:buAutoNum type="alphaUcPeriod"/>
            </a:pPr>
            <a:endParaRPr lang="en-US" sz="800" dirty="0"/>
          </a:p>
          <a:p>
            <a:pPr marL="342900" indent="-342900">
              <a:buFont typeface="+mj-lt"/>
              <a:buAutoNum type="alphaUcPeriod"/>
            </a:pPr>
            <a:r>
              <a:rPr lang="en-US" sz="2400" b="1" u="sng" dirty="0"/>
              <a:t>Says “in his heart” </a:t>
            </a:r>
            <a:r>
              <a:rPr lang="en-US" sz="2400" b="1" dirty="0"/>
              <a:t>(based on the affections of his heart)</a:t>
            </a:r>
          </a:p>
          <a:p>
            <a:pPr marL="914400" lvl="1" indent="-457200">
              <a:buFont typeface="+mj-lt"/>
              <a:buAutoNum type="arabicPeriod"/>
            </a:pPr>
            <a:r>
              <a:rPr lang="en-US" sz="2400" i="1" dirty="0"/>
              <a:t>“to themselves” (NET, NCV)</a:t>
            </a:r>
          </a:p>
          <a:p>
            <a:pPr marL="914400" lvl="1" indent="-457200">
              <a:buFont typeface="+mj-lt"/>
              <a:buAutoNum type="arabicPeriod"/>
            </a:pPr>
            <a:r>
              <a:rPr lang="en-US" sz="2400" i="1" dirty="0"/>
              <a:t>He is determined to have it his way – live as he wishes</a:t>
            </a:r>
          </a:p>
          <a:p>
            <a:pPr marL="914400" lvl="1" indent="-457200">
              <a:buFont typeface="+mj-lt"/>
              <a:buAutoNum type="arabicPeriod"/>
            </a:pPr>
            <a:r>
              <a:rPr lang="en-US" sz="2400" i="1" dirty="0"/>
              <a:t>“He has contrived to convince himself of what he so much wishes” (Pulpit)</a:t>
            </a:r>
          </a:p>
        </p:txBody>
      </p:sp>
    </p:spTree>
    <p:extLst>
      <p:ext uri="{BB962C8B-B14F-4D97-AF65-F5344CB8AC3E}">
        <p14:creationId xmlns:p14="http://schemas.microsoft.com/office/powerpoint/2010/main" val="5621621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1000"/>
                                        <p:tgtEl>
                                          <p:spTgt spid="5">
                                            <p:txEl>
                                              <p:pRg st="5" end="5"/>
                                            </p:txEl>
                                          </p:spTgt>
                                        </p:tgtEl>
                                      </p:cBhvr>
                                    </p:animEffect>
                                    <p:anim calcmode="lin" valueType="num">
                                      <p:cBhvr>
                                        <p:cTn id="2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01832A-9392-8F30-93F9-7506FF9DAEC7}"/>
              </a:ext>
            </a:extLst>
          </p:cNvPr>
          <p:cNvSpPr txBox="1"/>
          <p:nvPr/>
        </p:nvSpPr>
        <p:spPr>
          <a:xfrm>
            <a:off x="1113416" y="1861074"/>
            <a:ext cx="7256033" cy="32624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words “There is” are not in the original, and may therefore be omitted: the text will then stand thus; The fool hath said in his heart, No God! that is, I wish there were none. And how common a wish is this!</a:t>
            </a: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Charles Simeon, </a:t>
            </a: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Horae </a:t>
            </a:r>
            <a:r>
              <a:rPr kumimoji="0" lang="en-US" sz="2400" b="0" i="1" u="none" strike="noStrike" kern="1200" cap="none" spc="0" normalizeH="0" baseline="0" noProof="0" dirty="0" err="1">
                <a:ln>
                  <a:noFill/>
                </a:ln>
                <a:solidFill>
                  <a:prstClr val="black"/>
                </a:solidFill>
                <a:effectLst/>
                <a:uLnTx/>
                <a:uFillTx/>
                <a:latin typeface="Calibri" panose="020F0502020204030204"/>
                <a:ea typeface="+mn-ea"/>
                <a:cs typeface="+mn-cs"/>
              </a:rPr>
              <a:t>Homileticae</a:t>
            </a: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 Psalms, I–LXXII</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sng" strike="noStrike" kern="1200" cap="none" spc="0" normalizeH="0" baseline="0" noProof="0" dirty="0">
                <a:ln>
                  <a:noFill/>
                </a:ln>
                <a:solidFill>
                  <a:prstClr val="black"/>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vol. 5 (London: Samuel Holdsworth, 1836), 56.</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21907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9175D95-91EA-2FD5-6965-4BC41C7621DA}"/>
              </a:ext>
            </a:extLst>
          </p:cNvPr>
          <p:cNvSpPr/>
          <p:nvPr/>
        </p:nvSpPr>
        <p:spPr>
          <a:xfrm>
            <a:off x="1043484" y="1624403"/>
            <a:ext cx="2587214" cy="3189643"/>
          </a:xfrm>
          <a:prstGeom prst="roundRect">
            <a:avLst>
              <a:gd name="adj" fmla="val 11677"/>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200" dirty="0">
                <a:solidFill>
                  <a:schemeClr val="bg1"/>
                </a:solidFill>
                <a:latin typeface="Arial Rounded MT Bold" panose="020F0704030504030204" pitchFamily="34" charset="0"/>
              </a:rPr>
              <a:t>“There is No God”</a:t>
            </a:r>
          </a:p>
        </p:txBody>
      </p:sp>
      <p:sp>
        <p:nvSpPr>
          <p:cNvPr id="3" name="Rectangle: Rounded Corners 2">
            <a:extLst>
              <a:ext uri="{FF2B5EF4-FFF2-40B4-BE49-F238E27FC236}">
                <a16:creationId xmlns:a16="http://schemas.microsoft.com/office/drawing/2014/main" id="{B0D506AA-DFE4-6390-94DD-3905BEAB992D}"/>
              </a:ext>
            </a:extLst>
          </p:cNvPr>
          <p:cNvSpPr/>
          <p:nvPr/>
        </p:nvSpPr>
        <p:spPr>
          <a:xfrm>
            <a:off x="5541981" y="1624403"/>
            <a:ext cx="2587214" cy="3189643"/>
          </a:xfrm>
          <a:prstGeom prst="roundRect">
            <a:avLst>
              <a:gd name="adj" fmla="val 11677"/>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200" dirty="0">
                <a:solidFill>
                  <a:schemeClr val="bg1"/>
                </a:solidFill>
                <a:latin typeface="Arial Rounded MT Bold" panose="020F0704030504030204" pitchFamily="34" charset="0"/>
              </a:rPr>
              <a:t>Corrupt</a:t>
            </a:r>
          </a:p>
          <a:p>
            <a:pPr algn="ctr">
              <a:lnSpc>
                <a:spcPct val="150000"/>
              </a:lnSpc>
            </a:pPr>
            <a:r>
              <a:rPr lang="en-US" sz="3200" dirty="0">
                <a:solidFill>
                  <a:schemeClr val="bg1"/>
                </a:solidFill>
                <a:latin typeface="Arial Rounded MT Bold" panose="020F0704030504030204" pitchFamily="34" charset="0"/>
              </a:rPr>
              <a:t>Living</a:t>
            </a:r>
          </a:p>
        </p:txBody>
      </p:sp>
      <p:grpSp>
        <p:nvGrpSpPr>
          <p:cNvPr id="10" name="Group 9">
            <a:extLst>
              <a:ext uri="{FF2B5EF4-FFF2-40B4-BE49-F238E27FC236}">
                <a16:creationId xmlns:a16="http://schemas.microsoft.com/office/drawing/2014/main" id="{DBD1DDBA-1156-7319-36F3-6D622045F39C}"/>
              </a:ext>
            </a:extLst>
          </p:cNvPr>
          <p:cNvGrpSpPr/>
          <p:nvPr/>
        </p:nvGrpSpPr>
        <p:grpSpPr>
          <a:xfrm>
            <a:off x="2506532" y="685798"/>
            <a:ext cx="4405255" cy="1877210"/>
            <a:chOff x="2506532" y="685798"/>
            <a:chExt cx="4405255" cy="1877210"/>
          </a:xfrm>
        </p:grpSpPr>
        <p:sp>
          <p:nvSpPr>
            <p:cNvPr id="5" name="Arrow: Curved Down 4">
              <a:extLst>
                <a:ext uri="{FF2B5EF4-FFF2-40B4-BE49-F238E27FC236}">
                  <a16:creationId xmlns:a16="http://schemas.microsoft.com/office/drawing/2014/main" id="{35FF216E-0F32-D820-B17F-33CFB7A993B3}"/>
                </a:ext>
              </a:extLst>
            </p:cNvPr>
            <p:cNvSpPr/>
            <p:nvPr/>
          </p:nvSpPr>
          <p:spPr>
            <a:xfrm>
              <a:off x="2506532" y="685798"/>
              <a:ext cx="4405255" cy="1877210"/>
            </a:xfrm>
            <a:prstGeom prst="curved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a:extLst>
                <a:ext uri="{FF2B5EF4-FFF2-40B4-BE49-F238E27FC236}">
                  <a16:creationId xmlns:a16="http://schemas.microsoft.com/office/drawing/2014/main" id="{FA544041-269E-9E28-C24E-118A7446C8EB}"/>
                </a:ext>
              </a:extLst>
            </p:cNvPr>
            <p:cNvSpPr txBox="1"/>
            <p:nvPr/>
          </p:nvSpPr>
          <p:spPr>
            <a:xfrm>
              <a:off x="3792063" y="743191"/>
              <a:ext cx="1694337" cy="461665"/>
            </a:xfrm>
            <a:prstGeom prst="rect">
              <a:avLst/>
            </a:prstGeom>
            <a:noFill/>
          </p:spPr>
          <p:txBody>
            <a:bodyPr wrap="square" rtlCol="0">
              <a:spAutoFit/>
            </a:bodyPr>
            <a:lstStyle/>
            <a:p>
              <a:pPr algn="ctr"/>
              <a:r>
                <a:rPr lang="en-US" sz="2400" dirty="0">
                  <a:latin typeface="Arial Rounded MT Bold" panose="020F0704030504030204" pitchFamily="34" charset="0"/>
                </a:rPr>
                <a:t>Leads to</a:t>
              </a:r>
            </a:p>
          </p:txBody>
        </p:sp>
      </p:grpSp>
      <p:grpSp>
        <p:nvGrpSpPr>
          <p:cNvPr id="9" name="Group 8">
            <a:extLst>
              <a:ext uri="{FF2B5EF4-FFF2-40B4-BE49-F238E27FC236}">
                <a16:creationId xmlns:a16="http://schemas.microsoft.com/office/drawing/2014/main" id="{1AD27EA0-0537-164A-C32F-BA54B9661CB4}"/>
              </a:ext>
            </a:extLst>
          </p:cNvPr>
          <p:cNvGrpSpPr/>
          <p:nvPr/>
        </p:nvGrpSpPr>
        <p:grpSpPr>
          <a:xfrm>
            <a:off x="2261787" y="4162311"/>
            <a:ext cx="4405255" cy="1877210"/>
            <a:chOff x="2261787" y="4162311"/>
            <a:chExt cx="4405255" cy="1877210"/>
          </a:xfrm>
        </p:grpSpPr>
        <p:sp>
          <p:nvSpPr>
            <p:cNvPr id="6" name="Arrow: Curved Down 5">
              <a:extLst>
                <a:ext uri="{FF2B5EF4-FFF2-40B4-BE49-F238E27FC236}">
                  <a16:creationId xmlns:a16="http://schemas.microsoft.com/office/drawing/2014/main" id="{DD095F94-B87A-85DF-BF45-8B2B0A474D46}"/>
                </a:ext>
              </a:extLst>
            </p:cNvPr>
            <p:cNvSpPr/>
            <p:nvPr/>
          </p:nvSpPr>
          <p:spPr>
            <a:xfrm flipH="1" flipV="1">
              <a:off x="2261787" y="4162311"/>
              <a:ext cx="4405255" cy="1877210"/>
            </a:xfrm>
            <a:prstGeom prst="curved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B601DD9F-E0E3-494D-35BC-B66AAEFC01B7}"/>
                </a:ext>
              </a:extLst>
            </p:cNvPr>
            <p:cNvSpPr txBox="1"/>
            <p:nvPr/>
          </p:nvSpPr>
          <p:spPr>
            <a:xfrm>
              <a:off x="3724831" y="5435319"/>
              <a:ext cx="1694337" cy="461665"/>
            </a:xfrm>
            <a:prstGeom prst="rect">
              <a:avLst/>
            </a:prstGeom>
            <a:noFill/>
          </p:spPr>
          <p:txBody>
            <a:bodyPr wrap="square" rtlCol="0">
              <a:spAutoFit/>
            </a:bodyPr>
            <a:lstStyle/>
            <a:p>
              <a:pPr algn="ctr"/>
              <a:r>
                <a:rPr lang="en-US" sz="2400" dirty="0">
                  <a:latin typeface="Arial Rounded MT Bold" panose="020F0704030504030204" pitchFamily="34" charset="0"/>
                </a:rPr>
                <a:t>Leads to</a:t>
              </a:r>
            </a:p>
          </p:txBody>
        </p:sp>
      </p:grpSp>
      <p:cxnSp>
        <p:nvCxnSpPr>
          <p:cNvPr id="11" name="Straight Arrow Connector 10">
            <a:extLst>
              <a:ext uri="{FF2B5EF4-FFF2-40B4-BE49-F238E27FC236}">
                <a16:creationId xmlns:a16="http://schemas.microsoft.com/office/drawing/2014/main" id="{F1923B1F-7C15-A3D0-660F-CBD97D7B30F2}"/>
              </a:ext>
            </a:extLst>
          </p:cNvPr>
          <p:cNvCxnSpPr/>
          <p:nvPr/>
        </p:nvCxnSpPr>
        <p:spPr>
          <a:xfrm>
            <a:off x="3792063" y="3189643"/>
            <a:ext cx="1629784" cy="0"/>
          </a:xfrm>
          <a:prstGeom prst="straightConnector1">
            <a:avLst/>
          </a:prstGeom>
          <a:ln w="762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12087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right)">
                                      <p:cBhvr>
                                        <p:cTn id="12"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75140F-2E62-5F85-A943-443EC7E340FE}"/>
              </a:ext>
            </a:extLst>
          </p:cNvPr>
          <p:cNvSpPr txBox="1"/>
          <p:nvPr/>
        </p:nvSpPr>
        <p:spPr>
          <a:xfrm>
            <a:off x="930536" y="1360842"/>
            <a:ext cx="7277549" cy="230832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Their great and willful wickedness is alleged as a ground of their atheism or infidelity.</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Matthew Poole, </a:t>
            </a:r>
            <a:r>
              <a:rPr kumimoji="0" lang="en-US" sz="2400" b="0" i="1" u="sng" strike="noStrike" kern="1200" cap="none" spc="0" normalizeH="0" baseline="0" noProof="0" dirty="0">
                <a:ln>
                  <a:noFill/>
                </a:ln>
                <a:solidFill>
                  <a:srgbClr val="0000FF"/>
                </a:solidFill>
                <a:effectLst/>
                <a:uLnTx/>
                <a:uFillTx/>
                <a:latin typeface="Calibri" panose="020F0502020204030204"/>
                <a:ea typeface="+mn-ea"/>
                <a:cs typeface="+mn-cs"/>
                <a:hlinkClick r:id="rId2"/>
              </a:rPr>
              <a:t>Annotations upon the Holy Bible</a:t>
            </a:r>
            <a:r>
              <a:rPr kumimoji="0" lang="en-US" sz="2400" b="0" i="0" u="none" strike="noStrike" kern="1200" cap="none" spc="0" normalizeH="0" baseline="0" noProof="0" dirty="0">
                <a:ln>
                  <a:noFill/>
                </a:ln>
                <a:solidFill>
                  <a:srgbClr val="0000FF"/>
                </a:solidFill>
                <a:effectLst/>
                <a:uLnTx/>
                <a:uFillTx/>
                <a:latin typeface="Calibri" panose="020F0502020204030204"/>
                <a:ea typeface="+mn-ea"/>
                <a:cs typeface="+mn-cs"/>
                <a:hlinkClick r:id="rId2"/>
              </a:rPr>
              <a:t>, vol. 2 (New York: Robert Carter and Brothers, 1853), 19.</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55643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867134-DD98-E752-6E9C-F10C784B3C8C}"/>
              </a:ext>
            </a:extLst>
          </p:cNvPr>
          <p:cNvSpPr txBox="1"/>
          <p:nvPr/>
        </p:nvSpPr>
        <p:spPr>
          <a:xfrm>
            <a:off x="828339" y="797510"/>
            <a:ext cx="7718612" cy="489364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idea is that, in his apprehension, there is no such thing as God, or no such being as God. The more correct idea in the passage is, that this was the </a:t>
            </a: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belief of him who is here called a “fool;” and it is doubtful whether the language would convey the idea of desire—or of a wish that this might be so; but still there can be no doubt that such is the wish or desire of the wicked, and that they listen eagerly to any suggestions or arguments which, in their apprehension, would go to demonstrate that there is no such being as God.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Albert Barnes, </a:t>
            </a: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Notes on the Old Testament: Psalms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vol. 1, 114.</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72812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9FCDAC-08EF-49F6-30E8-826BDD2A02EC}"/>
              </a:ext>
            </a:extLst>
          </p:cNvPr>
          <p:cNvSpPr txBox="1"/>
          <p:nvPr/>
        </p:nvSpPr>
        <p:spPr>
          <a:xfrm>
            <a:off x="704626" y="1231751"/>
            <a:ext cx="7842325" cy="304698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passage would prove, also in its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connexion</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that such a belief was closely linked, either as a cause or a consequent, with a corrupt life; for this statement immediately follows in regard to the character of those who are represented as saying that there is no God.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Albert Barnes, </a:t>
            </a: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Notes on the Old Testament: Psalms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vol. 1, 114.</a:t>
            </a:r>
          </a:p>
        </p:txBody>
      </p:sp>
    </p:spTree>
    <p:extLst>
      <p:ext uri="{BB962C8B-B14F-4D97-AF65-F5344CB8AC3E}">
        <p14:creationId xmlns:p14="http://schemas.microsoft.com/office/powerpoint/2010/main" val="30742661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1319BF-0068-AD00-1638-132EC27BDFF6}"/>
              </a:ext>
            </a:extLst>
          </p:cNvPr>
          <p:cNvSpPr txBox="1"/>
          <p:nvPr/>
        </p:nvSpPr>
        <p:spPr>
          <a:xfrm>
            <a:off x="720762" y="1161826"/>
            <a:ext cx="7810052" cy="304698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As a matter of fact, the belief that there is no God is commonly founded on the desire to lead a wicked life; or, the opinion that there is no God is embraced by those who in fact lead such a life, with a desire to sustain themselves in their depravity, and to avoid the fear of future retribution.</a:t>
            </a:r>
            <a:endParaRPr kumimoji="0" lang="en-US" sz="2400" b="0"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Albert Barnes, </a:t>
            </a: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Notes on the Old Testament: Psalms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vol. 1, 114.</a:t>
            </a:r>
          </a:p>
        </p:txBody>
      </p:sp>
    </p:spTree>
    <p:extLst>
      <p:ext uri="{BB962C8B-B14F-4D97-AF65-F5344CB8AC3E}">
        <p14:creationId xmlns:p14="http://schemas.microsoft.com/office/powerpoint/2010/main" val="32218125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ldous Huxley">
            <a:extLst>
              <a:ext uri="{FF2B5EF4-FFF2-40B4-BE49-F238E27FC236}">
                <a16:creationId xmlns:a16="http://schemas.microsoft.com/office/drawing/2014/main" id="{7E2B763F-6213-21BB-7766-CC0A71C1B71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212"/>
          <a:stretch/>
        </p:blipFill>
        <p:spPr bwMode="auto">
          <a:xfrm>
            <a:off x="123263" y="341259"/>
            <a:ext cx="1199927" cy="15842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8448A6D-E974-C62A-4A4D-6D19E0988BF5}"/>
              </a:ext>
            </a:extLst>
          </p:cNvPr>
          <p:cNvSpPr txBox="1"/>
          <p:nvPr/>
        </p:nvSpPr>
        <p:spPr>
          <a:xfrm>
            <a:off x="1366220" y="484094"/>
            <a:ext cx="7315200" cy="6017032"/>
          </a:xfrm>
          <a:prstGeom prst="rect">
            <a:avLst/>
          </a:prstGeom>
          <a:noFill/>
        </p:spPr>
        <p:txBody>
          <a:bodyPr wrap="square" rtlCol="0">
            <a:spAutoFit/>
          </a:bodyPr>
          <a:lstStyle/>
          <a:p>
            <a:pPr marL="0" marR="0" lvl="0" indent="0" algn="l" defTabSz="457200" rtl="0" eaLnBrk="1" fontAlgn="auto" latinLnBrk="0" hangingPunct="1">
              <a:lnSpc>
                <a:spcPts val="24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181818"/>
                </a:solidFill>
                <a:effectLst/>
                <a:uLnTx/>
                <a:uFillTx/>
                <a:latin typeface="Times New Roman" panose="02020603050405020304" pitchFamily="18" charset="0"/>
                <a:ea typeface="+mn-ea"/>
                <a:cs typeface="Times New Roman" panose="02020603050405020304" pitchFamily="18" charset="0"/>
              </a:rPr>
              <a:t>“I had motives for not wanting the world to have a meaning; and consequently assumed that it had none, and was able without any difficulty to find satisfying reasons for this assumption. The philosopher who finds no meaning in the world is not concerned exclusively with a problem in pure metaphysics. He is also concerned to prove that there is no valid reason why he personally should not do as he wants to do. For myself, as no doubt for most of my friends, the philosophy of meaninglessness was essentially an instrument of liberation from a certain system of morality. We objected to the morality because it interfered with our sexual freedom. The supporters of this system claimed that it embodied the meaning - the Christian meaning, they insisted - of the world. There was one admirably simple method of confuting these people and justifying ourselves in our erotic revolt: we would deny that the world had any meaning whatever.”</a:t>
            </a:r>
            <a:endPar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ts val="2400"/>
              </a:lnSpc>
              <a:spcBef>
                <a:spcPts val="0"/>
              </a:spcBef>
              <a:spcAft>
                <a:spcPts val="600"/>
              </a:spcAft>
              <a:buClrTx/>
              <a:buSzTx/>
              <a:buFontTx/>
              <a:buNone/>
              <a:tabLst/>
              <a:defRPr/>
            </a:pPr>
            <a:r>
              <a:rPr kumimoji="0" lang="en-US" sz="2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rPr>
              <a:t>Aldous Huxley, </a:t>
            </a:r>
            <a:r>
              <a:rPr kumimoji="0" lang="en-US" sz="2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hlinkClick r:id="rId3"/>
              </a:rPr>
              <a:t>Ends and Means</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6497123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9175D95-91EA-2FD5-6965-4BC41C7621DA}"/>
              </a:ext>
            </a:extLst>
          </p:cNvPr>
          <p:cNvSpPr/>
          <p:nvPr/>
        </p:nvSpPr>
        <p:spPr>
          <a:xfrm>
            <a:off x="1043484" y="1624403"/>
            <a:ext cx="2587214" cy="3189643"/>
          </a:xfrm>
          <a:prstGeom prst="roundRect">
            <a:avLst>
              <a:gd name="adj" fmla="val 11677"/>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200" dirty="0">
                <a:solidFill>
                  <a:schemeClr val="bg1"/>
                </a:solidFill>
                <a:latin typeface="Arial Rounded MT Bold" panose="020F0704030504030204" pitchFamily="34" charset="0"/>
              </a:rPr>
              <a:t>“There is No God”</a:t>
            </a:r>
          </a:p>
        </p:txBody>
      </p:sp>
      <p:sp>
        <p:nvSpPr>
          <p:cNvPr id="3" name="Rectangle: Rounded Corners 2">
            <a:extLst>
              <a:ext uri="{FF2B5EF4-FFF2-40B4-BE49-F238E27FC236}">
                <a16:creationId xmlns:a16="http://schemas.microsoft.com/office/drawing/2014/main" id="{B0D506AA-DFE4-6390-94DD-3905BEAB992D}"/>
              </a:ext>
            </a:extLst>
          </p:cNvPr>
          <p:cNvSpPr/>
          <p:nvPr/>
        </p:nvSpPr>
        <p:spPr>
          <a:xfrm>
            <a:off x="5541981" y="1624403"/>
            <a:ext cx="2587214" cy="3189643"/>
          </a:xfrm>
          <a:prstGeom prst="roundRect">
            <a:avLst>
              <a:gd name="adj" fmla="val 11677"/>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200" dirty="0">
                <a:solidFill>
                  <a:schemeClr val="bg1"/>
                </a:solidFill>
                <a:latin typeface="Arial Rounded MT Bold" panose="020F0704030504030204" pitchFamily="34" charset="0"/>
              </a:rPr>
              <a:t>Corrupt</a:t>
            </a:r>
          </a:p>
          <a:p>
            <a:pPr algn="ctr">
              <a:lnSpc>
                <a:spcPct val="150000"/>
              </a:lnSpc>
            </a:pPr>
            <a:r>
              <a:rPr lang="en-US" sz="3200" dirty="0">
                <a:solidFill>
                  <a:schemeClr val="bg1"/>
                </a:solidFill>
                <a:latin typeface="Arial Rounded MT Bold" panose="020F0704030504030204" pitchFamily="34" charset="0"/>
              </a:rPr>
              <a:t>Living</a:t>
            </a:r>
          </a:p>
        </p:txBody>
      </p:sp>
      <p:grpSp>
        <p:nvGrpSpPr>
          <p:cNvPr id="9" name="Group 8">
            <a:extLst>
              <a:ext uri="{FF2B5EF4-FFF2-40B4-BE49-F238E27FC236}">
                <a16:creationId xmlns:a16="http://schemas.microsoft.com/office/drawing/2014/main" id="{1AD27EA0-0537-164A-C32F-BA54B9661CB4}"/>
              </a:ext>
            </a:extLst>
          </p:cNvPr>
          <p:cNvGrpSpPr/>
          <p:nvPr/>
        </p:nvGrpSpPr>
        <p:grpSpPr>
          <a:xfrm>
            <a:off x="2261787" y="4162311"/>
            <a:ext cx="4405255" cy="1877210"/>
            <a:chOff x="2261787" y="4162311"/>
            <a:chExt cx="4405255" cy="1877210"/>
          </a:xfrm>
        </p:grpSpPr>
        <p:sp>
          <p:nvSpPr>
            <p:cNvPr id="6" name="Arrow: Curved Down 5">
              <a:extLst>
                <a:ext uri="{FF2B5EF4-FFF2-40B4-BE49-F238E27FC236}">
                  <a16:creationId xmlns:a16="http://schemas.microsoft.com/office/drawing/2014/main" id="{DD095F94-B87A-85DF-BF45-8B2B0A474D46}"/>
                </a:ext>
              </a:extLst>
            </p:cNvPr>
            <p:cNvSpPr/>
            <p:nvPr/>
          </p:nvSpPr>
          <p:spPr>
            <a:xfrm flipH="1" flipV="1">
              <a:off x="2261787" y="4162311"/>
              <a:ext cx="4405255" cy="1877210"/>
            </a:xfrm>
            <a:prstGeom prst="curved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B601DD9F-E0E3-494D-35BC-B66AAEFC01B7}"/>
                </a:ext>
              </a:extLst>
            </p:cNvPr>
            <p:cNvSpPr txBox="1"/>
            <p:nvPr/>
          </p:nvSpPr>
          <p:spPr>
            <a:xfrm>
              <a:off x="3724831" y="5435319"/>
              <a:ext cx="1694337" cy="461665"/>
            </a:xfrm>
            <a:prstGeom prst="rect">
              <a:avLst/>
            </a:prstGeom>
            <a:noFill/>
          </p:spPr>
          <p:txBody>
            <a:bodyPr wrap="square" rtlCol="0">
              <a:spAutoFit/>
            </a:bodyPr>
            <a:lstStyle/>
            <a:p>
              <a:pPr algn="ctr"/>
              <a:r>
                <a:rPr lang="en-US" sz="2400" dirty="0">
                  <a:latin typeface="Arial Rounded MT Bold" panose="020F0704030504030204" pitchFamily="34" charset="0"/>
                </a:rPr>
                <a:t>Leads to</a:t>
              </a:r>
            </a:p>
          </p:txBody>
        </p:sp>
      </p:grpSp>
      <p:cxnSp>
        <p:nvCxnSpPr>
          <p:cNvPr id="11" name="Straight Arrow Connector 10">
            <a:extLst>
              <a:ext uri="{FF2B5EF4-FFF2-40B4-BE49-F238E27FC236}">
                <a16:creationId xmlns:a16="http://schemas.microsoft.com/office/drawing/2014/main" id="{F1923B1F-7C15-A3D0-660F-CBD97D7B30F2}"/>
              </a:ext>
            </a:extLst>
          </p:cNvPr>
          <p:cNvCxnSpPr/>
          <p:nvPr/>
        </p:nvCxnSpPr>
        <p:spPr>
          <a:xfrm>
            <a:off x="3792063" y="3189643"/>
            <a:ext cx="1629784" cy="0"/>
          </a:xfrm>
          <a:prstGeom prst="straightConnector1">
            <a:avLst/>
          </a:prstGeom>
          <a:ln w="762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7D57CA9E-1978-100E-50DC-984002DBCDDF}"/>
              </a:ext>
            </a:extLst>
          </p:cNvPr>
          <p:cNvSpPr/>
          <p:nvPr/>
        </p:nvSpPr>
        <p:spPr>
          <a:xfrm>
            <a:off x="5862918" y="2078914"/>
            <a:ext cx="2076225" cy="183687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Lying</a:t>
            </a:r>
          </a:p>
          <a:p>
            <a:pPr algn="ctr"/>
            <a:r>
              <a:rPr lang="en-US" sz="2400" dirty="0">
                <a:solidFill>
                  <a:schemeClr val="bg1"/>
                </a:solidFill>
              </a:rPr>
              <a:t>Drunkenness</a:t>
            </a:r>
          </a:p>
          <a:p>
            <a:pPr algn="ctr"/>
            <a:r>
              <a:rPr lang="en-US" sz="2400" dirty="0">
                <a:solidFill>
                  <a:schemeClr val="bg1"/>
                </a:solidFill>
              </a:rPr>
              <a:t>Stealing</a:t>
            </a:r>
          </a:p>
          <a:p>
            <a:pPr algn="ctr"/>
            <a:r>
              <a:rPr lang="en-US" sz="2400" dirty="0">
                <a:solidFill>
                  <a:schemeClr val="bg1"/>
                </a:solidFill>
              </a:rPr>
              <a:t>Fornication</a:t>
            </a:r>
          </a:p>
          <a:p>
            <a:pPr algn="ctr"/>
            <a:r>
              <a:rPr lang="en-US" sz="2400" dirty="0">
                <a:solidFill>
                  <a:schemeClr val="bg1"/>
                </a:solidFill>
              </a:rPr>
              <a:t>Homosexual</a:t>
            </a:r>
          </a:p>
        </p:txBody>
      </p:sp>
    </p:spTree>
    <p:extLst>
      <p:ext uri="{BB962C8B-B14F-4D97-AF65-F5344CB8AC3E}">
        <p14:creationId xmlns:p14="http://schemas.microsoft.com/office/powerpoint/2010/main" val="5222487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750" fill="hold"/>
                                        <p:tgtEl>
                                          <p:spTgt spid="4"/>
                                        </p:tgtEl>
                                        <p:attrNameLst>
                                          <p:attrName>ppt_x</p:attrName>
                                        </p:attrNameLst>
                                      </p:cBhvr>
                                      <p:tavLst>
                                        <p:tav tm="0">
                                          <p:val>
                                            <p:strVal val="1+#ppt_w/2"/>
                                          </p:val>
                                        </p:tav>
                                        <p:tav tm="100000">
                                          <p:val>
                                            <p:strVal val="#ppt_x"/>
                                          </p:val>
                                        </p:tav>
                                      </p:tavLst>
                                    </p:anim>
                                    <p:anim calcmode="lin" valueType="num">
                                      <p:cBhvr additive="base">
                                        <p:cTn id="8" dur="175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3ED4844-C12E-5B66-2C48-C1054D0D9889}"/>
              </a:ext>
            </a:extLst>
          </p:cNvPr>
          <p:cNvSpPr/>
          <p:nvPr/>
        </p:nvSpPr>
        <p:spPr>
          <a:xfrm>
            <a:off x="513380" y="229515"/>
            <a:ext cx="6428298" cy="175432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The One Who Says</a:t>
            </a:r>
          </a:p>
          <a:p>
            <a:pPr algn="ctr"/>
            <a:r>
              <a:rPr lang="en-US" sz="5400" b="1" dirty="0">
                <a:ln/>
                <a:solidFill>
                  <a:schemeClr val="accent4">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“There is no God”</a:t>
            </a:r>
            <a:endParaRPr lang="en-US" sz="5400" b="1" cap="none" spc="0" dirty="0">
              <a:ln/>
              <a:solidFill>
                <a:schemeClr val="accent4">
                  <a:lumMod val="60000"/>
                  <a:lumOff val="40000"/>
                </a:schemeClr>
              </a:solidFill>
              <a:effectLst>
                <a:outerShdw blurRad="38100" dist="38100" dir="2700000" algn="tl">
                  <a:srgbClr val="000000">
                    <a:alpha val="43137"/>
                  </a:srgbClr>
                </a:outerShdw>
              </a:effectLst>
              <a:latin typeface="Arial Rounded MT Bold" panose="020F0704030504030204" pitchFamily="34" charset="0"/>
            </a:endParaRPr>
          </a:p>
        </p:txBody>
      </p:sp>
      <p:sp>
        <p:nvSpPr>
          <p:cNvPr id="10" name="TextBox 9">
            <a:extLst>
              <a:ext uri="{FF2B5EF4-FFF2-40B4-BE49-F238E27FC236}">
                <a16:creationId xmlns:a16="http://schemas.microsoft.com/office/drawing/2014/main" id="{5C346318-08D8-A8F2-846C-618BB0701CFB}"/>
              </a:ext>
            </a:extLst>
          </p:cNvPr>
          <p:cNvSpPr txBox="1"/>
          <p:nvPr/>
        </p:nvSpPr>
        <p:spPr>
          <a:xfrm>
            <a:off x="5228216" y="6085680"/>
            <a:ext cx="3845858" cy="461665"/>
          </a:xfrm>
          <a:prstGeom prst="rect">
            <a:avLst/>
          </a:prstGeom>
          <a:noFill/>
        </p:spPr>
        <p:txBody>
          <a:bodyPr wrap="square" rtlCol="0">
            <a:spAutoFit/>
          </a:bodyPr>
          <a:lstStyle/>
          <a:p>
            <a:pPr algn="ctr"/>
            <a:r>
              <a:rPr lang="en-US" sz="2400" dirty="0">
                <a:solidFill>
                  <a:schemeClr val="bg1"/>
                </a:solidFill>
                <a:latin typeface="Arial Rounded MT Bold" panose="020F0704030504030204" pitchFamily="34" charset="0"/>
              </a:rPr>
              <a:t>Psalm 14 &amp; Psalm 53</a:t>
            </a:r>
          </a:p>
        </p:txBody>
      </p:sp>
      <p:sp>
        <p:nvSpPr>
          <p:cNvPr id="3" name="Rectangle: Rounded Corners 2">
            <a:extLst>
              <a:ext uri="{FF2B5EF4-FFF2-40B4-BE49-F238E27FC236}">
                <a16:creationId xmlns:a16="http://schemas.microsoft.com/office/drawing/2014/main" id="{B65B57C3-6C43-2F34-35F8-0DCB93FD2501}"/>
              </a:ext>
            </a:extLst>
          </p:cNvPr>
          <p:cNvSpPr/>
          <p:nvPr/>
        </p:nvSpPr>
        <p:spPr>
          <a:xfrm>
            <a:off x="1736463" y="2577098"/>
            <a:ext cx="5771478" cy="68042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14450" lvl="1" indent="-857250">
              <a:buFont typeface="+mj-lt"/>
              <a:buAutoNum type="romanUcPeriod"/>
            </a:pPr>
            <a:r>
              <a:rPr lang="en-US" sz="3600" dirty="0">
                <a:solidFill>
                  <a:schemeClr val="bg1"/>
                </a:solidFill>
                <a:effectLst>
                  <a:outerShdw blurRad="38100" dist="38100" dir="2700000" algn="tl">
                    <a:srgbClr val="000000">
                      <a:alpha val="43137"/>
                    </a:srgbClr>
                  </a:outerShdw>
                </a:effectLst>
                <a:latin typeface="Arial Rounded MT Bold" panose="020F0704030504030204" pitchFamily="34" charset="0"/>
              </a:rPr>
              <a:t>The Psalm</a:t>
            </a:r>
          </a:p>
        </p:txBody>
      </p:sp>
      <p:sp>
        <p:nvSpPr>
          <p:cNvPr id="7" name="Rectangle: Rounded Corners 6">
            <a:extLst>
              <a:ext uri="{FF2B5EF4-FFF2-40B4-BE49-F238E27FC236}">
                <a16:creationId xmlns:a16="http://schemas.microsoft.com/office/drawing/2014/main" id="{90468F9E-1C7A-D044-69F3-A6EF25E25195}"/>
              </a:ext>
            </a:extLst>
          </p:cNvPr>
          <p:cNvSpPr/>
          <p:nvPr/>
        </p:nvSpPr>
        <p:spPr>
          <a:xfrm>
            <a:off x="1736463" y="3510565"/>
            <a:ext cx="5771478" cy="68042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14450" lvl="1" indent="-857250">
              <a:buFont typeface="+mj-lt"/>
              <a:buAutoNum type="romanUcPeriod" startAt="2"/>
            </a:pPr>
            <a:r>
              <a:rPr lang="en-US" sz="3600" dirty="0">
                <a:solidFill>
                  <a:schemeClr val="bg1"/>
                </a:solidFill>
                <a:effectLst>
                  <a:outerShdw blurRad="38100" dist="38100" dir="2700000" algn="tl">
                    <a:srgbClr val="000000">
                      <a:alpha val="43137"/>
                    </a:srgbClr>
                  </a:outerShdw>
                </a:effectLst>
                <a:latin typeface="Arial Rounded MT Bold" panose="020F0704030504030204" pitchFamily="34" charset="0"/>
              </a:rPr>
              <a:t>The Connection</a:t>
            </a:r>
          </a:p>
        </p:txBody>
      </p:sp>
      <p:sp>
        <p:nvSpPr>
          <p:cNvPr id="8" name="Rectangle: Rounded Corners 7">
            <a:extLst>
              <a:ext uri="{FF2B5EF4-FFF2-40B4-BE49-F238E27FC236}">
                <a16:creationId xmlns:a16="http://schemas.microsoft.com/office/drawing/2014/main" id="{0759CDFE-D90F-1C91-DB78-852048DD7399}"/>
              </a:ext>
            </a:extLst>
          </p:cNvPr>
          <p:cNvSpPr/>
          <p:nvPr/>
        </p:nvSpPr>
        <p:spPr>
          <a:xfrm>
            <a:off x="1736463" y="4444032"/>
            <a:ext cx="5771478" cy="68042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14450" lvl="1" indent="-857250">
              <a:buFont typeface="+mj-lt"/>
              <a:buAutoNum type="romanUcPeriod" startAt="3"/>
            </a:pPr>
            <a:r>
              <a:rPr lang="en-US" sz="3600" dirty="0">
                <a:solidFill>
                  <a:schemeClr val="bg1"/>
                </a:solidFill>
                <a:effectLst>
                  <a:outerShdw blurRad="38100" dist="38100" dir="2700000" algn="tl">
                    <a:srgbClr val="000000">
                      <a:alpha val="43137"/>
                    </a:srgbClr>
                  </a:outerShdw>
                </a:effectLst>
                <a:latin typeface="Arial Rounded MT Bold" panose="020F0704030504030204" pitchFamily="34" charset="0"/>
              </a:rPr>
              <a:t>The Lessons</a:t>
            </a:r>
          </a:p>
        </p:txBody>
      </p:sp>
    </p:spTree>
    <p:extLst>
      <p:ext uri="{BB962C8B-B14F-4D97-AF65-F5344CB8AC3E}">
        <p14:creationId xmlns:p14="http://schemas.microsoft.com/office/powerpoint/2010/main" val="18503640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DC4A456-A80C-90BC-7F50-FF0FFCC08EE6}"/>
              </a:ext>
            </a:extLst>
          </p:cNvPr>
          <p:cNvSpPr/>
          <p:nvPr/>
        </p:nvSpPr>
        <p:spPr>
          <a:xfrm>
            <a:off x="1686261" y="463703"/>
            <a:ext cx="5771478" cy="68042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14450" lvl="1" indent="-857250">
              <a:buFont typeface="+mj-lt"/>
              <a:buAutoNum type="romanUcPeriod" startAt="3"/>
            </a:pPr>
            <a:r>
              <a:rPr lang="en-US" sz="3600" dirty="0">
                <a:solidFill>
                  <a:schemeClr val="bg1"/>
                </a:solidFill>
                <a:effectLst>
                  <a:outerShdw blurRad="38100" dist="38100" dir="2700000" algn="tl">
                    <a:srgbClr val="000000">
                      <a:alpha val="43137"/>
                    </a:srgbClr>
                  </a:outerShdw>
                </a:effectLst>
                <a:latin typeface="Arial Rounded MT Bold" panose="020F0704030504030204" pitchFamily="34" charset="0"/>
              </a:rPr>
              <a:t>The Lessons</a:t>
            </a:r>
          </a:p>
        </p:txBody>
      </p:sp>
      <p:sp>
        <p:nvSpPr>
          <p:cNvPr id="3" name="TextBox 2">
            <a:extLst>
              <a:ext uri="{FF2B5EF4-FFF2-40B4-BE49-F238E27FC236}">
                <a16:creationId xmlns:a16="http://schemas.microsoft.com/office/drawing/2014/main" id="{A17CA30D-ACE8-6F5D-7D12-3E3B873AB2EC}"/>
              </a:ext>
            </a:extLst>
          </p:cNvPr>
          <p:cNvSpPr txBox="1"/>
          <p:nvPr/>
        </p:nvSpPr>
        <p:spPr>
          <a:xfrm>
            <a:off x="650837" y="1699709"/>
            <a:ext cx="7842325" cy="2431435"/>
          </a:xfrm>
          <a:prstGeom prst="rect">
            <a:avLst/>
          </a:prstGeom>
          <a:noFill/>
        </p:spPr>
        <p:txBody>
          <a:bodyPr wrap="square" rtlCol="0">
            <a:spAutoFit/>
          </a:bodyPr>
          <a:lstStyle/>
          <a:p>
            <a:pPr marL="342900" indent="-342900">
              <a:buFont typeface="+mj-lt"/>
              <a:buAutoNum type="alphaUcPeriod"/>
            </a:pPr>
            <a:r>
              <a:rPr lang="en-US" sz="2400" b="1" u="sng" dirty="0"/>
              <a:t>Our actions are directly related to our belief or lack of…</a:t>
            </a:r>
          </a:p>
          <a:p>
            <a:pPr marL="342900" indent="-342900">
              <a:buFont typeface="+mj-lt"/>
              <a:buAutoNum type="alphaUcPeriod"/>
            </a:pPr>
            <a:endParaRPr lang="en-US" sz="800" b="1" u="sng" dirty="0"/>
          </a:p>
          <a:p>
            <a:pPr marL="342900" indent="-342900">
              <a:buFont typeface="+mj-lt"/>
              <a:buAutoNum type="alphaUcPeriod"/>
            </a:pPr>
            <a:r>
              <a:rPr lang="en-US" sz="2400" b="1" u="sng" dirty="0"/>
              <a:t>If there is no God:</a:t>
            </a:r>
          </a:p>
          <a:p>
            <a:pPr marL="914400" lvl="1" indent="-457200">
              <a:buFont typeface="+mj-lt"/>
              <a:buAutoNum type="arabicPeriod"/>
            </a:pPr>
            <a:r>
              <a:rPr lang="en-US" sz="2400" i="1" dirty="0"/>
              <a:t>No standard or moral code – no rules</a:t>
            </a:r>
          </a:p>
          <a:p>
            <a:pPr marL="914400" lvl="1" indent="-457200">
              <a:buFont typeface="+mj-lt"/>
              <a:buAutoNum type="arabicPeriod"/>
            </a:pPr>
            <a:r>
              <a:rPr lang="en-US" sz="2400" i="1" dirty="0"/>
              <a:t>No condemnation</a:t>
            </a:r>
          </a:p>
          <a:p>
            <a:pPr marL="914400" lvl="1" indent="-457200">
              <a:buFont typeface="+mj-lt"/>
              <a:buAutoNum type="arabicPeriod"/>
            </a:pPr>
            <a:r>
              <a:rPr lang="en-US" sz="2400" i="1" dirty="0"/>
              <a:t>No judgment day</a:t>
            </a:r>
          </a:p>
          <a:p>
            <a:pPr marL="914400" lvl="1" indent="-457200">
              <a:buFont typeface="+mj-lt"/>
              <a:buAutoNum type="arabicPeriod"/>
            </a:pPr>
            <a:r>
              <a:rPr lang="en-US" sz="2400" i="1" dirty="0"/>
              <a:t>We are our own gods and make own rules</a:t>
            </a:r>
          </a:p>
        </p:txBody>
      </p:sp>
      <p:grpSp>
        <p:nvGrpSpPr>
          <p:cNvPr id="6" name="Group 5">
            <a:extLst>
              <a:ext uri="{FF2B5EF4-FFF2-40B4-BE49-F238E27FC236}">
                <a16:creationId xmlns:a16="http://schemas.microsoft.com/office/drawing/2014/main" id="{C7427817-4577-0E8E-CEB8-A09C62575103}"/>
              </a:ext>
            </a:extLst>
          </p:cNvPr>
          <p:cNvGrpSpPr/>
          <p:nvPr/>
        </p:nvGrpSpPr>
        <p:grpSpPr>
          <a:xfrm>
            <a:off x="769172" y="4573516"/>
            <a:ext cx="7479251" cy="595532"/>
            <a:chOff x="769172" y="4573516"/>
            <a:chExt cx="7479251" cy="595532"/>
          </a:xfrm>
        </p:grpSpPr>
        <p:sp>
          <p:nvSpPr>
            <p:cNvPr id="5" name="TextBox 4">
              <a:extLst>
                <a:ext uri="{FF2B5EF4-FFF2-40B4-BE49-F238E27FC236}">
                  <a16:creationId xmlns:a16="http://schemas.microsoft.com/office/drawing/2014/main" id="{498E8208-9E7E-AA0B-BE5F-892A71858227}"/>
                </a:ext>
              </a:extLst>
            </p:cNvPr>
            <p:cNvSpPr txBox="1"/>
            <p:nvPr/>
          </p:nvSpPr>
          <p:spPr>
            <a:xfrm>
              <a:off x="787995" y="4584273"/>
              <a:ext cx="7460428" cy="584775"/>
            </a:xfrm>
            <a:prstGeom prst="rect">
              <a:avLst/>
            </a:prstGeom>
            <a:noFill/>
          </p:spPr>
          <p:txBody>
            <a:bodyPr wrap="square" rtlCol="0">
              <a:spAutoFit/>
            </a:bodyPr>
            <a:lstStyle/>
            <a:p>
              <a:pPr algn="ctr"/>
              <a:r>
                <a:rPr lang="en-US" sz="3200" b="1" dirty="0">
                  <a:solidFill>
                    <a:srgbClr val="002060"/>
                  </a:solidFill>
                </a:rPr>
                <a:t>That is exactly what some people want!</a:t>
              </a:r>
            </a:p>
          </p:txBody>
        </p:sp>
        <p:sp>
          <p:nvSpPr>
            <p:cNvPr id="4" name="TextBox 3">
              <a:extLst>
                <a:ext uri="{FF2B5EF4-FFF2-40B4-BE49-F238E27FC236}">
                  <a16:creationId xmlns:a16="http://schemas.microsoft.com/office/drawing/2014/main" id="{655D7936-9669-8B80-5E78-CA436BA8A26D}"/>
                </a:ext>
              </a:extLst>
            </p:cNvPr>
            <p:cNvSpPr txBox="1"/>
            <p:nvPr/>
          </p:nvSpPr>
          <p:spPr>
            <a:xfrm>
              <a:off x="769172" y="4573516"/>
              <a:ext cx="7460428" cy="584775"/>
            </a:xfrm>
            <a:prstGeom prst="rect">
              <a:avLst/>
            </a:prstGeom>
            <a:noFill/>
          </p:spPr>
          <p:txBody>
            <a:bodyPr wrap="square" rtlCol="0">
              <a:spAutoFit/>
            </a:bodyPr>
            <a:lstStyle/>
            <a:p>
              <a:pPr algn="ctr"/>
              <a:r>
                <a:rPr lang="en-US" sz="3200" b="1" dirty="0">
                  <a:solidFill>
                    <a:srgbClr val="C00000"/>
                  </a:solidFill>
                </a:rPr>
                <a:t>That is exactly what some people want!</a:t>
              </a:r>
            </a:p>
          </p:txBody>
        </p:sp>
      </p:grpSp>
    </p:spTree>
    <p:extLst>
      <p:ext uri="{BB962C8B-B14F-4D97-AF65-F5344CB8AC3E}">
        <p14:creationId xmlns:p14="http://schemas.microsoft.com/office/powerpoint/2010/main" val="7988382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1000" fill="hold"/>
                                        <p:tgtEl>
                                          <p:spTgt spid="6"/>
                                        </p:tgtEl>
                                        <p:attrNameLst>
                                          <p:attrName>ppt_w</p:attrName>
                                        </p:attrNameLst>
                                      </p:cBhvr>
                                      <p:tavLst>
                                        <p:tav tm="0">
                                          <p:val>
                                            <p:strVal val="#ppt_w*0.70"/>
                                          </p:val>
                                        </p:tav>
                                        <p:tav tm="100000">
                                          <p:val>
                                            <p:strVal val="#ppt_w"/>
                                          </p:val>
                                        </p:tav>
                                      </p:tavLst>
                                    </p:anim>
                                    <p:anim calcmode="lin" valueType="num">
                                      <p:cBhvr>
                                        <p:cTn id="43" dur="1000" fill="hold"/>
                                        <p:tgtEl>
                                          <p:spTgt spid="6"/>
                                        </p:tgtEl>
                                        <p:attrNameLst>
                                          <p:attrName>ppt_h</p:attrName>
                                        </p:attrNameLst>
                                      </p:cBhvr>
                                      <p:tavLst>
                                        <p:tav tm="0">
                                          <p:val>
                                            <p:strVal val="#ppt_h"/>
                                          </p:val>
                                        </p:tav>
                                        <p:tav tm="100000">
                                          <p:val>
                                            <p:strVal val="#ppt_h"/>
                                          </p:val>
                                        </p:tav>
                                      </p:tavLst>
                                    </p:anim>
                                    <p:animEffect transition="in" filter="fade">
                                      <p:cBhvr>
                                        <p:cTn id="4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DC4A456-A80C-90BC-7F50-FF0FFCC08EE6}"/>
              </a:ext>
            </a:extLst>
          </p:cNvPr>
          <p:cNvSpPr/>
          <p:nvPr/>
        </p:nvSpPr>
        <p:spPr>
          <a:xfrm>
            <a:off x="1686261" y="463703"/>
            <a:ext cx="5771478" cy="68042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14450" lvl="1" indent="-857250">
              <a:buFont typeface="+mj-lt"/>
              <a:buAutoNum type="romanUcPeriod" startAt="3"/>
            </a:pPr>
            <a:r>
              <a:rPr lang="en-US" sz="3600" dirty="0">
                <a:solidFill>
                  <a:schemeClr val="bg1"/>
                </a:solidFill>
                <a:effectLst>
                  <a:outerShdw blurRad="38100" dist="38100" dir="2700000" algn="tl">
                    <a:srgbClr val="000000">
                      <a:alpha val="43137"/>
                    </a:srgbClr>
                  </a:outerShdw>
                </a:effectLst>
                <a:latin typeface="Arial Rounded MT Bold" panose="020F0704030504030204" pitchFamily="34" charset="0"/>
              </a:rPr>
              <a:t>The Lessons</a:t>
            </a:r>
          </a:p>
        </p:txBody>
      </p:sp>
      <p:sp>
        <p:nvSpPr>
          <p:cNvPr id="3" name="TextBox 2">
            <a:extLst>
              <a:ext uri="{FF2B5EF4-FFF2-40B4-BE49-F238E27FC236}">
                <a16:creationId xmlns:a16="http://schemas.microsoft.com/office/drawing/2014/main" id="{A17CA30D-ACE8-6F5D-7D12-3E3B873AB2EC}"/>
              </a:ext>
            </a:extLst>
          </p:cNvPr>
          <p:cNvSpPr txBox="1"/>
          <p:nvPr/>
        </p:nvSpPr>
        <p:spPr>
          <a:xfrm>
            <a:off x="650837" y="1699709"/>
            <a:ext cx="7842325" cy="4154984"/>
          </a:xfrm>
          <a:prstGeom prst="rect">
            <a:avLst/>
          </a:prstGeom>
          <a:noFill/>
        </p:spPr>
        <p:txBody>
          <a:bodyPr wrap="square" rtlCol="0">
            <a:spAutoFit/>
          </a:bodyPr>
          <a:lstStyle/>
          <a:p>
            <a:pPr marL="342900" indent="-342900">
              <a:buFont typeface="+mj-lt"/>
              <a:buAutoNum type="alphaUcPeriod"/>
            </a:pPr>
            <a:r>
              <a:rPr lang="en-US" sz="2400" b="1" u="sng" dirty="0"/>
              <a:t>Our actions are directly related to our belief or lack of…</a:t>
            </a:r>
          </a:p>
          <a:p>
            <a:pPr marL="342900" indent="-342900">
              <a:buFont typeface="+mj-lt"/>
              <a:buAutoNum type="alphaUcPeriod"/>
            </a:pPr>
            <a:endParaRPr lang="en-US" sz="800" b="1" u="sng" dirty="0"/>
          </a:p>
          <a:p>
            <a:pPr marL="342900" indent="-342900">
              <a:buFont typeface="+mj-lt"/>
              <a:buAutoNum type="alphaUcPeriod"/>
            </a:pPr>
            <a:r>
              <a:rPr lang="en-US" sz="2400" b="1" u="sng" dirty="0"/>
              <a:t>If there is no God:</a:t>
            </a:r>
          </a:p>
          <a:p>
            <a:pPr marL="342900" indent="-342900">
              <a:buFont typeface="+mj-lt"/>
              <a:buAutoNum type="alphaUcPeriod"/>
            </a:pPr>
            <a:endParaRPr lang="en-US" sz="800" b="1" u="sng" dirty="0"/>
          </a:p>
          <a:p>
            <a:pPr marL="342900" indent="-342900">
              <a:buFont typeface="+mj-lt"/>
              <a:buAutoNum type="alphaUcPeriod"/>
            </a:pPr>
            <a:r>
              <a:rPr lang="en-US" sz="2400" b="1" u="sng" dirty="0"/>
              <a:t>One who denies God (or anything he says) is a fool</a:t>
            </a:r>
          </a:p>
          <a:p>
            <a:pPr marL="342900" indent="-342900">
              <a:buFont typeface="+mj-lt"/>
              <a:buAutoNum type="alphaUcPeriod"/>
            </a:pPr>
            <a:endParaRPr lang="en-US" sz="800" b="1" u="sng" dirty="0"/>
          </a:p>
          <a:p>
            <a:pPr marL="342900" indent="-342900">
              <a:buFont typeface="+mj-lt"/>
              <a:buAutoNum type="alphaUcPeriod"/>
            </a:pPr>
            <a:r>
              <a:rPr lang="en-US" sz="2400" b="1" u="sng" dirty="0"/>
              <a:t>Prayerlessness is practical atheism</a:t>
            </a:r>
            <a:r>
              <a:rPr lang="en-US" sz="2400" b="1" dirty="0"/>
              <a:t> </a:t>
            </a:r>
            <a:r>
              <a:rPr lang="en-US" sz="2400" dirty="0"/>
              <a:t>(v. 4)</a:t>
            </a:r>
          </a:p>
          <a:p>
            <a:pPr marL="342900" indent="-342900">
              <a:buFont typeface="+mj-lt"/>
              <a:buAutoNum type="alphaUcPeriod"/>
            </a:pPr>
            <a:endParaRPr lang="en-US" sz="800" b="1" u="sng" dirty="0"/>
          </a:p>
          <a:p>
            <a:pPr marL="342900" indent="-342900">
              <a:buFont typeface="+mj-lt"/>
              <a:buAutoNum type="alphaUcPeriod"/>
            </a:pPr>
            <a:r>
              <a:rPr lang="en-US" sz="2400" b="1" u="sng" dirty="0"/>
              <a:t>There will be those who do not understand what guides and rules the righteous – ridicule / contempt</a:t>
            </a:r>
            <a:r>
              <a:rPr lang="en-US" sz="2400" b="1" dirty="0"/>
              <a:t> </a:t>
            </a:r>
            <a:r>
              <a:rPr lang="en-US" sz="2400" dirty="0"/>
              <a:t>(v. 6)</a:t>
            </a:r>
          </a:p>
          <a:p>
            <a:pPr marL="342900" indent="-342900">
              <a:buFont typeface="+mj-lt"/>
              <a:buAutoNum type="alphaUcPeriod"/>
            </a:pPr>
            <a:endParaRPr lang="en-US" sz="800" b="1" u="sng" dirty="0"/>
          </a:p>
          <a:p>
            <a:pPr marL="342900" indent="-342900">
              <a:buFont typeface="+mj-lt"/>
              <a:buAutoNum type="alphaUcPeriod"/>
            </a:pPr>
            <a:r>
              <a:rPr lang="en-US" sz="2400" b="1" u="sng" dirty="0"/>
              <a:t>Our refuge (protection, shelter, safety) is the Lord</a:t>
            </a:r>
            <a:r>
              <a:rPr lang="en-US" sz="2400" b="1" dirty="0"/>
              <a:t> </a:t>
            </a:r>
            <a:r>
              <a:rPr lang="en-US" sz="2400" dirty="0"/>
              <a:t>(v. 6)</a:t>
            </a:r>
          </a:p>
          <a:p>
            <a:pPr marL="342900" indent="-342900">
              <a:buFont typeface="+mj-lt"/>
              <a:buAutoNum type="alphaUcPeriod"/>
            </a:pPr>
            <a:endParaRPr lang="en-US" sz="800" b="1" u="sng" dirty="0"/>
          </a:p>
          <a:p>
            <a:pPr marL="342900" indent="-342900">
              <a:buFont typeface="+mj-lt"/>
              <a:buAutoNum type="alphaUcPeriod"/>
            </a:pPr>
            <a:r>
              <a:rPr lang="en-US" sz="2400" b="1" u="sng" dirty="0"/>
              <a:t>Many times those who question God / Bible are driven to that because that’s what they wish or need…</a:t>
            </a:r>
          </a:p>
        </p:txBody>
      </p:sp>
    </p:spTree>
    <p:extLst>
      <p:ext uri="{BB962C8B-B14F-4D97-AF65-F5344CB8AC3E}">
        <p14:creationId xmlns:p14="http://schemas.microsoft.com/office/powerpoint/2010/main" val="24174916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Effect transition="in" filter="fade">
                                      <p:cBhvr>
                                        <p:cTn id="14" dur="1000"/>
                                        <p:tgtEl>
                                          <p:spTgt spid="3">
                                            <p:txEl>
                                              <p:pRg st="8" end="8"/>
                                            </p:txEl>
                                          </p:spTgt>
                                        </p:tgtEl>
                                      </p:cBhvr>
                                    </p:animEffect>
                                    <p:anim calcmode="lin" valueType="num">
                                      <p:cBhvr>
                                        <p:cTn id="1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animEffect transition="in" filter="fade">
                                      <p:cBhvr>
                                        <p:cTn id="21" dur="1000"/>
                                        <p:tgtEl>
                                          <p:spTgt spid="3">
                                            <p:txEl>
                                              <p:pRg st="10" end="10"/>
                                            </p:txEl>
                                          </p:spTgt>
                                        </p:tgtEl>
                                      </p:cBhvr>
                                    </p:animEffect>
                                    <p:anim calcmode="lin" valueType="num">
                                      <p:cBhvr>
                                        <p:cTn id="2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12" end="12"/>
                                            </p:txEl>
                                          </p:spTgt>
                                        </p:tgtEl>
                                        <p:attrNameLst>
                                          <p:attrName>style.visibility</p:attrName>
                                        </p:attrNameLst>
                                      </p:cBhvr>
                                      <p:to>
                                        <p:strVal val="visible"/>
                                      </p:to>
                                    </p:set>
                                    <p:animEffect transition="in" filter="fade">
                                      <p:cBhvr>
                                        <p:cTn id="28" dur="1000"/>
                                        <p:tgtEl>
                                          <p:spTgt spid="3">
                                            <p:txEl>
                                              <p:pRg st="12" end="12"/>
                                            </p:txEl>
                                          </p:spTgt>
                                        </p:tgtEl>
                                      </p:cBhvr>
                                    </p:animEffect>
                                    <p:anim calcmode="lin" valueType="num">
                                      <p:cBhvr>
                                        <p:cTn id="29"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3ED4844-C12E-5B66-2C48-C1054D0D9889}"/>
              </a:ext>
            </a:extLst>
          </p:cNvPr>
          <p:cNvSpPr/>
          <p:nvPr/>
        </p:nvSpPr>
        <p:spPr>
          <a:xfrm>
            <a:off x="513380" y="229515"/>
            <a:ext cx="6428298" cy="175432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The One Who Says</a:t>
            </a:r>
          </a:p>
          <a:p>
            <a:pPr algn="ctr"/>
            <a:r>
              <a:rPr lang="en-US" sz="5400" b="1" dirty="0">
                <a:ln/>
                <a:solidFill>
                  <a:schemeClr val="accent4">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“There is no God”</a:t>
            </a:r>
            <a:endParaRPr lang="en-US" sz="5400" b="1" cap="none" spc="0" dirty="0">
              <a:ln/>
              <a:solidFill>
                <a:schemeClr val="accent4">
                  <a:lumMod val="60000"/>
                  <a:lumOff val="40000"/>
                </a:schemeClr>
              </a:solidFill>
              <a:effectLst>
                <a:outerShdw blurRad="38100" dist="38100" dir="2700000" algn="tl">
                  <a:srgbClr val="000000">
                    <a:alpha val="43137"/>
                  </a:srgbClr>
                </a:outerShdw>
              </a:effectLst>
              <a:latin typeface="Arial Rounded MT Bold" panose="020F0704030504030204" pitchFamily="34" charset="0"/>
            </a:endParaRPr>
          </a:p>
        </p:txBody>
      </p:sp>
      <p:sp>
        <p:nvSpPr>
          <p:cNvPr id="10" name="TextBox 9">
            <a:extLst>
              <a:ext uri="{FF2B5EF4-FFF2-40B4-BE49-F238E27FC236}">
                <a16:creationId xmlns:a16="http://schemas.microsoft.com/office/drawing/2014/main" id="{5C346318-08D8-A8F2-846C-618BB0701CFB}"/>
              </a:ext>
            </a:extLst>
          </p:cNvPr>
          <p:cNvSpPr txBox="1"/>
          <p:nvPr/>
        </p:nvSpPr>
        <p:spPr>
          <a:xfrm>
            <a:off x="5228216" y="6085680"/>
            <a:ext cx="3845858" cy="461665"/>
          </a:xfrm>
          <a:prstGeom prst="rect">
            <a:avLst/>
          </a:prstGeom>
          <a:noFill/>
        </p:spPr>
        <p:txBody>
          <a:bodyPr wrap="square" rtlCol="0">
            <a:spAutoFit/>
          </a:bodyPr>
          <a:lstStyle/>
          <a:p>
            <a:pPr algn="ctr"/>
            <a:r>
              <a:rPr lang="en-US" sz="2400" dirty="0">
                <a:solidFill>
                  <a:schemeClr val="bg1"/>
                </a:solidFill>
                <a:latin typeface="Arial Rounded MT Bold" panose="020F0704030504030204" pitchFamily="34" charset="0"/>
              </a:rPr>
              <a:t>Psalm 14 &amp; Psalm 53</a:t>
            </a:r>
          </a:p>
        </p:txBody>
      </p:sp>
      <p:sp>
        <p:nvSpPr>
          <p:cNvPr id="3" name="Rectangle: Rounded Corners 2">
            <a:extLst>
              <a:ext uri="{FF2B5EF4-FFF2-40B4-BE49-F238E27FC236}">
                <a16:creationId xmlns:a16="http://schemas.microsoft.com/office/drawing/2014/main" id="{B65B57C3-6C43-2F34-35F8-0DCB93FD2501}"/>
              </a:ext>
            </a:extLst>
          </p:cNvPr>
          <p:cNvSpPr/>
          <p:nvPr/>
        </p:nvSpPr>
        <p:spPr>
          <a:xfrm>
            <a:off x="1736463" y="2577098"/>
            <a:ext cx="5771478" cy="68042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14450" lvl="1" indent="-857250">
              <a:buFont typeface="+mj-lt"/>
              <a:buAutoNum type="romanUcPeriod"/>
            </a:pPr>
            <a:r>
              <a:rPr lang="en-US" sz="3600" dirty="0">
                <a:solidFill>
                  <a:schemeClr val="bg1"/>
                </a:solidFill>
                <a:effectLst>
                  <a:outerShdw blurRad="38100" dist="38100" dir="2700000" algn="tl">
                    <a:srgbClr val="000000">
                      <a:alpha val="43137"/>
                    </a:srgbClr>
                  </a:outerShdw>
                </a:effectLst>
                <a:latin typeface="Arial Rounded MT Bold" panose="020F0704030504030204" pitchFamily="34" charset="0"/>
              </a:rPr>
              <a:t>The Psalm</a:t>
            </a:r>
          </a:p>
        </p:txBody>
      </p:sp>
      <p:sp>
        <p:nvSpPr>
          <p:cNvPr id="7" name="Rectangle: Rounded Corners 6">
            <a:extLst>
              <a:ext uri="{FF2B5EF4-FFF2-40B4-BE49-F238E27FC236}">
                <a16:creationId xmlns:a16="http://schemas.microsoft.com/office/drawing/2014/main" id="{90468F9E-1C7A-D044-69F3-A6EF25E25195}"/>
              </a:ext>
            </a:extLst>
          </p:cNvPr>
          <p:cNvSpPr/>
          <p:nvPr/>
        </p:nvSpPr>
        <p:spPr>
          <a:xfrm>
            <a:off x="1736463" y="3510565"/>
            <a:ext cx="5771478" cy="68042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14450" lvl="1" indent="-857250">
              <a:buFont typeface="+mj-lt"/>
              <a:buAutoNum type="romanUcPeriod" startAt="2"/>
            </a:pPr>
            <a:r>
              <a:rPr lang="en-US" sz="3600" dirty="0">
                <a:solidFill>
                  <a:schemeClr val="bg1"/>
                </a:solidFill>
                <a:effectLst>
                  <a:outerShdw blurRad="38100" dist="38100" dir="2700000" algn="tl">
                    <a:srgbClr val="000000">
                      <a:alpha val="43137"/>
                    </a:srgbClr>
                  </a:outerShdw>
                </a:effectLst>
                <a:latin typeface="Arial Rounded MT Bold" panose="020F0704030504030204" pitchFamily="34" charset="0"/>
              </a:rPr>
              <a:t>The Connection</a:t>
            </a:r>
          </a:p>
        </p:txBody>
      </p:sp>
      <p:sp>
        <p:nvSpPr>
          <p:cNvPr id="8" name="Rectangle: Rounded Corners 7">
            <a:extLst>
              <a:ext uri="{FF2B5EF4-FFF2-40B4-BE49-F238E27FC236}">
                <a16:creationId xmlns:a16="http://schemas.microsoft.com/office/drawing/2014/main" id="{0759CDFE-D90F-1C91-DB78-852048DD7399}"/>
              </a:ext>
            </a:extLst>
          </p:cNvPr>
          <p:cNvSpPr/>
          <p:nvPr/>
        </p:nvSpPr>
        <p:spPr>
          <a:xfrm>
            <a:off x="1736463" y="4444032"/>
            <a:ext cx="5771478" cy="680421"/>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14450" lvl="1" indent="-857250">
              <a:buFont typeface="+mj-lt"/>
              <a:buAutoNum type="romanUcPeriod" startAt="3"/>
            </a:pPr>
            <a:r>
              <a:rPr lang="en-US" sz="3600" dirty="0">
                <a:solidFill>
                  <a:schemeClr val="bg1"/>
                </a:solidFill>
                <a:effectLst>
                  <a:outerShdw blurRad="38100" dist="38100" dir="2700000" algn="tl">
                    <a:srgbClr val="000000">
                      <a:alpha val="43137"/>
                    </a:srgbClr>
                  </a:outerShdw>
                </a:effectLst>
                <a:latin typeface="Arial Rounded MT Bold" panose="020F0704030504030204" pitchFamily="34" charset="0"/>
              </a:rPr>
              <a:t>The Lessons</a:t>
            </a:r>
          </a:p>
        </p:txBody>
      </p:sp>
    </p:spTree>
    <p:extLst>
      <p:ext uri="{BB962C8B-B14F-4D97-AF65-F5344CB8AC3E}">
        <p14:creationId xmlns:p14="http://schemas.microsoft.com/office/powerpoint/2010/main" val="9113259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3193</TotalTime>
  <Words>1822</Words>
  <Application>Microsoft Office PowerPoint</Application>
  <PresentationFormat>On-screen Show (4:3)</PresentationFormat>
  <Paragraphs>221</Paragraphs>
  <Slides>29</Slides>
  <Notes>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29</vt:i4>
      </vt:variant>
    </vt:vector>
  </HeadingPairs>
  <TitlesOfParts>
    <vt:vector size="39" baseType="lpstr">
      <vt:lpstr>Calibri</vt:lpstr>
      <vt:lpstr>Calibri Light</vt:lpstr>
      <vt:lpstr>Arial Rounded MT Bold</vt:lpstr>
      <vt:lpstr>Wingdings</vt:lpstr>
      <vt:lpstr>Arial</vt:lpstr>
      <vt:lpstr>Times New Roman</vt:lpstr>
      <vt:lpstr>Office Theme</vt:lpstr>
      <vt:lpstr>2_Office Theme</vt:lpstr>
      <vt:lpstr>3_Office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2</cp:revision>
  <cp:lastPrinted>2022-12-25T22:13:16Z</cp:lastPrinted>
  <dcterms:created xsi:type="dcterms:W3CDTF">2022-12-22T12:07:31Z</dcterms:created>
  <dcterms:modified xsi:type="dcterms:W3CDTF">2022-12-25T22:19:36Z</dcterms:modified>
</cp:coreProperties>
</file>