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  <p:sldMasterId id="2147483740" r:id="rId2"/>
  </p:sldMasterIdLst>
  <p:notesMasterIdLst>
    <p:notesMasterId r:id="rId25"/>
  </p:notesMasterIdLst>
  <p:sldIdLst>
    <p:sldId id="264" r:id="rId3"/>
    <p:sldId id="272" r:id="rId4"/>
    <p:sldId id="273" r:id="rId5"/>
    <p:sldId id="257" r:id="rId6"/>
    <p:sldId id="260" r:id="rId7"/>
    <p:sldId id="274" r:id="rId8"/>
    <p:sldId id="275" r:id="rId9"/>
    <p:sldId id="276" r:id="rId10"/>
    <p:sldId id="277" r:id="rId11"/>
    <p:sldId id="278" r:id="rId12"/>
    <p:sldId id="280" r:id="rId13"/>
    <p:sldId id="281" r:id="rId14"/>
    <p:sldId id="283" r:id="rId15"/>
    <p:sldId id="284" r:id="rId16"/>
    <p:sldId id="285" r:id="rId17"/>
    <p:sldId id="286" r:id="rId18"/>
    <p:sldId id="258" r:id="rId19"/>
    <p:sldId id="261" r:id="rId20"/>
    <p:sldId id="287" r:id="rId21"/>
    <p:sldId id="288" r:id="rId22"/>
    <p:sldId id="289" r:id="rId23"/>
    <p:sldId id="259" r:id="rId2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26"/>
      <p:bold r:id="rId27"/>
      <p:italic r:id="rId28"/>
      <p:boldItalic r:id="rId29"/>
    </p:embeddedFont>
    <p:embeddedFont>
      <p:font typeface="Calibri Light" panose="020F0302020204030204" pitchFamily="34" charset="0"/>
      <p:regular r:id="rId30"/>
      <p:italic r:id="rId31"/>
    </p:embeddedFont>
    <p:embeddedFont>
      <p:font typeface="Cooper Black" panose="0208090404030B020404" pitchFamily="18" charset="0"/>
      <p:regular r:id="rId32"/>
    </p:embeddedFont>
    <p:embeddedFont>
      <p:font typeface="CopperPlate" panose="02020500000000000000"/>
      <p:regular r:id="rId33"/>
      <p:bold r:id="rId34"/>
      <p:italic r:id="rId35"/>
      <p:boldItalic r:id="rId36"/>
    </p:embeddedFont>
    <p:embeddedFont>
      <p:font typeface="Gabriola" panose="04040605051002020D02" pitchFamily="82" charset="0"/>
      <p:regular r:id="rId3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2" autoAdjust="0"/>
    <p:restoredTop sz="94915" autoAdjust="0"/>
  </p:normalViewPr>
  <p:slideViewPr>
    <p:cSldViewPr snapToGrid="0">
      <p:cViewPr varScale="1">
        <p:scale>
          <a:sx n="79" d="100"/>
          <a:sy n="79" d="100"/>
        </p:scale>
        <p:origin x="317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font" Target="fonts/font1.fntdata"/><Relationship Id="rId39" Type="http://schemas.openxmlformats.org/officeDocument/2006/relationships/viewProps" Target="viewProps.xml"/><Relationship Id="rId21" Type="http://schemas.openxmlformats.org/officeDocument/2006/relationships/slide" Target="slides/slide19.xml"/><Relationship Id="rId34" Type="http://schemas.openxmlformats.org/officeDocument/2006/relationships/font" Target="fonts/font9.fntdata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font" Target="fonts/font4.fntdata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font" Target="fonts/font7.fntdata"/><Relationship Id="rId37" Type="http://schemas.openxmlformats.org/officeDocument/2006/relationships/font" Target="fonts/font12.fntdata"/><Relationship Id="rId40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font" Target="fonts/font3.fntdata"/><Relationship Id="rId36" Type="http://schemas.openxmlformats.org/officeDocument/2006/relationships/font" Target="fonts/font11.fntdata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font" Target="fonts/font6.fntdata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font" Target="fonts/font2.fntdata"/><Relationship Id="rId30" Type="http://schemas.openxmlformats.org/officeDocument/2006/relationships/font" Target="fonts/font5.fntdata"/><Relationship Id="rId35" Type="http://schemas.openxmlformats.org/officeDocument/2006/relationships/font" Target="fonts/font10.fntdata"/><Relationship Id="rId8" Type="http://schemas.openxmlformats.org/officeDocument/2006/relationships/slide" Target="slides/slide6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notesMaster" Target="notesMasters/notesMaster1.xml"/><Relationship Id="rId33" Type="http://schemas.openxmlformats.org/officeDocument/2006/relationships/font" Target="fonts/font8.fntdata"/><Relationship Id="rId38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BC92CA4-A1D6-4124-BD77-5E51593AABB5}" type="datetimeFigureOut">
              <a:rPr lang="en-US" smtClean="0"/>
              <a:t>12/25/2022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82054DA-5009-47E0-9D87-87552E80A6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83174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Cf. </a:t>
            </a:r>
            <a:r>
              <a:rPr lang="en-US" dirty="0" err="1"/>
              <a:t>McGarvey</a:t>
            </a:r>
            <a:r>
              <a:rPr lang="en-US" baseline="0" dirty="0"/>
              <a:t>, New Commentary on Acts, 180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2054DA-5009-47E0-9D87-87552E80A6DD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790212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A0CEEE-B45E-448D-B48D-C203470C3AD5}" type="datetimeFigureOut">
              <a:rPr lang="en-US" smtClean="0"/>
              <a:t>12/25/2022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5B933A-1A8B-450C-AC3F-FDC6FBA84F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618414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crush"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A0CEEE-B45E-448D-B48D-C203470C3AD5}" type="datetimeFigureOut">
              <a:rPr lang="en-US" smtClean="0"/>
              <a:t>12/25/2022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5B933A-1A8B-450C-AC3F-FDC6FBA84F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750610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crush"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A0CEEE-B45E-448D-B48D-C203470C3AD5}" type="datetimeFigureOut">
              <a:rPr lang="en-US" smtClean="0"/>
              <a:t>12/25/2022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5B933A-1A8B-450C-AC3F-FDC6FBA84F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082634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crush"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A0CEEE-B45E-448D-B48D-C203470C3AD5}" type="datetimeFigureOut">
              <a:rPr lang="en-US" smtClean="0"/>
              <a:t>12/25/2022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5B933A-1A8B-450C-AC3F-FDC6FBA84F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524544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crush"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A0CEEE-B45E-448D-B48D-C203470C3AD5}" type="datetimeFigureOut">
              <a:rPr lang="en-US" smtClean="0"/>
              <a:t>12/25/2022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5B933A-1A8B-450C-AC3F-FDC6FBA84F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458809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crush"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A0CEEE-B45E-448D-B48D-C203470C3AD5}" type="datetimeFigureOut">
              <a:rPr lang="en-US" smtClean="0"/>
              <a:t>12/25/2022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5B933A-1A8B-450C-AC3F-FDC6FBA84F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71252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crush"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A0CEEE-B45E-448D-B48D-C203470C3AD5}" type="datetimeFigureOut">
              <a:rPr lang="en-US" smtClean="0"/>
              <a:t>12/25/2022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5B933A-1A8B-450C-AC3F-FDC6FBA84F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732624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crush"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A0CEEE-B45E-448D-B48D-C203470C3AD5}" type="datetimeFigureOut">
              <a:rPr lang="en-US" smtClean="0"/>
              <a:t>12/25/2022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5B933A-1A8B-450C-AC3F-FDC6FBA84F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38629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crush"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A0CEEE-B45E-448D-B48D-C203470C3AD5}" type="datetimeFigureOut">
              <a:rPr lang="en-US" smtClean="0"/>
              <a:t>12/25/2022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5B933A-1A8B-450C-AC3F-FDC6FBA84F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921113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crush"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A0CEEE-B45E-448D-B48D-C203470C3AD5}" type="datetimeFigureOut">
              <a:rPr lang="en-US" smtClean="0"/>
              <a:t>12/25/2022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5B933A-1A8B-450C-AC3F-FDC6FBA84F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37003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crush"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A0CEEE-B45E-448D-B48D-C203470C3AD5}" type="datetimeFigureOut">
              <a:rPr lang="en-US" smtClean="0"/>
              <a:t>12/25/2022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5B933A-1A8B-450C-AC3F-FDC6FBA84F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568342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crush"/>
      </p:transition>
    </mc:Choice>
    <mc:Fallback xmlns=""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589"/>
            <a:ext cx="6858000" cy="2388054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491"/>
            <a:ext cx="6858000" cy="1654969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8442E10-7FE4-418C-AFE0-3F3AE206365D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7438502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crush"/>
      </p:transition>
    </mc:Choice>
    <mc:Fallback xmlns=""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0DC2C42-35BB-4D67-8905-24528EC10E7A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3017171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crush"/>
      </p:transition>
    </mc:Choice>
    <mc:Fallback xmlns=""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398"/>
            <a:ext cx="7886700" cy="285239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009"/>
            <a:ext cx="7886700" cy="1500188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84C5F16-6054-4D01-8311-802E9D1DDAC8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9328303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crush"/>
      </p:transition>
    </mc:Choice>
    <mc:Fallback xmlns=""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541"/>
            <a:ext cx="3810000" cy="411445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541"/>
            <a:ext cx="3810000" cy="411445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7B27403-9731-4B41-B228-775C1FD2528C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0505551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crush"/>
      </p:transition>
    </mc:Choice>
    <mc:Fallback xmlns=""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365693"/>
            <a:ext cx="7886700" cy="132499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0239" y="1680482"/>
            <a:ext cx="3868737" cy="824934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0239" y="2505416"/>
            <a:ext cx="3868737" cy="368413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0482"/>
            <a:ext cx="3887788" cy="824934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416"/>
            <a:ext cx="3887788" cy="368413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F1BB62D-666F-4824-BFDB-C6ADCA56A1C2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5135784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crush"/>
      </p:transition>
    </mc:Choice>
    <mc:Fallback xmlns=""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7B3F968-BF79-404C-86A3-4821F2C03E38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2368188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crush"/>
      </p:transition>
    </mc:Choice>
    <mc:Fallback xmlns=""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9FA79C2-5A9F-4327-8973-EC93B9068300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7929532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crush"/>
      </p:transition>
    </mc:Choice>
    <mc:Fallback xmlns=""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9" y="457541"/>
            <a:ext cx="2949575" cy="160054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788" y="988220"/>
            <a:ext cx="4629150" cy="4873058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9" y="2058081"/>
            <a:ext cx="2949575" cy="3811701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94E691E-3E8A-441D-A780-275B844071AA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9475962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crush"/>
      </p:transition>
    </mc:Choice>
    <mc:Fallback xmlns=""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9" y="457541"/>
            <a:ext cx="2949575" cy="160054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788" y="988220"/>
            <a:ext cx="4629150" cy="4873058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9" y="2058081"/>
            <a:ext cx="2949575" cy="3811701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2A1BC3D-9BCA-4232-90DA-95A5F5CC9C7A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314579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crush"/>
      </p:transition>
    </mc:Choice>
    <mc:Fallback xmlns=""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89B3DCD-0107-4044-A0F8-7E799825203F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8550717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crush"/>
      </p:transition>
    </mc:Choice>
    <mc:Fallback xmlns=""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163286"/>
            <a:ext cx="1943100" cy="5932714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163286"/>
            <a:ext cx="5676900" cy="593271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6193FCA-F96F-4AF2-B808-CAF3520DB4CE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2887733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crush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4">
                <a:lumMod val="20000"/>
                <a:lumOff val="80000"/>
              </a:schemeClr>
            </a:gs>
            <a:gs pos="41000">
              <a:schemeClr val="accent4">
                <a:lumMod val="40000"/>
                <a:lumOff val="60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EA0CEEE-B45E-448D-B48D-C203470C3AD5}" type="datetimeFigureOut">
              <a:rPr lang="en-US" smtClean="0"/>
              <a:t>12/25/2022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75B933A-1A8B-450C-AC3F-FDC6FBA84F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52297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crush"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163286"/>
            <a:ext cx="7772400" cy="3265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541"/>
            <a:ext cx="7772400" cy="41144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9081"/>
            <a:ext cx="1905000" cy="4558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9081"/>
            <a:ext cx="2895600" cy="4558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9081"/>
            <a:ext cx="1905000" cy="4558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B3E2EDBC-99EA-4A0C-ABEB-AADF4F75595F}" type="slidenum">
              <a:rPr lang="en-US" smtClean="0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918478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1" r:id="rId1"/>
    <p:sldLayoutId id="2147483742" r:id="rId2"/>
    <p:sldLayoutId id="2147483743" r:id="rId3"/>
    <p:sldLayoutId id="2147483744" r:id="rId4"/>
    <p:sldLayoutId id="2147483745" r:id="rId5"/>
    <p:sldLayoutId id="2147483746" r:id="rId6"/>
    <p:sldLayoutId id="2147483747" r:id="rId7"/>
    <p:sldLayoutId id="2147483748" r:id="rId8"/>
    <p:sldLayoutId id="2147483749" r:id="rId9"/>
    <p:sldLayoutId id="2147483750" r:id="rId10"/>
    <p:sldLayoutId id="2147483751" r:id="rId11"/>
  </p:sldLayoutIdLst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crush"/>
      </p:transition>
    </mc:Choice>
    <mc:Fallback xmlns="">
      <p:transition spd="slow">
        <p:fade/>
      </p:transition>
    </mc:Fallback>
  </mc:AlternateContent>
  <p:txStyles>
    <p:titleStyle>
      <a:lvl1pPr algn="ctr" rtl="0" fontAlgn="base">
        <a:spcBef>
          <a:spcPct val="0"/>
        </a:spcBef>
        <a:spcAft>
          <a:spcPct val="0"/>
        </a:spcAft>
        <a:defRPr sz="8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800">
          <a:solidFill>
            <a:schemeClr val="tx1"/>
          </a:solidFill>
          <a:latin typeface="Trajan" pitchFamily="18" charset="0"/>
        </a:defRPr>
      </a:lvl2pPr>
      <a:lvl3pPr algn="ctr" rtl="0" fontAlgn="base">
        <a:spcBef>
          <a:spcPct val="0"/>
        </a:spcBef>
        <a:spcAft>
          <a:spcPct val="0"/>
        </a:spcAft>
        <a:defRPr sz="800">
          <a:solidFill>
            <a:schemeClr val="tx1"/>
          </a:solidFill>
          <a:latin typeface="Trajan" pitchFamily="18" charset="0"/>
        </a:defRPr>
      </a:lvl3pPr>
      <a:lvl4pPr algn="ctr" rtl="0" fontAlgn="base">
        <a:spcBef>
          <a:spcPct val="0"/>
        </a:spcBef>
        <a:spcAft>
          <a:spcPct val="0"/>
        </a:spcAft>
        <a:defRPr sz="800">
          <a:solidFill>
            <a:schemeClr val="tx1"/>
          </a:solidFill>
          <a:latin typeface="Trajan" pitchFamily="18" charset="0"/>
        </a:defRPr>
      </a:lvl4pPr>
      <a:lvl5pPr algn="ctr" rtl="0" fontAlgn="base">
        <a:spcBef>
          <a:spcPct val="0"/>
        </a:spcBef>
        <a:spcAft>
          <a:spcPct val="0"/>
        </a:spcAft>
        <a:defRPr sz="800">
          <a:solidFill>
            <a:schemeClr val="tx1"/>
          </a:solidFill>
          <a:latin typeface="Traj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800">
          <a:solidFill>
            <a:schemeClr val="tx1"/>
          </a:solidFill>
          <a:latin typeface="Traj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800">
          <a:solidFill>
            <a:schemeClr val="tx1"/>
          </a:solidFill>
          <a:latin typeface="Traj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800">
          <a:solidFill>
            <a:schemeClr val="tx1"/>
          </a:solidFill>
          <a:latin typeface="Traj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800">
          <a:solidFill>
            <a:schemeClr val="tx1"/>
          </a:solidFill>
          <a:latin typeface="Trajan" pitchFamily="18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6" Type="http://schemas.microsoft.com/office/2007/relationships/hdphoto" Target="../media/hdphoto2.wdp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wmf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ight Arrow 6"/>
          <p:cNvSpPr/>
          <p:nvPr/>
        </p:nvSpPr>
        <p:spPr>
          <a:xfrm flipH="1">
            <a:off x="2080373" y="5472953"/>
            <a:ext cx="1048870" cy="403411"/>
          </a:xfrm>
          <a:prstGeom prst="rightArrow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ight Arrow 5"/>
          <p:cNvSpPr/>
          <p:nvPr/>
        </p:nvSpPr>
        <p:spPr>
          <a:xfrm>
            <a:off x="5862918" y="5419165"/>
            <a:ext cx="1048870" cy="403411"/>
          </a:xfrm>
          <a:prstGeom prst="rightArrow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ectangle 1"/>
          <p:cNvSpPr/>
          <p:nvPr/>
        </p:nvSpPr>
        <p:spPr>
          <a:xfrm>
            <a:off x="261366" y="363071"/>
            <a:ext cx="8643264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en-US" sz="3600" b="1" dirty="0">
                <a:ln/>
                <a:solidFill>
                  <a:srgbClr val="4472C4"/>
                </a:solidFill>
                <a:latin typeface="Cooper Black" panose="0208090404030B020404" pitchFamily="18" charset="0"/>
              </a:rPr>
              <a:t>Some meetings are notable meetings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75774" y="1264024"/>
            <a:ext cx="8014447" cy="27699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ü"/>
            </a:pPr>
            <a:r>
              <a:rPr lang="en-US" sz="2400" dirty="0"/>
              <a:t>Ever been a part of a meeting of people (gathering small or large) that was remembered for years and years?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endParaRPr lang="en-US" sz="1000" dirty="0"/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en-US" sz="2400" dirty="0"/>
              <a:t>Been in a meeting – that stands out more than any other meeting of that kind?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endParaRPr lang="en-US" sz="1000" dirty="0"/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en-US" sz="2400" dirty="0"/>
              <a:t>Is there one assembly of saints – just stands out?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endParaRPr lang="en-US" sz="1000" dirty="0"/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en-US" sz="2400" dirty="0"/>
              <a:t>Ever meet with some elders – a meeting never forget?</a:t>
            </a:r>
          </a:p>
        </p:txBody>
      </p:sp>
      <p:sp>
        <p:nvSpPr>
          <p:cNvPr id="4" name="Rectangle 3"/>
          <p:cNvSpPr/>
          <p:nvPr/>
        </p:nvSpPr>
        <p:spPr>
          <a:xfrm>
            <a:off x="950880" y="4034013"/>
            <a:ext cx="7090403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en-US" sz="4800" b="1" dirty="0">
                <a:ln/>
                <a:solidFill>
                  <a:srgbClr val="4472C4"/>
                </a:solidFill>
                <a:latin typeface="Cooper Black" panose="0208090404030B020404" pitchFamily="18" charset="0"/>
              </a:rPr>
              <a:t>Two Notable Meetings</a:t>
            </a:r>
          </a:p>
        </p:txBody>
      </p:sp>
      <p:sp>
        <p:nvSpPr>
          <p:cNvPr id="5" name="Oval 4"/>
          <p:cNvSpPr/>
          <p:nvPr/>
        </p:nvSpPr>
        <p:spPr>
          <a:xfrm>
            <a:off x="2606769" y="5049372"/>
            <a:ext cx="3778623" cy="1196787"/>
          </a:xfrm>
          <a:prstGeom prst="ellipse">
            <a:avLst/>
          </a:prstGeom>
          <a:solidFill>
            <a:srgbClr val="002060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rgbClr val="FFFFFF"/>
                </a:solidFill>
                <a:latin typeface="CopperPlate" panose="02020500000000000000" pitchFamily="18" charset="0"/>
              </a:rPr>
              <a:t>Acts 20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53976" y="4836040"/>
            <a:ext cx="1703855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A</a:t>
            </a:r>
          </a:p>
          <a:p>
            <a:pPr algn="ctr"/>
            <a:r>
              <a:rPr lang="en-US" sz="2400" dirty="0"/>
              <a:t>Sunday</a:t>
            </a:r>
          </a:p>
          <a:p>
            <a:pPr algn="ctr"/>
            <a:r>
              <a:rPr lang="en-US" sz="2400" dirty="0"/>
              <a:t>Worship Service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852338" y="4836040"/>
            <a:ext cx="1703855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A</a:t>
            </a:r>
          </a:p>
          <a:p>
            <a:pPr algn="ctr"/>
            <a:r>
              <a:rPr lang="en-US" sz="2400" dirty="0"/>
              <a:t>Meeting</a:t>
            </a:r>
          </a:p>
          <a:p>
            <a:pPr algn="ctr"/>
            <a:r>
              <a:rPr lang="en-US" sz="2400" dirty="0"/>
              <a:t>With</a:t>
            </a:r>
          </a:p>
          <a:p>
            <a:pPr algn="ctr"/>
            <a:r>
              <a:rPr lang="en-US" sz="2400" dirty="0"/>
              <a:t>Elders</a:t>
            </a:r>
          </a:p>
        </p:txBody>
      </p:sp>
    </p:spTree>
    <p:extLst>
      <p:ext uri="{BB962C8B-B14F-4D97-AF65-F5344CB8AC3E}">
        <p14:creationId xmlns:p14="http://schemas.microsoft.com/office/powerpoint/2010/main" val="166543608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crush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6" grpId="0" animBg="1"/>
      <p:bldP spid="3" grpId="0" build="p" bldLvl="5"/>
      <p:bldP spid="4" grpId="0"/>
      <p:bldP spid="5" grpId="0" animBg="1"/>
      <p:bldP spid="8" grpId="0"/>
      <p:bldP spid="9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0532" name="Picture 1028" descr="C:\Program Files\MetaCard\Program\Projectr\GIFFiles\Paul 3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1" y="715964"/>
            <a:ext cx="8391525" cy="54562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/>
          <p:nvPr/>
        </p:nvSpPr>
        <p:spPr>
          <a:xfrm>
            <a:off x="381001" y="5555796"/>
            <a:ext cx="2819400" cy="91440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>
                <a:solidFill>
                  <a:srgbClr val="FFFFFF"/>
                </a:solidFill>
              </a:rPr>
              <a:t>Acts 18-21</a:t>
            </a:r>
          </a:p>
        </p:txBody>
      </p:sp>
      <p:sp>
        <p:nvSpPr>
          <p:cNvPr id="5" name="Oval 4"/>
          <p:cNvSpPr/>
          <p:nvPr/>
        </p:nvSpPr>
        <p:spPr>
          <a:xfrm>
            <a:off x="2810435" y="1357192"/>
            <a:ext cx="1021976" cy="524435"/>
          </a:xfrm>
          <a:prstGeom prst="ellipse">
            <a:avLst/>
          </a:prstGeom>
          <a:noFill/>
          <a:ln w="57150">
            <a:solidFill>
              <a:srgbClr val="FFFF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8" name="Oval 7"/>
          <p:cNvSpPr/>
          <p:nvPr/>
        </p:nvSpPr>
        <p:spPr>
          <a:xfrm>
            <a:off x="161365" y="3355042"/>
            <a:ext cx="3778623" cy="1196787"/>
          </a:xfrm>
          <a:prstGeom prst="ellipse">
            <a:avLst/>
          </a:prstGeom>
          <a:solidFill>
            <a:srgbClr val="002060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rgbClr val="FFFFFF"/>
                </a:solidFill>
                <a:latin typeface="CopperPlate" panose="02020500000000000000" pitchFamily="18" charset="0"/>
              </a:rPr>
              <a:t>Acts 20</a:t>
            </a:r>
          </a:p>
        </p:txBody>
      </p:sp>
      <p:sp>
        <p:nvSpPr>
          <p:cNvPr id="9" name="Oval 8"/>
          <p:cNvSpPr/>
          <p:nvPr/>
        </p:nvSpPr>
        <p:spPr>
          <a:xfrm>
            <a:off x="3274358" y="2686160"/>
            <a:ext cx="1021976" cy="524435"/>
          </a:xfrm>
          <a:prstGeom prst="ellipse">
            <a:avLst/>
          </a:prstGeom>
          <a:noFill/>
          <a:ln w="57150">
            <a:solidFill>
              <a:srgbClr val="FFFF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Freeform 5"/>
          <p:cNvSpPr/>
          <p:nvPr/>
        </p:nvSpPr>
        <p:spPr>
          <a:xfrm>
            <a:off x="3106271" y="1640541"/>
            <a:ext cx="430305" cy="1022086"/>
          </a:xfrm>
          <a:custGeom>
            <a:avLst/>
            <a:gdLst>
              <a:gd name="connsiteX0" fmla="*/ 0 w 430305"/>
              <a:gd name="connsiteY0" fmla="*/ 0 h 1022086"/>
              <a:gd name="connsiteX1" fmla="*/ 201705 w 430305"/>
              <a:gd name="connsiteY1" fmla="*/ 67235 h 1022086"/>
              <a:gd name="connsiteX2" fmla="*/ 255494 w 430305"/>
              <a:gd name="connsiteY2" fmla="*/ 80683 h 1022086"/>
              <a:gd name="connsiteX3" fmla="*/ 336176 w 430305"/>
              <a:gd name="connsiteY3" fmla="*/ 107577 h 1022086"/>
              <a:gd name="connsiteX4" fmla="*/ 403411 w 430305"/>
              <a:gd name="connsiteY4" fmla="*/ 228600 h 1022086"/>
              <a:gd name="connsiteX5" fmla="*/ 416858 w 430305"/>
              <a:gd name="connsiteY5" fmla="*/ 322730 h 1022086"/>
              <a:gd name="connsiteX6" fmla="*/ 430305 w 430305"/>
              <a:gd name="connsiteY6" fmla="*/ 363071 h 1022086"/>
              <a:gd name="connsiteX7" fmla="*/ 416858 w 430305"/>
              <a:gd name="connsiteY7" fmla="*/ 605118 h 1022086"/>
              <a:gd name="connsiteX8" fmla="*/ 403411 w 430305"/>
              <a:gd name="connsiteY8" fmla="*/ 672353 h 1022086"/>
              <a:gd name="connsiteX9" fmla="*/ 376517 w 430305"/>
              <a:gd name="connsiteY9" fmla="*/ 833718 h 1022086"/>
              <a:gd name="connsiteX10" fmla="*/ 389964 w 430305"/>
              <a:gd name="connsiteY10" fmla="*/ 981635 h 1022086"/>
              <a:gd name="connsiteX11" fmla="*/ 416858 w 430305"/>
              <a:gd name="connsiteY11" fmla="*/ 1021977 h 10220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430305" h="1022086">
                <a:moveTo>
                  <a:pt x="0" y="0"/>
                </a:moveTo>
                <a:cubicBezTo>
                  <a:pt x="185951" y="74381"/>
                  <a:pt x="72805" y="38590"/>
                  <a:pt x="201705" y="67235"/>
                </a:cubicBezTo>
                <a:cubicBezTo>
                  <a:pt x="219746" y="71244"/>
                  <a:pt x="237792" y="75372"/>
                  <a:pt x="255494" y="80683"/>
                </a:cubicBezTo>
                <a:cubicBezTo>
                  <a:pt x="282647" y="88829"/>
                  <a:pt x="336176" y="107577"/>
                  <a:pt x="336176" y="107577"/>
                </a:cubicBezTo>
                <a:cubicBezTo>
                  <a:pt x="397827" y="200053"/>
                  <a:pt x="379743" y="157595"/>
                  <a:pt x="403411" y="228600"/>
                </a:cubicBezTo>
                <a:cubicBezTo>
                  <a:pt x="407893" y="259977"/>
                  <a:pt x="410642" y="291650"/>
                  <a:pt x="416858" y="322730"/>
                </a:cubicBezTo>
                <a:cubicBezTo>
                  <a:pt x="419638" y="336629"/>
                  <a:pt x="430305" y="348897"/>
                  <a:pt x="430305" y="363071"/>
                </a:cubicBezTo>
                <a:cubicBezTo>
                  <a:pt x="430305" y="443878"/>
                  <a:pt x="423858" y="524615"/>
                  <a:pt x="416858" y="605118"/>
                </a:cubicBezTo>
                <a:cubicBezTo>
                  <a:pt x="414878" y="627888"/>
                  <a:pt x="407168" y="649808"/>
                  <a:pt x="403411" y="672353"/>
                </a:cubicBezTo>
                <a:cubicBezTo>
                  <a:pt x="370053" y="872505"/>
                  <a:pt x="408207" y="675266"/>
                  <a:pt x="376517" y="833718"/>
                </a:cubicBezTo>
                <a:cubicBezTo>
                  <a:pt x="380999" y="883024"/>
                  <a:pt x="382962" y="932624"/>
                  <a:pt x="389964" y="981635"/>
                </a:cubicBezTo>
                <a:cubicBezTo>
                  <a:pt x="396335" y="1026229"/>
                  <a:pt x="391922" y="1021977"/>
                  <a:pt x="416858" y="1021977"/>
                </a:cubicBezTo>
              </a:path>
            </a:pathLst>
          </a:cu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 9"/>
          <p:cNvSpPr/>
          <p:nvPr/>
        </p:nvSpPr>
        <p:spPr>
          <a:xfrm>
            <a:off x="1559677" y="874059"/>
            <a:ext cx="1573488" cy="1915316"/>
          </a:xfrm>
          <a:custGeom>
            <a:avLst/>
            <a:gdLst>
              <a:gd name="connsiteX0" fmla="*/ 1573488 w 1573488"/>
              <a:gd name="connsiteY0" fmla="*/ 793376 h 1915316"/>
              <a:gd name="connsiteX1" fmla="*/ 1506252 w 1573488"/>
              <a:gd name="connsiteY1" fmla="*/ 779929 h 1915316"/>
              <a:gd name="connsiteX2" fmla="*/ 1492805 w 1573488"/>
              <a:gd name="connsiteY2" fmla="*/ 739588 h 1915316"/>
              <a:gd name="connsiteX3" fmla="*/ 1452464 w 1573488"/>
              <a:gd name="connsiteY3" fmla="*/ 712694 h 1915316"/>
              <a:gd name="connsiteX4" fmla="*/ 1439017 w 1573488"/>
              <a:gd name="connsiteY4" fmla="*/ 672353 h 1915316"/>
              <a:gd name="connsiteX5" fmla="*/ 1412123 w 1573488"/>
              <a:gd name="connsiteY5" fmla="*/ 564776 h 1915316"/>
              <a:gd name="connsiteX6" fmla="*/ 1385229 w 1573488"/>
              <a:gd name="connsiteY6" fmla="*/ 524435 h 1915316"/>
              <a:gd name="connsiteX7" fmla="*/ 1371782 w 1573488"/>
              <a:gd name="connsiteY7" fmla="*/ 484094 h 1915316"/>
              <a:gd name="connsiteX8" fmla="*/ 1277652 w 1573488"/>
              <a:gd name="connsiteY8" fmla="*/ 389965 h 1915316"/>
              <a:gd name="connsiteX9" fmla="*/ 1223864 w 1573488"/>
              <a:gd name="connsiteY9" fmla="*/ 309282 h 1915316"/>
              <a:gd name="connsiteX10" fmla="*/ 1196970 w 1573488"/>
              <a:gd name="connsiteY10" fmla="*/ 268941 h 1915316"/>
              <a:gd name="connsiteX11" fmla="*/ 1008711 w 1573488"/>
              <a:gd name="connsiteY11" fmla="*/ 147917 h 1915316"/>
              <a:gd name="connsiteX12" fmla="*/ 941476 w 1573488"/>
              <a:gd name="connsiteY12" fmla="*/ 121023 h 1915316"/>
              <a:gd name="connsiteX13" fmla="*/ 928029 w 1573488"/>
              <a:gd name="connsiteY13" fmla="*/ 80682 h 1915316"/>
              <a:gd name="connsiteX14" fmla="*/ 847347 w 1573488"/>
              <a:gd name="connsiteY14" fmla="*/ 0 h 1915316"/>
              <a:gd name="connsiteX15" fmla="*/ 739770 w 1573488"/>
              <a:gd name="connsiteY15" fmla="*/ 26894 h 1915316"/>
              <a:gd name="connsiteX16" fmla="*/ 699429 w 1573488"/>
              <a:gd name="connsiteY16" fmla="*/ 40341 h 1915316"/>
              <a:gd name="connsiteX17" fmla="*/ 591852 w 1573488"/>
              <a:gd name="connsiteY17" fmla="*/ 53788 h 1915316"/>
              <a:gd name="connsiteX18" fmla="*/ 470829 w 1573488"/>
              <a:gd name="connsiteY18" fmla="*/ 94129 h 1915316"/>
              <a:gd name="connsiteX19" fmla="*/ 430488 w 1573488"/>
              <a:gd name="connsiteY19" fmla="*/ 121023 h 1915316"/>
              <a:gd name="connsiteX20" fmla="*/ 376699 w 1573488"/>
              <a:gd name="connsiteY20" fmla="*/ 134470 h 1915316"/>
              <a:gd name="connsiteX21" fmla="*/ 336358 w 1573488"/>
              <a:gd name="connsiteY21" fmla="*/ 147917 h 1915316"/>
              <a:gd name="connsiteX22" fmla="*/ 255676 w 1573488"/>
              <a:gd name="connsiteY22" fmla="*/ 161365 h 1915316"/>
              <a:gd name="connsiteX23" fmla="*/ 40523 w 1573488"/>
              <a:gd name="connsiteY23" fmla="*/ 188259 h 1915316"/>
              <a:gd name="connsiteX24" fmla="*/ 182 w 1573488"/>
              <a:gd name="connsiteY24" fmla="*/ 201706 h 1915316"/>
              <a:gd name="connsiteX25" fmla="*/ 121205 w 1573488"/>
              <a:gd name="connsiteY25" fmla="*/ 309282 h 1915316"/>
              <a:gd name="connsiteX26" fmla="*/ 201888 w 1573488"/>
              <a:gd name="connsiteY26" fmla="*/ 363070 h 1915316"/>
              <a:gd name="connsiteX27" fmla="*/ 215335 w 1573488"/>
              <a:gd name="connsiteY27" fmla="*/ 403412 h 1915316"/>
              <a:gd name="connsiteX28" fmla="*/ 242229 w 1573488"/>
              <a:gd name="connsiteY28" fmla="*/ 443753 h 1915316"/>
              <a:gd name="connsiteX29" fmla="*/ 282570 w 1573488"/>
              <a:gd name="connsiteY29" fmla="*/ 578223 h 1915316"/>
              <a:gd name="connsiteX30" fmla="*/ 336358 w 1573488"/>
              <a:gd name="connsiteY30" fmla="*/ 672353 h 1915316"/>
              <a:gd name="connsiteX31" fmla="*/ 363252 w 1573488"/>
              <a:gd name="connsiteY31" fmla="*/ 793376 h 1915316"/>
              <a:gd name="connsiteX32" fmla="*/ 309464 w 1573488"/>
              <a:gd name="connsiteY32" fmla="*/ 1035423 h 1915316"/>
              <a:gd name="connsiteX33" fmla="*/ 269123 w 1573488"/>
              <a:gd name="connsiteY33" fmla="*/ 1048870 h 1915316"/>
              <a:gd name="connsiteX34" fmla="*/ 228782 w 1573488"/>
              <a:gd name="connsiteY34" fmla="*/ 1075765 h 1915316"/>
              <a:gd name="connsiteX35" fmla="*/ 188441 w 1573488"/>
              <a:gd name="connsiteY35" fmla="*/ 1089212 h 1915316"/>
              <a:gd name="connsiteX36" fmla="*/ 201888 w 1573488"/>
              <a:gd name="connsiteY36" fmla="*/ 1129553 h 1915316"/>
              <a:gd name="connsiteX37" fmla="*/ 282570 w 1573488"/>
              <a:gd name="connsiteY37" fmla="*/ 1183341 h 1915316"/>
              <a:gd name="connsiteX38" fmla="*/ 390147 w 1573488"/>
              <a:gd name="connsiteY38" fmla="*/ 1277470 h 1915316"/>
              <a:gd name="connsiteX39" fmla="*/ 457382 w 1573488"/>
              <a:gd name="connsiteY39" fmla="*/ 1344706 h 1915316"/>
              <a:gd name="connsiteX40" fmla="*/ 484276 w 1573488"/>
              <a:gd name="connsiteY40" fmla="*/ 1385047 h 1915316"/>
              <a:gd name="connsiteX41" fmla="*/ 538064 w 1573488"/>
              <a:gd name="connsiteY41" fmla="*/ 1411941 h 1915316"/>
              <a:gd name="connsiteX42" fmla="*/ 618747 w 1573488"/>
              <a:gd name="connsiteY42" fmla="*/ 1573306 h 1915316"/>
              <a:gd name="connsiteX43" fmla="*/ 632194 w 1573488"/>
              <a:gd name="connsiteY43" fmla="*/ 1613647 h 1915316"/>
              <a:gd name="connsiteX44" fmla="*/ 618747 w 1573488"/>
              <a:gd name="connsiteY44" fmla="*/ 1815353 h 1915316"/>
              <a:gd name="connsiteX45" fmla="*/ 578405 w 1573488"/>
              <a:gd name="connsiteY45" fmla="*/ 1909482 h 1915316"/>
              <a:gd name="connsiteX46" fmla="*/ 470829 w 1573488"/>
              <a:gd name="connsiteY46" fmla="*/ 1896035 h 1915316"/>
              <a:gd name="connsiteX47" fmla="*/ 443935 w 1573488"/>
              <a:gd name="connsiteY47" fmla="*/ 1748117 h 1915316"/>
              <a:gd name="connsiteX48" fmla="*/ 417041 w 1573488"/>
              <a:gd name="connsiteY48" fmla="*/ 1667435 h 1915316"/>
              <a:gd name="connsiteX49" fmla="*/ 403594 w 1573488"/>
              <a:gd name="connsiteY49" fmla="*/ 1627094 h 1915316"/>
              <a:gd name="connsiteX50" fmla="*/ 349805 w 1573488"/>
              <a:gd name="connsiteY50" fmla="*/ 1546412 h 1915316"/>
              <a:gd name="connsiteX51" fmla="*/ 94311 w 1573488"/>
              <a:gd name="connsiteY51" fmla="*/ 1600200 h 1915316"/>
              <a:gd name="connsiteX52" fmla="*/ 67417 w 1573488"/>
              <a:gd name="connsiteY52" fmla="*/ 1627094 h 19153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</a:cxnLst>
            <a:rect l="l" t="t" r="r" b="b"/>
            <a:pathLst>
              <a:path w="1573488" h="1915316">
                <a:moveTo>
                  <a:pt x="1573488" y="793376"/>
                </a:moveTo>
                <a:cubicBezTo>
                  <a:pt x="1551076" y="788894"/>
                  <a:pt x="1525269" y="792607"/>
                  <a:pt x="1506252" y="779929"/>
                </a:cubicBezTo>
                <a:cubicBezTo>
                  <a:pt x="1494458" y="772067"/>
                  <a:pt x="1501660" y="750656"/>
                  <a:pt x="1492805" y="739588"/>
                </a:cubicBezTo>
                <a:cubicBezTo>
                  <a:pt x="1482709" y="726968"/>
                  <a:pt x="1465911" y="721659"/>
                  <a:pt x="1452464" y="712694"/>
                </a:cubicBezTo>
                <a:cubicBezTo>
                  <a:pt x="1447982" y="699247"/>
                  <a:pt x="1442747" y="686028"/>
                  <a:pt x="1439017" y="672353"/>
                </a:cubicBezTo>
                <a:cubicBezTo>
                  <a:pt x="1429292" y="636693"/>
                  <a:pt x="1432626" y="595531"/>
                  <a:pt x="1412123" y="564776"/>
                </a:cubicBezTo>
                <a:cubicBezTo>
                  <a:pt x="1403158" y="551329"/>
                  <a:pt x="1392457" y="538890"/>
                  <a:pt x="1385229" y="524435"/>
                </a:cubicBezTo>
                <a:cubicBezTo>
                  <a:pt x="1378890" y="511757"/>
                  <a:pt x="1380637" y="495162"/>
                  <a:pt x="1371782" y="484094"/>
                </a:cubicBezTo>
                <a:cubicBezTo>
                  <a:pt x="1344062" y="449445"/>
                  <a:pt x="1277652" y="389965"/>
                  <a:pt x="1277652" y="389965"/>
                </a:cubicBezTo>
                <a:cubicBezTo>
                  <a:pt x="1254021" y="319069"/>
                  <a:pt x="1279824" y="376434"/>
                  <a:pt x="1223864" y="309282"/>
                </a:cubicBezTo>
                <a:cubicBezTo>
                  <a:pt x="1213518" y="296867"/>
                  <a:pt x="1208983" y="279752"/>
                  <a:pt x="1196970" y="268941"/>
                </a:cubicBezTo>
                <a:cubicBezTo>
                  <a:pt x="1128036" y="206901"/>
                  <a:pt x="1087426" y="183697"/>
                  <a:pt x="1008711" y="147917"/>
                </a:cubicBezTo>
                <a:cubicBezTo>
                  <a:pt x="986737" y="137929"/>
                  <a:pt x="963888" y="129988"/>
                  <a:pt x="941476" y="121023"/>
                </a:cubicBezTo>
                <a:cubicBezTo>
                  <a:pt x="936994" y="107576"/>
                  <a:pt x="936731" y="91871"/>
                  <a:pt x="928029" y="80682"/>
                </a:cubicBezTo>
                <a:cubicBezTo>
                  <a:pt x="904678" y="50660"/>
                  <a:pt x="847347" y="0"/>
                  <a:pt x="847347" y="0"/>
                </a:cubicBezTo>
                <a:cubicBezTo>
                  <a:pt x="755128" y="30739"/>
                  <a:pt x="869590" y="-5561"/>
                  <a:pt x="739770" y="26894"/>
                </a:cubicBezTo>
                <a:cubicBezTo>
                  <a:pt x="726019" y="30332"/>
                  <a:pt x="713375" y="37805"/>
                  <a:pt x="699429" y="40341"/>
                </a:cubicBezTo>
                <a:cubicBezTo>
                  <a:pt x="663874" y="46806"/>
                  <a:pt x="627711" y="49306"/>
                  <a:pt x="591852" y="53788"/>
                </a:cubicBezTo>
                <a:cubicBezTo>
                  <a:pt x="551511" y="67235"/>
                  <a:pt x="506210" y="70541"/>
                  <a:pt x="470829" y="94129"/>
                </a:cubicBezTo>
                <a:cubicBezTo>
                  <a:pt x="457382" y="103094"/>
                  <a:pt x="445343" y="114657"/>
                  <a:pt x="430488" y="121023"/>
                </a:cubicBezTo>
                <a:cubicBezTo>
                  <a:pt x="413501" y="128303"/>
                  <a:pt x="394469" y="129393"/>
                  <a:pt x="376699" y="134470"/>
                </a:cubicBezTo>
                <a:cubicBezTo>
                  <a:pt x="363070" y="138364"/>
                  <a:pt x="350195" y="144842"/>
                  <a:pt x="336358" y="147917"/>
                </a:cubicBezTo>
                <a:cubicBezTo>
                  <a:pt x="309742" y="153832"/>
                  <a:pt x="282501" y="156488"/>
                  <a:pt x="255676" y="161365"/>
                </a:cubicBezTo>
                <a:cubicBezTo>
                  <a:pt x="116747" y="186626"/>
                  <a:pt x="261341" y="168185"/>
                  <a:pt x="40523" y="188259"/>
                </a:cubicBezTo>
                <a:cubicBezTo>
                  <a:pt x="27076" y="192741"/>
                  <a:pt x="-2598" y="187807"/>
                  <a:pt x="182" y="201706"/>
                </a:cubicBezTo>
                <a:cubicBezTo>
                  <a:pt x="3602" y="218805"/>
                  <a:pt x="114155" y="304155"/>
                  <a:pt x="121205" y="309282"/>
                </a:cubicBezTo>
                <a:cubicBezTo>
                  <a:pt x="147346" y="328293"/>
                  <a:pt x="201888" y="363070"/>
                  <a:pt x="201888" y="363070"/>
                </a:cubicBezTo>
                <a:cubicBezTo>
                  <a:pt x="206370" y="376517"/>
                  <a:pt x="208996" y="390734"/>
                  <a:pt x="215335" y="403412"/>
                </a:cubicBezTo>
                <a:cubicBezTo>
                  <a:pt x="222562" y="417867"/>
                  <a:pt x="235863" y="428898"/>
                  <a:pt x="242229" y="443753"/>
                </a:cubicBezTo>
                <a:cubicBezTo>
                  <a:pt x="300143" y="578885"/>
                  <a:pt x="192169" y="397418"/>
                  <a:pt x="282570" y="578223"/>
                </a:cubicBezTo>
                <a:cubicBezTo>
                  <a:pt x="316691" y="646467"/>
                  <a:pt x="298345" y="615333"/>
                  <a:pt x="336358" y="672353"/>
                </a:cubicBezTo>
                <a:cubicBezTo>
                  <a:pt x="341544" y="693098"/>
                  <a:pt x="363252" y="776305"/>
                  <a:pt x="363252" y="793376"/>
                </a:cubicBezTo>
                <a:cubicBezTo>
                  <a:pt x="363252" y="900322"/>
                  <a:pt x="393301" y="979532"/>
                  <a:pt x="309464" y="1035423"/>
                </a:cubicBezTo>
                <a:cubicBezTo>
                  <a:pt x="297670" y="1043286"/>
                  <a:pt x="282570" y="1044388"/>
                  <a:pt x="269123" y="1048870"/>
                </a:cubicBezTo>
                <a:cubicBezTo>
                  <a:pt x="255676" y="1057835"/>
                  <a:pt x="243237" y="1068537"/>
                  <a:pt x="228782" y="1075765"/>
                </a:cubicBezTo>
                <a:cubicBezTo>
                  <a:pt x="216104" y="1082104"/>
                  <a:pt x="194780" y="1076534"/>
                  <a:pt x="188441" y="1089212"/>
                </a:cubicBezTo>
                <a:cubicBezTo>
                  <a:pt x="182102" y="1101890"/>
                  <a:pt x="191865" y="1119530"/>
                  <a:pt x="201888" y="1129553"/>
                </a:cubicBezTo>
                <a:cubicBezTo>
                  <a:pt x="224744" y="1152409"/>
                  <a:pt x="282570" y="1183341"/>
                  <a:pt x="282570" y="1183341"/>
                </a:cubicBezTo>
                <a:cubicBezTo>
                  <a:pt x="358773" y="1297646"/>
                  <a:pt x="233257" y="1120578"/>
                  <a:pt x="390147" y="1277470"/>
                </a:cubicBezTo>
                <a:cubicBezTo>
                  <a:pt x="412559" y="1299882"/>
                  <a:pt x="439801" y="1318334"/>
                  <a:pt x="457382" y="1344706"/>
                </a:cubicBezTo>
                <a:cubicBezTo>
                  <a:pt x="466347" y="1358153"/>
                  <a:pt x="471861" y="1374701"/>
                  <a:pt x="484276" y="1385047"/>
                </a:cubicBezTo>
                <a:cubicBezTo>
                  <a:pt x="499675" y="1397880"/>
                  <a:pt x="520135" y="1402976"/>
                  <a:pt x="538064" y="1411941"/>
                </a:cubicBezTo>
                <a:cubicBezTo>
                  <a:pt x="607577" y="1516210"/>
                  <a:pt x="581631" y="1461960"/>
                  <a:pt x="618747" y="1573306"/>
                </a:cubicBezTo>
                <a:lnTo>
                  <a:pt x="632194" y="1613647"/>
                </a:lnTo>
                <a:cubicBezTo>
                  <a:pt x="627712" y="1680882"/>
                  <a:pt x="630801" y="1749055"/>
                  <a:pt x="618747" y="1815353"/>
                </a:cubicBezTo>
                <a:cubicBezTo>
                  <a:pt x="612640" y="1848939"/>
                  <a:pt x="608373" y="1893136"/>
                  <a:pt x="578405" y="1909482"/>
                </a:cubicBezTo>
                <a:cubicBezTo>
                  <a:pt x="546680" y="1926787"/>
                  <a:pt x="506688" y="1900517"/>
                  <a:pt x="470829" y="1896035"/>
                </a:cubicBezTo>
                <a:cubicBezTo>
                  <a:pt x="434026" y="1785627"/>
                  <a:pt x="489550" y="1960990"/>
                  <a:pt x="443935" y="1748117"/>
                </a:cubicBezTo>
                <a:cubicBezTo>
                  <a:pt x="437995" y="1720398"/>
                  <a:pt x="426006" y="1694329"/>
                  <a:pt x="417041" y="1667435"/>
                </a:cubicBezTo>
                <a:cubicBezTo>
                  <a:pt x="412559" y="1653988"/>
                  <a:pt x="411457" y="1638888"/>
                  <a:pt x="403594" y="1627094"/>
                </a:cubicBezTo>
                <a:lnTo>
                  <a:pt x="349805" y="1546412"/>
                </a:lnTo>
                <a:cubicBezTo>
                  <a:pt x="36441" y="1564845"/>
                  <a:pt x="178077" y="1495492"/>
                  <a:pt x="94311" y="1600200"/>
                </a:cubicBezTo>
                <a:cubicBezTo>
                  <a:pt x="86391" y="1610100"/>
                  <a:pt x="76382" y="1618129"/>
                  <a:pt x="67417" y="1627094"/>
                </a:cubicBezTo>
              </a:path>
            </a:pathLst>
          </a:cu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Freeform 10"/>
          <p:cNvSpPr/>
          <p:nvPr/>
        </p:nvSpPr>
        <p:spPr>
          <a:xfrm>
            <a:off x="605118" y="887506"/>
            <a:ext cx="2595318" cy="1600200"/>
          </a:xfrm>
          <a:custGeom>
            <a:avLst/>
            <a:gdLst>
              <a:gd name="connsiteX0" fmla="*/ 995082 w 2595318"/>
              <a:gd name="connsiteY0" fmla="*/ 1600200 h 1600200"/>
              <a:gd name="connsiteX1" fmla="*/ 1062317 w 2595318"/>
              <a:gd name="connsiteY1" fmla="*/ 1586753 h 1600200"/>
              <a:gd name="connsiteX2" fmla="*/ 1116106 w 2595318"/>
              <a:gd name="connsiteY2" fmla="*/ 1546412 h 1600200"/>
              <a:gd name="connsiteX3" fmla="*/ 1196788 w 2595318"/>
              <a:gd name="connsiteY3" fmla="*/ 1452282 h 1600200"/>
              <a:gd name="connsiteX4" fmla="*/ 1183341 w 2595318"/>
              <a:gd name="connsiteY4" fmla="*/ 1317812 h 1600200"/>
              <a:gd name="connsiteX5" fmla="*/ 1075764 w 2595318"/>
              <a:gd name="connsiteY5" fmla="*/ 1237129 h 1600200"/>
              <a:gd name="connsiteX6" fmla="*/ 1021976 w 2595318"/>
              <a:gd name="connsiteY6" fmla="*/ 1210235 h 1600200"/>
              <a:gd name="connsiteX7" fmla="*/ 981635 w 2595318"/>
              <a:gd name="connsiteY7" fmla="*/ 1183341 h 1600200"/>
              <a:gd name="connsiteX8" fmla="*/ 900953 w 2595318"/>
              <a:gd name="connsiteY8" fmla="*/ 1143000 h 1600200"/>
              <a:gd name="connsiteX9" fmla="*/ 847164 w 2595318"/>
              <a:gd name="connsiteY9" fmla="*/ 1102659 h 1600200"/>
              <a:gd name="connsiteX10" fmla="*/ 806823 w 2595318"/>
              <a:gd name="connsiteY10" fmla="*/ 1075765 h 1600200"/>
              <a:gd name="connsiteX11" fmla="*/ 753035 w 2595318"/>
              <a:gd name="connsiteY11" fmla="*/ 995082 h 1600200"/>
              <a:gd name="connsiteX12" fmla="*/ 712694 w 2595318"/>
              <a:gd name="connsiteY12" fmla="*/ 941294 h 1600200"/>
              <a:gd name="connsiteX13" fmla="*/ 578223 w 2595318"/>
              <a:gd name="connsiteY13" fmla="*/ 860612 h 1600200"/>
              <a:gd name="connsiteX14" fmla="*/ 524435 w 2595318"/>
              <a:gd name="connsiteY14" fmla="*/ 820270 h 1600200"/>
              <a:gd name="connsiteX15" fmla="*/ 484094 w 2595318"/>
              <a:gd name="connsiteY15" fmla="*/ 806823 h 1600200"/>
              <a:gd name="connsiteX16" fmla="*/ 403411 w 2595318"/>
              <a:gd name="connsiteY16" fmla="*/ 753035 h 1600200"/>
              <a:gd name="connsiteX17" fmla="*/ 322729 w 2595318"/>
              <a:gd name="connsiteY17" fmla="*/ 712694 h 1600200"/>
              <a:gd name="connsiteX18" fmla="*/ 201706 w 2595318"/>
              <a:gd name="connsiteY18" fmla="*/ 591670 h 1600200"/>
              <a:gd name="connsiteX19" fmla="*/ 174811 w 2595318"/>
              <a:gd name="connsiteY19" fmla="*/ 564776 h 1600200"/>
              <a:gd name="connsiteX20" fmla="*/ 134470 w 2595318"/>
              <a:gd name="connsiteY20" fmla="*/ 537882 h 1600200"/>
              <a:gd name="connsiteX21" fmla="*/ 67235 w 2595318"/>
              <a:gd name="connsiteY21" fmla="*/ 457200 h 1600200"/>
              <a:gd name="connsiteX22" fmla="*/ 13447 w 2595318"/>
              <a:gd name="connsiteY22" fmla="*/ 363070 h 1600200"/>
              <a:gd name="connsiteX23" fmla="*/ 0 w 2595318"/>
              <a:gd name="connsiteY23" fmla="*/ 322729 h 1600200"/>
              <a:gd name="connsiteX24" fmla="*/ 13447 w 2595318"/>
              <a:gd name="connsiteY24" fmla="*/ 161365 h 1600200"/>
              <a:gd name="connsiteX25" fmla="*/ 40341 w 2595318"/>
              <a:gd name="connsiteY25" fmla="*/ 121023 h 1600200"/>
              <a:gd name="connsiteX26" fmla="*/ 67235 w 2595318"/>
              <a:gd name="connsiteY26" fmla="*/ 40341 h 1600200"/>
              <a:gd name="connsiteX27" fmla="*/ 497541 w 2595318"/>
              <a:gd name="connsiteY27" fmla="*/ 53788 h 1600200"/>
              <a:gd name="connsiteX28" fmla="*/ 537882 w 2595318"/>
              <a:gd name="connsiteY28" fmla="*/ 67235 h 1600200"/>
              <a:gd name="connsiteX29" fmla="*/ 591670 w 2595318"/>
              <a:gd name="connsiteY29" fmla="*/ 80682 h 1600200"/>
              <a:gd name="connsiteX30" fmla="*/ 779929 w 2595318"/>
              <a:gd name="connsiteY30" fmla="*/ 94129 h 1600200"/>
              <a:gd name="connsiteX31" fmla="*/ 847164 w 2595318"/>
              <a:gd name="connsiteY31" fmla="*/ 107576 h 1600200"/>
              <a:gd name="connsiteX32" fmla="*/ 981635 w 2595318"/>
              <a:gd name="connsiteY32" fmla="*/ 174812 h 1600200"/>
              <a:gd name="connsiteX33" fmla="*/ 1277470 w 2595318"/>
              <a:gd name="connsiteY33" fmla="*/ 161365 h 1600200"/>
              <a:gd name="connsiteX34" fmla="*/ 1411941 w 2595318"/>
              <a:gd name="connsiteY34" fmla="*/ 134470 h 1600200"/>
              <a:gd name="connsiteX35" fmla="*/ 1546411 w 2595318"/>
              <a:gd name="connsiteY35" fmla="*/ 121023 h 1600200"/>
              <a:gd name="connsiteX36" fmla="*/ 1640541 w 2595318"/>
              <a:gd name="connsiteY36" fmla="*/ 67235 h 1600200"/>
              <a:gd name="connsiteX37" fmla="*/ 1680882 w 2595318"/>
              <a:gd name="connsiteY37" fmla="*/ 40341 h 1600200"/>
              <a:gd name="connsiteX38" fmla="*/ 1801906 w 2595318"/>
              <a:gd name="connsiteY38" fmla="*/ 0 h 1600200"/>
              <a:gd name="connsiteX39" fmla="*/ 1869141 w 2595318"/>
              <a:gd name="connsiteY39" fmla="*/ 13447 h 1600200"/>
              <a:gd name="connsiteX40" fmla="*/ 1949823 w 2595318"/>
              <a:gd name="connsiteY40" fmla="*/ 107576 h 1600200"/>
              <a:gd name="connsiteX41" fmla="*/ 2030506 w 2595318"/>
              <a:gd name="connsiteY41" fmla="*/ 174812 h 1600200"/>
              <a:gd name="connsiteX42" fmla="*/ 2111188 w 2595318"/>
              <a:gd name="connsiteY42" fmla="*/ 268941 h 1600200"/>
              <a:gd name="connsiteX43" fmla="*/ 2164976 w 2595318"/>
              <a:gd name="connsiteY43" fmla="*/ 309282 h 1600200"/>
              <a:gd name="connsiteX44" fmla="*/ 2218764 w 2595318"/>
              <a:gd name="connsiteY44" fmla="*/ 376518 h 1600200"/>
              <a:gd name="connsiteX45" fmla="*/ 2353235 w 2595318"/>
              <a:gd name="connsiteY45" fmla="*/ 497541 h 1600200"/>
              <a:gd name="connsiteX46" fmla="*/ 2380129 w 2595318"/>
              <a:gd name="connsiteY46" fmla="*/ 537882 h 1600200"/>
              <a:gd name="connsiteX47" fmla="*/ 2420470 w 2595318"/>
              <a:gd name="connsiteY47" fmla="*/ 605118 h 1600200"/>
              <a:gd name="connsiteX48" fmla="*/ 2460811 w 2595318"/>
              <a:gd name="connsiteY48" fmla="*/ 645459 h 1600200"/>
              <a:gd name="connsiteX49" fmla="*/ 2487706 w 2595318"/>
              <a:gd name="connsiteY49" fmla="*/ 685800 h 1600200"/>
              <a:gd name="connsiteX50" fmla="*/ 2568388 w 2595318"/>
              <a:gd name="connsiteY50" fmla="*/ 779929 h 1600200"/>
              <a:gd name="connsiteX51" fmla="*/ 2581835 w 2595318"/>
              <a:gd name="connsiteY51" fmla="*/ 833718 h 1600200"/>
              <a:gd name="connsiteX52" fmla="*/ 2595282 w 2595318"/>
              <a:gd name="connsiteY52" fmla="*/ 887506 h 1600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</a:cxnLst>
            <a:rect l="l" t="t" r="r" b="b"/>
            <a:pathLst>
              <a:path w="2595318" h="1600200">
                <a:moveTo>
                  <a:pt x="995082" y="1600200"/>
                </a:moveTo>
                <a:cubicBezTo>
                  <a:pt x="1017494" y="1595718"/>
                  <a:pt x="1041431" y="1596035"/>
                  <a:pt x="1062317" y="1586753"/>
                </a:cubicBezTo>
                <a:cubicBezTo>
                  <a:pt x="1082797" y="1577651"/>
                  <a:pt x="1099239" y="1561170"/>
                  <a:pt x="1116106" y="1546412"/>
                </a:cubicBezTo>
                <a:cubicBezTo>
                  <a:pt x="1168277" y="1500763"/>
                  <a:pt x="1164143" y="1501249"/>
                  <a:pt x="1196788" y="1452282"/>
                </a:cubicBezTo>
                <a:cubicBezTo>
                  <a:pt x="1192306" y="1407459"/>
                  <a:pt x="1196589" y="1360867"/>
                  <a:pt x="1183341" y="1317812"/>
                </a:cubicBezTo>
                <a:cubicBezTo>
                  <a:pt x="1174640" y="1289535"/>
                  <a:pt x="1090422" y="1245272"/>
                  <a:pt x="1075764" y="1237129"/>
                </a:cubicBezTo>
                <a:cubicBezTo>
                  <a:pt x="1058241" y="1227394"/>
                  <a:pt x="1039380" y="1220180"/>
                  <a:pt x="1021976" y="1210235"/>
                </a:cubicBezTo>
                <a:cubicBezTo>
                  <a:pt x="1007944" y="1202217"/>
                  <a:pt x="995763" y="1191190"/>
                  <a:pt x="981635" y="1183341"/>
                </a:cubicBezTo>
                <a:cubicBezTo>
                  <a:pt x="955350" y="1168738"/>
                  <a:pt x="926736" y="1158470"/>
                  <a:pt x="900953" y="1143000"/>
                </a:cubicBezTo>
                <a:cubicBezTo>
                  <a:pt x="881735" y="1131469"/>
                  <a:pt x="865401" y="1115686"/>
                  <a:pt x="847164" y="1102659"/>
                </a:cubicBezTo>
                <a:cubicBezTo>
                  <a:pt x="834013" y="1093266"/>
                  <a:pt x="820270" y="1084730"/>
                  <a:pt x="806823" y="1075765"/>
                </a:cubicBezTo>
                <a:cubicBezTo>
                  <a:pt x="783950" y="1007144"/>
                  <a:pt x="807977" y="1059181"/>
                  <a:pt x="753035" y="995082"/>
                </a:cubicBezTo>
                <a:cubicBezTo>
                  <a:pt x="738450" y="978066"/>
                  <a:pt x="729445" y="956183"/>
                  <a:pt x="712694" y="941294"/>
                </a:cubicBezTo>
                <a:cubicBezTo>
                  <a:pt x="634153" y="871480"/>
                  <a:pt x="649249" y="905004"/>
                  <a:pt x="578223" y="860612"/>
                </a:cubicBezTo>
                <a:cubicBezTo>
                  <a:pt x="559218" y="848734"/>
                  <a:pt x="543894" y="831390"/>
                  <a:pt x="524435" y="820270"/>
                </a:cubicBezTo>
                <a:cubicBezTo>
                  <a:pt x="512128" y="813237"/>
                  <a:pt x="496485" y="813707"/>
                  <a:pt x="484094" y="806823"/>
                </a:cubicBezTo>
                <a:cubicBezTo>
                  <a:pt x="455839" y="791126"/>
                  <a:pt x="431666" y="768732"/>
                  <a:pt x="403411" y="753035"/>
                </a:cubicBezTo>
                <a:cubicBezTo>
                  <a:pt x="342796" y="719360"/>
                  <a:pt x="380499" y="764687"/>
                  <a:pt x="322729" y="712694"/>
                </a:cubicBezTo>
                <a:cubicBezTo>
                  <a:pt x="322653" y="712626"/>
                  <a:pt x="230541" y="620505"/>
                  <a:pt x="201706" y="591670"/>
                </a:cubicBezTo>
                <a:cubicBezTo>
                  <a:pt x="192741" y="582705"/>
                  <a:pt x="185360" y="571809"/>
                  <a:pt x="174811" y="564776"/>
                </a:cubicBezTo>
                <a:lnTo>
                  <a:pt x="134470" y="537882"/>
                </a:lnTo>
                <a:cubicBezTo>
                  <a:pt x="67697" y="437723"/>
                  <a:pt x="153516" y="560738"/>
                  <a:pt x="67235" y="457200"/>
                </a:cubicBezTo>
                <a:cubicBezTo>
                  <a:pt x="47374" y="433367"/>
                  <a:pt x="25053" y="390150"/>
                  <a:pt x="13447" y="363070"/>
                </a:cubicBezTo>
                <a:cubicBezTo>
                  <a:pt x="7863" y="350042"/>
                  <a:pt x="4482" y="336176"/>
                  <a:pt x="0" y="322729"/>
                </a:cubicBezTo>
                <a:cubicBezTo>
                  <a:pt x="4482" y="268941"/>
                  <a:pt x="2862" y="214291"/>
                  <a:pt x="13447" y="161365"/>
                </a:cubicBezTo>
                <a:cubicBezTo>
                  <a:pt x="16617" y="145517"/>
                  <a:pt x="33777" y="135792"/>
                  <a:pt x="40341" y="121023"/>
                </a:cubicBezTo>
                <a:cubicBezTo>
                  <a:pt x="51854" y="95118"/>
                  <a:pt x="67235" y="40341"/>
                  <a:pt x="67235" y="40341"/>
                </a:cubicBezTo>
                <a:cubicBezTo>
                  <a:pt x="210670" y="44823"/>
                  <a:pt x="354269" y="45601"/>
                  <a:pt x="497541" y="53788"/>
                </a:cubicBezTo>
                <a:cubicBezTo>
                  <a:pt x="511692" y="54597"/>
                  <a:pt x="524253" y="63341"/>
                  <a:pt x="537882" y="67235"/>
                </a:cubicBezTo>
                <a:cubicBezTo>
                  <a:pt x="555652" y="72312"/>
                  <a:pt x="573302" y="78641"/>
                  <a:pt x="591670" y="80682"/>
                </a:cubicBezTo>
                <a:cubicBezTo>
                  <a:pt x="654198" y="87630"/>
                  <a:pt x="717176" y="89647"/>
                  <a:pt x="779929" y="94129"/>
                </a:cubicBezTo>
                <a:cubicBezTo>
                  <a:pt x="802341" y="98611"/>
                  <a:pt x="825481" y="100348"/>
                  <a:pt x="847164" y="107576"/>
                </a:cubicBezTo>
                <a:cubicBezTo>
                  <a:pt x="925009" y="133525"/>
                  <a:pt x="927633" y="138810"/>
                  <a:pt x="981635" y="174812"/>
                </a:cubicBezTo>
                <a:cubicBezTo>
                  <a:pt x="1080247" y="170330"/>
                  <a:pt x="1179007" y="168398"/>
                  <a:pt x="1277470" y="161365"/>
                </a:cubicBezTo>
                <a:cubicBezTo>
                  <a:pt x="1422085" y="151035"/>
                  <a:pt x="1300724" y="150359"/>
                  <a:pt x="1411941" y="134470"/>
                </a:cubicBezTo>
                <a:cubicBezTo>
                  <a:pt x="1456535" y="128099"/>
                  <a:pt x="1501588" y="125505"/>
                  <a:pt x="1546411" y="121023"/>
                </a:cubicBezTo>
                <a:cubicBezTo>
                  <a:pt x="1676479" y="23474"/>
                  <a:pt x="1537867" y="118572"/>
                  <a:pt x="1640541" y="67235"/>
                </a:cubicBezTo>
                <a:cubicBezTo>
                  <a:pt x="1654996" y="60007"/>
                  <a:pt x="1665964" y="46557"/>
                  <a:pt x="1680882" y="40341"/>
                </a:cubicBezTo>
                <a:cubicBezTo>
                  <a:pt x="1720134" y="23986"/>
                  <a:pt x="1801906" y="0"/>
                  <a:pt x="1801906" y="0"/>
                </a:cubicBezTo>
                <a:cubicBezTo>
                  <a:pt x="1824318" y="4482"/>
                  <a:pt x="1848698" y="3226"/>
                  <a:pt x="1869141" y="13447"/>
                </a:cubicBezTo>
                <a:cubicBezTo>
                  <a:pt x="1898416" y="28084"/>
                  <a:pt x="1929790" y="87543"/>
                  <a:pt x="1949823" y="107576"/>
                </a:cubicBezTo>
                <a:cubicBezTo>
                  <a:pt x="1974578" y="132331"/>
                  <a:pt x="2005751" y="150057"/>
                  <a:pt x="2030506" y="174812"/>
                </a:cubicBezTo>
                <a:cubicBezTo>
                  <a:pt x="2136791" y="281097"/>
                  <a:pt x="2008726" y="181116"/>
                  <a:pt x="2111188" y="268941"/>
                </a:cubicBezTo>
                <a:cubicBezTo>
                  <a:pt x="2128204" y="283526"/>
                  <a:pt x="2149129" y="293434"/>
                  <a:pt x="2164976" y="309282"/>
                </a:cubicBezTo>
                <a:cubicBezTo>
                  <a:pt x="2185271" y="329577"/>
                  <a:pt x="2199370" y="355361"/>
                  <a:pt x="2218764" y="376518"/>
                </a:cubicBezTo>
                <a:cubicBezTo>
                  <a:pt x="2301700" y="466993"/>
                  <a:pt x="2284213" y="451526"/>
                  <a:pt x="2353235" y="497541"/>
                </a:cubicBezTo>
                <a:cubicBezTo>
                  <a:pt x="2362200" y="510988"/>
                  <a:pt x="2371564" y="524177"/>
                  <a:pt x="2380129" y="537882"/>
                </a:cubicBezTo>
                <a:cubicBezTo>
                  <a:pt x="2393981" y="560046"/>
                  <a:pt x="2404788" y="584209"/>
                  <a:pt x="2420470" y="605118"/>
                </a:cubicBezTo>
                <a:cubicBezTo>
                  <a:pt x="2431880" y="620332"/>
                  <a:pt x="2448637" y="630850"/>
                  <a:pt x="2460811" y="645459"/>
                </a:cubicBezTo>
                <a:cubicBezTo>
                  <a:pt x="2471157" y="657875"/>
                  <a:pt x="2477188" y="673529"/>
                  <a:pt x="2487706" y="685800"/>
                </a:cubicBezTo>
                <a:cubicBezTo>
                  <a:pt x="2585525" y="799921"/>
                  <a:pt x="2506648" y="687319"/>
                  <a:pt x="2568388" y="779929"/>
                </a:cubicBezTo>
                <a:cubicBezTo>
                  <a:pt x="2572870" y="797859"/>
                  <a:pt x="2576758" y="815948"/>
                  <a:pt x="2581835" y="833718"/>
                </a:cubicBezTo>
                <a:cubicBezTo>
                  <a:pt x="2596699" y="885744"/>
                  <a:pt x="2595282" y="857534"/>
                  <a:pt x="2595282" y="887506"/>
                </a:cubicBezTo>
              </a:path>
            </a:pathLst>
          </a:cu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Freeform 12"/>
          <p:cNvSpPr/>
          <p:nvPr/>
        </p:nvSpPr>
        <p:spPr>
          <a:xfrm>
            <a:off x="3052482" y="1775012"/>
            <a:ext cx="443753" cy="1102659"/>
          </a:xfrm>
          <a:custGeom>
            <a:avLst/>
            <a:gdLst>
              <a:gd name="connsiteX0" fmla="*/ 161365 w 443753"/>
              <a:gd name="connsiteY0" fmla="*/ 0 h 1102659"/>
              <a:gd name="connsiteX1" fmla="*/ 174812 w 443753"/>
              <a:gd name="connsiteY1" fmla="*/ 201706 h 1102659"/>
              <a:gd name="connsiteX2" fmla="*/ 228600 w 443753"/>
              <a:gd name="connsiteY2" fmla="*/ 349623 h 1102659"/>
              <a:gd name="connsiteX3" fmla="*/ 228600 w 443753"/>
              <a:gd name="connsiteY3" fmla="*/ 457200 h 1102659"/>
              <a:gd name="connsiteX4" fmla="*/ 174812 w 443753"/>
              <a:gd name="connsiteY4" fmla="*/ 470647 h 1102659"/>
              <a:gd name="connsiteX5" fmla="*/ 53789 w 443753"/>
              <a:gd name="connsiteY5" fmla="*/ 524435 h 1102659"/>
              <a:gd name="connsiteX6" fmla="*/ 26894 w 443753"/>
              <a:gd name="connsiteY6" fmla="*/ 551329 h 1102659"/>
              <a:gd name="connsiteX7" fmla="*/ 40342 w 443753"/>
              <a:gd name="connsiteY7" fmla="*/ 591670 h 1102659"/>
              <a:gd name="connsiteX8" fmla="*/ 0 w 443753"/>
              <a:gd name="connsiteY8" fmla="*/ 712694 h 1102659"/>
              <a:gd name="connsiteX9" fmla="*/ 80683 w 443753"/>
              <a:gd name="connsiteY9" fmla="*/ 766482 h 1102659"/>
              <a:gd name="connsiteX10" fmla="*/ 121024 w 443753"/>
              <a:gd name="connsiteY10" fmla="*/ 779929 h 1102659"/>
              <a:gd name="connsiteX11" fmla="*/ 201706 w 443753"/>
              <a:gd name="connsiteY11" fmla="*/ 833717 h 1102659"/>
              <a:gd name="connsiteX12" fmla="*/ 242047 w 443753"/>
              <a:gd name="connsiteY12" fmla="*/ 860612 h 1102659"/>
              <a:gd name="connsiteX13" fmla="*/ 309283 w 443753"/>
              <a:gd name="connsiteY13" fmla="*/ 941294 h 1102659"/>
              <a:gd name="connsiteX14" fmla="*/ 363071 w 443753"/>
              <a:gd name="connsiteY14" fmla="*/ 1021976 h 1102659"/>
              <a:gd name="connsiteX15" fmla="*/ 416859 w 443753"/>
              <a:gd name="connsiteY15" fmla="*/ 1089212 h 1102659"/>
              <a:gd name="connsiteX16" fmla="*/ 443753 w 443753"/>
              <a:gd name="connsiteY16" fmla="*/ 1102659 h 11026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43753" h="1102659">
                <a:moveTo>
                  <a:pt x="161365" y="0"/>
                </a:moveTo>
                <a:cubicBezTo>
                  <a:pt x="165847" y="67235"/>
                  <a:pt x="165282" y="134999"/>
                  <a:pt x="174812" y="201706"/>
                </a:cubicBezTo>
                <a:cubicBezTo>
                  <a:pt x="178648" y="228560"/>
                  <a:pt x="217310" y="321398"/>
                  <a:pt x="228600" y="349623"/>
                </a:cubicBezTo>
                <a:cubicBezTo>
                  <a:pt x="232182" y="367532"/>
                  <a:pt x="257117" y="434387"/>
                  <a:pt x="228600" y="457200"/>
                </a:cubicBezTo>
                <a:cubicBezTo>
                  <a:pt x="214169" y="468745"/>
                  <a:pt x="192514" y="465336"/>
                  <a:pt x="174812" y="470647"/>
                </a:cubicBezTo>
                <a:cubicBezTo>
                  <a:pt x="115101" y="488560"/>
                  <a:pt x="97022" y="489849"/>
                  <a:pt x="53789" y="524435"/>
                </a:cubicBezTo>
                <a:cubicBezTo>
                  <a:pt x="43889" y="532355"/>
                  <a:pt x="35859" y="542364"/>
                  <a:pt x="26894" y="551329"/>
                </a:cubicBezTo>
                <a:cubicBezTo>
                  <a:pt x="31377" y="564776"/>
                  <a:pt x="40342" y="577496"/>
                  <a:pt x="40342" y="591670"/>
                </a:cubicBezTo>
                <a:cubicBezTo>
                  <a:pt x="40342" y="664137"/>
                  <a:pt x="32472" y="663986"/>
                  <a:pt x="0" y="712694"/>
                </a:cubicBezTo>
                <a:cubicBezTo>
                  <a:pt x="26894" y="730623"/>
                  <a:pt x="50019" y="756261"/>
                  <a:pt x="80683" y="766482"/>
                </a:cubicBezTo>
                <a:cubicBezTo>
                  <a:pt x="94130" y="770964"/>
                  <a:pt x="108633" y="773045"/>
                  <a:pt x="121024" y="779929"/>
                </a:cubicBezTo>
                <a:cubicBezTo>
                  <a:pt x="149279" y="795626"/>
                  <a:pt x="174812" y="815788"/>
                  <a:pt x="201706" y="833717"/>
                </a:cubicBezTo>
                <a:lnTo>
                  <a:pt x="242047" y="860612"/>
                </a:lnTo>
                <a:cubicBezTo>
                  <a:pt x="338167" y="1004787"/>
                  <a:pt x="188471" y="785964"/>
                  <a:pt x="309283" y="941294"/>
                </a:cubicBezTo>
                <a:cubicBezTo>
                  <a:pt x="329127" y="966808"/>
                  <a:pt x="345142" y="995082"/>
                  <a:pt x="363071" y="1021976"/>
                </a:cubicBezTo>
                <a:cubicBezTo>
                  <a:pt x="380713" y="1048439"/>
                  <a:pt x="391313" y="1070052"/>
                  <a:pt x="416859" y="1089212"/>
                </a:cubicBezTo>
                <a:cubicBezTo>
                  <a:pt x="424877" y="1095226"/>
                  <a:pt x="434788" y="1098177"/>
                  <a:pt x="443753" y="1102659"/>
                </a:cubicBezTo>
              </a:path>
            </a:pathLst>
          </a:cu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707398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crush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8" grpId="0" animBg="1"/>
      <p:bldP spid="9" grpId="0" animBg="1"/>
      <p:bldP spid="6" grpId="0" animBg="1"/>
      <p:bldP spid="10" grpId="0" animBg="1"/>
      <p:bldP spid="11" grpId="0" animBg="1"/>
      <p:bldP spid="13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76286" y="331715"/>
            <a:ext cx="8817094" cy="101566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en-US" sz="6000" b="1" dirty="0">
                <a:ln/>
                <a:solidFill>
                  <a:srgbClr val="4472C4"/>
                </a:solidFill>
                <a:latin typeface="Cooper Black" panose="0208090404030B020404" pitchFamily="18" charset="0"/>
              </a:rPr>
              <a:t>Two Notable Meetings</a:t>
            </a:r>
          </a:p>
        </p:txBody>
      </p:sp>
      <p:grpSp>
        <p:nvGrpSpPr>
          <p:cNvPr id="8" name="Group 7"/>
          <p:cNvGrpSpPr/>
          <p:nvPr/>
        </p:nvGrpSpPr>
        <p:grpSpPr>
          <a:xfrm>
            <a:off x="410455" y="1524293"/>
            <a:ext cx="8114567" cy="2778002"/>
            <a:chOff x="410455" y="1524293"/>
            <a:chExt cx="8114567" cy="2778002"/>
          </a:xfrm>
        </p:grpSpPr>
        <p:pic>
          <p:nvPicPr>
            <p:cNvPr id="3" name="Picture 8" descr="http://ywambangalore.org/wp-content/uploads/2013/05/ACM-Apr-2013.jpg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10455" y="1524293"/>
              <a:ext cx="4174378" cy="2778002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5" name="TextBox 4"/>
            <p:cNvSpPr txBox="1"/>
            <p:nvPr/>
          </p:nvSpPr>
          <p:spPr>
            <a:xfrm>
              <a:off x="4696208" y="1921650"/>
              <a:ext cx="3828814" cy="13849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400050" indent="-400050">
                <a:buFont typeface="+mj-lt"/>
                <a:buAutoNum type="romanUcPeriod"/>
              </a:pPr>
              <a:r>
                <a:rPr lang="en-US" sz="2800" dirty="0">
                  <a:solidFill>
                    <a:prstClr val="black"/>
                  </a:solidFill>
                  <a:latin typeface="Cooper Black" panose="0208090404030B020404" pitchFamily="18" charset="0"/>
                </a:rPr>
                <a:t>Meeting of the Disciples at Troas (vv. 6-12)</a:t>
              </a:r>
            </a:p>
          </p:txBody>
        </p:sp>
      </p:grpSp>
      <p:grpSp>
        <p:nvGrpSpPr>
          <p:cNvPr id="9" name="Group 8"/>
          <p:cNvGrpSpPr/>
          <p:nvPr/>
        </p:nvGrpSpPr>
        <p:grpSpPr>
          <a:xfrm>
            <a:off x="894385" y="4302295"/>
            <a:ext cx="7445354" cy="2227754"/>
            <a:chOff x="894385" y="4302295"/>
            <a:chExt cx="7445354" cy="2227754"/>
          </a:xfrm>
        </p:grpSpPr>
        <p:pic>
          <p:nvPicPr>
            <p:cNvPr id="4" name="Picture 10" descr="http://www.iccwbo.org/uploadedImages/Product_and_Services/Arbitration_and_ADR/Articles/meeting_colourful_men_source.jpg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590749" y="4302295"/>
              <a:ext cx="2748990" cy="2227754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6" name="TextBox 5"/>
            <p:cNvSpPr txBox="1"/>
            <p:nvPr/>
          </p:nvSpPr>
          <p:spPr>
            <a:xfrm>
              <a:off x="894385" y="4723674"/>
              <a:ext cx="4193406" cy="13849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571500" indent="-571500">
                <a:buFont typeface="+mj-lt"/>
                <a:buAutoNum type="romanUcPeriod" startAt="2"/>
              </a:pPr>
              <a:r>
                <a:rPr lang="en-US" sz="2800" dirty="0">
                  <a:solidFill>
                    <a:prstClr val="black"/>
                  </a:solidFill>
                  <a:latin typeface="Cooper Black" panose="0208090404030B020404" pitchFamily="18" charset="0"/>
                </a:rPr>
                <a:t>Meeting with the Elders at Ephesus (vv. 17-38)</a:t>
              </a:r>
            </a:p>
          </p:txBody>
        </p:sp>
      </p:grpSp>
      <p:sp>
        <p:nvSpPr>
          <p:cNvPr id="10" name="Oval 9"/>
          <p:cNvSpPr/>
          <p:nvPr/>
        </p:nvSpPr>
        <p:spPr>
          <a:xfrm>
            <a:off x="3226982" y="3880917"/>
            <a:ext cx="2938451" cy="751186"/>
          </a:xfrm>
          <a:prstGeom prst="ellipse">
            <a:avLst/>
          </a:prstGeom>
          <a:solidFill>
            <a:srgbClr val="002060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rgbClr val="FFFFFF"/>
                </a:solidFill>
                <a:latin typeface="CopperPlate" panose="02020500000000000000" pitchFamily="18" charset="0"/>
              </a:rPr>
              <a:t>Acts 20</a:t>
            </a:r>
          </a:p>
        </p:txBody>
      </p:sp>
    </p:spTree>
    <p:extLst>
      <p:ext uri="{BB962C8B-B14F-4D97-AF65-F5344CB8AC3E}">
        <p14:creationId xmlns:p14="http://schemas.microsoft.com/office/powerpoint/2010/main" val="30482990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crush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76286" y="331715"/>
            <a:ext cx="8817094" cy="101566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en-US" sz="6000" b="1" dirty="0">
                <a:ln/>
                <a:solidFill>
                  <a:schemeClr val="accent5"/>
                </a:solidFill>
                <a:latin typeface="Cooper Black" panose="0208090404030B020404" pitchFamily="18" charset="0"/>
              </a:rPr>
              <a:t>Two Notable Meetings</a:t>
            </a:r>
            <a:endParaRPr lang="en-US" sz="6000" b="1" cap="none" spc="0" dirty="0">
              <a:ln/>
              <a:solidFill>
                <a:schemeClr val="accent5"/>
              </a:solidFill>
              <a:effectLst/>
              <a:latin typeface="Cooper Black" panose="0208090404030B020404" pitchFamily="18" charset="0"/>
            </a:endParaRPr>
          </a:p>
        </p:txBody>
      </p:sp>
      <p:pic>
        <p:nvPicPr>
          <p:cNvPr id="3" name="Picture 8" descr="http://ywambangalore.org/wp-content/uploads/2013/05/ACM-Apr-201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0455" y="1524293"/>
            <a:ext cx="4174378" cy="277800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4696208" y="1921650"/>
            <a:ext cx="3828814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00050" indent="-400050">
              <a:buFont typeface="+mj-lt"/>
              <a:buAutoNum type="romanUcPeriod"/>
            </a:pPr>
            <a:r>
              <a:rPr lang="en-US" sz="2800" dirty="0">
                <a:latin typeface="Cooper Black" panose="0208090404030B020404" pitchFamily="18" charset="0"/>
              </a:rPr>
              <a:t>Meeting of the Disciples at Troas (vv. 6-12)</a:t>
            </a:r>
          </a:p>
        </p:txBody>
      </p:sp>
      <p:sp>
        <p:nvSpPr>
          <p:cNvPr id="7" name="Oval 6"/>
          <p:cNvSpPr/>
          <p:nvPr/>
        </p:nvSpPr>
        <p:spPr>
          <a:xfrm>
            <a:off x="3226982" y="3880917"/>
            <a:ext cx="2938451" cy="751186"/>
          </a:xfrm>
          <a:prstGeom prst="ellipse">
            <a:avLst/>
          </a:prstGeom>
          <a:solidFill>
            <a:srgbClr val="002060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rgbClr val="FFFFFF"/>
                </a:solidFill>
                <a:latin typeface="CopperPlate" panose="02020500000000000000" pitchFamily="18" charset="0"/>
              </a:rPr>
              <a:t>Acts 20</a:t>
            </a:r>
          </a:p>
        </p:txBody>
      </p:sp>
    </p:spTree>
    <p:extLst>
      <p:ext uri="{BB962C8B-B14F-4D97-AF65-F5344CB8AC3E}">
        <p14:creationId xmlns:p14="http://schemas.microsoft.com/office/powerpoint/2010/main" val="242430269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crush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850777" y="415580"/>
            <a:ext cx="590284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00050" indent="-400050" algn="ctr">
              <a:buFont typeface="+mj-lt"/>
              <a:buAutoNum type="romanUcPeriod"/>
            </a:pPr>
            <a:r>
              <a:rPr lang="en-US" sz="2800" dirty="0">
                <a:latin typeface="Cooper Black" panose="0208090404030B020404" pitchFamily="18" charset="0"/>
              </a:rPr>
              <a:t>Meeting of the Disciples at Troas (vv. 6-12)</a:t>
            </a:r>
          </a:p>
        </p:txBody>
      </p:sp>
      <p:pic>
        <p:nvPicPr>
          <p:cNvPr id="3" name="Picture 8" descr="http://ywambangalore.org/wp-content/uploads/2013/05/ACM-Apr-2013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1330" y="294555"/>
            <a:ext cx="2081170" cy="138499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/>
          <p:nvPr/>
        </p:nvSpPr>
        <p:spPr>
          <a:xfrm>
            <a:off x="201706" y="1679550"/>
            <a:ext cx="8686800" cy="95462"/>
          </a:xfrm>
          <a:prstGeom prst="rect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531365" y="2084875"/>
            <a:ext cx="8027481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400" u="sng" dirty="0"/>
              <a:t>Waited for days to worship with the saints </a:t>
            </a:r>
            <a:r>
              <a:rPr lang="en-US" sz="2400" dirty="0"/>
              <a:t>(v. 6)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Says something of the importance of worship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Planned ahead – where they would be for worship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Contrast to today: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400" dirty="0"/>
              <a:t>Some don’t have time to stop and worship on road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400" dirty="0"/>
              <a:t>Don’t plan where we be with saints on Sunday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400" dirty="0"/>
              <a:t>Not bother to see if is a church where will be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400" dirty="0"/>
              <a:t>“If had to wait 2-3 hours to be able to assemble – ridiculous – I have plans”</a:t>
            </a:r>
          </a:p>
        </p:txBody>
      </p:sp>
    </p:spTree>
    <p:extLst>
      <p:ext uri="{BB962C8B-B14F-4D97-AF65-F5344CB8AC3E}">
        <p14:creationId xmlns:p14="http://schemas.microsoft.com/office/powerpoint/2010/main" val="210450269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crush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build="p" bldLvl="5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850777" y="415580"/>
            <a:ext cx="590284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00050" indent="-400050" algn="ctr">
              <a:buFont typeface="+mj-lt"/>
              <a:buAutoNum type="romanUcPeriod"/>
            </a:pPr>
            <a:r>
              <a:rPr lang="en-US" sz="2800" dirty="0">
                <a:latin typeface="Cooper Black" panose="0208090404030B020404" pitchFamily="18" charset="0"/>
              </a:rPr>
              <a:t>Meeting of the Disciples at Troas (vv. 6-12)</a:t>
            </a:r>
          </a:p>
        </p:txBody>
      </p:sp>
      <p:pic>
        <p:nvPicPr>
          <p:cNvPr id="3" name="Picture 8" descr="http://ywambangalore.org/wp-content/uploads/2013/05/ACM-Apr-2013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1330" y="294555"/>
            <a:ext cx="2081170" cy="138499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/>
          <p:nvPr/>
        </p:nvSpPr>
        <p:spPr>
          <a:xfrm>
            <a:off x="201706" y="1679550"/>
            <a:ext cx="8686800" cy="95462"/>
          </a:xfrm>
          <a:prstGeom prst="rect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531365" y="2084875"/>
            <a:ext cx="8027481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400" u="sng" dirty="0"/>
              <a:t>Waited for days to worship with the saints </a:t>
            </a:r>
            <a:r>
              <a:rPr lang="en-US" sz="2400" dirty="0"/>
              <a:t>(v. 6)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400" u="sng" dirty="0"/>
              <a:t>Assembled on the first day of week</a:t>
            </a:r>
            <a:r>
              <a:rPr lang="en-US" sz="2400" dirty="0"/>
              <a:t> (v. 7)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Significance of 1</a:t>
            </a:r>
            <a:r>
              <a:rPr lang="en-US" sz="2400" i="1" baseline="30000" dirty="0"/>
              <a:t>st</a:t>
            </a:r>
            <a:r>
              <a:rPr lang="en-US" sz="2400" i="1" dirty="0"/>
              <a:t> day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400" dirty="0"/>
              <a:t>Lord was raised on first day (Mt. 28:1; Mk. 16:9)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400" dirty="0"/>
              <a:t>Jesus appeared to disciples (</a:t>
            </a:r>
            <a:r>
              <a:rPr lang="en-US" sz="2400" dirty="0" err="1"/>
              <a:t>Jno</a:t>
            </a:r>
            <a:r>
              <a:rPr lang="en-US" sz="2400" dirty="0"/>
              <a:t>. 20:19, 26)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400" dirty="0"/>
              <a:t>Church established (Acts 2:47)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400" dirty="0"/>
              <a:t>First gospel sermon preached (Acts 2)</a:t>
            </a:r>
          </a:p>
        </p:txBody>
      </p:sp>
    </p:spTree>
    <p:extLst>
      <p:ext uri="{BB962C8B-B14F-4D97-AF65-F5344CB8AC3E}">
        <p14:creationId xmlns:p14="http://schemas.microsoft.com/office/powerpoint/2010/main" val="249502898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crush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uiExpand="1" build="p" bldLvl="5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850777" y="415580"/>
            <a:ext cx="590284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00050" indent="-400050" algn="ctr">
              <a:buFont typeface="+mj-lt"/>
              <a:buAutoNum type="romanUcPeriod"/>
            </a:pPr>
            <a:r>
              <a:rPr lang="en-US" sz="2800" dirty="0">
                <a:latin typeface="Cooper Black" panose="0208090404030B020404" pitchFamily="18" charset="0"/>
              </a:rPr>
              <a:t>Meeting of the Disciples at Troas (vv. 6-12)</a:t>
            </a:r>
          </a:p>
        </p:txBody>
      </p:sp>
      <p:pic>
        <p:nvPicPr>
          <p:cNvPr id="3" name="Picture 8" descr="http://ywambangalore.org/wp-content/uploads/2013/05/ACM-Apr-2013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1330" y="294555"/>
            <a:ext cx="2081170" cy="138499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/>
          <p:nvPr/>
        </p:nvSpPr>
        <p:spPr>
          <a:xfrm>
            <a:off x="201706" y="1679550"/>
            <a:ext cx="8686800" cy="95462"/>
          </a:xfrm>
          <a:prstGeom prst="rect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531365" y="2084875"/>
            <a:ext cx="8027481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400" u="sng" dirty="0"/>
              <a:t>Waited for days to worship with the saints </a:t>
            </a:r>
            <a:r>
              <a:rPr lang="en-US" sz="2400" dirty="0"/>
              <a:t>(v. 6)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400" u="sng" dirty="0"/>
              <a:t>Assembled on the first day of week</a:t>
            </a:r>
            <a:r>
              <a:rPr lang="en-US" sz="2400" dirty="0"/>
              <a:t> (v. 7)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Significance of 1</a:t>
            </a:r>
            <a:r>
              <a:rPr lang="en-US" sz="2400" i="1" baseline="30000" dirty="0"/>
              <a:t>st</a:t>
            </a:r>
            <a:r>
              <a:rPr lang="en-US" sz="2400" i="1" dirty="0"/>
              <a:t> day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Lord’s Day (Rev. 1:10)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400" dirty="0"/>
              <a:t>Holy day – holiday 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400" dirty="0"/>
              <a:t>Day of devotion, homage to the Lord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400" dirty="0"/>
              <a:t>Lord’s day – not the Lord’s hour</a:t>
            </a:r>
          </a:p>
        </p:txBody>
      </p:sp>
    </p:spTree>
    <p:extLst>
      <p:ext uri="{BB962C8B-B14F-4D97-AF65-F5344CB8AC3E}">
        <p14:creationId xmlns:p14="http://schemas.microsoft.com/office/powerpoint/2010/main" val="272364953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crush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uiExpand="1" build="p" bldLvl="5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://ts3.mm.bing.net/th?id=HN.608041462302572982&amp;pid=1.7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4811" y="120463"/>
            <a:ext cx="2936875" cy="1762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 descr="http://ts3.mm.bing.net/th?id=HN.608041462302572982&amp;pid=1.7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144087">
            <a:off x="878540" y="525631"/>
            <a:ext cx="2936875" cy="1762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2" descr="http://ts3.mm.bing.net/th?id=HN.608041462302572982&amp;pid=1.7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59895">
            <a:off x="1868461" y="232523"/>
            <a:ext cx="2936875" cy="1762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0224437">
            <a:off x="2574325" y="549925"/>
            <a:ext cx="2932430" cy="1761897"/>
          </a:xfrm>
          <a:prstGeom prst="rect">
            <a:avLst/>
          </a:prstGeom>
        </p:spPr>
      </p:pic>
      <p:pic>
        <p:nvPicPr>
          <p:cNvPr id="6" name="Picture 2" descr="http://ts3.mm.bing.net/th?id=HN.608041462302572982&amp;pid=1.7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168229">
            <a:off x="6101592" y="518737"/>
            <a:ext cx="2936875" cy="1762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http://ts3.mm.bing.net/th?id=HN.608041462302572982&amp;pid=1.7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0000" y="1466926"/>
            <a:ext cx="2936875" cy="1762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http://ts3.mm.bing.net/th?id=HN.608041462302572982&amp;pid=1.7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277795">
            <a:off x="2918884" y="57499"/>
            <a:ext cx="2936875" cy="1762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25688057"/>
              </p:ext>
            </p:extLst>
          </p:nvPr>
        </p:nvGraphicFramePr>
        <p:xfrm>
          <a:off x="3" y="4231955"/>
          <a:ext cx="9143995" cy="152306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0628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0628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0628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0628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30628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30628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306285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1523065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accent5"/>
                          </a:solidFill>
                        </a:rPr>
                        <a:t>Sunday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accent5"/>
                          </a:solidFill>
                        </a:rPr>
                        <a:t>Monday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accent5"/>
                          </a:solidFill>
                        </a:rPr>
                        <a:t>Tuesday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accent5"/>
                          </a:solidFill>
                        </a:rPr>
                        <a:t>Wednesday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accent5"/>
                          </a:solidFill>
                        </a:rPr>
                        <a:t>Thursday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accent5"/>
                          </a:solidFill>
                        </a:rPr>
                        <a:t>Friday 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accent5"/>
                          </a:solidFill>
                        </a:rPr>
                        <a:t>Saturday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0" y="4760259"/>
            <a:ext cx="129091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/>
              <a:t>Lord’s</a:t>
            </a:r>
          </a:p>
          <a:p>
            <a:pPr algn="ctr"/>
            <a:r>
              <a:rPr lang="en-US" sz="2000" b="1" dirty="0"/>
              <a:t>Day</a:t>
            </a:r>
          </a:p>
        </p:txBody>
      </p:sp>
      <p:pic>
        <p:nvPicPr>
          <p:cNvPr id="2052" name="Picture 4" descr="http://ts4.mm.bing.net/th?id=HN.608028882341071160&amp;pid=1.7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0" b="100000" l="1255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37510" y="1963663"/>
            <a:ext cx="433225" cy="4350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Rectangle 9"/>
          <p:cNvSpPr/>
          <p:nvPr/>
        </p:nvSpPr>
        <p:spPr>
          <a:xfrm>
            <a:off x="0" y="4558553"/>
            <a:ext cx="1290919" cy="201706"/>
          </a:xfrm>
          <a:prstGeom prst="rect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325207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crush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850777" y="415580"/>
            <a:ext cx="590284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00050" indent="-400050" algn="ctr">
              <a:buFont typeface="+mj-lt"/>
              <a:buAutoNum type="romanUcPeriod"/>
            </a:pPr>
            <a:r>
              <a:rPr lang="en-US" sz="2800" dirty="0">
                <a:latin typeface="Cooper Black" panose="0208090404030B020404" pitchFamily="18" charset="0"/>
              </a:rPr>
              <a:t>Meeting of the Disciples at Troas (vv. 6-12)</a:t>
            </a:r>
          </a:p>
        </p:txBody>
      </p:sp>
      <p:pic>
        <p:nvPicPr>
          <p:cNvPr id="3" name="Picture 8" descr="http://ywambangalore.org/wp-content/uploads/2013/05/ACM-Apr-2013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1330" y="294555"/>
            <a:ext cx="2081170" cy="138499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/>
          <p:nvPr/>
        </p:nvSpPr>
        <p:spPr>
          <a:xfrm>
            <a:off x="201706" y="1679550"/>
            <a:ext cx="8686800" cy="95462"/>
          </a:xfrm>
          <a:prstGeom prst="rect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531365" y="2084875"/>
            <a:ext cx="8027481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400" u="sng" dirty="0"/>
              <a:t>Waited for days to worship with the saints </a:t>
            </a:r>
            <a:r>
              <a:rPr lang="en-US" sz="2400" dirty="0"/>
              <a:t>(v. 6)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400" u="sng" dirty="0"/>
              <a:t>Assembled on the first day of week</a:t>
            </a:r>
            <a:r>
              <a:rPr lang="en-US" sz="2400" dirty="0"/>
              <a:t> (v. 7)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Significance of 1</a:t>
            </a:r>
            <a:r>
              <a:rPr lang="en-US" sz="2400" i="1" baseline="30000" dirty="0"/>
              <a:t>st</a:t>
            </a:r>
            <a:r>
              <a:rPr lang="en-US" sz="2400" i="1" dirty="0"/>
              <a:t> day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Lord’s Day (Rev. 1:10)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Often treat it as any other day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400" dirty="0"/>
              <a:t>Just an ordinary work day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400" dirty="0"/>
              <a:t>Just an normal family day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400" dirty="0"/>
              <a:t>If we can manage it – will try to go to worship</a:t>
            </a:r>
          </a:p>
        </p:txBody>
      </p:sp>
    </p:spTree>
    <p:extLst>
      <p:ext uri="{BB962C8B-B14F-4D97-AF65-F5344CB8AC3E}">
        <p14:creationId xmlns:p14="http://schemas.microsoft.com/office/powerpoint/2010/main" val="123397113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crush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build="p" bldLvl="5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850777" y="415580"/>
            <a:ext cx="590284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00050" indent="-400050" algn="ctr">
              <a:buFont typeface="+mj-lt"/>
              <a:buAutoNum type="romanUcPeriod"/>
            </a:pPr>
            <a:r>
              <a:rPr lang="en-US" sz="2800" dirty="0">
                <a:latin typeface="Cooper Black" panose="0208090404030B020404" pitchFamily="18" charset="0"/>
              </a:rPr>
              <a:t>Meeting of the Disciples at Troas (vv. 6-12)</a:t>
            </a:r>
          </a:p>
        </p:txBody>
      </p:sp>
      <p:pic>
        <p:nvPicPr>
          <p:cNvPr id="3" name="Picture 8" descr="http://ywambangalore.org/wp-content/uploads/2013/05/ACM-Apr-2013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1330" y="294555"/>
            <a:ext cx="2081170" cy="138499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/>
          <p:nvPr/>
        </p:nvSpPr>
        <p:spPr>
          <a:xfrm>
            <a:off x="201706" y="1679550"/>
            <a:ext cx="8686800" cy="95462"/>
          </a:xfrm>
          <a:prstGeom prst="rect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531365" y="2084875"/>
            <a:ext cx="8027481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400" u="sng" dirty="0"/>
              <a:t>Waited for days to worship with the saints </a:t>
            </a:r>
            <a:r>
              <a:rPr lang="en-US" sz="2400" dirty="0"/>
              <a:t>(v. 6)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400" u="sng" dirty="0"/>
              <a:t>Assembled on the first day of week</a:t>
            </a:r>
            <a:r>
              <a:rPr lang="en-US" sz="2400" dirty="0"/>
              <a:t> (v. 7)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400" u="sng" dirty="0"/>
              <a:t>Lord’s Supper</a:t>
            </a:r>
            <a:r>
              <a:rPr lang="en-US" sz="2400" dirty="0"/>
              <a:t> (v. 7)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“Break bread” = Lord’s supper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27619721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crush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build="p" bldLvl="5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Box 4"/>
          <p:cNvSpPr txBox="1">
            <a:spLocks noChangeArrowheads="1"/>
          </p:cNvSpPr>
          <p:nvPr/>
        </p:nvSpPr>
        <p:spPr bwMode="auto">
          <a:xfrm>
            <a:off x="381000" y="193675"/>
            <a:ext cx="8393113" cy="588963"/>
          </a:xfrm>
          <a:prstGeom prst="rect">
            <a:avLst/>
          </a:prstGeom>
          <a:solidFill>
            <a:srgbClr val="FFFFCC"/>
          </a:solidFill>
          <a:ln w="9525">
            <a:solidFill>
              <a:srgbClr val="333399"/>
            </a:solidFill>
            <a:miter lim="800000"/>
            <a:headEnd/>
            <a:tailEnd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wrap="none">
            <a:spAutoFit/>
          </a:bodyPr>
          <a:lstStyle/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0" cap="none" spc="0" normalizeH="0" baseline="0" noProof="0">
                <a:ln>
                  <a:noFill/>
                </a:ln>
                <a:solidFill>
                  <a:srgbClr val="333399"/>
                </a:solidFill>
                <a:effectLst/>
                <a:uLnTx/>
                <a:uFillTx/>
                <a:latin typeface="Arial"/>
              </a:rPr>
              <a:t>“Break Bread” (Acts 20:7) = Lord’s Supper</a:t>
            </a:r>
          </a:p>
        </p:txBody>
      </p:sp>
      <p:sp>
        <p:nvSpPr>
          <p:cNvPr id="7" name="Rectangle 5"/>
          <p:cNvSpPr>
            <a:spLocks noChangeArrowheads="1"/>
          </p:cNvSpPr>
          <p:nvPr/>
        </p:nvSpPr>
        <p:spPr bwMode="auto">
          <a:xfrm>
            <a:off x="609600" y="1143000"/>
            <a:ext cx="3581400" cy="3962400"/>
          </a:xfrm>
          <a:prstGeom prst="rect">
            <a:avLst/>
          </a:prstGeom>
          <a:solidFill>
            <a:srgbClr val="333399"/>
          </a:solidFill>
          <a:ln w="9525">
            <a:noFill/>
            <a:miter lim="800000"/>
            <a:headEnd/>
            <a:tailEnd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wrap="none"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sng" strike="noStrike" kern="0" cap="none" spc="0" normalizeH="0" baseline="0" noProof="0">
                <a:ln>
                  <a:noFill/>
                </a:ln>
                <a:solidFill>
                  <a:srgbClr val="FFFFCC"/>
                </a:solidFill>
                <a:effectLst/>
                <a:uLnTx/>
                <a:uFillTx/>
                <a:latin typeface="Arial"/>
              </a:rPr>
              <a:t>Used To Refer To</a:t>
            </a:r>
          </a:p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sng" strike="noStrike" kern="0" cap="none" spc="0" normalizeH="0" baseline="0" noProof="0">
                <a:ln>
                  <a:noFill/>
                </a:ln>
                <a:solidFill>
                  <a:srgbClr val="FFFFCC"/>
                </a:solidFill>
                <a:effectLst/>
                <a:uLnTx/>
                <a:uFillTx/>
                <a:latin typeface="Arial"/>
              </a:rPr>
              <a:t>Lord’s Supper</a:t>
            </a:r>
          </a:p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1" i="0" u="sng" strike="noStrike" kern="0" cap="none" spc="0" normalizeH="0" baseline="0" noProof="0">
              <a:ln>
                <a:noFill/>
              </a:ln>
              <a:solidFill>
                <a:srgbClr val="FFFFCC"/>
              </a:solidFill>
              <a:effectLst/>
              <a:uLnTx/>
              <a:uFillTx/>
              <a:latin typeface="Arial"/>
            </a:endParaRPr>
          </a:p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>
                <a:ln>
                  <a:noFill/>
                </a:ln>
                <a:solidFill>
                  <a:srgbClr val="FFFFCC"/>
                </a:solidFill>
                <a:effectLst/>
                <a:uLnTx/>
                <a:uFillTx/>
                <a:latin typeface="Arial"/>
              </a:rPr>
              <a:t>Matt. 26:26</a:t>
            </a:r>
          </a:p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>
                <a:ln>
                  <a:noFill/>
                </a:ln>
                <a:solidFill>
                  <a:srgbClr val="FFFFCC"/>
                </a:solidFill>
                <a:effectLst/>
                <a:uLnTx/>
                <a:uFillTx/>
                <a:latin typeface="Arial"/>
              </a:rPr>
              <a:t>Mark 14:22</a:t>
            </a:r>
          </a:p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>
                <a:ln>
                  <a:noFill/>
                </a:ln>
                <a:solidFill>
                  <a:srgbClr val="FFFFCC"/>
                </a:solidFill>
                <a:effectLst/>
                <a:uLnTx/>
                <a:uFillTx/>
                <a:latin typeface="Arial"/>
              </a:rPr>
              <a:t>Luke 22:19</a:t>
            </a:r>
          </a:p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>
                <a:ln>
                  <a:noFill/>
                </a:ln>
                <a:solidFill>
                  <a:srgbClr val="FFFFCC"/>
                </a:solidFill>
                <a:effectLst/>
                <a:uLnTx/>
                <a:uFillTx/>
                <a:latin typeface="Arial"/>
              </a:rPr>
              <a:t>Acts 2:42</a:t>
            </a:r>
          </a:p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>
                <a:ln>
                  <a:noFill/>
                </a:ln>
                <a:solidFill>
                  <a:srgbClr val="FFFFCC"/>
                </a:solidFill>
                <a:effectLst/>
                <a:uLnTx/>
                <a:uFillTx/>
                <a:latin typeface="Arial"/>
              </a:rPr>
              <a:t>1 Cor. 10:16</a:t>
            </a:r>
          </a:p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>
                <a:ln>
                  <a:noFill/>
                </a:ln>
                <a:solidFill>
                  <a:srgbClr val="FFFFCC"/>
                </a:solidFill>
                <a:effectLst/>
                <a:uLnTx/>
                <a:uFillTx/>
                <a:latin typeface="Arial"/>
              </a:rPr>
              <a:t>1 Cor. 11:23-24</a:t>
            </a:r>
          </a:p>
        </p:txBody>
      </p:sp>
      <p:sp>
        <p:nvSpPr>
          <p:cNvPr id="8" name="Rectangle 6"/>
          <p:cNvSpPr>
            <a:spLocks noChangeArrowheads="1"/>
          </p:cNvSpPr>
          <p:nvPr/>
        </p:nvSpPr>
        <p:spPr bwMode="auto">
          <a:xfrm>
            <a:off x="4876800" y="1143000"/>
            <a:ext cx="3581400" cy="3962400"/>
          </a:xfrm>
          <a:prstGeom prst="rect">
            <a:avLst/>
          </a:prstGeom>
          <a:solidFill>
            <a:srgbClr val="333399"/>
          </a:solidFill>
          <a:ln w="9525">
            <a:noFill/>
            <a:miter lim="800000"/>
            <a:headEnd/>
            <a:tailEnd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wrap="none"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sng" strike="noStrike" kern="0" cap="none" spc="0" normalizeH="0" baseline="0" noProof="0">
                <a:ln>
                  <a:noFill/>
                </a:ln>
                <a:solidFill>
                  <a:srgbClr val="FFFFCC"/>
                </a:solidFill>
                <a:effectLst/>
                <a:uLnTx/>
                <a:uFillTx/>
                <a:latin typeface="Arial"/>
              </a:rPr>
              <a:t>Used To Refer To</a:t>
            </a:r>
          </a:p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sng" strike="noStrike" kern="0" cap="none" spc="0" normalizeH="0" baseline="0" noProof="0">
                <a:ln>
                  <a:noFill/>
                </a:ln>
                <a:solidFill>
                  <a:srgbClr val="FFFFCC"/>
                </a:solidFill>
                <a:effectLst/>
                <a:uLnTx/>
                <a:uFillTx/>
                <a:latin typeface="Arial"/>
              </a:rPr>
              <a:t>Common Meal</a:t>
            </a:r>
          </a:p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1" i="0" u="sng" strike="noStrike" kern="0" cap="none" spc="0" normalizeH="0" baseline="0" noProof="0">
              <a:ln>
                <a:noFill/>
              </a:ln>
              <a:solidFill>
                <a:srgbClr val="FFFFCC"/>
              </a:solidFill>
              <a:effectLst/>
              <a:uLnTx/>
              <a:uFillTx/>
              <a:latin typeface="Arial"/>
            </a:endParaRPr>
          </a:p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>
                <a:ln>
                  <a:noFill/>
                </a:ln>
                <a:solidFill>
                  <a:srgbClr val="FFFFCC"/>
                </a:solidFill>
                <a:effectLst/>
                <a:uLnTx/>
                <a:uFillTx/>
                <a:latin typeface="Arial"/>
              </a:rPr>
              <a:t>Acts 2:46</a:t>
            </a:r>
          </a:p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0" cap="none" spc="0" normalizeH="0" baseline="0" noProof="0">
              <a:ln>
                <a:noFill/>
              </a:ln>
              <a:solidFill>
                <a:srgbClr val="FFFFCC"/>
              </a:solidFill>
              <a:effectLst/>
              <a:uLnTx/>
              <a:uFillTx/>
              <a:latin typeface="Arial"/>
            </a:endParaRPr>
          </a:p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0" cap="none" spc="0" normalizeH="0" baseline="0" noProof="0">
              <a:ln>
                <a:noFill/>
              </a:ln>
              <a:solidFill>
                <a:srgbClr val="FFFFCC"/>
              </a:solidFill>
              <a:effectLst/>
              <a:uLnTx/>
              <a:uFillTx/>
              <a:latin typeface="Arial"/>
            </a:endParaRPr>
          </a:p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0" cap="none" spc="0" normalizeH="0" baseline="0" noProof="0">
              <a:ln>
                <a:noFill/>
              </a:ln>
              <a:solidFill>
                <a:srgbClr val="FFFFCC"/>
              </a:solidFill>
              <a:effectLst/>
              <a:uLnTx/>
              <a:uFillTx/>
              <a:latin typeface="Arial"/>
            </a:endParaRPr>
          </a:p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0" cap="none" spc="0" normalizeH="0" baseline="0" noProof="0">
              <a:ln>
                <a:noFill/>
              </a:ln>
              <a:solidFill>
                <a:srgbClr val="FFFFCC"/>
              </a:solidFill>
              <a:effectLst/>
              <a:uLnTx/>
              <a:uFillTx/>
              <a:latin typeface="Arial"/>
            </a:endParaRPr>
          </a:p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0" cap="none" spc="0" normalizeH="0" baseline="0" noProof="0">
              <a:ln>
                <a:noFill/>
              </a:ln>
              <a:solidFill>
                <a:srgbClr val="FFFFCC"/>
              </a:solidFill>
              <a:effectLst/>
              <a:uLnTx/>
              <a:uFillTx/>
              <a:latin typeface="Arial"/>
            </a:endParaRPr>
          </a:p>
        </p:txBody>
      </p:sp>
      <p:sp>
        <p:nvSpPr>
          <p:cNvPr id="9" name="AutoShape 7"/>
          <p:cNvSpPr>
            <a:spLocks noChangeArrowheads="1"/>
          </p:cNvSpPr>
          <p:nvPr/>
        </p:nvSpPr>
        <p:spPr bwMode="auto">
          <a:xfrm>
            <a:off x="228600" y="4800600"/>
            <a:ext cx="4724400" cy="1752600"/>
          </a:xfrm>
          <a:prstGeom prst="upArrowCallout">
            <a:avLst>
              <a:gd name="adj1" fmla="val 65195"/>
              <a:gd name="adj2" fmla="val 67391"/>
              <a:gd name="adj3" fmla="val 27694"/>
              <a:gd name="adj4" fmla="val 69477"/>
            </a:avLst>
          </a:prstGeom>
          <a:solidFill>
            <a:srgbClr val="CC3300"/>
          </a:solidFill>
          <a:ln w="9525">
            <a:noFill/>
            <a:miter lim="800000"/>
            <a:headEnd/>
            <a:tailEnd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2400" b="1" i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</a:rPr>
              <a:t>Acts 20:7 is a worship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2400" b="1" i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</a:rPr>
              <a:t>Assembly. No common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2400" b="1" i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</a:rPr>
              <a:t>meal in assembly (1 Cor. 11)</a:t>
            </a:r>
          </a:p>
        </p:txBody>
      </p:sp>
    </p:spTree>
    <p:extLst>
      <p:ext uri="{BB962C8B-B14F-4D97-AF65-F5344CB8AC3E}">
        <p14:creationId xmlns:p14="http://schemas.microsoft.com/office/powerpoint/2010/main" val="4295213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crush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2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850777" y="415580"/>
            <a:ext cx="590284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00050" indent="-400050" algn="ctr">
              <a:buFont typeface="+mj-lt"/>
              <a:buAutoNum type="romanUcPeriod"/>
            </a:pPr>
            <a:r>
              <a:rPr lang="en-US" sz="2800" dirty="0">
                <a:solidFill>
                  <a:prstClr val="black"/>
                </a:solidFill>
                <a:latin typeface="Cooper Black" panose="0208090404030B020404" pitchFamily="18" charset="0"/>
              </a:rPr>
              <a:t>Meeting of the Disciples at Troas (vv. 6-12)</a:t>
            </a:r>
          </a:p>
        </p:txBody>
      </p:sp>
      <p:pic>
        <p:nvPicPr>
          <p:cNvPr id="3" name="Picture 8" descr="http://ywambangalore.org/wp-content/uploads/2013/05/ACM-Apr-2013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1330" y="294555"/>
            <a:ext cx="2081170" cy="138499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/>
          <p:nvPr/>
        </p:nvSpPr>
        <p:spPr>
          <a:xfrm>
            <a:off x="201706" y="1679550"/>
            <a:ext cx="8686800" cy="95462"/>
          </a:xfrm>
          <a:prstGeom prst="rect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31365" y="2084875"/>
            <a:ext cx="8027481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400" u="sng" dirty="0">
                <a:solidFill>
                  <a:prstClr val="black"/>
                </a:solidFill>
              </a:rPr>
              <a:t>Waited for days to worship with the saints </a:t>
            </a:r>
            <a:r>
              <a:rPr lang="en-US" sz="2400" dirty="0">
                <a:solidFill>
                  <a:prstClr val="black"/>
                </a:solidFill>
              </a:rPr>
              <a:t>(v. 6)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400" u="sng" dirty="0">
                <a:solidFill>
                  <a:prstClr val="black"/>
                </a:solidFill>
              </a:rPr>
              <a:t>Assembled on the first day of week</a:t>
            </a:r>
            <a:r>
              <a:rPr lang="en-US" sz="2400" dirty="0">
                <a:solidFill>
                  <a:prstClr val="black"/>
                </a:solidFill>
              </a:rPr>
              <a:t> (v. 7)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400" u="sng" dirty="0">
                <a:solidFill>
                  <a:prstClr val="black"/>
                </a:solidFill>
              </a:rPr>
              <a:t>Lord’s Supper</a:t>
            </a:r>
            <a:r>
              <a:rPr lang="en-US" sz="2400" dirty="0">
                <a:solidFill>
                  <a:prstClr val="black"/>
                </a:solidFill>
              </a:rPr>
              <a:t> (v. 7)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solidFill>
                  <a:prstClr val="black"/>
                </a:solidFill>
              </a:rPr>
              <a:t>“Break bread” = Lord’s supper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solidFill>
                  <a:prstClr val="black"/>
                </a:solidFill>
              </a:rPr>
              <a:t>Only passage on </a:t>
            </a:r>
            <a:r>
              <a:rPr lang="en-US" sz="2400" i="1" u="sng" dirty="0">
                <a:solidFill>
                  <a:prstClr val="black"/>
                </a:solidFill>
              </a:rPr>
              <a:t>day</a:t>
            </a:r>
            <a:r>
              <a:rPr lang="en-US" sz="2400" i="1" dirty="0">
                <a:solidFill>
                  <a:prstClr val="black"/>
                </a:solidFill>
              </a:rPr>
              <a:t> for Lord’s supper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solidFill>
                  <a:prstClr val="black"/>
                </a:solidFill>
              </a:rPr>
              <a:t>Every first day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400" dirty="0">
                <a:solidFill>
                  <a:prstClr val="black"/>
                </a:solidFill>
              </a:rPr>
              <a:t>If not –why not?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400" dirty="0">
                <a:solidFill>
                  <a:prstClr val="black"/>
                </a:solidFill>
              </a:rPr>
              <a:t>Parallel to Sabbath</a:t>
            </a:r>
          </a:p>
        </p:txBody>
      </p:sp>
    </p:spTree>
    <p:extLst>
      <p:ext uri="{BB962C8B-B14F-4D97-AF65-F5344CB8AC3E}">
        <p14:creationId xmlns:p14="http://schemas.microsoft.com/office/powerpoint/2010/main" val="8762686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crush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uiExpand="1" build="p" bldLvl="5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3"/>
          <p:cNvGrpSpPr>
            <a:grpSpLocks/>
          </p:cNvGrpSpPr>
          <p:nvPr/>
        </p:nvGrpSpPr>
        <p:grpSpPr bwMode="auto">
          <a:xfrm>
            <a:off x="4800600" y="3886200"/>
            <a:ext cx="3429000" cy="2286000"/>
            <a:chOff x="3024" y="2688"/>
            <a:chExt cx="2160" cy="1440"/>
          </a:xfrm>
        </p:grpSpPr>
        <p:sp>
          <p:nvSpPr>
            <p:cNvPr id="3" name="AutoShape 10"/>
            <p:cNvSpPr>
              <a:spLocks noChangeArrowheads="1"/>
            </p:cNvSpPr>
            <p:nvPr/>
          </p:nvSpPr>
          <p:spPr bwMode="auto">
            <a:xfrm>
              <a:off x="3024" y="3120"/>
              <a:ext cx="2160" cy="1008"/>
            </a:xfrm>
            <a:prstGeom prst="star32">
              <a:avLst>
                <a:gd name="adj" fmla="val 47685"/>
              </a:avLst>
            </a:prstGeom>
            <a:solidFill>
              <a:srgbClr val="FFFF00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1" i="1" u="none" strike="noStrike" kern="0" cap="none" spc="0" normalizeH="0" baseline="0" noProof="0">
                  <a:ln>
                    <a:noFill/>
                  </a:ln>
                  <a:solidFill>
                    <a:srgbClr val="333399"/>
                  </a:solidFill>
                  <a:effectLst/>
                  <a:uLnTx/>
                  <a:uFillTx/>
                  <a:latin typeface="Arial"/>
                </a:rPr>
                <a:t>Every Time</a:t>
              </a:r>
            </a:p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1" i="1" u="none" strike="noStrike" kern="0" cap="none" spc="0" normalizeH="0" baseline="0" noProof="0">
                  <a:ln>
                    <a:noFill/>
                  </a:ln>
                  <a:solidFill>
                    <a:srgbClr val="333399"/>
                  </a:solidFill>
                  <a:effectLst/>
                  <a:uLnTx/>
                  <a:uFillTx/>
                  <a:latin typeface="Arial"/>
                </a:rPr>
                <a:t>First Day</a:t>
              </a:r>
            </a:p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1" i="1" u="none" strike="noStrike" kern="0" cap="none" spc="0" normalizeH="0" baseline="0" noProof="0">
                  <a:ln>
                    <a:noFill/>
                  </a:ln>
                  <a:solidFill>
                    <a:srgbClr val="333399"/>
                  </a:solidFill>
                  <a:effectLst/>
                  <a:uLnTx/>
                  <a:uFillTx/>
                  <a:latin typeface="Arial"/>
                </a:rPr>
                <a:t>Occurs</a:t>
              </a:r>
            </a:p>
          </p:txBody>
        </p:sp>
        <p:sp>
          <p:nvSpPr>
            <p:cNvPr id="4" name="AutoShape 11"/>
            <p:cNvSpPr>
              <a:spLocks noChangeArrowheads="1"/>
            </p:cNvSpPr>
            <p:nvPr/>
          </p:nvSpPr>
          <p:spPr bwMode="auto">
            <a:xfrm>
              <a:off x="3792" y="2688"/>
              <a:ext cx="672" cy="576"/>
            </a:xfrm>
            <a:prstGeom prst="downArrow">
              <a:avLst>
                <a:gd name="adj1" fmla="val 61611"/>
                <a:gd name="adj2" fmla="val 62917"/>
              </a:avLst>
            </a:prstGeom>
            <a:solidFill>
              <a:srgbClr val="BBE0E3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</a:endParaRPr>
            </a:p>
          </p:txBody>
        </p:sp>
      </p:grpSp>
      <p:grpSp>
        <p:nvGrpSpPr>
          <p:cNvPr id="5" name="Group 12"/>
          <p:cNvGrpSpPr>
            <a:grpSpLocks/>
          </p:cNvGrpSpPr>
          <p:nvPr/>
        </p:nvGrpSpPr>
        <p:grpSpPr bwMode="auto">
          <a:xfrm>
            <a:off x="609600" y="3886200"/>
            <a:ext cx="3429000" cy="2286000"/>
            <a:chOff x="432" y="2688"/>
            <a:chExt cx="2160" cy="1440"/>
          </a:xfrm>
        </p:grpSpPr>
        <p:sp>
          <p:nvSpPr>
            <p:cNvPr id="6" name="AutoShape 9"/>
            <p:cNvSpPr>
              <a:spLocks noChangeArrowheads="1"/>
            </p:cNvSpPr>
            <p:nvPr/>
          </p:nvSpPr>
          <p:spPr bwMode="auto">
            <a:xfrm>
              <a:off x="432" y="3120"/>
              <a:ext cx="2160" cy="1008"/>
            </a:xfrm>
            <a:prstGeom prst="star32">
              <a:avLst>
                <a:gd name="adj" fmla="val 47685"/>
              </a:avLst>
            </a:prstGeom>
            <a:solidFill>
              <a:srgbClr val="FFFF00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1" i="1" u="none" strike="noStrike" kern="0" cap="none" spc="0" normalizeH="0" baseline="0" noProof="0">
                  <a:ln>
                    <a:noFill/>
                  </a:ln>
                  <a:solidFill>
                    <a:srgbClr val="333399"/>
                  </a:solidFill>
                  <a:effectLst/>
                  <a:uLnTx/>
                  <a:uFillTx/>
                  <a:latin typeface="Arial"/>
                </a:rPr>
                <a:t>Every Time</a:t>
              </a:r>
            </a:p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1" i="1" u="none" strike="noStrike" kern="0" cap="none" spc="0" normalizeH="0" baseline="0" noProof="0">
                  <a:ln>
                    <a:noFill/>
                  </a:ln>
                  <a:solidFill>
                    <a:srgbClr val="333399"/>
                  </a:solidFill>
                  <a:effectLst/>
                  <a:uLnTx/>
                  <a:uFillTx/>
                  <a:latin typeface="Arial"/>
                </a:rPr>
                <a:t>Sabbath Day</a:t>
              </a:r>
            </a:p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1" i="1" u="none" strike="noStrike" kern="0" cap="none" spc="0" normalizeH="0" baseline="0" noProof="0">
                  <a:ln>
                    <a:noFill/>
                  </a:ln>
                  <a:solidFill>
                    <a:srgbClr val="333399"/>
                  </a:solidFill>
                  <a:effectLst/>
                  <a:uLnTx/>
                  <a:uFillTx/>
                  <a:latin typeface="Arial"/>
                </a:rPr>
                <a:t>Occurs</a:t>
              </a:r>
            </a:p>
          </p:txBody>
        </p:sp>
        <p:sp>
          <p:nvSpPr>
            <p:cNvPr id="7" name="AutoShape 8"/>
            <p:cNvSpPr>
              <a:spLocks noChangeArrowheads="1"/>
            </p:cNvSpPr>
            <p:nvPr/>
          </p:nvSpPr>
          <p:spPr bwMode="auto">
            <a:xfrm>
              <a:off x="1200" y="2688"/>
              <a:ext cx="672" cy="576"/>
            </a:xfrm>
            <a:prstGeom prst="downArrow">
              <a:avLst>
                <a:gd name="adj1" fmla="val 61611"/>
                <a:gd name="adj2" fmla="val 62917"/>
              </a:avLst>
            </a:prstGeom>
            <a:solidFill>
              <a:srgbClr val="BBE0E3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</a:endParaRPr>
            </a:p>
          </p:txBody>
        </p:sp>
      </p:grpSp>
      <p:sp>
        <p:nvSpPr>
          <p:cNvPr id="8" name="Rectangle 4"/>
          <p:cNvSpPr>
            <a:spLocks noChangeArrowheads="1"/>
          </p:cNvSpPr>
          <p:nvPr/>
        </p:nvSpPr>
        <p:spPr bwMode="auto">
          <a:xfrm>
            <a:off x="533400" y="304800"/>
            <a:ext cx="3657600" cy="3733800"/>
          </a:xfrm>
          <a:prstGeom prst="rect">
            <a:avLst/>
          </a:prstGeom>
          <a:solidFill>
            <a:srgbClr val="4D4D4D"/>
          </a:solidFill>
          <a:ln w="9525">
            <a:noFill/>
            <a:miter lim="800000"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2800" b="1">
                <a:solidFill>
                  <a:srgbClr val="BBE0E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</a:rPr>
              <a:t>“Remember the 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2800" b="1">
                <a:solidFill>
                  <a:srgbClr val="BBE0E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</a:rPr>
              <a:t>Sabbath day,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2800" b="1">
                <a:solidFill>
                  <a:srgbClr val="BBE0E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</a:rPr>
              <a:t>to keep it holy”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2800">
              <a:solidFill>
                <a:srgbClr val="BBE0E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/>
            </a:endParaRP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280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</a:rPr>
              <a:t>(Exo. 20:8)</a:t>
            </a:r>
          </a:p>
        </p:txBody>
      </p:sp>
      <p:sp>
        <p:nvSpPr>
          <p:cNvPr id="9" name="Rectangle 6"/>
          <p:cNvSpPr>
            <a:spLocks noChangeArrowheads="1"/>
          </p:cNvSpPr>
          <p:nvPr/>
        </p:nvSpPr>
        <p:spPr bwMode="auto">
          <a:xfrm>
            <a:off x="4648200" y="304800"/>
            <a:ext cx="3657600" cy="3733800"/>
          </a:xfrm>
          <a:prstGeom prst="rect">
            <a:avLst/>
          </a:prstGeom>
          <a:solidFill>
            <a:srgbClr val="4D4D4D"/>
          </a:solidFill>
          <a:ln w="9525">
            <a:noFill/>
            <a:miter lim="800000"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2800" b="1" dirty="0">
                <a:solidFill>
                  <a:srgbClr val="BBE0E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</a:rPr>
              <a:t>“And upon the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2800" b="1" dirty="0">
                <a:solidFill>
                  <a:srgbClr val="BBE0E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</a:rPr>
              <a:t>first day of the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2800" b="1" dirty="0">
                <a:solidFill>
                  <a:srgbClr val="BBE0E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</a:rPr>
              <a:t>week, when the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2800" b="1" dirty="0">
                <a:solidFill>
                  <a:srgbClr val="BBE0E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</a:rPr>
              <a:t>disciples came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2800" b="1" dirty="0">
                <a:solidFill>
                  <a:srgbClr val="BBE0E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</a:rPr>
              <a:t>together to 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2800" b="1" dirty="0">
                <a:solidFill>
                  <a:srgbClr val="BBE0E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</a:rPr>
              <a:t>break bread”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2800" dirty="0">
              <a:solidFill>
                <a:srgbClr val="BBE0E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/>
            </a:endParaRP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28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</a:rPr>
              <a:t>(Acts 20:7)</a:t>
            </a:r>
          </a:p>
        </p:txBody>
      </p:sp>
      <p:grpSp>
        <p:nvGrpSpPr>
          <p:cNvPr id="10" name="Group 20"/>
          <p:cNvGrpSpPr>
            <a:grpSpLocks/>
          </p:cNvGrpSpPr>
          <p:nvPr/>
        </p:nvGrpSpPr>
        <p:grpSpPr bwMode="auto">
          <a:xfrm>
            <a:off x="3276600" y="76200"/>
            <a:ext cx="2438400" cy="6553200"/>
            <a:chOff x="2016" y="192"/>
            <a:chExt cx="1536" cy="4128"/>
          </a:xfrm>
        </p:grpSpPr>
        <p:sp>
          <p:nvSpPr>
            <p:cNvPr id="11" name="AutoShape 18"/>
            <p:cNvSpPr>
              <a:spLocks noChangeArrowheads="1"/>
            </p:cNvSpPr>
            <p:nvPr/>
          </p:nvSpPr>
          <p:spPr bwMode="auto">
            <a:xfrm>
              <a:off x="2016" y="192"/>
              <a:ext cx="1536" cy="4128"/>
            </a:xfrm>
            <a:prstGeom prst="bevel">
              <a:avLst>
                <a:gd name="adj" fmla="val 7486"/>
              </a:avLst>
            </a:prstGeom>
            <a:solidFill>
              <a:srgbClr val="000000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4000" b="1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</a:endParaRPr>
            </a:p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4000" b="1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</a:endParaRPr>
            </a:p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4000" b="1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</a:rPr>
                <a:t>These</a:t>
              </a:r>
            </a:p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4000" b="1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</a:rPr>
                <a:t>Come</a:t>
              </a:r>
            </a:p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4000" b="1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</a:rPr>
                <a:t>Around</a:t>
              </a:r>
            </a:p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4000" b="1" i="0" u="none" strike="noStrike" kern="0" cap="none" spc="0" normalizeH="0" baseline="0" noProof="0">
                  <a:ln>
                    <a:noFill/>
                  </a:ln>
                  <a:solidFill>
                    <a:srgbClr val="FFFF00"/>
                  </a:solidFill>
                  <a:effectLst/>
                  <a:uLnTx/>
                  <a:uFillTx/>
                  <a:latin typeface="Arial"/>
                </a:rPr>
                <a:t>Every</a:t>
              </a:r>
            </a:p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4000" b="1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</a:rPr>
                <a:t>Week!</a:t>
              </a:r>
            </a:p>
          </p:txBody>
        </p:sp>
        <p:pic>
          <p:nvPicPr>
            <p:cNvPr id="12" name="Picture 19" descr="ipbpugv1[1]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256" y="624"/>
              <a:ext cx="1046" cy="886"/>
            </a:xfrm>
            <a:prstGeom prst="rect">
              <a:avLst/>
            </a:prstGeom>
            <a:noFill/>
            <a:ln w="9525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76954025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crush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12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850777" y="415580"/>
            <a:ext cx="590284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00050" indent="-400050" algn="ctr">
              <a:buFont typeface="+mj-lt"/>
              <a:buAutoNum type="romanUcPeriod"/>
            </a:pPr>
            <a:r>
              <a:rPr lang="en-US" sz="2800" dirty="0">
                <a:solidFill>
                  <a:prstClr val="black"/>
                </a:solidFill>
                <a:latin typeface="Cooper Black" panose="0208090404030B020404" pitchFamily="18" charset="0"/>
              </a:rPr>
              <a:t>Meeting of the Disciples at Troas (vv. 6-12)</a:t>
            </a:r>
          </a:p>
        </p:txBody>
      </p:sp>
      <p:pic>
        <p:nvPicPr>
          <p:cNvPr id="3" name="Picture 8" descr="http://ywambangalore.org/wp-content/uploads/2013/05/ACM-Apr-2013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1330" y="294555"/>
            <a:ext cx="2081170" cy="138499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/>
          <p:nvPr/>
        </p:nvSpPr>
        <p:spPr>
          <a:xfrm>
            <a:off x="201706" y="1679550"/>
            <a:ext cx="8686800" cy="95462"/>
          </a:xfrm>
          <a:prstGeom prst="rect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31365" y="2084875"/>
            <a:ext cx="8027481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400" u="sng" dirty="0">
                <a:solidFill>
                  <a:prstClr val="black"/>
                </a:solidFill>
              </a:rPr>
              <a:t>Waited for days to worship with the saints </a:t>
            </a:r>
            <a:r>
              <a:rPr lang="en-US" sz="2400" dirty="0">
                <a:solidFill>
                  <a:prstClr val="black"/>
                </a:solidFill>
              </a:rPr>
              <a:t>(v. 6)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400" u="sng" dirty="0">
                <a:solidFill>
                  <a:prstClr val="black"/>
                </a:solidFill>
              </a:rPr>
              <a:t>Assembled on the first day of week</a:t>
            </a:r>
            <a:r>
              <a:rPr lang="en-US" sz="2400" dirty="0">
                <a:solidFill>
                  <a:prstClr val="black"/>
                </a:solidFill>
              </a:rPr>
              <a:t> (v. 7)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400" u="sng" dirty="0">
                <a:solidFill>
                  <a:prstClr val="black"/>
                </a:solidFill>
              </a:rPr>
              <a:t>Lord’s Supper</a:t>
            </a:r>
            <a:r>
              <a:rPr lang="en-US" sz="2400" dirty="0">
                <a:solidFill>
                  <a:prstClr val="black"/>
                </a:solidFill>
              </a:rPr>
              <a:t> (v. 7)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400" u="sng" dirty="0">
                <a:solidFill>
                  <a:prstClr val="black"/>
                </a:solidFill>
              </a:rPr>
              <a:t>Paul Preached</a:t>
            </a:r>
            <a:r>
              <a:rPr lang="en-US" sz="2400" dirty="0">
                <a:solidFill>
                  <a:prstClr val="black"/>
                </a:solidFill>
              </a:rPr>
              <a:t> (v. 7)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solidFill>
                  <a:prstClr val="black"/>
                </a:solidFill>
              </a:rPr>
              <a:t>During the worship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solidFill>
                  <a:prstClr val="black"/>
                </a:solidFill>
              </a:rPr>
              <a:t>To strengthen / build faith (cf. 20:32)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solidFill>
                  <a:prstClr val="black"/>
                </a:solidFill>
              </a:rPr>
              <a:t>Not a short pep talk – gives ample instruction and admonition – because: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400" dirty="0">
                <a:solidFill>
                  <a:prstClr val="black"/>
                </a:solidFill>
              </a:rPr>
              <a:t>Intends to leave the next day (v. 7)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400" dirty="0">
                <a:solidFill>
                  <a:prstClr val="black"/>
                </a:solidFill>
              </a:rPr>
              <a:t>Never expected to see disciples again (v. 38)</a:t>
            </a:r>
          </a:p>
        </p:txBody>
      </p:sp>
    </p:spTree>
    <p:extLst>
      <p:ext uri="{BB962C8B-B14F-4D97-AF65-F5344CB8AC3E}">
        <p14:creationId xmlns:p14="http://schemas.microsoft.com/office/powerpoint/2010/main" val="382478719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crush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build="p" bldLvl="5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00952" y="2918012"/>
            <a:ext cx="7597588" cy="2985433"/>
          </a:xfrm>
          <a:prstGeom prst="rect">
            <a:avLst/>
          </a:prstGeom>
          <a:solidFill>
            <a:schemeClr val="bg1"/>
          </a:solidFill>
          <a:ln>
            <a:solidFill>
              <a:srgbClr val="002060"/>
            </a:solidFill>
          </a:ln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“Church meetings were not regulated by the clock in those days, and the opportunity of listening to Paul was not one to be cut short; what did it matter if he went on conversing with them until midnight?”</a:t>
            </a:r>
          </a:p>
          <a:p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/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Acts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408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535705" y="1883726"/>
            <a:ext cx="330797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F. F. Bruce: </a:t>
            </a:r>
          </a:p>
        </p:txBody>
      </p:sp>
      <p:pic>
        <p:nvPicPr>
          <p:cNvPr id="12290" name="Picture 2" descr="FF Bruce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0952" y="440391"/>
            <a:ext cx="1524000" cy="190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5063977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crush"/>
      </p:transition>
    </mc:Choice>
    <mc:Fallback xmlns=""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850777" y="415580"/>
            <a:ext cx="590284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00050" indent="-400050" algn="ctr">
              <a:buFont typeface="+mj-lt"/>
              <a:buAutoNum type="romanUcPeriod"/>
            </a:pPr>
            <a:r>
              <a:rPr lang="en-US" sz="2800" dirty="0">
                <a:solidFill>
                  <a:prstClr val="black"/>
                </a:solidFill>
                <a:latin typeface="Cooper Black" panose="0208090404030B020404" pitchFamily="18" charset="0"/>
              </a:rPr>
              <a:t>Meeting of the Disciples at Troas (vv. 6-12)</a:t>
            </a:r>
          </a:p>
        </p:txBody>
      </p:sp>
      <p:pic>
        <p:nvPicPr>
          <p:cNvPr id="3" name="Picture 8" descr="http://ywambangalore.org/wp-content/uploads/2013/05/ACM-Apr-2013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1330" y="294555"/>
            <a:ext cx="2081170" cy="138499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/>
          <p:nvPr/>
        </p:nvSpPr>
        <p:spPr>
          <a:xfrm>
            <a:off x="201706" y="1679550"/>
            <a:ext cx="8686800" cy="95462"/>
          </a:xfrm>
          <a:prstGeom prst="rect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43754" y="2084875"/>
            <a:ext cx="8518506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lnSpc>
                <a:spcPct val="150000"/>
              </a:lnSpc>
              <a:buFont typeface="+mj-lt"/>
              <a:buAutoNum type="alphaUcPeriod"/>
            </a:pPr>
            <a:r>
              <a:rPr lang="en-US" sz="3200" u="sng" dirty="0">
                <a:solidFill>
                  <a:prstClr val="black"/>
                </a:solidFill>
              </a:rPr>
              <a:t>Waited for days to worship with the saints </a:t>
            </a:r>
            <a:r>
              <a:rPr lang="en-US" sz="3200" dirty="0">
                <a:solidFill>
                  <a:prstClr val="black"/>
                </a:solidFill>
              </a:rPr>
              <a:t>(v. 6)</a:t>
            </a:r>
          </a:p>
          <a:p>
            <a:pPr marL="457200" indent="-457200">
              <a:lnSpc>
                <a:spcPct val="150000"/>
              </a:lnSpc>
              <a:buFont typeface="+mj-lt"/>
              <a:buAutoNum type="alphaUcPeriod"/>
            </a:pPr>
            <a:r>
              <a:rPr lang="en-US" sz="3200" u="sng" dirty="0">
                <a:solidFill>
                  <a:prstClr val="black"/>
                </a:solidFill>
              </a:rPr>
              <a:t>Assembled on the first day of week</a:t>
            </a:r>
            <a:r>
              <a:rPr lang="en-US" sz="3200" dirty="0">
                <a:solidFill>
                  <a:prstClr val="black"/>
                </a:solidFill>
              </a:rPr>
              <a:t> (v. 7)</a:t>
            </a:r>
          </a:p>
          <a:p>
            <a:pPr marL="457200" indent="-457200">
              <a:lnSpc>
                <a:spcPct val="150000"/>
              </a:lnSpc>
              <a:buFont typeface="+mj-lt"/>
              <a:buAutoNum type="alphaUcPeriod"/>
            </a:pPr>
            <a:r>
              <a:rPr lang="en-US" sz="3200" u="sng" dirty="0">
                <a:solidFill>
                  <a:prstClr val="black"/>
                </a:solidFill>
              </a:rPr>
              <a:t>Lord’s Supper</a:t>
            </a:r>
            <a:r>
              <a:rPr lang="en-US" sz="3200" dirty="0">
                <a:solidFill>
                  <a:prstClr val="black"/>
                </a:solidFill>
              </a:rPr>
              <a:t> (v. 7)</a:t>
            </a:r>
          </a:p>
          <a:p>
            <a:pPr marL="457200" indent="-457200">
              <a:lnSpc>
                <a:spcPct val="150000"/>
              </a:lnSpc>
              <a:buFont typeface="+mj-lt"/>
              <a:buAutoNum type="alphaUcPeriod"/>
            </a:pPr>
            <a:r>
              <a:rPr lang="en-US" sz="3200" u="sng" dirty="0">
                <a:solidFill>
                  <a:prstClr val="black"/>
                </a:solidFill>
              </a:rPr>
              <a:t>Paul Preached</a:t>
            </a:r>
            <a:r>
              <a:rPr lang="en-US" sz="3200" dirty="0">
                <a:solidFill>
                  <a:prstClr val="black"/>
                </a:solidFill>
              </a:rPr>
              <a:t> (v. 7)</a:t>
            </a:r>
          </a:p>
        </p:txBody>
      </p:sp>
    </p:spTree>
    <p:extLst>
      <p:ext uri="{BB962C8B-B14F-4D97-AF65-F5344CB8AC3E}">
        <p14:creationId xmlns:p14="http://schemas.microsoft.com/office/powerpoint/2010/main" val="162661526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crush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76286" y="331715"/>
            <a:ext cx="8817094" cy="101566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en-US" sz="6000" b="1" dirty="0">
                <a:ln/>
                <a:solidFill>
                  <a:schemeClr val="accent5"/>
                </a:solidFill>
                <a:latin typeface="Cooper Black" panose="0208090404030B020404" pitchFamily="18" charset="0"/>
              </a:rPr>
              <a:t>Two Notable Meetings</a:t>
            </a:r>
            <a:endParaRPr lang="en-US" sz="6000" b="1" cap="none" spc="0" dirty="0">
              <a:ln/>
              <a:solidFill>
                <a:schemeClr val="accent5"/>
              </a:solidFill>
              <a:effectLst/>
              <a:latin typeface="Cooper Black" panose="0208090404030B020404" pitchFamily="18" charset="0"/>
            </a:endParaRPr>
          </a:p>
        </p:txBody>
      </p:sp>
      <p:pic>
        <p:nvPicPr>
          <p:cNvPr id="3" name="Picture 8" descr="http://ywambangalore.org/wp-content/uploads/2013/05/ACM-Apr-201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0455" y="1524293"/>
            <a:ext cx="4174378" cy="277800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10" descr="http://www.iccwbo.org/uploadedImages/Product_and_Services/Arbitration_and_ADR/Articles/meeting_colourful_men_source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90749" y="4302295"/>
            <a:ext cx="2748990" cy="222775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4696208" y="1921650"/>
            <a:ext cx="3828814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00050" indent="-400050">
              <a:buFont typeface="+mj-lt"/>
              <a:buAutoNum type="romanUcPeriod"/>
            </a:pPr>
            <a:r>
              <a:rPr lang="en-US" sz="2800" dirty="0">
                <a:latin typeface="Cooper Black" panose="0208090404030B020404" pitchFamily="18" charset="0"/>
              </a:rPr>
              <a:t>Meeting of the Disciples at Troas (vv. 6-12)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94385" y="4723674"/>
            <a:ext cx="4193406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+mj-lt"/>
              <a:buAutoNum type="romanUcPeriod" startAt="2"/>
            </a:pPr>
            <a:r>
              <a:rPr lang="en-US" sz="2800" dirty="0">
                <a:latin typeface="Cooper Black" panose="0208090404030B020404" pitchFamily="18" charset="0"/>
              </a:rPr>
              <a:t>Meeting with the Elders at Ephesus (vv. 17-38)</a:t>
            </a:r>
          </a:p>
        </p:txBody>
      </p:sp>
      <p:sp>
        <p:nvSpPr>
          <p:cNvPr id="7" name="Oval 6"/>
          <p:cNvSpPr/>
          <p:nvPr/>
        </p:nvSpPr>
        <p:spPr>
          <a:xfrm>
            <a:off x="3226982" y="3880917"/>
            <a:ext cx="2938451" cy="751186"/>
          </a:xfrm>
          <a:prstGeom prst="ellipse">
            <a:avLst/>
          </a:prstGeom>
          <a:solidFill>
            <a:srgbClr val="002060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rgbClr val="FFFFFF"/>
                </a:solidFill>
                <a:latin typeface="CopperPlate" panose="02020500000000000000" pitchFamily="18" charset="0"/>
              </a:rPr>
              <a:t>Acts 20</a:t>
            </a:r>
          </a:p>
        </p:txBody>
      </p:sp>
    </p:spTree>
    <p:extLst>
      <p:ext uri="{BB962C8B-B14F-4D97-AF65-F5344CB8AC3E}">
        <p14:creationId xmlns:p14="http://schemas.microsoft.com/office/powerpoint/2010/main" val="169610519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crush"/>
      </p:transition>
    </mc:Choice>
    <mc:Fallback xmlns=""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201706" y="1679550"/>
            <a:ext cx="8686800" cy="95462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10" descr="http://www.iccwbo.org/uploadedImages/Product_and_Services/Arbitration_and_ADR/Articles/meeting_colourful_men_source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56670" y="0"/>
            <a:ext cx="2072521" cy="167955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504420" y="362722"/>
            <a:ext cx="512989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+mj-lt"/>
              <a:buAutoNum type="romanUcPeriod" startAt="2"/>
            </a:pPr>
            <a:r>
              <a:rPr lang="en-US" sz="2800" dirty="0">
                <a:latin typeface="Cooper Black" panose="0208090404030B020404" pitchFamily="18" charset="0"/>
              </a:rPr>
              <a:t>Meeting with the Elders at Ephesus (vv. 17-38)</a:t>
            </a:r>
          </a:p>
        </p:txBody>
      </p:sp>
      <p:pic>
        <p:nvPicPr>
          <p:cNvPr id="7" name="Picture 2" descr="http://www.pickleloaf.com/unofficiallectionary/wp-content/uploads/2010/05/paul-elders-ephesus-acts-20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4420" y="2840916"/>
            <a:ext cx="2895600" cy="354330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738789" y="1679550"/>
            <a:ext cx="753803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dirty="0">
                <a:solidFill>
                  <a:schemeClr val="accent5"/>
                </a:solidFill>
                <a:latin typeface="Gabriola" pitchFamily="82" charset="0"/>
              </a:rPr>
              <a:t>Paul’s Message To Ephesian Elders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866620" y="2486973"/>
            <a:ext cx="6477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i="1" dirty="0">
                <a:solidFill>
                  <a:srgbClr val="C00000"/>
                </a:solidFill>
                <a:latin typeface="Gabriola" pitchFamily="82" charset="0"/>
              </a:rPr>
              <a:t>Encouragement &amp; Warning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601725" y="3222508"/>
            <a:ext cx="5181600" cy="35086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itchFamily="34" charset="0"/>
              <a:buChar char="•"/>
            </a:pPr>
            <a:r>
              <a:rPr lang="en-US" sz="2400" dirty="0"/>
              <a:t>Only recorded speech to Christians</a:t>
            </a:r>
          </a:p>
          <a:p>
            <a:pPr marL="342900" indent="-342900">
              <a:buFont typeface="Arial" pitchFamily="34" charset="0"/>
              <a:buChar char="•"/>
            </a:pPr>
            <a:endParaRPr lang="en-US" sz="1000" dirty="0"/>
          </a:p>
          <a:p>
            <a:pPr marL="342900" indent="-342900">
              <a:buFont typeface="Arial" pitchFamily="34" charset="0"/>
              <a:buChar char="•"/>
            </a:pPr>
            <a:r>
              <a:rPr lang="en-US" sz="2400" dirty="0"/>
              <a:t>Does so in form of personal testimony</a:t>
            </a:r>
          </a:p>
          <a:p>
            <a:pPr marL="342900" indent="-342900">
              <a:buFont typeface="Arial" pitchFamily="34" charset="0"/>
              <a:buChar char="•"/>
            </a:pPr>
            <a:endParaRPr lang="en-US" sz="1000" dirty="0"/>
          </a:p>
          <a:p>
            <a:pPr marL="342900" indent="-342900">
              <a:buFont typeface="Arial" pitchFamily="34" charset="0"/>
              <a:buChar char="•"/>
            </a:pPr>
            <a:r>
              <a:rPr lang="en-US" sz="2400" dirty="0"/>
              <a:t>“Perfect photograph of his own spiritual character as a servant of Christ.”</a:t>
            </a:r>
          </a:p>
          <a:p>
            <a:pPr marL="342900" indent="-342900">
              <a:buFont typeface="Arial" pitchFamily="34" charset="0"/>
              <a:buChar char="•"/>
            </a:pPr>
            <a:endParaRPr lang="en-US" sz="1000" dirty="0"/>
          </a:p>
          <a:p>
            <a:pPr marL="342900" indent="-342900">
              <a:buFont typeface="Arial" pitchFamily="34" charset="0"/>
              <a:buChar char="•"/>
            </a:pPr>
            <a:r>
              <a:rPr lang="en-US" sz="2400" dirty="0"/>
              <a:t>Picture of what every servant of Christ should be</a:t>
            </a:r>
          </a:p>
        </p:txBody>
      </p:sp>
    </p:spTree>
    <p:extLst>
      <p:ext uri="{BB962C8B-B14F-4D97-AF65-F5344CB8AC3E}">
        <p14:creationId xmlns:p14="http://schemas.microsoft.com/office/powerpoint/2010/main" val="115796934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crush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10" grpId="0" build="p" bldLvl="5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201706" y="1679550"/>
            <a:ext cx="8686800" cy="95462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10" descr="http://www.iccwbo.org/uploadedImages/Product_and_Services/Arbitration_and_ADR/Articles/meeting_colourful_men_source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56670" y="0"/>
            <a:ext cx="2072521" cy="167955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504420" y="362722"/>
            <a:ext cx="512989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+mj-lt"/>
              <a:buAutoNum type="romanUcPeriod" startAt="2"/>
            </a:pPr>
            <a:r>
              <a:rPr lang="en-US" sz="2800" dirty="0">
                <a:latin typeface="Cooper Black" panose="0208090404030B020404" pitchFamily="18" charset="0"/>
              </a:rPr>
              <a:t>Meeting with the Elders at Ephesus (vv. 17-38)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31365" y="2084875"/>
            <a:ext cx="8027481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400" u="sng" dirty="0"/>
              <a:t>The Past</a:t>
            </a:r>
            <a:r>
              <a:rPr lang="en-US" sz="2400" dirty="0"/>
              <a:t> (vv. 17-21) </a:t>
            </a:r>
            <a:r>
              <a:rPr lang="en-US" sz="2400" dirty="0">
                <a:solidFill>
                  <a:schemeClr val="accent5"/>
                </a:solidFill>
              </a:rPr>
              <a:t>– Consistency in his service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Led a consistent life (v. 18)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He was a consecrated servant (v. 19)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400" dirty="0"/>
              <a:t>Humility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400" dirty="0"/>
              <a:t>Compassion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400" dirty="0"/>
              <a:t>Endurance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Preached a complete gospel (vv. 20-21)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28871786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crush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6" grpId="0" build="p" bldLvl="5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201706" y="1679550"/>
            <a:ext cx="8686800" cy="95462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10" descr="http://www.iccwbo.org/uploadedImages/Product_and_Services/Arbitration_and_ADR/Articles/meeting_colourful_men_source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56670" y="0"/>
            <a:ext cx="2072521" cy="167955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504420" y="362722"/>
            <a:ext cx="512989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+mj-lt"/>
              <a:buAutoNum type="romanUcPeriod" startAt="2"/>
            </a:pPr>
            <a:r>
              <a:rPr lang="en-US" sz="2800" dirty="0">
                <a:latin typeface="Cooper Black" panose="0208090404030B020404" pitchFamily="18" charset="0"/>
              </a:rPr>
              <a:t>Meeting with the Elders at Ephesus (vv. 17-38)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31365" y="2084875"/>
            <a:ext cx="8027481" cy="35702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400" u="sng" dirty="0"/>
              <a:t>The Past</a:t>
            </a:r>
            <a:r>
              <a:rPr lang="en-US" sz="2400" dirty="0"/>
              <a:t> (vv. 17-21) </a:t>
            </a:r>
            <a:r>
              <a:rPr lang="en-US" sz="2400" dirty="0">
                <a:solidFill>
                  <a:schemeClr val="accent5"/>
                </a:solidFill>
              </a:rPr>
              <a:t>– Consistency in his service</a:t>
            </a:r>
          </a:p>
          <a:p>
            <a:pPr marL="457200" indent="-457200">
              <a:buFont typeface="+mj-lt"/>
              <a:buAutoNum type="alphaUcPeriod"/>
            </a:pPr>
            <a:endParaRPr lang="en-US" sz="1000" dirty="0"/>
          </a:p>
          <a:p>
            <a:pPr marL="457200" indent="-457200">
              <a:buFont typeface="+mj-lt"/>
              <a:buAutoNum type="alphaUcPeriod"/>
            </a:pPr>
            <a:r>
              <a:rPr lang="en-US" sz="2400" u="sng" dirty="0"/>
              <a:t>The Present </a:t>
            </a:r>
            <a:r>
              <a:rPr lang="en-US" sz="2400" dirty="0"/>
              <a:t>(vv. 22-27) </a:t>
            </a:r>
            <a:r>
              <a:rPr lang="en-US" sz="2400" dirty="0">
                <a:solidFill>
                  <a:schemeClr val="accent5"/>
                </a:solidFill>
              </a:rPr>
              <a:t>– Consecration in his service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Concerning Paul (vv. 22-24):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400" dirty="0"/>
              <a:t>The Uncertainty about going to Jerusalem (v. 22)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400" dirty="0"/>
              <a:t>The Certainty about going to Jerusalem (v. 23)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400" dirty="0"/>
              <a:t>The determination about going to Jerusalem (v. 24)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Concerning the Ephesians (vv. 25-27):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400" dirty="0"/>
              <a:t>Their expectation – last time I’m with you (v. 25)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400" dirty="0"/>
              <a:t>Their responsibility – I taught you (vv. 26-27)</a:t>
            </a:r>
          </a:p>
        </p:txBody>
      </p:sp>
    </p:spTree>
    <p:extLst>
      <p:ext uri="{BB962C8B-B14F-4D97-AF65-F5344CB8AC3E}">
        <p14:creationId xmlns:p14="http://schemas.microsoft.com/office/powerpoint/2010/main" val="9939112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crush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6" grpId="0" uiExpand="1" build="p" bldLvl="5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201706" y="1679550"/>
            <a:ext cx="8686800" cy="95462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10" descr="http://www.iccwbo.org/uploadedImages/Product_and_Services/Arbitration_and_ADR/Articles/meeting_colourful_men_source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56670" y="0"/>
            <a:ext cx="2072521" cy="167955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504420" y="362722"/>
            <a:ext cx="512989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+mj-lt"/>
              <a:buAutoNum type="romanUcPeriod" startAt="2"/>
            </a:pPr>
            <a:r>
              <a:rPr lang="en-US" sz="2800" dirty="0">
                <a:latin typeface="Cooper Black" panose="0208090404030B020404" pitchFamily="18" charset="0"/>
              </a:rPr>
              <a:t>Meeting with the Elders at Ephesus (vv. 17-38)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31365" y="2084875"/>
            <a:ext cx="8027481" cy="37240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400" u="sng" dirty="0"/>
              <a:t>The Past</a:t>
            </a:r>
            <a:r>
              <a:rPr lang="en-US" sz="2400" dirty="0"/>
              <a:t> (vv. 17-21) </a:t>
            </a:r>
            <a:r>
              <a:rPr lang="en-US" sz="2400" dirty="0">
                <a:solidFill>
                  <a:schemeClr val="accent5"/>
                </a:solidFill>
              </a:rPr>
              <a:t>– Consistency in his service</a:t>
            </a:r>
          </a:p>
          <a:p>
            <a:pPr marL="457200" indent="-457200">
              <a:buFont typeface="+mj-lt"/>
              <a:buAutoNum type="alphaUcPeriod"/>
            </a:pPr>
            <a:endParaRPr lang="en-US" sz="1000" dirty="0"/>
          </a:p>
          <a:p>
            <a:pPr marL="457200" indent="-457200">
              <a:buFont typeface="+mj-lt"/>
              <a:buAutoNum type="alphaUcPeriod"/>
            </a:pPr>
            <a:r>
              <a:rPr lang="en-US" sz="2400" u="sng" dirty="0"/>
              <a:t>The Present </a:t>
            </a:r>
            <a:r>
              <a:rPr lang="en-US" sz="2400" dirty="0"/>
              <a:t>(vv. 22-27) </a:t>
            </a:r>
            <a:r>
              <a:rPr lang="en-US" sz="2400" dirty="0">
                <a:solidFill>
                  <a:schemeClr val="accent5"/>
                </a:solidFill>
              </a:rPr>
              <a:t>– Consecration in his service</a:t>
            </a:r>
            <a:endParaRPr lang="en-US" sz="2400" dirty="0"/>
          </a:p>
          <a:p>
            <a:pPr marL="457200" indent="-457200">
              <a:buFont typeface="+mj-lt"/>
              <a:buAutoNum type="alphaUcPeriod"/>
            </a:pPr>
            <a:endParaRPr lang="en-US" sz="1000" dirty="0"/>
          </a:p>
          <a:p>
            <a:pPr marL="457200" indent="-457200">
              <a:buFont typeface="+mj-lt"/>
              <a:buAutoNum type="alphaUcPeriod"/>
            </a:pPr>
            <a:r>
              <a:rPr lang="en-US" sz="2400" u="sng" dirty="0"/>
              <a:t>The Future</a:t>
            </a:r>
            <a:r>
              <a:rPr lang="en-US" sz="2400" dirty="0"/>
              <a:t> (vv. 28-38) </a:t>
            </a:r>
            <a:r>
              <a:rPr lang="en-US" sz="2400" dirty="0">
                <a:solidFill>
                  <a:schemeClr val="accent5"/>
                </a:solidFill>
              </a:rPr>
              <a:t>– Concerns in his service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b="1" i="1" dirty="0"/>
              <a:t>Exhortation</a:t>
            </a:r>
            <a:r>
              <a:rPr lang="en-US" sz="2400" i="1" dirty="0"/>
              <a:t>- take heed to self &amp; flock (v. 28)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b="1" i="1" dirty="0"/>
              <a:t>Explanation</a:t>
            </a:r>
            <a:r>
              <a:rPr lang="en-US" sz="2400" i="1" dirty="0"/>
              <a:t> – apostasy is coming (vv. 29-30)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b="1" i="1" dirty="0"/>
              <a:t>Encouragement</a:t>
            </a:r>
            <a:r>
              <a:rPr lang="en-US" sz="2400" i="1" dirty="0"/>
              <a:t> – to watch, heed warning &amp; turn to word (vv. 31-32)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b="1" i="1" dirty="0"/>
              <a:t>Example</a:t>
            </a:r>
            <a:r>
              <a:rPr lang="en-US" sz="2400" i="1" dirty="0"/>
              <a:t> – of sincere care (vv. 33-35)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b="1" i="1" dirty="0"/>
              <a:t>Expression</a:t>
            </a:r>
            <a:r>
              <a:rPr lang="en-US" sz="2400" i="1" dirty="0"/>
              <a:t> – of love and appreciation (vv. 36-38)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63691463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crush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6" grpId="0" build="p" bldLvl="5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76286" y="331715"/>
            <a:ext cx="8817094" cy="101566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en-US" sz="6000" b="1" dirty="0">
                <a:ln/>
                <a:solidFill>
                  <a:schemeClr val="accent5"/>
                </a:solidFill>
                <a:latin typeface="Cooper Black" panose="0208090404030B020404" pitchFamily="18" charset="0"/>
              </a:rPr>
              <a:t>Two Notable Meetings</a:t>
            </a:r>
            <a:endParaRPr lang="en-US" sz="6000" b="1" cap="none" spc="0" dirty="0">
              <a:ln/>
              <a:solidFill>
                <a:schemeClr val="accent5"/>
              </a:solidFill>
              <a:effectLst/>
              <a:latin typeface="Cooper Black" panose="0208090404030B020404" pitchFamily="18" charset="0"/>
            </a:endParaRPr>
          </a:p>
        </p:txBody>
      </p:sp>
      <p:pic>
        <p:nvPicPr>
          <p:cNvPr id="3" name="Picture 8" descr="http://ywambangalore.org/wp-content/uploads/2013/05/ACM-Apr-201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0455" y="1524293"/>
            <a:ext cx="4174378" cy="277800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10" descr="http://www.iccwbo.org/uploadedImages/Product_and_Services/Arbitration_and_ADR/Articles/meeting_colourful_men_source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90749" y="4302295"/>
            <a:ext cx="2748990" cy="222775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4696208" y="1921650"/>
            <a:ext cx="3828814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00050" indent="-400050">
              <a:buFont typeface="+mj-lt"/>
              <a:buAutoNum type="romanUcPeriod"/>
            </a:pPr>
            <a:r>
              <a:rPr lang="en-US" sz="2800" dirty="0">
                <a:latin typeface="Cooper Black" panose="0208090404030B020404" pitchFamily="18" charset="0"/>
              </a:rPr>
              <a:t>Meeting of the Disciples at Troas (vv. 6-12)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94385" y="4723674"/>
            <a:ext cx="4193406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+mj-lt"/>
              <a:buAutoNum type="romanUcPeriod" startAt="2"/>
            </a:pPr>
            <a:r>
              <a:rPr lang="en-US" sz="2800" dirty="0">
                <a:latin typeface="Cooper Black" panose="0208090404030B020404" pitchFamily="18" charset="0"/>
              </a:rPr>
              <a:t>Meeting with the Elders at Ephesus (vv. 17-38)</a:t>
            </a:r>
          </a:p>
        </p:txBody>
      </p:sp>
      <p:sp>
        <p:nvSpPr>
          <p:cNvPr id="7" name="Oval 6"/>
          <p:cNvSpPr/>
          <p:nvPr/>
        </p:nvSpPr>
        <p:spPr>
          <a:xfrm>
            <a:off x="3226982" y="3880917"/>
            <a:ext cx="2938451" cy="751186"/>
          </a:xfrm>
          <a:prstGeom prst="ellipse">
            <a:avLst/>
          </a:prstGeom>
          <a:solidFill>
            <a:srgbClr val="002060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rgbClr val="FFFFFF"/>
                </a:solidFill>
                <a:latin typeface="CopperPlate" panose="02020500000000000000" pitchFamily="18" charset="0"/>
              </a:rPr>
              <a:t>Acts 20</a:t>
            </a:r>
          </a:p>
        </p:txBody>
      </p:sp>
    </p:spTree>
    <p:extLst>
      <p:ext uri="{BB962C8B-B14F-4D97-AF65-F5344CB8AC3E}">
        <p14:creationId xmlns:p14="http://schemas.microsoft.com/office/powerpoint/2010/main" val="870678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crush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Default Design">
  <a:themeElements>
    <a:clrScheme name="Default Design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efault Design">
      <a:majorFont>
        <a:latin typeface="Traj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1785</TotalTime>
  <Words>1271</Words>
  <Application>Microsoft Office PowerPoint</Application>
  <PresentationFormat>On-screen Show (4:3)</PresentationFormat>
  <Paragraphs>198</Paragraphs>
  <Slides>22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22</vt:i4>
      </vt:variant>
    </vt:vector>
  </HeadingPairs>
  <TitlesOfParts>
    <vt:vector size="33" baseType="lpstr">
      <vt:lpstr>CopperPlate</vt:lpstr>
      <vt:lpstr>Trajan</vt:lpstr>
      <vt:lpstr>Wingdings</vt:lpstr>
      <vt:lpstr>Arial</vt:lpstr>
      <vt:lpstr>Times New Roman</vt:lpstr>
      <vt:lpstr>Cooper Black</vt:lpstr>
      <vt:lpstr>Calibri</vt:lpstr>
      <vt:lpstr>Gabriola</vt:lpstr>
      <vt:lpstr>Calibri Light</vt:lpstr>
      <vt:lpstr>Office Theme</vt:lpstr>
      <vt:lpstr>Default Design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DonnieV</dc:creator>
  <cp:lastModifiedBy>Donnie V. Rader</cp:lastModifiedBy>
  <cp:revision>29</cp:revision>
  <dcterms:created xsi:type="dcterms:W3CDTF">2014-05-16T15:55:26Z</dcterms:created>
  <dcterms:modified xsi:type="dcterms:W3CDTF">2022-12-25T13:31:15Z</dcterms:modified>
</cp:coreProperties>
</file>