
<file path=[Content_Types].xml><?xml version="1.0" encoding="utf-8"?>
<Types xmlns="http://schemas.openxmlformats.org/package/2006/content-types">
  <Default Extension="bin" ContentType="application/vnd.openxmlformats-officedocument.oleObject"/>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wdp" ContentType="image/vnd.ms-photo"/>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theme/theme4.xml" ContentType="application/vnd.openxmlformats-officedocument.theme+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theme/theme5.xml" ContentType="application/vnd.openxmlformats-officedocument.theme+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theme/theme6.xml" ContentType="application/vnd.openxmlformats-officedocument.theme+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theme/theme7.xml" ContentType="application/vnd.openxmlformats-officedocument.theme+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theme/theme8.xml" ContentType="application/vnd.openxmlformats-officedocument.theme+xml"/>
  <Override PartName="/ppt/theme/theme9.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 id="2147483684" r:id="rId2"/>
    <p:sldMasterId id="2147483672" r:id="rId3"/>
    <p:sldMasterId id="2147483696" r:id="rId4"/>
    <p:sldMasterId id="2147483709" r:id="rId5"/>
    <p:sldMasterId id="2147483721" r:id="rId6"/>
    <p:sldMasterId id="2147483733" r:id="rId7"/>
    <p:sldMasterId id="2147483745" r:id="rId8"/>
  </p:sldMasterIdLst>
  <p:notesMasterIdLst>
    <p:notesMasterId r:id="rId73"/>
  </p:notesMasterIdLst>
  <p:sldIdLst>
    <p:sldId id="256" r:id="rId9"/>
    <p:sldId id="309" r:id="rId10"/>
    <p:sldId id="649" r:id="rId11"/>
    <p:sldId id="305" r:id="rId12"/>
    <p:sldId id="282" r:id="rId13"/>
    <p:sldId id="258" r:id="rId14"/>
    <p:sldId id="295" r:id="rId15"/>
    <p:sldId id="289" r:id="rId16"/>
    <p:sldId id="290" r:id="rId17"/>
    <p:sldId id="291" r:id="rId18"/>
    <p:sldId id="292" r:id="rId19"/>
    <p:sldId id="293" r:id="rId20"/>
    <p:sldId id="659" r:id="rId21"/>
    <p:sldId id="300" r:id="rId22"/>
    <p:sldId id="301" r:id="rId23"/>
    <p:sldId id="294" r:id="rId24"/>
    <p:sldId id="298" r:id="rId25"/>
    <p:sldId id="660" r:id="rId26"/>
    <p:sldId id="299" r:id="rId27"/>
    <p:sldId id="661" r:id="rId28"/>
    <p:sldId id="683" r:id="rId29"/>
    <p:sldId id="284" r:id="rId30"/>
    <p:sldId id="662" r:id="rId31"/>
    <p:sldId id="664" r:id="rId32"/>
    <p:sldId id="663" r:id="rId33"/>
    <p:sldId id="665" r:id="rId34"/>
    <p:sldId id="666" r:id="rId35"/>
    <p:sldId id="650" r:id="rId36"/>
    <p:sldId id="655" r:id="rId37"/>
    <p:sldId id="667" r:id="rId38"/>
    <p:sldId id="668" r:id="rId39"/>
    <p:sldId id="669" r:id="rId40"/>
    <p:sldId id="651" r:id="rId41"/>
    <p:sldId id="481" r:id="rId42"/>
    <p:sldId id="509" r:id="rId43"/>
    <p:sldId id="511" r:id="rId44"/>
    <p:sldId id="656" r:id="rId45"/>
    <p:sldId id="512" r:id="rId46"/>
    <p:sldId id="513" r:id="rId47"/>
    <p:sldId id="514" r:id="rId48"/>
    <p:sldId id="675" r:id="rId49"/>
    <p:sldId id="489" r:id="rId50"/>
    <p:sldId id="521" r:id="rId51"/>
    <p:sldId id="676" r:id="rId52"/>
    <p:sldId id="518" r:id="rId53"/>
    <p:sldId id="517" r:id="rId54"/>
    <p:sldId id="677" r:id="rId55"/>
    <p:sldId id="485" r:id="rId56"/>
    <p:sldId id="652" r:id="rId57"/>
    <p:sldId id="657" r:id="rId58"/>
    <p:sldId id="678" r:id="rId59"/>
    <p:sldId id="679" r:id="rId60"/>
    <p:sldId id="414" r:id="rId61"/>
    <p:sldId id="437" r:id="rId62"/>
    <p:sldId id="438" r:id="rId63"/>
    <p:sldId id="680" r:id="rId64"/>
    <p:sldId id="432" r:id="rId65"/>
    <p:sldId id="443" r:id="rId66"/>
    <p:sldId id="435" r:id="rId67"/>
    <p:sldId id="446" r:id="rId68"/>
    <p:sldId id="681" r:id="rId69"/>
    <p:sldId id="682" r:id="rId70"/>
    <p:sldId id="538" r:id="rId71"/>
    <p:sldId id="653" r:id="rId72"/>
  </p:sldIdLst>
  <p:sldSz cx="9144000" cy="6858000" type="screen4x3"/>
  <p:notesSz cx="7010400" cy="9296400"/>
  <p:embeddedFontLst>
    <p:embeddedFont>
      <p:font typeface="Abadi" panose="020B0604020104020204" pitchFamily="34" charset="0"/>
      <p:regular r:id="rId74"/>
    </p:embeddedFont>
    <p:embeddedFont>
      <p:font typeface="Arial Black" panose="020B0A04020102020204" pitchFamily="34" charset="0"/>
      <p:bold r:id="rId75"/>
    </p:embeddedFont>
    <p:embeddedFont>
      <p:font typeface="Arial Narrow" panose="020B0606020202030204" pitchFamily="34" charset="0"/>
      <p:regular r:id="rId76"/>
      <p:bold r:id="rId77"/>
      <p:italic r:id="rId78"/>
      <p:boldItalic r:id="rId79"/>
    </p:embeddedFont>
    <p:embeddedFont>
      <p:font typeface="Arial Rounded MT Bold" panose="020F0704030504030204" pitchFamily="34" charset="0"/>
      <p:regular r:id="rId80"/>
    </p:embeddedFont>
    <p:embeddedFont>
      <p:font typeface="Calibri" panose="020F0502020204030204" pitchFamily="34" charset="0"/>
      <p:regular r:id="rId81"/>
      <p:bold r:id="rId82"/>
      <p:italic r:id="rId83"/>
      <p:boldItalic r:id="rId84"/>
    </p:embeddedFont>
    <p:embeddedFont>
      <p:font typeface="Calibri Light" panose="020F0302020204030204" pitchFamily="34" charset="0"/>
      <p:regular r:id="rId85"/>
      <p:italic r:id="rId86"/>
    </p:embeddedFont>
    <p:embeddedFont>
      <p:font typeface="Georgia Pro Cond Semibold" panose="02040706050405020303" pitchFamily="18" charset="0"/>
      <p:bold r:id="rId87"/>
      <p:boldItalic r:id="rId88"/>
    </p:embeddedFont>
    <p:embeddedFont>
      <p:font typeface="Microsoft Sans Serif" panose="020B0604020202020204" pitchFamily="34" charset="0"/>
      <p:regular r:id="rId89"/>
    </p:embeddedFont>
    <p:embeddedFont>
      <p:font typeface="Tahoma" panose="020B0604030504040204" pitchFamily="34" charset="0"/>
      <p:regular r:id="rId90"/>
      <p:bold r:id="rId91"/>
    </p:embeddedFont>
  </p:embeddedFont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33333"/>
    <a:srgbClr val="000000"/>
    <a:srgbClr val="FFFFCC"/>
    <a:srgbClr val="FFFFFF"/>
    <a:srgbClr val="BD786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015" autoAdjust="0"/>
    <p:restoredTop sz="90641" autoAdjust="0"/>
  </p:normalViewPr>
  <p:slideViewPr>
    <p:cSldViewPr snapToGrid="0">
      <p:cViewPr varScale="1">
        <p:scale>
          <a:sx n="66" d="100"/>
          <a:sy n="66" d="100"/>
        </p:scale>
        <p:origin x="1446" y="6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18.xml"/><Relationship Id="rId21" Type="http://schemas.openxmlformats.org/officeDocument/2006/relationships/slide" Target="slides/slide13.xml"/><Relationship Id="rId42" Type="http://schemas.openxmlformats.org/officeDocument/2006/relationships/slide" Target="slides/slide34.xml"/><Relationship Id="rId47" Type="http://schemas.openxmlformats.org/officeDocument/2006/relationships/slide" Target="slides/slide39.xml"/><Relationship Id="rId63" Type="http://schemas.openxmlformats.org/officeDocument/2006/relationships/slide" Target="slides/slide55.xml"/><Relationship Id="rId68" Type="http://schemas.openxmlformats.org/officeDocument/2006/relationships/slide" Target="slides/slide60.xml"/><Relationship Id="rId84" Type="http://schemas.openxmlformats.org/officeDocument/2006/relationships/font" Target="fonts/font11.fntdata"/><Relationship Id="rId89" Type="http://schemas.openxmlformats.org/officeDocument/2006/relationships/font" Target="fonts/font16.fntdata"/><Relationship Id="rId16" Type="http://schemas.openxmlformats.org/officeDocument/2006/relationships/slide" Target="slides/slide8.xml"/><Relationship Id="rId11" Type="http://schemas.openxmlformats.org/officeDocument/2006/relationships/slide" Target="slides/slide3.xml"/><Relationship Id="rId32" Type="http://schemas.openxmlformats.org/officeDocument/2006/relationships/slide" Target="slides/slide24.xml"/><Relationship Id="rId37" Type="http://schemas.openxmlformats.org/officeDocument/2006/relationships/slide" Target="slides/slide29.xml"/><Relationship Id="rId53" Type="http://schemas.openxmlformats.org/officeDocument/2006/relationships/slide" Target="slides/slide45.xml"/><Relationship Id="rId58" Type="http://schemas.openxmlformats.org/officeDocument/2006/relationships/slide" Target="slides/slide50.xml"/><Relationship Id="rId74" Type="http://schemas.openxmlformats.org/officeDocument/2006/relationships/font" Target="fonts/font1.fntdata"/><Relationship Id="rId79" Type="http://schemas.openxmlformats.org/officeDocument/2006/relationships/font" Target="fonts/font6.fntdata"/><Relationship Id="rId5" Type="http://schemas.openxmlformats.org/officeDocument/2006/relationships/slideMaster" Target="slideMasters/slideMaster5.xml"/><Relationship Id="rId90" Type="http://schemas.openxmlformats.org/officeDocument/2006/relationships/font" Target="fonts/font17.fntdata"/><Relationship Id="rId95" Type="http://schemas.openxmlformats.org/officeDocument/2006/relationships/tableStyles" Target="tableStyles.xml"/><Relationship Id="rId22" Type="http://schemas.openxmlformats.org/officeDocument/2006/relationships/slide" Target="slides/slide14.xml"/><Relationship Id="rId27" Type="http://schemas.openxmlformats.org/officeDocument/2006/relationships/slide" Target="slides/slide19.xml"/><Relationship Id="rId43" Type="http://schemas.openxmlformats.org/officeDocument/2006/relationships/slide" Target="slides/slide35.xml"/><Relationship Id="rId48" Type="http://schemas.openxmlformats.org/officeDocument/2006/relationships/slide" Target="slides/slide40.xml"/><Relationship Id="rId64" Type="http://schemas.openxmlformats.org/officeDocument/2006/relationships/slide" Target="slides/slide56.xml"/><Relationship Id="rId69" Type="http://schemas.openxmlformats.org/officeDocument/2006/relationships/slide" Target="slides/slide61.xml"/><Relationship Id="rId8" Type="http://schemas.openxmlformats.org/officeDocument/2006/relationships/slideMaster" Target="slideMasters/slideMaster8.xml"/><Relationship Id="rId51" Type="http://schemas.openxmlformats.org/officeDocument/2006/relationships/slide" Target="slides/slide43.xml"/><Relationship Id="rId72" Type="http://schemas.openxmlformats.org/officeDocument/2006/relationships/slide" Target="slides/slide64.xml"/><Relationship Id="rId80" Type="http://schemas.openxmlformats.org/officeDocument/2006/relationships/font" Target="fonts/font7.fntdata"/><Relationship Id="rId85" Type="http://schemas.openxmlformats.org/officeDocument/2006/relationships/font" Target="fonts/font12.fntdata"/><Relationship Id="rId93" Type="http://schemas.openxmlformats.org/officeDocument/2006/relationships/viewProps" Target="viewProps.xml"/><Relationship Id="rId3" Type="http://schemas.openxmlformats.org/officeDocument/2006/relationships/slideMaster" Target="slideMasters/slideMaster3.xml"/><Relationship Id="rId12" Type="http://schemas.openxmlformats.org/officeDocument/2006/relationships/slide" Target="slides/slide4.xml"/><Relationship Id="rId17" Type="http://schemas.openxmlformats.org/officeDocument/2006/relationships/slide" Target="slides/slide9.xml"/><Relationship Id="rId25" Type="http://schemas.openxmlformats.org/officeDocument/2006/relationships/slide" Target="slides/slide17.xml"/><Relationship Id="rId33" Type="http://schemas.openxmlformats.org/officeDocument/2006/relationships/slide" Target="slides/slide25.xml"/><Relationship Id="rId38" Type="http://schemas.openxmlformats.org/officeDocument/2006/relationships/slide" Target="slides/slide30.xml"/><Relationship Id="rId46" Type="http://schemas.openxmlformats.org/officeDocument/2006/relationships/slide" Target="slides/slide38.xml"/><Relationship Id="rId59" Type="http://schemas.openxmlformats.org/officeDocument/2006/relationships/slide" Target="slides/slide51.xml"/><Relationship Id="rId67" Type="http://schemas.openxmlformats.org/officeDocument/2006/relationships/slide" Target="slides/slide59.xml"/><Relationship Id="rId20" Type="http://schemas.openxmlformats.org/officeDocument/2006/relationships/slide" Target="slides/slide12.xml"/><Relationship Id="rId41" Type="http://schemas.openxmlformats.org/officeDocument/2006/relationships/slide" Target="slides/slide33.xml"/><Relationship Id="rId54" Type="http://schemas.openxmlformats.org/officeDocument/2006/relationships/slide" Target="slides/slide46.xml"/><Relationship Id="rId62" Type="http://schemas.openxmlformats.org/officeDocument/2006/relationships/slide" Target="slides/slide54.xml"/><Relationship Id="rId70" Type="http://schemas.openxmlformats.org/officeDocument/2006/relationships/slide" Target="slides/slide62.xml"/><Relationship Id="rId75" Type="http://schemas.openxmlformats.org/officeDocument/2006/relationships/font" Target="fonts/font2.fntdata"/><Relationship Id="rId83" Type="http://schemas.openxmlformats.org/officeDocument/2006/relationships/font" Target="fonts/font10.fntdata"/><Relationship Id="rId88" Type="http://schemas.openxmlformats.org/officeDocument/2006/relationships/font" Target="fonts/font15.fntdata"/><Relationship Id="rId91" Type="http://schemas.openxmlformats.org/officeDocument/2006/relationships/font" Target="fonts/font18.fntdata"/><Relationship Id="rId1" Type="http://schemas.openxmlformats.org/officeDocument/2006/relationships/slideMaster" Target="slideMasters/slideMaster1.xml"/><Relationship Id="rId6" Type="http://schemas.openxmlformats.org/officeDocument/2006/relationships/slideMaster" Target="slideMasters/slideMaster6.xml"/><Relationship Id="rId15" Type="http://schemas.openxmlformats.org/officeDocument/2006/relationships/slide" Target="slides/slide7.xml"/><Relationship Id="rId23" Type="http://schemas.openxmlformats.org/officeDocument/2006/relationships/slide" Target="slides/slide15.xml"/><Relationship Id="rId28" Type="http://schemas.openxmlformats.org/officeDocument/2006/relationships/slide" Target="slides/slide20.xml"/><Relationship Id="rId36" Type="http://schemas.openxmlformats.org/officeDocument/2006/relationships/slide" Target="slides/slide28.xml"/><Relationship Id="rId49" Type="http://schemas.openxmlformats.org/officeDocument/2006/relationships/slide" Target="slides/slide41.xml"/><Relationship Id="rId57" Type="http://schemas.openxmlformats.org/officeDocument/2006/relationships/slide" Target="slides/slide49.xml"/><Relationship Id="rId10" Type="http://schemas.openxmlformats.org/officeDocument/2006/relationships/slide" Target="slides/slide2.xml"/><Relationship Id="rId31" Type="http://schemas.openxmlformats.org/officeDocument/2006/relationships/slide" Target="slides/slide23.xml"/><Relationship Id="rId44" Type="http://schemas.openxmlformats.org/officeDocument/2006/relationships/slide" Target="slides/slide36.xml"/><Relationship Id="rId52" Type="http://schemas.openxmlformats.org/officeDocument/2006/relationships/slide" Target="slides/slide44.xml"/><Relationship Id="rId60" Type="http://schemas.openxmlformats.org/officeDocument/2006/relationships/slide" Target="slides/slide52.xml"/><Relationship Id="rId65" Type="http://schemas.openxmlformats.org/officeDocument/2006/relationships/slide" Target="slides/slide57.xml"/><Relationship Id="rId73" Type="http://schemas.openxmlformats.org/officeDocument/2006/relationships/notesMaster" Target="notesMasters/notesMaster1.xml"/><Relationship Id="rId78" Type="http://schemas.openxmlformats.org/officeDocument/2006/relationships/font" Target="fonts/font5.fntdata"/><Relationship Id="rId81" Type="http://schemas.openxmlformats.org/officeDocument/2006/relationships/font" Target="fonts/font8.fntdata"/><Relationship Id="rId86" Type="http://schemas.openxmlformats.org/officeDocument/2006/relationships/font" Target="fonts/font13.fntdata"/><Relationship Id="rId94" Type="http://schemas.openxmlformats.org/officeDocument/2006/relationships/theme" Target="theme/theme1.xml"/><Relationship Id="rId4" Type="http://schemas.openxmlformats.org/officeDocument/2006/relationships/slideMaster" Target="slideMasters/slideMaster4.xml"/><Relationship Id="rId9" Type="http://schemas.openxmlformats.org/officeDocument/2006/relationships/slide" Target="slides/slide1.xml"/><Relationship Id="rId13" Type="http://schemas.openxmlformats.org/officeDocument/2006/relationships/slide" Target="slides/slide5.xml"/><Relationship Id="rId18" Type="http://schemas.openxmlformats.org/officeDocument/2006/relationships/slide" Target="slides/slide10.xml"/><Relationship Id="rId39" Type="http://schemas.openxmlformats.org/officeDocument/2006/relationships/slide" Target="slides/slide31.xml"/><Relationship Id="rId34" Type="http://schemas.openxmlformats.org/officeDocument/2006/relationships/slide" Target="slides/slide26.xml"/><Relationship Id="rId50" Type="http://schemas.openxmlformats.org/officeDocument/2006/relationships/slide" Target="slides/slide42.xml"/><Relationship Id="rId55" Type="http://schemas.openxmlformats.org/officeDocument/2006/relationships/slide" Target="slides/slide47.xml"/><Relationship Id="rId76" Type="http://schemas.openxmlformats.org/officeDocument/2006/relationships/font" Target="fonts/font3.fntdata"/><Relationship Id="rId7" Type="http://schemas.openxmlformats.org/officeDocument/2006/relationships/slideMaster" Target="slideMasters/slideMaster7.xml"/><Relationship Id="rId71" Type="http://schemas.openxmlformats.org/officeDocument/2006/relationships/slide" Target="slides/slide63.xml"/><Relationship Id="rId92" Type="http://schemas.openxmlformats.org/officeDocument/2006/relationships/presProps" Target="presProps.xml"/><Relationship Id="rId2" Type="http://schemas.openxmlformats.org/officeDocument/2006/relationships/slideMaster" Target="slideMasters/slideMaster2.xml"/><Relationship Id="rId29" Type="http://schemas.openxmlformats.org/officeDocument/2006/relationships/slide" Target="slides/slide21.xml"/><Relationship Id="rId24" Type="http://schemas.openxmlformats.org/officeDocument/2006/relationships/slide" Target="slides/slide16.xml"/><Relationship Id="rId40" Type="http://schemas.openxmlformats.org/officeDocument/2006/relationships/slide" Target="slides/slide32.xml"/><Relationship Id="rId45" Type="http://schemas.openxmlformats.org/officeDocument/2006/relationships/slide" Target="slides/slide37.xml"/><Relationship Id="rId66" Type="http://schemas.openxmlformats.org/officeDocument/2006/relationships/slide" Target="slides/slide58.xml"/><Relationship Id="rId87" Type="http://schemas.openxmlformats.org/officeDocument/2006/relationships/font" Target="fonts/font14.fntdata"/><Relationship Id="rId61" Type="http://schemas.openxmlformats.org/officeDocument/2006/relationships/slide" Target="slides/slide53.xml"/><Relationship Id="rId82" Type="http://schemas.openxmlformats.org/officeDocument/2006/relationships/font" Target="fonts/font9.fntdata"/><Relationship Id="rId19" Type="http://schemas.openxmlformats.org/officeDocument/2006/relationships/slide" Target="slides/slide11.xml"/><Relationship Id="rId14" Type="http://schemas.openxmlformats.org/officeDocument/2006/relationships/slide" Target="slides/slide6.xml"/><Relationship Id="rId30" Type="http://schemas.openxmlformats.org/officeDocument/2006/relationships/slide" Target="slides/slide22.xml"/><Relationship Id="rId35" Type="http://schemas.openxmlformats.org/officeDocument/2006/relationships/slide" Target="slides/slide27.xml"/><Relationship Id="rId56" Type="http://schemas.openxmlformats.org/officeDocument/2006/relationships/slide" Target="slides/slide48.xml"/><Relationship Id="rId77" Type="http://schemas.openxmlformats.org/officeDocument/2006/relationships/font" Target="fonts/font4.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9.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dirty="0"/>
          </a:p>
        </p:txBody>
      </p:sp>
      <p:sp>
        <p:nvSpPr>
          <p:cNvPr id="3" name="Date Placeholder 2"/>
          <p:cNvSpPr>
            <a:spLocks noGrp="1"/>
          </p:cNvSpPr>
          <p:nvPr>
            <p:ph type="dt" idx="1"/>
          </p:nvPr>
        </p:nvSpPr>
        <p:spPr>
          <a:xfrm>
            <a:off x="3970938" y="0"/>
            <a:ext cx="3037840" cy="466434"/>
          </a:xfrm>
          <a:prstGeom prst="rect">
            <a:avLst/>
          </a:prstGeom>
        </p:spPr>
        <p:txBody>
          <a:bodyPr vert="horz" lIns="93177" tIns="46589" rIns="93177" bIns="46589" rtlCol="0"/>
          <a:lstStyle>
            <a:lvl1pPr algn="r">
              <a:defRPr sz="1200"/>
            </a:lvl1pPr>
          </a:lstStyle>
          <a:p>
            <a:fld id="{4EDAE4BE-9CBC-41A8-94F4-F84DAE3E7922}" type="datetimeFigureOut">
              <a:rPr lang="en-US" smtClean="0"/>
              <a:t>12/18/2022</a:t>
            </a:fld>
            <a:endParaRPr lang="en-US" dirty="0"/>
          </a:p>
        </p:txBody>
      </p:sp>
      <p:sp>
        <p:nvSpPr>
          <p:cNvPr id="4" name="Slide Image Placeholder 3"/>
          <p:cNvSpPr>
            <a:spLocks noGrp="1" noRot="1" noChangeAspect="1"/>
          </p:cNvSpPr>
          <p:nvPr>
            <p:ph type="sldImg" idx="2"/>
          </p:nvPr>
        </p:nvSpPr>
        <p:spPr>
          <a:xfrm>
            <a:off x="1414463" y="1162050"/>
            <a:ext cx="4181475" cy="3136900"/>
          </a:xfrm>
          <a:prstGeom prst="rect">
            <a:avLst/>
          </a:prstGeom>
          <a:noFill/>
          <a:ln w="12700">
            <a:solidFill>
              <a:prstClr val="black"/>
            </a:solidFill>
          </a:ln>
        </p:spPr>
        <p:txBody>
          <a:bodyPr vert="horz" lIns="93177" tIns="46589" rIns="93177" bIns="46589" rtlCol="0" anchor="ctr"/>
          <a:lstStyle/>
          <a:p>
            <a:endParaRPr lang="en-US" dirty="0"/>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77" tIns="46589" rIns="93177" bIns="46589"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dirty="0"/>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77" tIns="46589" rIns="93177" bIns="46589" rtlCol="0" anchor="b"/>
          <a:lstStyle>
            <a:lvl1pPr algn="r">
              <a:defRPr sz="1200"/>
            </a:lvl1pPr>
          </a:lstStyle>
          <a:p>
            <a:fld id="{F0A1DD0F-EE1C-4559-9A14-02129645C0B8}" type="slidenum">
              <a:rPr lang="en-US" smtClean="0"/>
              <a:t>‹#›</a:t>
            </a:fld>
            <a:endParaRPr lang="en-US" dirty="0"/>
          </a:p>
        </p:txBody>
      </p:sp>
    </p:spTree>
    <p:extLst>
      <p:ext uri="{BB962C8B-B14F-4D97-AF65-F5344CB8AC3E}">
        <p14:creationId xmlns:p14="http://schemas.microsoft.com/office/powerpoint/2010/main" val="128504978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0A1DD0F-EE1C-4559-9A14-02129645C0B8}" type="slidenum">
              <a:rPr lang="en-US" smtClean="0"/>
              <a:t>31</a:t>
            </a:fld>
            <a:endParaRPr lang="en-US" dirty="0"/>
          </a:p>
        </p:txBody>
      </p:sp>
    </p:spTree>
    <p:extLst>
      <p:ext uri="{BB962C8B-B14F-4D97-AF65-F5344CB8AC3E}">
        <p14:creationId xmlns:p14="http://schemas.microsoft.com/office/powerpoint/2010/main" val="238735474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i="1" dirty="0"/>
              <a:t>The Just Shall Live By Faith</a:t>
            </a:r>
            <a:r>
              <a:rPr lang="en-US" dirty="0"/>
              <a:t>, Edited by Mike Willis. pp.</a:t>
            </a:r>
            <a:r>
              <a:rPr lang="en-US" baseline="0" dirty="0"/>
              <a:t> 68-69</a:t>
            </a:r>
            <a:endParaRPr lang="en-US" dirty="0"/>
          </a:p>
        </p:txBody>
      </p:sp>
      <p:sp>
        <p:nvSpPr>
          <p:cNvPr id="4" name="Slide Number Placeholder 3"/>
          <p:cNvSpPr>
            <a:spLocks noGrp="1"/>
          </p:cNvSpPr>
          <p:nvPr>
            <p:ph type="sldNum" sz="quarter" idx="10"/>
          </p:nvPr>
        </p:nvSpPr>
        <p:spPr/>
        <p:txBody>
          <a:bodyPr/>
          <a:lstStyle/>
          <a:p>
            <a:fld id="{A950AA7A-16DB-48FB-98F1-5E121A4B7BE0}" type="slidenum">
              <a:rPr lang="en-US" smtClean="0"/>
              <a:t>55</a:t>
            </a:fld>
            <a:endParaRPr lang="en-US"/>
          </a:p>
        </p:txBody>
      </p:sp>
    </p:spTree>
    <p:extLst>
      <p:ext uri="{BB962C8B-B14F-4D97-AF65-F5344CB8AC3E}">
        <p14:creationId xmlns:p14="http://schemas.microsoft.com/office/powerpoint/2010/main" val="266959141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D6DFDFCB-C36E-4D99-9AF2-7AFB269F6961}" type="datetimeFigureOut">
              <a:rPr lang="en-US" smtClean="0"/>
              <a:t>12/18/2022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C5394A2-FA04-4D27-A8D8-E0D7BD7377CE}" type="slidenum">
              <a:rPr lang="en-US" smtClean="0"/>
              <a:t>‹#›</a:t>
            </a:fld>
            <a:endParaRPr lang="en-US" dirty="0"/>
          </a:p>
        </p:txBody>
      </p:sp>
    </p:spTree>
    <p:extLst>
      <p:ext uri="{BB962C8B-B14F-4D97-AF65-F5344CB8AC3E}">
        <p14:creationId xmlns:p14="http://schemas.microsoft.com/office/powerpoint/2010/main" val="25965598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6DFDFCB-C36E-4D99-9AF2-7AFB269F6961}" type="datetimeFigureOut">
              <a:rPr lang="en-US" smtClean="0"/>
              <a:t>12/18/2022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C5394A2-FA04-4D27-A8D8-E0D7BD7377CE}" type="slidenum">
              <a:rPr lang="en-US" smtClean="0"/>
              <a:t>‹#›</a:t>
            </a:fld>
            <a:endParaRPr lang="en-US" dirty="0"/>
          </a:p>
        </p:txBody>
      </p:sp>
    </p:spTree>
    <p:extLst>
      <p:ext uri="{BB962C8B-B14F-4D97-AF65-F5344CB8AC3E}">
        <p14:creationId xmlns:p14="http://schemas.microsoft.com/office/powerpoint/2010/main" val="134311034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D6DFDFCB-C36E-4D99-9AF2-7AFB269F6961}" type="datetimeFigureOut">
              <a:rPr lang="en-US" smtClean="0"/>
              <a:t>12/18/2022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C5394A2-FA04-4D27-A8D8-E0D7BD7377CE}" type="slidenum">
              <a:rPr lang="en-US" smtClean="0"/>
              <a:t>‹#›</a:t>
            </a:fld>
            <a:endParaRPr lang="en-US" dirty="0"/>
          </a:p>
        </p:txBody>
      </p:sp>
    </p:spTree>
    <p:extLst>
      <p:ext uri="{BB962C8B-B14F-4D97-AF65-F5344CB8AC3E}">
        <p14:creationId xmlns:p14="http://schemas.microsoft.com/office/powerpoint/2010/main" val="19127202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D6DFDFCB-C36E-4D99-9AF2-7AFB269F6961}" type="datetimeFigureOut">
              <a:rPr lang="en-US" smtClean="0"/>
              <a:t>12/18/2022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FC5394A2-FA04-4D27-A8D8-E0D7BD7377CE}" type="slidenum">
              <a:rPr lang="en-US" smtClean="0"/>
              <a:t>‹#›</a:t>
            </a:fld>
            <a:endParaRPr lang="en-US" dirty="0"/>
          </a:p>
        </p:txBody>
      </p:sp>
    </p:spTree>
    <p:extLst>
      <p:ext uri="{BB962C8B-B14F-4D97-AF65-F5344CB8AC3E}">
        <p14:creationId xmlns:p14="http://schemas.microsoft.com/office/powerpoint/2010/main" val="209474370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D6DFDFCB-C36E-4D99-9AF2-7AFB269F6961}" type="datetimeFigureOut">
              <a:rPr lang="en-US" smtClean="0"/>
              <a:t>12/18/2022</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FC5394A2-FA04-4D27-A8D8-E0D7BD7377CE}" type="slidenum">
              <a:rPr lang="en-US" smtClean="0"/>
              <a:t>‹#›</a:t>
            </a:fld>
            <a:endParaRPr lang="en-US" dirty="0"/>
          </a:p>
        </p:txBody>
      </p:sp>
    </p:spTree>
    <p:extLst>
      <p:ext uri="{BB962C8B-B14F-4D97-AF65-F5344CB8AC3E}">
        <p14:creationId xmlns:p14="http://schemas.microsoft.com/office/powerpoint/2010/main" val="381852162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D6DFDFCB-C36E-4D99-9AF2-7AFB269F6961}" type="datetimeFigureOut">
              <a:rPr lang="en-US" smtClean="0"/>
              <a:t>12/18/2022</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FC5394A2-FA04-4D27-A8D8-E0D7BD7377CE}" type="slidenum">
              <a:rPr lang="en-US" smtClean="0"/>
              <a:t>‹#›</a:t>
            </a:fld>
            <a:endParaRPr lang="en-US" dirty="0"/>
          </a:p>
        </p:txBody>
      </p:sp>
    </p:spTree>
    <p:extLst>
      <p:ext uri="{BB962C8B-B14F-4D97-AF65-F5344CB8AC3E}">
        <p14:creationId xmlns:p14="http://schemas.microsoft.com/office/powerpoint/2010/main" val="234439001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6DFDFCB-C36E-4D99-9AF2-7AFB269F6961}" type="datetimeFigureOut">
              <a:rPr lang="en-US" smtClean="0"/>
              <a:t>12/18/2022</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FC5394A2-FA04-4D27-A8D8-E0D7BD7377CE}" type="slidenum">
              <a:rPr lang="en-US" smtClean="0"/>
              <a:t>‹#›</a:t>
            </a:fld>
            <a:endParaRPr lang="en-US" dirty="0"/>
          </a:p>
        </p:txBody>
      </p:sp>
    </p:spTree>
    <p:extLst>
      <p:ext uri="{BB962C8B-B14F-4D97-AF65-F5344CB8AC3E}">
        <p14:creationId xmlns:p14="http://schemas.microsoft.com/office/powerpoint/2010/main" val="19995028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D6DFDFCB-C36E-4D99-9AF2-7AFB269F6961}" type="datetimeFigureOut">
              <a:rPr lang="en-US" smtClean="0"/>
              <a:t>12/18/2022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FC5394A2-FA04-4D27-A8D8-E0D7BD7377CE}" type="slidenum">
              <a:rPr lang="en-US" smtClean="0"/>
              <a:t>‹#›</a:t>
            </a:fld>
            <a:endParaRPr lang="en-US" dirty="0"/>
          </a:p>
        </p:txBody>
      </p:sp>
    </p:spTree>
    <p:extLst>
      <p:ext uri="{BB962C8B-B14F-4D97-AF65-F5344CB8AC3E}">
        <p14:creationId xmlns:p14="http://schemas.microsoft.com/office/powerpoint/2010/main" val="198818739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D6DFDFCB-C36E-4D99-9AF2-7AFB269F6961}" type="datetimeFigureOut">
              <a:rPr lang="en-US" smtClean="0"/>
              <a:t>12/18/2022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FC5394A2-FA04-4D27-A8D8-E0D7BD7377CE}" type="slidenum">
              <a:rPr lang="en-US" smtClean="0"/>
              <a:t>‹#›</a:t>
            </a:fld>
            <a:endParaRPr lang="en-US" dirty="0"/>
          </a:p>
        </p:txBody>
      </p:sp>
    </p:spTree>
    <p:extLst>
      <p:ext uri="{BB962C8B-B14F-4D97-AF65-F5344CB8AC3E}">
        <p14:creationId xmlns:p14="http://schemas.microsoft.com/office/powerpoint/2010/main" val="152029578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6DFDFCB-C36E-4D99-9AF2-7AFB269F6961}" type="datetimeFigureOut">
              <a:rPr lang="en-US" smtClean="0"/>
              <a:t>12/18/2022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C5394A2-FA04-4D27-A8D8-E0D7BD7377CE}" type="slidenum">
              <a:rPr lang="en-US" smtClean="0"/>
              <a:t>‹#›</a:t>
            </a:fld>
            <a:endParaRPr lang="en-US" dirty="0"/>
          </a:p>
        </p:txBody>
      </p:sp>
    </p:spTree>
    <p:extLst>
      <p:ext uri="{BB962C8B-B14F-4D97-AF65-F5344CB8AC3E}">
        <p14:creationId xmlns:p14="http://schemas.microsoft.com/office/powerpoint/2010/main" val="312084085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6DFDFCB-C36E-4D99-9AF2-7AFB269F6961}" type="datetimeFigureOut">
              <a:rPr lang="en-US" smtClean="0"/>
              <a:t>12/18/2022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C5394A2-FA04-4D27-A8D8-E0D7BD7377CE}" type="slidenum">
              <a:rPr lang="en-US" smtClean="0"/>
              <a:t>‹#›</a:t>
            </a:fld>
            <a:endParaRPr lang="en-US" dirty="0"/>
          </a:p>
        </p:txBody>
      </p:sp>
    </p:spTree>
    <p:extLst>
      <p:ext uri="{BB962C8B-B14F-4D97-AF65-F5344CB8AC3E}">
        <p14:creationId xmlns:p14="http://schemas.microsoft.com/office/powerpoint/2010/main" val="170909643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D6DFDFCB-C36E-4D99-9AF2-7AFB269F6961}" type="datetimeFigureOut">
              <a:rPr lang="en-US" smtClean="0"/>
              <a:t>12/18/2022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C5394A2-FA04-4D27-A8D8-E0D7BD7377CE}" type="slidenum">
              <a:rPr lang="en-US" smtClean="0"/>
              <a:t>‹#›</a:t>
            </a:fld>
            <a:endParaRPr lang="en-US" dirty="0"/>
          </a:p>
        </p:txBody>
      </p:sp>
    </p:spTree>
    <p:extLst>
      <p:ext uri="{BB962C8B-B14F-4D97-AF65-F5344CB8AC3E}">
        <p14:creationId xmlns:p14="http://schemas.microsoft.com/office/powerpoint/2010/main" val="74302422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6DFDFCB-C36E-4D99-9AF2-7AFB269F6961}" type="datetimeFigureOut">
              <a:rPr lang="en-US" smtClean="0"/>
              <a:t>12/18/2022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C5394A2-FA04-4D27-A8D8-E0D7BD7377CE}" type="slidenum">
              <a:rPr lang="en-US" smtClean="0"/>
              <a:t>‹#›</a:t>
            </a:fld>
            <a:endParaRPr lang="en-US" dirty="0"/>
          </a:p>
        </p:txBody>
      </p:sp>
    </p:spTree>
    <p:extLst>
      <p:ext uri="{BB962C8B-B14F-4D97-AF65-F5344CB8AC3E}">
        <p14:creationId xmlns:p14="http://schemas.microsoft.com/office/powerpoint/2010/main" val="35682825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D6DFDFCB-C36E-4D99-9AF2-7AFB269F6961}" type="datetimeFigureOut">
              <a:rPr lang="en-US" smtClean="0"/>
              <a:t>12/18/2022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C5394A2-FA04-4D27-A8D8-E0D7BD7377CE}" type="slidenum">
              <a:rPr lang="en-US" smtClean="0"/>
              <a:t>‹#›</a:t>
            </a:fld>
            <a:endParaRPr lang="en-US" dirty="0"/>
          </a:p>
        </p:txBody>
      </p:sp>
    </p:spTree>
    <p:extLst>
      <p:ext uri="{BB962C8B-B14F-4D97-AF65-F5344CB8AC3E}">
        <p14:creationId xmlns:p14="http://schemas.microsoft.com/office/powerpoint/2010/main" val="348607825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D6DFDFCB-C36E-4D99-9AF2-7AFB269F6961}" type="datetimeFigureOut">
              <a:rPr lang="en-US" smtClean="0"/>
              <a:t>12/18/2022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FC5394A2-FA04-4D27-A8D8-E0D7BD7377CE}" type="slidenum">
              <a:rPr lang="en-US" smtClean="0"/>
              <a:t>‹#›</a:t>
            </a:fld>
            <a:endParaRPr lang="en-US" dirty="0"/>
          </a:p>
        </p:txBody>
      </p:sp>
    </p:spTree>
    <p:extLst>
      <p:ext uri="{BB962C8B-B14F-4D97-AF65-F5344CB8AC3E}">
        <p14:creationId xmlns:p14="http://schemas.microsoft.com/office/powerpoint/2010/main" val="173218605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D6DFDFCB-C36E-4D99-9AF2-7AFB269F6961}" type="datetimeFigureOut">
              <a:rPr lang="en-US" smtClean="0"/>
              <a:t>12/18/2022</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FC5394A2-FA04-4D27-A8D8-E0D7BD7377CE}" type="slidenum">
              <a:rPr lang="en-US" smtClean="0"/>
              <a:t>‹#›</a:t>
            </a:fld>
            <a:endParaRPr lang="en-US" dirty="0"/>
          </a:p>
        </p:txBody>
      </p:sp>
    </p:spTree>
    <p:extLst>
      <p:ext uri="{BB962C8B-B14F-4D97-AF65-F5344CB8AC3E}">
        <p14:creationId xmlns:p14="http://schemas.microsoft.com/office/powerpoint/2010/main" val="290240592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D6DFDFCB-C36E-4D99-9AF2-7AFB269F6961}" type="datetimeFigureOut">
              <a:rPr lang="en-US" smtClean="0"/>
              <a:t>12/18/2022</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FC5394A2-FA04-4D27-A8D8-E0D7BD7377CE}" type="slidenum">
              <a:rPr lang="en-US" smtClean="0"/>
              <a:t>‹#›</a:t>
            </a:fld>
            <a:endParaRPr lang="en-US" dirty="0"/>
          </a:p>
        </p:txBody>
      </p:sp>
    </p:spTree>
    <p:extLst>
      <p:ext uri="{BB962C8B-B14F-4D97-AF65-F5344CB8AC3E}">
        <p14:creationId xmlns:p14="http://schemas.microsoft.com/office/powerpoint/2010/main" val="381626799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6DFDFCB-C36E-4D99-9AF2-7AFB269F6961}" type="datetimeFigureOut">
              <a:rPr lang="en-US" smtClean="0"/>
              <a:t>12/18/2022</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FC5394A2-FA04-4D27-A8D8-E0D7BD7377CE}" type="slidenum">
              <a:rPr lang="en-US" smtClean="0"/>
              <a:t>‹#›</a:t>
            </a:fld>
            <a:endParaRPr lang="en-US" dirty="0"/>
          </a:p>
        </p:txBody>
      </p:sp>
    </p:spTree>
    <p:extLst>
      <p:ext uri="{BB962C8B-B14F-4D97-AF65-F5344CB8AC3E}">
        <p14:creationId xmlns:p14="http://schemas.microsoft.com/office/powerpoint/2010/main" val="13089903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D6DFDFCB-C36E-4D99-9AF2-7AFB269F6961}" type="datetimeFigureOut">
              <a:rPr lang="en-US" smtClean="0"/>
              <a:t>12/18/2022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FC5394A2-FA04-4D27-A8D8-E0D7BD7377CE}" type="slidenum">
              <a:rPr lang="en-US" smtClean="0"/>
              <a:t>‹#›</a:t>
            </a:fld>
            <a:endParaRPr lang="en-US" dirty="0"/>
          </a:p>
        </p:txBody>
      </p:sp>
    </p:spTree>
    <p:extLst>
      <p:ext uri="{BB962C8B-B14F-4D97-AF65-F5344CB8AC3E}">
        <p14:creationId xmlns:p14="http://schemas.microsoft.com/office/powerpoint/2010/main" val="390595940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D6DFDFCB-C36E-4D99-9AF2-7AFB269F6961}" type="datetimeFigureOut">
              <a:rPr lang="en-US" smtClean="0"/>
              <a:t>12/18/2022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FC5394A2-FA04-4D27-A8D8-E0D7BD7377CE}" type="slidenum">
              <a:rPr lang="en-US" smtClean="0"/>
              <a:t>‹#›</a:t>
            </a:fld>
            <a:endParaRPr lang="en-US" dirty="0"/>
          </a:p>
        </p:txBody>
      </p:sp>
    </p:spTree>
    <p:extLst>
      <p:ext uri="{BB962C8B-B14F-4D97-AF65-F5344CB8AC3E}">
        <p14:creationId xmlns:p14="http://schemas.microsoft.com/office/powerpoint/2010/main" val="362643181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6DFDFCB-C36E-4D99-9AF2-7AFB269F6961}" type="datetimeFigureOut">
              <a:rPr lang="en-US" smtClean="0"/>
              <a:t>12/18/2022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C5394A2-FA04-4D27-A8D8-E0D7BD7377CE}" type="slidenum">
              <a:rPr lang="en-US" smtClean="0"/>
              <a:t>‹#›</a:t>
            </a:fld>
            <a:endParaRPr lang="en-US" dirty="0"/>
          </a:p>
        </p:txBody>
      </p:sp>
    </p:spTree>
    <p:extLst>
      <p:ext uri="{BB962C8B-B14F-4D97-AF65-F5344CB8AC3E}">
        <p14:creationId xmlns:p14="http://schemas.microsoft.com/office/powerpoint/2010/main" val="104626490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6DFDFCB-C36E-4D99-9AF2-7AFB269F6961}" type="datetimeFigureOut">
              <a:rPr lang="en-US" smtClean="0"/>
              <a:t>12/18/2022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C5394A2-FA04-4D27-A8D8-E0D7BD7377CE}" type="slidenum">
              <a:rPr lang="en-US" smtClean="0"/>
              <a:t>‹#›</a:t>
            </a:fld>
            <a:endParaRPr lang="en-US" dirty="0"/>
          </a:p>
        </p:txBody>
      </p:sp>
    </p:spTree>
    <p:extLst>
      <p:ext uri="{BB962C8B-B14F-4D97-AF65-F5344CB8AC3E}">
        <p14:creationId xmlns:p14="http://schemas.microsoft.com/office/powerpoint/2010/main" val="387797175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D6DFDFCB-C36E-4D99-9AF2-7AFB269F6961}" type="datetimeFigureOut">
              <a:rPr lang="en-US" smtClean="0"/>
              <a:t>12/18/2022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C5394A2-FA04-4D27-A8D8-E0D7BD7377CE}" type="slidenum">
              <a:rPr lang="en-US" smtClean="0"/>
              <a:t>‹#›</a:t>
            </a:fld>
            <a:endParaRPr lang="en-US" dirty="0"/>
          </a:p>
        </p:txBody>
      </p:sp>
    </p:spTree>
    <p:extLst>
      <p:ext uri="{BB962C8B-B14F-4D97-AF65-F5344CB8AC3E}">
        <p14:creationId xmlns:p14="http://schemas.microsoft.com/office/powerpoint/2010/main" val="24454889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6DFDFCB-C36E-4D99-9AF2-7AFB269F6961}" type="datetimeFigureOut">
              <a:rPr lang="en-US" smtClean="0"/>
              <a:t>12/18/2022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C5394A2-FA04-4D27-A8D8-E0D7BD7377CE}" type="slidenum">
              <a:rPr lang="en-US" smtClean="0"/>
              <a:t>‹#›</a:t>
            </a:fld>
            <a:endParaRPr lang="en-US" dirty="0"/>
          </a:p>
        </p:txBody>
      </p:sp>
    </p:spTree>
    <p:extLst>
      <p:ext uri="{BB962C8B-B14F-4D97-AF65-F5344CB8AC3E}">
        <p14:creationId xmlns:p14="http://schemas.microsoft.com/office/powerpoint/2010/main" val="297191580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D6DFDFCB-C36E-4D99-9AF2-7AFB269F6961}" type="datetimeFigureOut">
              <a:rPr lang="en-US" smtClean="0"/>
              <a:t>12/18/2022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C5394A2-FA04-4D27-A8D8-E0D7BD7377CE}" type="slidenum">
              <a:rPr lang="en-US" smtClean="0"/>
              <a:t>‹#›</a:t>
            </a:fld>
            <a:endParaRPr lang="en-US" dirty="0"/>
          </a:p>
        </p:txBody>
      </p:sp>
    </p:spTree>
    <p:extLst>
      <p:ext uri="{BB962C8B-B14F-4D97-AF65-F5344CB8AC3E}">
        <p14:creationId xmlns:p14="http://schemas.microsoft.com/office/powerpoint/2010/main" val="366775158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D6DFDFCB-C36E-4D99-9AF2-7AFB269F6961}" type="datetimeFigureOut">
              <a:rPr lang="en-US" smtClean="0"/>
              <a:t>12/18/2022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FC5394A2-FA04-4D27-A8D8-E0D7BD7377CE}" type="slidenum">
              <a:rPr lang="en-US" smtClean="0"/>
              <a:t>‹#›</a:t>
            </a:fld>
            <a:endParaRPr lang="en-US" dirty="0"/>
          </a:p>
        </p:txBody>
      </p:sp>
    </p:spTree>
    <p:extLst>
      <p:ext uri="{BB962C8B-B14F-4D97-AF65-F5344CB8AC3E}">
        <p14:creationId xmlns:p14="http://schemas.microsoft.com/office/powerpoint/2010/main" val="313670549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D6DFDFCB-C36E-4D99-9AF2-7AFB269F6961}" type="datetimeFigureOut">
              <a:rPr lang="en-US" smtClean="0"/>
              <a:t>12/18/2022</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FC5394A2-FA04-4D27-A8D8-E0D7BD7377CE}" type="slidenum">
              <a:rPr lang="en-US" smtClean="0"/>
              <a:t>‹#›</a:t>
            </a:fld>
            <a:endParaRPr lang="en-US" dirty="0"/>
          </a:p>
        </p:txBody>
      </p:sp>
    </p:spTree>
    <p:extLst>
      <p:ext uri="{BB962C8B-B14F-4D97-AF65-F5344CB8AC3E}">
        <p14:creationId xmlns:p14="http://schemas.microsoft.com/office/powerpoint/2010/main" val="16120914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D6DFDFCB-C36E-4D99-9AF2-7AFB269F6961}" type="datetimeFigureOut">
              <a:rPr lang="en-US" smtClean="0"/>
              <a:t>12/18/2022</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FC5394A2-FA04-4D27-A8D8-E0D7BD7377CE}" type="slidenum">
              <a:rPr lang="en-US" smtClean="0"/>
              <a:t>‹#›</a:t>
            </a:fld>
            <a:endParaRPr lang="en-US" dirty="0"/>
          </a:p>
        </p:txBody>
      </p:sp>
    </p:spTree>
    <p:extLst>
      <p:ext uri="{BB962C8B-B14F-4D97-AF65-F5344CB8AC3E}">
        <p14:creationId xmlns:p14="http://schemas.microsoft.com/office/powerpoint/2010/main" val="380268073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6DFDFCB-C36E-4D99-9AF2-7AFB269F6961}" type="datetimeFigureOut">
              <a:rPr lang="en-US" smtClean="0"/>
              <a:t>12/18/2022</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FC5394A2-FA04-4D27-A8D8-E0D7BD7377CE}" type="slidenum">
              <a:rPr lang="en-US" smtClean="0"/>
              <a:t>‹#›</a:t>
            </a:fld>
            <a:endParaRPr lang="en-US" dirty="0"/>
          </a:p>
        </p:txBody>
      </p:sp>
    </p:spTree>
    <p:extLst>
      <p:ext uri="{BB962C8B-B14F-4D97-AF65-F5344CB8AC3E}">
        <p14:creationId xmlns:p14="http://schemas.microsoft.com/office/powerpoint/2010/main" val="336950518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D6DFDFCB-C36E-4D99-9AF2-7AFB269F6961}" type="datetimeFigureOut">
              <a:rPr lang="en-US" smtClean="0"/>
              <a:t>12/18/2022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FC5394A2-FA04-4D27-A8D8-E0D7BD7377CE}" type="slidenum">
              <a:rPr lang="en-US" smtClean="0"/>
              <a:t>‹#›</a:t>
            </a:fld>
            <a:endParaRPr lang="en-US" dirty="0"/>
          </a:p>
        </p:txBody>
      </p:sp>
    </p:spTree>
    <p:extLst>
      <p:ext uri="{BB962C8B-B14F-4D97-AF65-F5344CB8AC3E}">
        <p14:creationId xmlns:p14="http://schemas.microsoft.com/office/powerpoint/2010/main" val="343368009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D6DFDFCB-C36E-4D99-9AF2-7AFB269F6961}" type="datetimeFigureOut">
              <a:rPr lang="en-US" smtClean="0"/>
              <a:t>12/18/2022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FC5394A2-FA04-4D27-A8D8-E0D7BD7377CE}" type="slidenum">
              <a:rPr lang="en-US" smtClean="0"/>
              <a:t>‹#›</a:t>
            </a:fld>
            <a:endParaRPr lang="en-US" dirty="0"/>
          </a:p>
        </p:txBody>
      </p:sp>
    </p:spTree>
    <p:extLst>
      <p:ext uri="{BB962C8B-B14F-4D97-AF65-F5344CB8AC3E}">
        <p14:creationId xmlns:p14="http://schemas.microsoft.com/office/powerpoint/2010/main" val="421450624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6DFDFCB-C36E-4D99-9AF2-7AFB269F6961}" type="datetimeFigureOut">
              <a:rPr lang="en-US" smtClean="0"/>
              <a:t>12/18/2022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C5394A2-FA04-4D27-A8D8-E0D7BD7377CE}" type="slidenum">
              <a:rPr lang="en-US" smtClean="0"/>
              <a:t>‹#›</a:t>
            </a:fld>
            <a:endParaRPr lang="en-US" dirty="0"/>
          </a:p>
        </p:txBody>
      </p:sp>
    </p:spTree>
    <p:extLst>
      <p:ext uri="{BB962C8B-B14F-4D97-AF65-F5344CB8AC3E}">
        <p14:creationId xmlns:p14="http://schemas.microsoft.com/office/powerpoint/2010/main" val="398868315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6DFDFCB-C36E-4D99-9AF2-7AFB269F6961}" type="datetimeFigureOut">
              <a:rPr lang="en-US" smtClean="0"/>
              <a:t>12/18/2022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C5394A2-FA04-4D27-A8D8-E0D7BD7377CE}" type="slidenum">
              <a:rPr lang="en-US" smtClean="0"/>
              <a:t>‹#›</a:t>
            </a:fld>
            <a:endParaRPr lang="en-US" dirty="0"/>
          </a:p>
        </p:txBody>
      </p:sp>
    </p:spTree>
    <p:extLst>
      <p:ext uri="{BB962C8B-B14F-4D97-AF65-F5344CB8AC3E}">
        <p14:creationId xmlns:p14="http://schemas.microsoft.com/office/powerpoint/2010/main" val="115085957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Title Slide">
    <p:bg>
      <p:bgPr>
        <a:blipFill dpi="0" rotWithShape="0">
          <a:blip r:embed="rId2"/>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35472712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38125" y="219075"/>
            <a:ext cx="8724900" cy="715963"/>
          </a:xfrm>
          <a:prstGeom prst="rect">
            <a:avLst/>
          </a:prstGeom>
        </p:spPr>
        <p:txBody>
          <a:bodyPr/>
          <a:lstStyle/>
          <a:p>
            <a:r>
              <a:rPr lang="en-US"/>
              <a:t>Click to edit Master title style</a:t>
            </a:r>
          </a:p>
        </p:txBody>
      </p:sp>
      <p:sp>
        <p:nvSpPr>
          <p:cNvPr id="3" name="Content Placeholder 2"/>
          <p:cNvSpPr>
            <a:spLocks noGrp="1"/>
          </p:cNvSpPr>
          <p:nvPr>
            <p:ph idx="1"/>
          </p:nvPr>
        </p:nvSpPr>
        <p:spPr>
          <a:xfrm>
            <a:off x="1219200" y="1447800"/>
            <a:ext cx="7315200" cy="4267200"/>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73678029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a:prstGeom prst="rect">
            <a:avLst/>
          </a:prstGeo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Tree>
    <p:extLst>
      <p:ext uri="{BB962C8B-B14F-4D97-AF65-F5344CB8AC3E}">
        <p14:creationId xmlns:p14="http://schemas.microsoft.com/office/powerpoint/2010/main" val="397893821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238125" y="219075"/>
            <a:ext cx="8724900" cy="715963"/>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1219200" y="1447800"/>
            <a:ext cx="3581400" cy="4267200"/>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953000" y="1447800"/>
            <a:ext cx="3581400" cy="4267200"/>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52922238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72751882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238125" y="219075"/>
            <a:ext cx="8724900" cy="715963"/>
          </a:xfrm>
          <a:prstGeom prst="rect">
            <a:avLst/>
          </a:prstGeom>
        </p:spPr>
        <p:txBody>
          <a:bodyPr/>
          <a:lstStyle/>
          <a:p>
            <a:r>
              <a:rPr lang="en-US"/>
              <a:t>Click to edit Master title style</a:t>
            </a:r>
          </a:p>
        </p:txBody>
      </p:sp>
    </p:spTree>
    <p:extLst>
      <p:ext uri="{BB962C8B-B14F-4D97-AF65-F5344CB8AC3E}">
        <p14:creationId xmlns:p14="http://schemas.microsoft.com/office/powerpoint/2010/main" val="260190556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07831133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a:prstGeom prst="rect">
            <a:avLst/>
          </a:prstGeo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83262935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a:prstGeom prst="rect">
            <a:avLst/>
          </a:prstGeo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Text Placeholder 3"/>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162054399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238125" y="219075"/>
            <a:ext cx="8724900" cy="715963"/>
          </a:xfrm>
          <a:prstGeom prst="rect">
            <a:avLst/>
          </a:prstGeom>
        </p:spPr>
        <p:txBody>
          <a:bodyPr/>
          <a:lstStyle/>
          <a:p>
            <a:r>
              <a:rPr lang="en-US"/>
              <a:t>Click to edit Master title style</a:t>
            </a:r>
          </a:p>
        </p:txBody>
      </p:sp>
      <p:sp>
        <p:nvSpPr>
          <p:cNvPr id="3" name="Vertical Text Placeholder 2"/>
          <p:cNvSpPr>
            <a:spLocks noGrp="1"/>
          </p:cNvSpPr>
          <p:nvPr>
            <p:ph type="body" orient="vert" idx="1"/>
          </p:nvPr>
        </p:nvSpPr>
        <p:spPr>
          <a:xfrm>
            <a:off x="1219200" y="1447800"/>
            <a:ext cx="7315200" cy="4267200"/>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65971751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81800" y="219075"/>
            <a:ext cx="2181225" cy="5495925"/>
          </a:xfrm>
          <a:prstGeom prst="rect">
            <a:avLst/>
          </a:prstGeom>
        </p:spPr>
        <p:txBody>
          <a:bodyPr vert="eaVert"/>
          <a:lstStyle/>
          <a:p>
            <a:r>
              <a:rPr lang="en-US"/>
              <a:t>Click to edit Master title style</a:t>
            </a:r>
          </a:p>
        </p:txBody>
      </p:sp>
      <p:sp>
        <p:nvSpPr>
          <p:cNvPr id="3" name="Vertical Text Placeholder 2"/>
          <p:cNvSpPr>
            <a:spLocks noGrp="1"/>
          </p:cNvSpPr>
          <p:nvPr>
            <p:ph type="body" orient="vert" idx="1"/>
          </p:nvPr>
        </p:nvSpPr>
        <p:spPr>
          <a:xfrm>
            <a:off x="238125" y="219075"/>
            <a:ext cx="6391275" cy="5495925"/>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3936996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45.xml><?xml version="1.0" encoding="utf-8"?>
<p:sldLayout xmlns:a="http://schemas.openxmlformats.org/drawingml/2006/main" xmlns:r="http://schemas.openxmlformats.org/officeDocument/2006/relationships" xmlns:p="http://schemas.openxmlformats.org/presentationml/2006/main" type="clipArtAndTx">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685800" y="457200"/>
            <a:ext cx="7772400" cy="1143000"/>
          </a:xfrm>
          <a:prstGeom prst="rect">
            <a:avLst/>
          </a:prstGeom>
        </p:spPr>
        <p:txBody>
          <a:bodyPr/>
          <a:lstStyle/>
          <a:p>
            <a:r>
              <a:rPr lang="en-US"/>
              <a:t>Click to edit Master title style</a:t>
            </a:r>
          </a:p>
        </p:txBody>
      </p:sp>
      <p:sp>
        <p:nvSpPr>
          <p:cNvPr id="3" name="ClipArt Placeholder 2"/>
          <p:cNvSpPr>
            <a:spLocks noGrp="1"/>
          </p:cNvSpPr>
          <p:nvPr>
            <p:ph type="clipArt" sz="half" idx="1"/>
          </p:nvPr>
        </p:nvSpPr>
        <p:spPr>
          <a:xfrm>
            <a:off x="685800" y="1981200"/>
            <a:ext cx="3810000" cy="4114800"/>
          </a:xfrm>
          <a:prstGeom prst="rect">
            <a:avLst/>
          </a:prstGeom>
        </p:spPr>
        <p:txBody>
          <a:bodyPr/>
          <a:lstStyle/>
          <a:p>
            <a:endParaRPr lang="en-US" dirty="0"/>
          </a:p>
        </p:txBody>
      </p:sp>
      <p:sp>
        <p:nvSpPr>
          <p:cNvPr id="4" name="Text Placeholder 3"/>
          <p:cNvSpPr>
            <a:spLocks noGrp="1"/>
          </p:cNvSpPr>
          <p:nvPr>
            <p:ph type="body" sz="half" idx="2"/>
          </p:nvPr>
        </p:nvSpPr>
        <p:spPr>
          <a:xfrm>
            <a:off x="4648200" y="1981200"/>
            <a:ext cx="3810000" cy="4114800"/>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685800" y="6248400"/>
            <a:ext cx="1905000" cy="457200"/>
          </a:xfrm>
          <a:prstGeom prst="rect">
            <a:avLst/>
          </a:prstGeom>
        </p:spPr>
        <p:txBody>
          <a:bodyPr/>
          <a:lstStyle>
            <a:lvl1pPr>
              <a:defRPr/>
            </a:lvl1pPr>
          </a:lstStyle>
          <a:p>
            <a:endParaRPr lang="en-US" dirty="0"/>
          </a:p>
        </p:txBody>
      </p:sp>
      <p:sp>
        <p:nvSpPr>
          <p:cNvPr id="6" name="Footer Placeholder 5"/>
          <p:cNvSpPr>
            <a:spLocks noGrp="1"/>
          </p:cNvSpPr>
          <p:nvPr>
            <p:ph type="ftr" sz="quarter" idx="11"/>
          </p:nvPr>
        </p:nvSpPr>
        <p:spPr>
          <a:xfrm>
            <a:off x="3124200" y="6248400"/>
            <a:ext cx="2895600" cy="457200"/>
          </a:xfrm>
          <a:prstGeom prst="rect">
            <a:avLst/>
          </a:prstGeom>
        </p:spPr>
        <p:txBody>
          <a:bodyPr/>
          <a:lstStyle>
            <a:lvl1pPr>
              <a:defRPr/>
            </a:lvl1pPr>
          </a:lstStyle>
          <a:p>
            <a:endParaRPr lang="en-US" dirty="0"/>
          </a:p>
        </p:txBody>
      </p:sp>
      <p:sp>
        <p:nvSpPr>
          <p:cNvPr id="7" name="Slide Number Placeholder 6"/>
          <p:cNvSpPr>
            <a:spLocks noGrp="1"/>
          </p:cNvSpPr>
          <p:nvPr>
            <p:ph type="sldNum" sz="quarter" idx="12"/>
          </p:nvPr>
        </p:nvSpPr>
        <p:spPr>
          <a:xfrm>
            <a:off x="6553200" y="6248400"/>
            <a:ext cx="1905000" cy="457200"/>
          </a:xfrm>
          <a:prstGeom prst="rect">
            <a:avLst/>
          </a:prstGeom>
        </p:spPr>
        <p:txBody>
          <a:bodyPr/>
          <a:lstStyle>
            <a:lvl1pPr>
              <a:defRPr/>
            </a:lvl1pPr>
          </a:lstStyle>
          <a:p>
            <a:fld id="{8A6CDD91-2748-4936-8969-BC5D6085BEC2}" type="slidenum">
              <a:rPr lang="en-US"/>
              <a:pPr/>
              <a:t>‹#›</a:t>
            </a:fld>
            <a:endParaRPr lang="en-US" dirty="0"/>
          </a:p>
        </p:txBody>
      </p:sp>
    </p:spTree>
    <p:extLst>
      <p:ext uri="{BB962C8B-B14F-4D97-AF65-F5344CB8AC3E}">
        <p14:creationId xmlns:p14="http://schemas.microsoft.com/office/powerpoint/2010/main" val="91145824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4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43CE6511-104B-47E8-9176-F37CA60D9021}" type="datetimeFigureOut">
              <a:rPr lang="en-US" smtClean="0"/>
              <a:t>12/18/2022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51A1E7B-1F05-4D19-9B1D-65581D111692}" type="slidenum">
              <a:rPr lang="en-US" smtClean="0"/>
              <a:t>‹#›</a:t>
            </a:fld>
            <a:endParaRPr lang="en-US"/>
          </a:p>
        </p:txBody>
      </p:sp>
    </p:spTree>
    <p:extLst>
      <p:ext uri="{BB962C8B-B14F-4D97-AF65-F5344CB8AC3E}">
        <p14:creationId xmlns:p14="http://schemas.microsoft.com/office/powerpoint/2010/main" val="9590358"/>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4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3CE6511-104B-47E8-9176-F37CA60D9021}" type="datetimeFigureOut">
              <a:rPr lang="en-US" smtClean="0"/>
              <a:t>12/18/2022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51A1E7B-1F05-4D19-9B1D-65581D111692}" type="slidenum">
              <a:rPr lang="en-US" smtClean="0"/>
              <a:t>‹#›</a:t>
            </a:fld>
            <a:endParaRPr lang="en-US"/>
          </a:p>
        </p:txBody>
      </p:sp>
    </p:spTree>
    <p:extLst>
      <p:ext uri="{BB962C8B-B14F-4D97-AF65-F5344CB8AC3E}">
        <p14:creationId xmlns:p14="http://schemas.microsoft.com/office/powerpoint/2010/main" val="2709346074"/>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4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43CE6511-104B-47E8-9176-F37CA60D9021}" type="datetimeFigureOut">
              <a:rPr lang="en-US" smtClean="0"/>
              <a:t>12/18/2022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51A1E7B-1F05-4D19-9B1D-65581D111692}" type="slidenum">
              <a:rPr lang="en-US" smtClean="0"/>
              <a:t>‹#›</a:t>
            </a:fld>
            <a:endParaRPr lang="en-US"/>
          </a:p>
        </p:txBody>
      </p:sp>
    </p:spTree>
    <p:extLst>
      <p:ext uri="{BB962C8B-B14F-4D97-AF65-F5344CB8AC3E}">
        <p14:creationId xmlns:p14="http://schemas.microsoft.com/office/powerpoint/2010/main" val="3680993992"/>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4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43CE6511-104B-47E8-9176-F37CA60D9021}" type="datetimeFigureOut">
              <a:rPr lang="en-US" smtClean="0"/>
              <a:t>12/18/2022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51A1E7B-1F05-4D19-9B1D-65581D111692}" type="slidenum">
              <a:rPr lang="en-US" smtClean="0"/>
              <a:t>‹#›</a:t>
            </a:fld>
            <a:endParaRPr lang="en-US"/>
          </a:p>
        </p:txBody>
      </p:sp>
    </p:spTree>
    <p:extLst>
      <p:ext uri="{BB962C8B-B14F-4D97-AF65-F5344CB8AC3E}">
        <p14:creationId xmlns:p14="http://schemas.microsoft.com/office/powerpoint/2010/main" val="3449117639"/>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5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43CE6511-104B-47E8-9176-F37CA60D9021}" type="datetimeFigureOut">
              <a:rPr lang="en-US" smtClean="0"/>
              <a:t>12/18/2022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51A1E7B-1F05-4D19-9B1D-65581D111692}" type="slidenum">
              <a:rPr lang="en-US" smtClean="0"/>
              <a:t>‹#›</a:t>
            </a:fld>
            <a:endParaRPr lang="en-US"/>
          </a:p>
        </p:txBody>
      </p:sp>
    </p:spTree>
    <p:extLst>
      <p:ext uri="{BB962C8B-B14F-4D97-AF65-F5344CB8AC3E}">
        <p14:creationId xmlns:p14="http://schemas.microsoft.com/office/powerpoint/2010/main" val="4079019364"/>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5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43CE6511-104B-47E8-9176-F37CA60D9021}" type="datetimeFigureOut">
              <a:rPr lang="en-US" smtClean="0"/>
              <a:t>12/18/2022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51A1E7B-1F05-4D19-9B1D-65581D111692}" type="slidenum">
              <a:rPr lang="en-US" smtClean="0"/>
              <a:t>‹#›</a:t>
            </a:fld>
            <a:endParaRPr lang="en-US"/>
          </a:p>
        </p:txBody>
      </p:sp>
    </p:spTree>
    <p:extLst>
      <p:ext uri="{BB962C8B-B14F-4D97-AF65-F5344CB8AC3E}">
        <p14:creationId xmlns:p14="http://schemas.microsoft.com/office/powerpoint/2010/main" val="4266713026"/>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5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3CE6511-104B-47E8-9176-F37CA60D9021}" type="datetimeFigureOut">
              <a:rPr lang="en-US" smtClean="0"/>
              <a:t>12/18/2022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51A1E7B-1F05-4D19-9B1D-65581D111692}" type="slidenum">
              <a:rPr lang="en-US" smtClean="0"/>
              <a:t>‹#›</a:t>
            </a:fld>
            <a:endParaRPr lang="en-US"/>
          </a:p>
        </p:txBody>
      </p:sp>
    </p:spTree>
    <p:extLst>
      <p:ext uri="{BB962C8B-B14F-4D97-AF65-F5344CB8AC3E}">
        <p14:creationId xmlns:p14="http://schemas.microsoft.com/office/powerpoint/2010/main" val="864491511"/>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5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43CE6511-104B-47E8-9176-F37CA60D9021}" type="datetimeFigureOut">
              <a:rPr lang="en-US" smtClean="0"/>
              <a:t>12/18/2022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51A1E7B-1F05-4D19-9B1D-65581D111692}" type="slidenum">
              <a:rPr lang="en-US" smtClean="0"/>
              <a:t>‹#›</a:t>
            </a:fld>
            <a:endParaRPr lang="en-US"/>
          </a:p>
        </p:txBody>
      </p:sp>
    </p:spTree>
    <p:extLst>
      <p:ext uri="{BB962C8B-B14F-4D97-AF65-F5344CB8AC3E}">
        <p14:creationId xmlns:p14="http://schemas.microsoft.com/office/powerpoint/2010/main" val="2669415873"/>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5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43CE6511-104B-47E8-9176-F37CA60D9021}" type="datetimeFigureOut">
              <a:rPr lang="en-US" smtClean="0"/>
              <a:t>12/18/2022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51A1E7B-1F05-4D19-9B1D-65581D111692}" type="slidenum">
              <a:rPr lang="en-US" smtClean="0"/>
              <a:t>‹#›</a:t>
            </a:fld>
            <a:endParaRPr lang="en-US"/>
          </a:p>
        </p:txBody>
      </p:sp>
    </p:spTree>
    <p:extLst>
      <p:ext uri="{BB962C8B-B14F-4D97-AF65-F5344CB8AC3E}">
        <p14:creationId xmlns:p14="http://schemas.microsoft.com/office/powerpoint/2010/main" val="2348589167"/>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5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3CE6511-104B-47E8-9176-F37CA60D9021}" type="datetimeFigureOut">
              <a:rPr lang="en-US" smtClean="0"/>
              <a:t>12/18/2022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51A1E7B-1F05-4D19-9B1D-65581D111692}" type="slidenum">
              <a:rPr lang="en-US" smtClean="0"/>
              <a:t>‹#›</a:t>
            </a:fld>
            <a:endParaRPr lang="en-US"/>
          </a:p>
        </p:txBody>
      </p:sp>
    </p:spTree>
    <p:extLst>
      <p:ext uri="{BB962C8B-B14F-4D97-AF65-F5344CB8AC3E}">
        <p14:creationId xmlns:p14="http://schemas.microsoft.com/office/powerpoint/2010/main" val="588649257"/>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5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3CE6511-104B-47E8-9176-F37CA60D9021}" type="datetimeFigureOut">
              <a:rPr lang="en-US" smtClean="0"/>
              <a:t>12/18/2022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51A1E7B-1F05-4D19-9B1D-65581D111692}" type="slidenum">
              <a:rPr lang="en-US" smtClean="0"/>
              <a:t>‹#›</a:t>
            </a:fld>
            <a:endParaRPr lang="en-US"/>
          </a:p>
        </p:txBody>
      </p:sp>
    </p:spTree>
    <p:extLst>
      <p:ext uri="{BB962C8B-B14F-4D97-AF65-F5344CB8AC3E}">
        <p14:creationId xmlns:p14="http://schemas.microsoft.com/office/powerpoint/2010/main" val="3829568993"/>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5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9473A7B9-79E8-4E1C-85CD-221186EA04BA}" type="datetimeFigureOut">
              <a:rPr lang="en-US" smtClean="0"/>
              <a:t>12/18/2022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1A27203E-81E7-4480-810A-758261BD78FE}" type="slidenum">
              <a:rPr lang="en-US" smtClean="0"/>
              <a:t>‹#›</a:t>
            </a:fld>
            <a:endParaRPr lang="en-US" dirty="0"/>
          </a:p>
        </p:txBody>
      </p:sp>
    </p:spTree>
    <p:extLst>
      <p:ext uri="{BB962C8B-B14F-4D97-AF65-F5344CB8AC3E}">
        <p14:creationId xmlns:p14="http://schemas.microsoft.com/office/powerpoint/2010/main" val="388263731"/>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5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473A7B9-79E8-4E1C-85CD-221186EA04BA}" type="datetimeFigureOut">
              <a:rPr lang="en-US" smtClean="0"/>
              <a:t>12/18/2022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1A27203E-81E7-4480-810A-758261BD78FE}" type="slidenum">
              <a:rPr lang="en-US" smtClean="0"/>
              <a:t>‹#›</a:t>
            </a:fld>
            <a:endParaRPr lang="en-US" dirty="0"/>
          </a:p>
        </p:txBody>
      </p:sp>
    </p:spTree>
    <p:extLst>
      <p:ext uri="{BB962C8B-B14F-4D97-AF65-F5344CB8AC3E}">
        <p14:creationId xmlns:p14="http://schemas.microsoft.com/office/powerpoint/2010/main" val="2538641154"/>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5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9473A7B9-79E8-4E1C-85CD-221186EA04BA}" type="datetimeFigureOut">
              <a:rPr lang="en-US" smtClean="0"/>
              <a:t>12/18/2022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1A27203E-81E7-4480-810A-758261BD78FE}" type="slidenum">
              <a:rPr lang="en-US" smtClean="0"/>
              <a:t>‹#›</a:t>
            </a:fld>
            <a:endParaRPr lang="en-US" dirty="0"/>
          </a:p>
        </p:txBody>
      </p:sp>
    </p:spTree>
    <p:extLst>
      <p:ext uri="{BB962C8B-B14F-4D97-AF65-F5344CB8AC3E}">
        <p14:creationId xmlns:p14="http://schemas.microsoft.com/office/powerpoint/2010/main" val="1078505757"/>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6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9473A7B9-79E8-4E1C-85CD-221186EA04BA}" type="datetimeFigureOut">
              <a:rPr lang="en-US" smtClean="0"/>
              <a:t>12/18/2022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1A27203E-81E7-4480-810A-758261BD78FE}" type="slidenum">
              <a:rPr lang="en-US" smtClean="0"/>
              <a:t>‹#›</a:t>
            </a:fld>
            <a:endParaRPr lang="en-US" dirty="0"/>
          </a:p>
        </p:txBody>
      </p:sp>
    </p:spTree>
    <p:extLst>
      <p:ext uri="{BB962C8B-B14F-4D97-AF65-F5344CB8AC3E}">
        <p14:creationId xmlns:p14="http://schemas.microsoft.com/office/powerpoint/2010/main" val="3465235971"/>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6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473A7B9-79E8-4E1C-85CD-221186EA04BA}" type="datetimeFigureOut">
              <a:rPr lang="en-US" smtClean="0"/>
              <a:t>12/18/2022</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1A27203E-81E7-4480-810A-758261BD78FE}" type="slidenum">
              <a:rPr lang="en-US" smtClean="0"/>
              <a:t>‹#›</a:t>
            </a:fld>
            <a:endParaRPr lang="en-US" dirty="0"/>
          </a:p>
        </p:txBody>
      </p:sp>
    </p:spTree>
    <p:extLst>
      <p:ext uri="{BB962C8B-B14F-4D97-AF65-F5344CB8AC3E}">
        <p14:creationId xmlns:p14="http://schemas.microsoft.com/office/powerpoint/2010/main" val="829207416"/>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6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9473A7B9-79E8-4E1C-85CD-221186EA04BA}" type="datetimeFigureOut">
              <a:rPr lang="en-US" smtClean="0"/>
              <a:t>12/18/2022</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1A27203E-81E7-4480-810A-758261BD78FE}" type="slidenum">
              <a:rPr lang="en-US" smtClean="0"/>
              <a:t>‹#›</a:t>
            </a:fld>
            <a:endParaRPr lang="en-US" dirty="0"/>
          </a:p>
        </p:txBody>
      </p:sp>
    </p:spTree>
    <p:extLst>
      <p:ext uri="{BB962C8B-B14F-4D97-AF65-F5344CB8AC3E}">
        <p14:creationId xmlns:p14="http://schemas.microsoft.com/office/powerpoint/2010/main" val="3501145184"/>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6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473A7B9-79E8-4E1C-85CD-221186EA04BA}" type="datetimeFigureOut">
              <a:rPr lang="en-US" smtClean="0"/>
              <a:t>12/18/2022</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1A27203E-81E7-4480-810A-758261BD78FE}" type="slidenum">
              <a:rPr lang="en-US" smtClean="0"/>
              <a:t>‹#›</a:t>
            </a:fld>
            <a:endParaRPr lang="en-US" dirty="0"/>
          </a:p>
        </p:txBody>
      </p:sp>
    </p:spTree>
    <p:extLst>
      <p:ext uri="{BB962C8B-B14F-4D97-AF65-F5344CB8AC3E}">
        <p14:creationId xmlns:p14="http://schemas.microsoft.com/office/powerpoint/2010/main" val="1251239619"/>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6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9473A7B9-79E8-4E1C-85CD-221186EA04BA}" type="datetimeFigureOut">
              <a:rPr lang="en-US" smtClean="0"/>
              <a:t>12/18/2022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1A27203E-81E7-4480-810A-758261BD78FE}" type="slidenum">
              <a:rPr lang="en-US" smtClean="0"/>
              <a:t>‹#›</a:t>
            </a:fld>
            <a:endParaRPr lang="en-US" dirty="0"/>
          </a:p>
        </p:txBody>
      </p:sp>
    </p:spTree>
    <p:extLst>
      <p:ext uri="{BB962C8B-B14F-4D97-AF65-F5344CB8AC3E}">
        <p14:creationId xmlns:p14="http://schemas.microsoft.com/office/powerpoint/2010/main" val="2234019122"/>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6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9473A7B9-79E8-4E1C-85CD-221186EA04BA}" type="datetimeFigureOut">
              <a:rPr lang="en-US" smtClean="0"/>
              <a:t>12/18/2022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1A27203E-81E7-4480-810A-758261BD78FE}" type="slidenum">
              <a:rPr lang="en-US" smtClean="0"/>
              <a:t>‹#›</a:t>
            </a:fld>
            <a:endParaRPr lang="en-US" dirty="0"/>
          </a:p>
        </p:txBody>
      </p:sp>
    </p:spTree>
    <p:extLst>
      <p:ext uri="{BB962C8B-B14F-4D97-AF65-F5344CB8AC3E}">
        <p14:creationId xmlns:p14="http://schemas.microsoft.com/office/powerpoint/2010/main" val="445944148"/>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6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473A7B9-79E8-4E1C-85CD-221186EA04BA}" type="datetimeFigureOut">
              <a:rPr lang="en-US" smtClean="0"/>
              <a:t>12/18/2022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1A27203E-81E7-4480-810A-758261BD78FE}" type="slidenum">
              <a:rPr lang="en-US" smtClean="0"/>
              <a:t>‹#›</a:t>
            </a:fld>
            <a:endParaRPr lang="en-US" dirty="0"/>
          </a:p>
        </p:txBody>
      </p:sp>
    </p:spTree>
    <p:extLst>
      <p:ext uri="{BB962C8B-B14F-4D97-AF65-F5344CB8AC3E}">
        <p14:creationId xmlns:p14="http://schemas.microsoft.com/office/powerpoint/2010/main" val="4084443794"/>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6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473A7B9-79E8-4E1C-85CD-221186EA04BA}" type="datetimeFigureOut">
              <a:rPr lang="en-US" smtClean="0"/>
              <a:t>12/18/2022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1A27203E-81E7-4480-810A-758261BD78FE}" type="slidenum">
              <a:rPr lang="en-US" smtClean="0"/>
              <a:t>‹#›</a:t>
            </a:fld>
            <a:endParaRPr lang="en-US" dirty="0"/>
          </a:p>
        </p:txBody>
      </p:sp>
    </p:spTree>
    <p:extLst>
      <p:ext uri="{BB962C8B-B14F-4D97-AF65-F5344CB8AC3E}">
        <p14:creationId xmlns:p14="http://schemas.microsoft.com/office/powerpoint/2010/main" val="2822026354"/>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6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9473A7B9-79E8-4E1C-85CD-221186EA04BA}" type="datetimeFigureOut">
              <a:rPr lang="en-US" smtClean="0"/>
              <a:t>12/18/2022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1A27203E-81E7-4480-810A-758261BD78FE}" type="slidenum">
              <a:rPr lang="en-US" smtClean="0"/>
              <a:t>‹#›</a:t>
            </a:fld>
            <a:endParaRPr lang="en-US" dirty="0"/>
          </a:p>
        </p:txBody>
      </p:sp>
    </p:spTree>
    <p:extLst>
      <p:ext uri="{BB962C8B-B14F-4D97-AF65-F5344CB8AC3E}">
        <p14:creationId xmlns:p14="http://schemas.microsoft.com/office/powerpoint/2010/main" val="2892296362"/>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6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473A7B9-79E8-4E1C-85CD-221186EA04BA}" type="datetimeFigureOut">
              <a:rPr lang="en-US" smtClean="0"/>
              <a:t>12/18/2022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1A27203E-81E7-4480-810A-758261BD78FE}" type="slidenum">
              <a:rPr lang="en-US" smtClean="0"/>
              <a:t>‹#›</a:t>
            </a:fld>
            <a:endParaRPr lang="en-US" dirty="0"/>
          </a:p>
        </p:txBody>
      </p:sp>
    </p:spTree>
    <p:extLst>
      <p:ext uri="{BB962C8B-B14F-4D97-AF65-F5344CB8AC3E}">
        <p14:creationId xmlns:p14="http://schemas.microsoft.com/office/powerpoint/2010/main" val="2871556854"/>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7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9473A7B9-79E8-4E1C-85CD-221186EA04BA}" type="datetimeFigureOut">
              <a:rPr lang="en-US" smtClean="0"/>
              <a:t>12/18/2022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1A27203E-81E7-4480-810A-758261BD78FE}" type="slidenum">
              <a:rPr lang="en-US" smtClean="0"/>
              <a:t>‹#›</a:t>
            </a:fld>
            <a:endParaRPr lang="en-US" dirty="0"/>
          </a:p>
        </p:txBody>
      </p:sp>
    </p:spTree>
    <p:extLst>
      <p:ext uri="{BB962C8B-B14F-4D97-AF65-F5344CB8AC3E}">
        <p14:creationId xmlns:p14="http://schemas.microsoft.com/office/powerpoint/2010/main" val="4008762419"/>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7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9473A7B9-79E8-4E1C-85CD-221186EA04BA}" type="datetimeFigureOut">
              <a:rPr lang="en-US" smtClean="0"/>
              <a:t>12/18/2022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1A27203E-81E7-4480-810A-758261BD78FE}" type="slidenum">
              <a:rPr lang="en-US" smtClean="0"/>
              <a:t>‹#›</a:t>
            </a:fld>
            <a:endParaRPr lang="en-US" dirty="0"/>
          </a:p>
        </p:txBody>
      </p:sp>
    </p:spTree>
    <p:extLst>
      <p:ext uri="{BB962C8B-B14F-4D97-AF65-F5344CB8AC3E}">
        <p14:creationId xmlns:p14="http://schemas.microsoft.com/office/powerpoint/2010/main" val="1421994428"/>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7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473A7B9-79E8-4E1C-85CD-221186EA04BA}" type="datetimeFigureOut">
              <a:rPr lang="en-US" smtClean="0"/>
              <a:t>12/18/2022</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1A27203E-81E7-4480-810A-758261BD78FE}" type="slidenum">
              <a:rPr lang="en-US" smtClean="0"/>
              <a:t>‹#›</a:t>
            </a:fld>
            <a:endParaRPr lang="en-US" dirty="0"/>
          </a:p>
        </p:txBody>
      </p:sp>
    </p:spTree>
    <p:extLst>
      <p:ext uri="{BB962C8B-B14F-4D97-AF65-F5344CB8AC3E}">
        <p14:creationId xmlns:p14="http://schemas.microsoft.com/office/powerpoint/2010/main" val="2433822775"/>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7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9473A7B9-79E8-4E1C-85CD-221186EA04BA}" type="datetimeFigureOut">
              <a:rPr lang="en-US" smtClean="0"/>
              <a:t>12/18/2022</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1A27203E-81E7-4480-810A-758261BD78FE}" type="slidenum">
              <a:rPr lang="en-US" smtClean="0"/>
              <a:t>‹#›</a:t>
            </a:fld>
            <a:endParaRPr lang="en-US" dirty="0"/>
          </a:p>
        </p:txBody>
      </p:sp>
    </p:spTree>
    <p:extLst>
      <p:ext uri="{BB962C8B-B14F-4D97-AF65-F5344CB8AC3E}">
        <p14:creationId xmlns:p14="http://schemas.microsoft.com/office/powerpoint/2010/main" val="3221338976"/>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7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473A7B9-79E8-4E1C-85CD-221186EA04BA}" type="datetimeFigureOut">
              <a:rPr lang="en-US" smtClean="0"/>
              <a:t>12/18/2022</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1A27203E-81E7-4480-810A-758261BD78FE}" type="slidenum">
              <a:rPr lang="en-US" smtClean="0"/>
              <a:t>‹#›</a:t>
            </a:fld>
            <a:endParaRPr lang="en-US" dirty="0"/>
          </a:p>
        </p:txBody>
      </p:sp>
    </p:spTree>
    <p:extLst>
      <p:ext uri="{BB962C8B-B14F-4D97-AF65-F5344CB8AC3E}">
        <p14:creationId xmlns:p14="http://schemas.microsoft.com/office/powerpoint/2010/main" val="1983305640"/>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7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9473A7B9-79E8-4E1C-85CD-221186EA04BA}" type="datetimeFigureOut">
              <a:rPr lang="en-US" smtClean="0"/>
              <a:t>12/18/2022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1A27203E-81E7-4480-810A-758261BD78FE}" type="slidenum">
              <a:rPr lang="en-US" smtClean="0"/>
              <a:t>‹#›</a:t>
            </a:fld>
            <a:endParaRPr lang="en-US" dirty="0"/>
          </a:p>
        </p:txBody>
      </p:sp>
    </p:spTree>
    <p:extLst>
      <p:ext uri="{BB962C8B-B14F-4D97-AF65-F5344CB8AC3E}">
        <p14:creationId xmlns:p14="http://schemas.microsoft.com/office/powerpoint/2010/main" val="2665239021"/>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7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9473A7B9-79E8-4E1C-85CD-221186EA04BA}" type="datetimeFigureOut">
              <a:rPr lang="en-US" smtClean="0"/>
              <a:t>12/18/2022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1A27203E-81E7-4480-810A-758261BD78FE}" type="slidenum">
              <a:rPr lang="en-US" smtClean="0"/>
              <a:t>‹#›</a:t>
            </a:fld>
            <a:endParaRPr lang="en-US" dirty="0"/>
          </a:p>
        </p:txBody>
      </p:sp>
    </p:spTree>
    <p:extLst>
      <p:ext uri="{BB962C8B-B14F-4D97-AF65-F5344CB8AC3E}">
        <p14:creationId xmlns:p14="http://schemas.microsoft.com/office/powerpoint/2010/main" val="54601302"/>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7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473A7B9-79E8-4E1C-85CD-221186EA04BA}" type="datetimeFigureOut">
              <a:rPr lang="en-US" smtClean="0"/>
              <a:t>12/18/2022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1A27203E-81E7-4480-810A-758261BD78FE}" type="slidenum">
              <a:rPr lang="en-US" smtClean="0"/>
              <a:t>‹#›</a:t>
            </a:fld>
            <a:endParaRPr lang="en-US" dirty="0"/>
          </a:p>
        </p:txBody>
      </p:sp>
    </p:spTree>
    <p:extLst>
      <p:ext uri="{BB962C8B-B14F-4D97-AF65-F5344CB8AC3E}">
        <p14:creationId xmlns:p14="http://schemas.microsoft.com/office/powerpoint/2010/main" val="44982521"/>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7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473A7B9-79E8-4E1C-85CD-221186EA04BA}" type="datetimeFigureOut">
              <a:rPr lang="en-US" smtClean="0"/>
              <a:t>12/18/2022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1A27203E-81E7-4480-810A-758261BD78FE}" type="slidenum">
              <a:rPr lang="en-US" smtClean="0"/>
              <a:t>‹#›</a:t>
            </a:fld>
            <a:endParaRPr lang="en-US" dirty="0"/>
          </a:p>
        </p:txBody>
      </p:sp>
    </p:spTree>
    <p:extLst>
      <p:ext uri="{BB962C8B-B14F-4D97-AF65-F5344CB8AC3E}">
        <p14:creationId xmlns:p14="http://schemas.microsoft.com/office/powerpoint/2010/main" val="3054659879"/>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7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9473A7B9-79E8-4E1C-85CD-221186EA04BA}" type="datetimeFigureOut">
              <a:rPr lang="en-US" smtClean="0"/>
              <a:t>12/18/2022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1A27203E-81E7-4480-810A-758261BD78FE}" type="slidenum">
              <a:rPr lang="en-US" smtClean="0"/>
              <a:t>‹#›</a:t>
            </a:fld>
            <a:endParaRPr lang="en-US" dirty="0"/>
          </a:p>
        </p:txBody>
      </p:sp>
    </p:spTree>
    <p:extLst>
      <p:ext uri="{BB962C8B-B14F-4D97-AF65-F5344CB8AC3E}">
        <p14:creationId xmlns:p14="http://schemas.microsoft.com/office/powerpoint/2010/main" val="2421010040"/>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8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473A7B9-79E8-4E1C-85CD-221186EA04BA}" type="datetimeFigureOut">
              <a:rPr lang="en-US" smtClean="0"/>
              <a:t>12/18/2022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1A27203E-81E7-4480-810A-758261BD78FE}" type="slidenum">
              <a:rPr lang="en-US" smtClean="0"/>
              <a:t>‹#›</a:t>
            </a:fld>
            <a:endParaRPr lang="en-US" dirty="0"/>
          </a:p>
        </p:txBody>
      </p:sp>
    </p:spTree>
    <p:extLst>
      <p:ext uri="{BB962C8B-B14F-4D97-AF65-F5344CB8AC3E}">
        <p14:creationId xmlns:p14="http://schemas.microsoft.com/office/powerpoint/2010/main" val="3809862473"/>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8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9473A7B9-79E8-4E1C-85CD-221186EA04BA}" type="datetimeFigureOut">
              <a:rPr lang="en-US" smtClean="0"/>
              <a:t>12/18/2022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1A27203E-81E7-4480-810A-758261BD78FE}" type="slidenum">
              <a:rPr lang="en-US" smtClean="0"/>
              <a:t>‹#›</a:t>
            </a:fld>
            <a:endParaRPr lang="en-US" dirty="0"/>
          </a:p>
        </p:txBody>
      </p:sp>
    </p:spTree>
    <p:extLst>
      <p:ext uri="{BB962C8B-B14F-4D97-AF65-F5344CB8AC3E}">
        <p14:creationId xmlns:p14="http://schemas.microsoft.com/office/powerpoint/2010/main" val="1260725317"/>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8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9473A7B9-79E8-4E1C-85CD-221186EA04BA}" type="datetimeFigureOut">
              <a:rPr lang="en-US" smtClean="0"/>
              <a:t>12/18/2022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1A27203E-81E7-4480-810A-758261BD78FE}" type="slidenum">
              <a:rPr lang="en-US" smtClean="0"/>
              <a:t>‹#›</a:t>
            </a:fld>
            <a:endParaRPr lang="en-US" dirty="0"/>
          </a:p>
        </p:txBody>
      </p:sp>
    </p:spTree>
    <p:extLst>
      <p:ext uri="{BB962C8B-B14F-4D97-AF65-F5344CB8AC3E}">
        <p14:creationId xmlns:p14="http://schemas.microsoft.com/office/powerpoint/2010/main" val="268708813"/>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8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473A7B9-79E8-4E1C-85CD-221186EA04BA}" type="datetimeFigureOut">
              <a:rPr lang="en-US" smtClean="0"/>
              <a:t>12/18/2022</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1A27203E-81E7-4480-810A-758261BD78FE}" type="slidenum">
              <a:rPr lang="en-US" smtClean="0"/>
              <a:t>‹#›</a:t>
            </a:fld>
            <a:endParaRPr lang="en-US" dirty="0"/>
          </a:p>
        </p:txBody>
      </p:sp>
    </p:spTree>
    <p:extLst>
      <p:ext uri="{BB962C8B-B14F-4D97-AF65-F5344CB8AC3E}">
        <p14:creationId xmlns:p14="http://schemas.microsoft.com/office/powerpoint/2010/main" val="2692728529"/>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8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9473A7B9-79E8-4E1C-85CD-221186EA04BA}" type="datetimeFigureOut">
              <a:rPr lang="en-US" smtClean="0"/>
              <a:t>12/18/2022</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1A27203E-81E7-4480-810A-758261BD78FE}" type="slidenum">
              <a:rPr lang="en-US" smtClean="0"/>
              <a:t>‹#›</a:t>
            </a:fld>
            <a:endParaRPr lang="en-US" dirty="0"/>
          </a:p>
        </p:txBody>
      </p:sp>
    </p:spTree>
    <p:extLst>
      <p:ext uri="{BB962C8B-B14F-4D97-AF65-F5344CB8AC3E}">
        <p14:creationId xmlns:p14="http://schemas.microsoft.com/office/powerpoint/2010/main" val="3338607780"/>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8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473A7B9-79E8-4E1C-85CD-221186EA04BA}" type="datetimeFigureOut">
              <a:rPr lang="en-US" smtClean="0"/>
              <a:t>12/18/2022</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1A27203E-81E7-4480-810A-758261BD78FE}" type="slidenum">
              <a:rPr lang="en-US" smtClean="0"/>
              <a:t>‹#›</a:t>
            </a:fld>
            <a:endParaRPr lang="en-US" dirty="0"/>
          </a:p>
        </p:txBody>
      </p:sp>
    </p:spTree>
    <p:extLst>
      <p:ext uri="{BB962C8B-B14F-4D97-AF65-F5344CB8AC3E}">
        <p14:creationId xmlns:p14="http://schemas.microsoft.com/office/powerpoint/2010/main" val="4275369241"/>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8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9473A7B9-79E8-4E1C-85CD-221186EA04BA}" type="datetimeFigureOut">
              <a:rPr lang="en-US" smtClean="0"/>
              <a:t>12/18/2022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1A27203E-81E7-4480-810A-758261BD78FE}" type="slidenum">
              <a:rPr lang="en-US" smtClean="0"/>
              <a:t>‹#›</a:t>
            </a:fld>
            <a:endParaRPr lang="en-US" dirty="0"/>
          </a:p>
        </p:txBody>
      </p:sp>
    </p:spTree>
    <p:extLst>
      <p:ext uri="{BB962C8B-B14F-4D97-AF65-F5344CB8AC3E}">
        <p14:creationId xmlns:p14="http://schemas.microsoft.com/office/powerpoint/2010/main" val="794857707"/>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8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9473A7B9-79E8-4E1C-85CD-221186EA04BA}" type="datetimeFigureOut">
              <a:rPr lang="en-US" smtClean="0"/>
              <a:t>12/18/2022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1A27203E-81E7-4480-810A-758261BD78FE}" type="slidenum">
              <a:rPr lang="en-US" smtClean="0"/>
              <a:t>‹#›</a:t>
            </a:fld>
            <a:endParaRPr lang="en-US" dirty="0"/>
          </a:p>
        </p:txBody>
      </p:sp>
    </p:spTree>
    <p:extLst>
      <p:ext uri="{BB962C8B-B14F-4D97-AF65-F5344CB8AC3E}">
        <p14:creationId xmlns:p14="http://schemas.microsoft.com/office/powerpoint/2010/main" val="2119416512"/>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8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473A7B9-79E8-4E1C-85CD-221186EA04BA}" type="datetimeFigureOut">
              <a:rPr lang="en-US" smtClean="0"/>
              <a:t>12/18/2022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1A27203E-81E7-4480-810A-758261BD78FE}" type="slidenum">
              <a:rPr lang="en-US" smtClean="0"/>
              <a:t>‹#›</a:t>
            </a:fld>
            <a:endParaRPr lang="en-US" dirty="0"/>
          </a:p>
        </p:txBody>
      </p:sp>
    </p:spTree>
    <p:extLst>
      <p:ext uri="{BB962C8B-B14F-4D97-AF65-F5344CB8AC3E}">
        <p14:creationId xmlns:p14="http://schemas.microsoft.com/office/powerpoint/2010/main" val="830068346"/>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8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473A7B9-79E8-4E1C-85CD-221186EA04BA}" type="datetimeFigureOut">
              <a:rPr lang="en-US" smtClean="0"/>
              <a:t>12/18/2022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1A27203E-81E7-4480-810A-758261BD78FE}" type="slidenum">
              <a:rPr lang="en-US" smtClean="0"/>
              <a:t>‹#›</a:t>
            </a:fld>
            <a:endParaRPr lang="en-US" dirty="0"/>
          </a:p>
        </p:txBody>
      </p:sp>
    </p:spTree>
    <p:extLst>
      <p:ext uri="{BB962C8B-B14F-4D97-AF65-F5344CB8AC3E}">
        <p14:creationId xmlns:p14="http://schemas.microsoft.com/office/powerpoint/2010/main" val="911953134"/>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jp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image" Target="../media/image1.jpg"/><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13" Type="http://schemas.openxmlformats.org/officeDocument/2006/relationships/theme" Target="../theme/theme4.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slideLayout" Target="../slideLayouts/slideLayout45.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 Id="rId14" Type="http://schemas.openxmlformats.org/officeDocument/2006/relationships/image" Target="../media/image2.png"/></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3.xml"/><Relationship Id="rId3" Type="http://schemas.openxmlformats.org/officeDocument/2006/relationships/slideLayout" Target="../slideLayouts/slideLayout48.xml"/><Relationship Id="rId7" Type="http://schemas.openxmlformats.org/officeDocument/2006/relationships/slideLayout" Target="../slideLayouts/slideLayout52.xml"/><Relationship Id="rId12" Type="http://schemas.openxmlformats.org/officeDocument/2006/relationships/theme" Target="../theme/theme5.xml"/><Relationship Id="rId2" Type="http://schemas.openxmlformats.org/officeDocument/2006/relationships/slideLayout" Target="../slideLayouts/slideLayout47.xml"/><Relationship Id="rId1" Type="http://schemas.openxmlformats.org/officeDocument/2006/relationships/slideLayout" Target="../slideLayouts/slideLayout46.xml"/><Relationship Id="rId6" Type="http://schemas.openxmlformats.org/officeDocument/2006/relationships/slideLayout" Target="../slideLayouts/slideLayout51.xml"/><Relationship Id="rId11" Type="http://schemas.openxmlformats.org/officeDocument/2006/relationships/slideLayout" Target="../slideLayouts/slideLayout56.xml"/><Relationship Id="rId5" Type="http://schemas.openxmlformats.org/officeDocument/2006/relationships/slideLayout" Target="../slideLayouts/slideLayout50.xml"/><Relationship Id="rId10" Type="http://schemas.openxmlformats.org/officeDocument/2006/relationships/slideLayout" Target="../slideLayouts/slideLayout55.xml"/><Relationship Id="rId4" Type="http://schemas.openxmlformats.org/officeDocument/2006/relationships/slideLayout" Target="../slideLayouts/slideLayout49.xml"/><Relationship Id="rId9" Type="http://schemas.openxmlformats.org/officeDocument/2006/relationships/slideLayout" Target="../slideLayouts/slideLayout54.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4.xml"/><Relationship Id="rId13" Type="http://schemas.openxmlformats.org/officeDocument/2006/relationships/image" Target="../media/image4.png"/><Relationship Id="rId3" Type="http://schemas.openxmlformats.org/officeDocument/2006/relationships/slideLayout" Target="../slideLayouts/slideLayout59.xml"/><Relationship Id="rId7" Type="http://schemas.openxmlformats.org/officeDocument/2006/relationships/slideLayout" Target="../slideLayouts/slideLayout63.xml"/><Relationship Id="rId12" Type="http://schemas.openxmlformats.org/officeDocument/2006/relationships/theme" Target="../theme/theme6.xml"/><Relationship Id="rId2" Type="http://schemas.openxmlformats.org/officeDocument/2006/relationships/slideLayout" Target="../slideLayouts/slideLayout58.xml"/><Relationship Id="rId1" Type="http://schemas.openxmlformats.org/officeDocument/2006/relationships/slideLayout" Target="../slideLayouts/slideLayout57.xml"/><Relationship Id="rId6" Type="http://schemas.openxmlformats.org/officeDocument/2006/relationships/slideLayout" Target="../slideLayouts/slideLayout62.xml"/><Relationship Id="rId11" Type="http://schemas.openxmlformats.org/officeDocument/2006/relationships/slideLayout" Target="../slideLayouts/slideLayout67.xml"/><Relationship Id="rId5" Type="http://schemas.openxmlformats.org/officeDocument/2006/relationships/slideLayout" Target="../slideLayouts/slideLayout61.xml"/><Relationship Id="rId10" Type="http://schemas.openxmlformats.org/officeDocument/2006/relationships/slideLayout" Target="../slideLayouts/slideLayout66.xml"/><Relationship Id="rId4" Type="http://schemas.openxmlformats.org/officeDocument/2006/relationships/slideLayout" Target="../slideLayouts/slideLayout60.xml"/><Relationship Id="rId9" Type="http://schemas.openxmlformats.org/officeDocument/2006/relationships/slideLayout" Target="../slideLayouts/slideLayout65.xml"/><Relationship Id="rId14" Type="http://schemas.microsoft.com/office/2007/relationships/hdphoto" Target="../media/hdphoto1.wdp"/></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75.xml"/><Relationship Id="rId13" Type="http://schemas.openxmlformats.org/officeDocument/2006/relationships/image" Target="../media/image4.png"/><Relationship Id="rId3" Type="http://schemas.openxmlformats.org/officeDocument/2006/relationships/slideLayout" Target="../slideLayouts/slideLayout70.xml"/><Relationship Id="rId7" Type="http://schemas.openxmlformats.org/officeDocument/2006/relationships/slideLayout" Target="../slideLayouts/slideLayout74.xml"/><Relationship Id="rId12" Type="http://schemas.openxmlformats.org/officeDocument/2006/relationships/theme" Target="../theme/theme7.xml"/><Relationship Id="rId2" Type="http://schemas.openxmlformats.org/officeDocument/2006/relationships/slideLayout" Target="../slideLayouts/slideLayout69.xml"/><Relationship Id="rId1" Type="http://schemas.openxmlformats.org/officeDocument/2006/relationships/slideLayout" Target="../slideLayouts/slideLayout68.xml"/><Relationship Id="rId6" Type="http://schemas.openxmlformats.org/officeDocument/2006/relationships/slideLayout" Target="../slideLayouts/slideLayout73.xml"/><Relationship Id="rId11" Type="http://schemas.openxmlformats.org/officeDocument/2006/relationships/slideLayout" Target="../slideLayouts/slideLayout78.xml"/><Relationship Id="rId5" Type="http://schemas.openxmlformats.org/officeDocument/2006/relationships/slideLayout" Target="../slideLayouts/slideLayout72.xml"/><Relationship Id="rId10" Type="http://schemas.openxmlformats.org/officeDocument/2006/relationships/slideLayout" Target="../slideLayouts/slideLayout77.xml"/><Relationship Id="rId4" Type="http://schemas.openxmlformats.org/officeDocument/2006/relationships/slideLayout" Target="../slideLayouts/slideLayout71.xml"/><Relationship Id="rId9" Type="http://schemas.openxmlformats.org/officeDocument/2006/relationships/slideLayout" Target="../slideLayouts/slideLayout76.xml"/><Relationship Id="rId14" Type="http://schemas.microsoft.com/office/2007/relationships/hdphoto" Target="../media/hdphoto1.wdp"/></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86.xml"/><Relationship Id="rId13" Type="http://schemas.openxmlformats.org/officeDocument/2006/relationships/image" Target="../media/image4.png"/><Relationship Id="rId3" Type="http://schemas.openxmlformats.org/officeDocument/2006/relationships/slideLayout" Target="../slideLayouts/slideLayout81.xml"/><Relationship Id="rId7" Type="http://schemas.openxmlformats.org/officeDocument/2006/relationships/slideLayout" Target="../slideLayouts/slideLayout85.xml"/><Relationship Id="rId12" Type="http://schemas.openxmlformats.org/officeDocument/2006/relationships/theme" Target="../theme/theme8.xml"/><Relationship Id="rId2" Type="http://schemas.openxmlformats.org/officeDocument/2006/relationships/slideLayout" Target="../slideLayouts/slideLayout80.xml"/><Relationship Id="rId1" Type="http://schemas.openxmlformats.org/officeDocument/2006/relationships/slideLayout" Target="../slideLayouts/slideLayout79.xml"/><Relationship Id="rId6" Type="http://schemas.openxmlformats.org/officeDocument/2006/relationships/slideLayout" Target="../slideLayouts/slideLayout84.xml"/><Relationship Id="rId11" Type="http://schemas.openxmlformats.org/officeDocument/2006/relationships/slideLayout" Target="../slideLayouts/slideLayout89.xml"/><Relationship Id="rId5" Type="http://schemas.openxmlformats.org/officeDocument/2006/relationships/slideLayout" Target="../slideLayouts/slideLayout83.xml"/><Relationship Id="rId10" Type="http://schemas.openxmlformats.org/officeDocument/2006/relationships/slideLayout" Target="../slideLayouts/slideLayout88.xml"/><Relationship Id="rId4" Type="http://schemas.openxmlformats.org/officeDocument/2006/relationships/slideLayout" Target="../slideLayouts/slideLayout82.xml"/><Relationship Id="rId9" Type="http://schemas.openxmlformats.org/officeDocument/2006/relationships/slideLayout" Target="../slideLayouts/slideLayout87.xml"/><Relationship Id="rId14" Type="http://schemas.microsoft.com/office/2007/relationships/hdphoto" Target="../media/hdphoto1.wdp"/></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1">
            <a:lumMod val="40000"/>
            <a:lumOff val="60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6DFDFCB-C36E-4D99-9AF2-7AFB269F6961}" type="datetimeFigureOut">
              <a:rPr lang="en-US" smtClean="0"/>
              <a:t>12/18/2022</a:t>
            </a:fld>
            <a:endParaRPr lang="en-US" dirty="0"/>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C5394A2-FA04-4D27-A8D8-E0D7BD7377CE}" type="slidenum">
              <a:rPr lang="en-US" smtClean="0"/>
              <a:t>‹#›</a:t>
            </a:fld>
            <a:endParaRPr lang="en-US" dirty="0"/>
          </a:p>
        </p:txBody>
      </p:sp>
      <p:pic>
        <p:nvPicPr>
          <p:cNvPr id="7" name="Picture 6" descr="A close-up of a book&#10;&#10;Description automatically generated with medium confidence">
            <a:extLst>
              <a:ext uri="{FF2B5EF4-FFF2-40B4-BE49-F238E27FC236}">
                <a16:creationId xmlns:a16="http://schemas.microsoft.com/office/drawing/2014/main" id="{4DEF9744-0130-F1B1-BD24-989CAB1A18D9}"/>
              </a:ext>
            </a:extLst>
          </p:cNvPr>
          <p:cNvPicPr>
            <a:picLocks noChangeAspect="1"/>
          </p:cNvPicPr>
          <p:nvPr userDrawn="1"/>
        </p:nvPicPr>
        <p:blipFill>
          <a:blip r:embed="rId13">
            <a:extLst>
              <a:ext uri="{28A0092B-C50C-407E-A947-70E740481C1C}">
                <a14:useLocalDpi xmlns:a14="http://schemas.microsoft.com/office/drawing/2010/main" val="0"/>
              </a:ext>
            </a:extLst>
          </a:blip>
          <a:stretch>
            <a:fillRect/>
          </a:stretch>
        </p:blipFill>
        <p:spPr>
          <a:xfrm>
            <a:off x="3000375" y="1517602"/>
            <a:ext cx="3457575" cy="1543050"/>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Tree>
    <p:extLst>
      <p:ext uri="{BB962C8B-B14F-4D97-AF65-F5344CB8AC3E}">
        <p14:creationId xmlns:p14="http://schemas.microsoft.com/office/powerpoint/2010/main" val="30076907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accent1">
            <a:lumMod val="40000"/>
            <a:lumOff val="60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6DFDFCB-C36E-4D99-9AF2-7AFB269F6961}" type="datetimeFigureOut">
              <a:rPr lang="en-US" smtClean="0"/>
              <a:t>12/18/2022</a:t>
            </a:fld>
            <a:endParaRPr lang="en-US" dirty="0"/>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C5394A2-FA04-4D27-A8D8-E0D7BD7377CE}" type="slidenum">
              <a:rPr lang="en-US" smtClean="0"/>
              <a:t>‹#›</a:t>
            </a:fld>
            <a:endParaRPr lang="en-US" dirty="0"/>
          </a:p>
        </p:txBody>
      </p:sp>
      <p:pic>
        <p:nvPicPr>
          <p:cNvPr id="7" name="Picture 6" descr="A close-up of a book&#10;&#10;Description automatically generated with medium confidence">
            <a:extLst>
              <a:ext uri="{FF2B5EF4-FFF2-40B4-BE49-F238E27FC236}">
                <a16:creationId xmlns:a16="http://schemas.microsoft.com/office/drawing/2014/main" id="{4DEF9744-0130-F1B1-BD24-989CAB1A18D9}"/>
              </a:ext>
            </a:extLst>
          </p:cNvPr>
          <p:cNvPicPr>
            <a:picLocks noChangeAspect="1"/>
          </p:cNvPicPr>
          <p:nvPr userDrawn="1"/>
        </p:nvPicPr>
        <p:blipFill>
          <a:blip r:embed="rId13">
            <a:extLst>
              <a:ext uri="{28A0092B-C50C-407E-A947-70E740481C1C}">
                <a14:useLocalDpi xmlns:a14="http://schemas.microsoft.com/office/drawing/2010/main" val="0"/>
              </a:ext>
            </a:extLst>
          </a:blip>
          <a:stretch>
            <a:fillRect/>
          </a:stretch>
        </p:blipFill>
        <p:spPr>
          <a:xfrm>
            <a:off x="273124" y="5079502"/>
            <a:ext cx="3457575" cy="1543050"/>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Tree>
    <p:extLst>
      <p:ext uri="{BB962C8B-B14F-4D97-AF65-F5344CB8AC3E}">
        <p14:creationId xmlns:p14="http://schemas.microsoft.com/office/powerpoint/2010/main" val="3161690510"/>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6DFDFCB-C36E-4D99-9AF2-7AFB269F6961}" type="datetimeFigureOut">
              <a:rPr lang="en-US" smtClean="0"/>
              <a:t>12/18/2022</a:t>
            </a:fld>
            <a:endParaRPr lang="en-US" dirty="0"/>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C5394A2-FA04-4D27-A8D8-E0D7BD7377CE}" type="slidenum">
              <a:rPr lang="en-US" smtClean="0"/>
              <a:t>‹#›</a:t>
            </a:fld>
            <a:endParaRPr lang="en-US" dirty="0"/>
          </a:p>
        </p:txBody>
      </p:sp>
      <p:cxnSp>
        <p:nvCxnSpPr>
          <p:cNvPr id="9" name="Straight Connector 8">
            <a:extLst>
              <a:ext uri="{FF2B5EF4-FFF2-40B4-BE49-F238E27FC236}">
                <a16:creationId xmlns:a16="http://schemas.microsoft.com/office/drawing/2014/main" id="{0009697B-1AC6-0175-9C35-D3F638D59B8E}"/>
              </a:ext>
            </a:extLst>
          </p:cNvPr>
          <p:cNvCxnSpPr/>
          <p:nvPr userDrawn="1"/>
        </p:nvCxnSpPr>
        <p:spPr>
          <a:xfrm>
            <a:off x="628650" y="2057400"/>
            <a:ext cx="0" cy="4609214"/>
          </a:xfrm>
          <a:prstGeom prst="line">
            <a:avLst/>
          </a:prstGeom>
          <a:ln w="57150"/>
        </p:spPr>
        <p:style>
          <a:lnRef idx="1">
            <a:schemeClr val="dk1"/>
          </a:lnRef>
          <a:fillRef idx="0">
            <a:schemeClr val="dk1"/>
          </a:fillRef>
          <a:effectRef idx="0">
            <a:schemeClr val="dk1"/>
          </a:effectRef>
          <a:fontRef idx="minor">
            <a:schemeClr val="tx1"/>
          </a:fontRef>
        </p:style>
      </p:cxnSp>
      <p:cxnSp>
        <p:nvCxnSpPr>
          <p:cNvPr id="11" name="Straight Connector 10">
            <a:extLst>
              <a:ext uri="{FF2B5EF4-FFF2-40B4-BE49-F238E27FC236}">
                <a16:creationId xmlns:a16="http://schemas.microsoft.com/office/drawing/2014/main" id="{ADB1DD8E-4C91-1EA9-0E1B-CD89AB58E9F0}"/>
              </a:ext>
            </a:extLst>
          </p:cNvPr>
          <p:cNvCxnSpPr/>
          <p:nvPr userDrawn="1"/>
        </p:nvCxnSpPr>
        <p:spPr>
          <a:xfrm>
            <a:off x="2200940" y="1735931"/>
            <a:ext cx="6314410" cy="0"/>
          </a:xfrm>
          <a:prstGeom prst="line">
            <a:avLst/>
          </a:prstGeom>
          <a:ln w="57150">
            <a:solidFill>
              <a:srgbClr val="333333"/>
            </a:solidFill>
          </a:ln>
        </p:spPr>
        <p:style>
          <a:lnRef idx="1">
            <a:schemeClr val="accent1"/>
          </a:lnRef>
          <a:fillRef idx="0">
            <a:schemeClr val="accent1"/>
          </a:fillRef>
          <a:effectRef idx="0">
            <a:schemeClr val="accent1"/>
          </a:effectRef>
          <a:fontRef idx="minor">
            <a:schemeClr val="tx1"/>
          </a:fontRef>
        </p:style>
      </p:cxnSp>
      <p:pic>
        <p:nvPicPr>
          <p:cNvPr id="7" name="Picture 6" descr="A close-up of a book&#10;&#10;Description automatically generated with medium confidence">
            <a:extLst>
              <a:ext uri="{FF2B5EF4-FFF2-40B4-BE49-F238E27FC236}">
                <a16:creationId xmlns:a16="http://schemas.microsoft.com/office/drawing/2014/main" id="{4DEF9744-0130-F1B1-BD24-989CAB1A18D9}"/>
              </a:ext>
            </a:extLst>
          </p:cNvPr>
          <p:cNvPicPr>
            <a:picLocks noChangeAspect="1"/>
          </p:cNvPicPr>
          <p:nvPr userDrawn="1"/>
        </p:nvPicPr>
        <p:blipFill>
          <a:blip r:embed="rId13">
            <a:extLst>
              <a:ext uri="{28A0092B-C50C-407E-A947-70E740481C1C}">
                <a14:useLocalDpi xmlns:a14="http://schemas.microsoft.com/office/drawing/2010/main" val="0"/>
              </a:ext>
            </a:extLst>
          </a:blip>
          <a:stretch>
            <a:fillRect/>
          </a:stretch>
        </p:blipFill>
        <p:spPr>
          <a:xfrm>
            <a:off x="115427" y="1194899"/>
            <a:ext cx="2424627" cy="1082065"/>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Tree>
    <p:extLst>
      <p:ext uri="{BB962C8B-B14F-4D97-AF65-F5344CB8AC3E}">
        <p14:creationId xmlns:p14="http://schemas.microsoft.com/office/powerpoint/2010/main" val="2980876908"/>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163842" name="Picture 2"/>
          <p:cNvPicPr>
            <a:picLocks noChangeAspect="1" noChangeArrowheads="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0" y="0"/>
            <a:ext cx="2045537" cy="6858000"/>
          </a:xfrm>
          <a:prstGeom prst="rect">
            <a:avLst/>
          </a:prstGeom>
          <a:noFill/>
          <a:ln>
            <a:noFill/>
          </a:ln>
          <a:effectLst/>
          <a:extLst>
            <a:ext uri="{909E8E84-426E-40DD-AFC4-6F175D3DCCD1}">
              <a14:hiddenFill xmlns:a14="http://schemas.microsoft.com/office/drawing/2010/main">
                <a:gradFill rotWithShape="1">
                  <a:gsLst>
                    <a:gs pos="0">
                      <a:schemeClr val="bg2">
                        <a:gamma/>
                        <a:tint val="26667"/>
                        <a:invGamma/>
                      </a:schemeClr>
                    </a:gs>
                    <a:gs pos="100000">
                      <a:schemeClr val="bg2">
                        <a:alpha val="14999"/>
                      </a:schemeClr>
                    </a:gs>
                  </a:gsLst>
                  <a:lin ang="5400000" scaled="1"/>
                </a:gradFill>
              </a14:hiddenFill>
            </a:ext>
            <a:ext uri="{91240B29-F687-4F45-9708-019B960494DF}">
              <a14:hiddenLine xmlns:a14="http://schemas.microsoft.com/office/drawing/2010/main" w="9525" cap="flat" cmpd="sng" algn="ctr">
                <a:solidFill>
                  <a:schemeClr val="tx1"/>
                </a:solidFill>
                <a:prstDash val="solid"/>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4" name="Straight Connector 3"/>
          <p:cNvCxnSpPr/>
          <p:nvPr userDrawn="1"/>
        </p:nvCxnSpPr>
        <p:spPr bwMode="auto">
          <a:xfrm>
            <a:off x="2045537" y="0"/>
            <a:ext cx="1" cy="6858000"/>
          </a:xfrm>
          <a:prstGeom prst="line">
            <a:avLst/>
          </a:prstGeom>
          <a:gradFill rotWithShape="1">
            <a:gsLst>
              <a:gs pos="0">
                <a:schemeClr val="bg2">
                  <a:gamma/>
                  <a:tint val="26667"/>
                  <a:invGamma/>
                </a:schemeClr>
              </a:gs>
              <a:gs pos="100000">
                <a:schemeClr val="bg2">
                  <a:alpha val="14999"/>
                </a:schemeClr>
              </a:gs>
            </a:gsLst>
            <a:lin ang="5400000" scaled="1"/>
          </a:gradFill>
          <a:ln w="38100" cap="flat" cmpd="sng" algn="ctr">
            <a:solidFill>
              <a:schemeClr val="accent6">
                <a:lumMod val="75000"/>
              </a:schemeClr>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Tree>
    <p:extLst>
      <p:ext uri="{BB962C8B-B14F-4D97-AF65-F5344CB8AC3E}">
        <p14:creationId xmlns:p14="http://schemas.microsoft.com/office/powerpoint/2010/main" val="3952759737"/>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 id="2147483708" r:id="rId12"/>
  </p:sldLayoutIdLst>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txStyles>
    <p:titleStyle>
      <a:lvl1pPr algn="l" rtl="0" eaLnBrk="1" fontAlgn="base" hangingPunct="1">
        <a:spcBef>
          <a:spcPct val="0"/>
        </a:spcBef>
        <a:spcAft>
          <a:spcPct val="0"/>
        </a:spcAft>
        <a:defRPr sz="4400">
          <a:solidFill>
            <a:schemeClr val="bg1"/>
          </a:solidFill>
          <a:latin typeface="+mj-lt"/>
          <a:ea typeface="+mj-ea"/>
          <a:cs typeface="+mj-cs"/>
        </a:defRPr>
      </a:lvl1pPr>
      <a:lvl2pPr algn="l" rtl="0" eaLnBrk="1" fontAlgn="base" hangingPunct="1">
        <a:spcBef>
          <a:spcPct val="0"/>
        </a:spcBef>
        <a:spcAft>
          <a:spcPct val="0"/>
        </a:spcAft>
        <a:defRPr sz="4400">
          <a:solidFill>
            <a:schemeClr val="bg1"/>
          </a:solidFill>
          <a:latin typeface="Microsoft Sans Serif" pitchFamily="34" charset="0"/>
        </a:defRPr>
      </a:lvl2pPr>
      <a:lvl3pPr algn="l" rtl="0" eaLnBrk="1" fontAlgn="base" hangingPunct="1">
        <a:spcBef>
          <a:spcPct val="0"/>
        </a:spcBef>
        <a:spcAft>
          <a:spcPct val="0"/>
        </a:spcAft>
        <a:defRPr sz="4400">
          <a:solidFill>
            <a:schemeClr val="bg1"/>
          </a:solidFill>
          <a:latin typeface="Microsoft Sans Serif" pitchFamily="34" charset="0"/>
        </a:defRPr>
      </a:lvl3pPr>
      <a:lvl4pPr algn="l" rtl="0" eaLnBrk="1" fontAlgn="base" hangingPunct="1">
        <a:spcBef>
          <a:spcPct val="0"/>
        </a:spcBef>
        <a:spcAft>
          <a:spcPct val="0"/>
        </a:spcAft>
        <a:defRPr sz="4400">
          <a:solidFill>
            <a:schemeClr val="bg1"/>
          </a:solidFill>
          <a:latin typeface="Microsoft Sans Serif" pitchFamily="34" charset="0"/>
        </a:defRPr>
      </a:lvl4pPr>
      <a:lvl5pPr algn="l" rtl="0" eaLnBrk="1" fontAlgn="base" hangingPunct="1">
        <a:spcBef>
          <a:spcPct val="0"/>
        </a:spcBef>
        <a:spcAft>
          <a:spcPct val="0"/>
        </a:spcAft>
        <a:defRPr sz="4400">
          <a:solidFill>
            <a:schemeClr val="bg1"/>
          </a:solidFill>
          <a:latin typeface="Microsoft Sans Serif" pitchFamily="34" charset="0"/>
        </a:defRPr>
      </a:lvl5pPr>
      <a:lvl6pPr marL="457200" algn="l" rtl="0" eaLnBrk="1" fontAlgn="base" hangingPunct="1">
        <a:spcBef>
          <a:spcPct val="0"/>
        </a:spcBef>
        <a:spcAft>
          <a:spcPct val="0"/>
        </a:spcAft>
        <a:defRPr sz="4400">
          <a:solidFill>
            <a:schemeClr val="bg1"/>
          </a:solidFill>
          <a:latin typeface="Microsoft Sans Serif" pitchFamily="34" charset="0"/>
        </a:defRPr>
      </a:lvl6pPr>
      <a:lvl7pPr marL="914400" algn="l" rtl="0" eaLnBrk="1" fontAlgn="base" hangingPunct="1">
        <a:spcBef>
          <a:spcPct val="0"/>
        </a:spcBef>
        <a:spcAft>
          <a:spcPct val="0"/>
        </a:spcAft>
        <a:defRPr sz="4400">
          <a:solidFill>
            <a:schemeClr val="bg1"/>
          </a:solidFill>
          <a:latin typeface="Microsoft Sans Serif" pitchFamily="34" charset="0"/>
        </a:defRPr>
      </a:lvl7pPr>
      <a:lvl8pPr marL="1371600" algn="l" rtl="0" eaLnBrk="1" fontAlgn="base" hangingPunct="1">
        <a:spcBef>
          <a:spcPct val="0"/>
        </a:spcBef>
        <a:spcAft>
          <a:spcPct val="0"/>
        </a:spcAft>
        <a:defRPr sz="4400">
          <a:solidFill>
            <a:schemeClr val="bg1"/>
          </a:solidFill>
          <a:latin typeface="Microsoft Sans Serif" pitchFamily="34" charset="0"/>
        </a:defRPr>
      </a:lvl8pPr>
      <a:lvl9pPr marL="1828800" algn="l" rtl="0" eaLnBrk="1" fontAlgn="base" hangingPunct="1">
        <a:spcBef>
          <a:spcPct val="0"/>
        </a:spcBef>
        <a:spcAft>
          <a:spcPct val="0"/>
        </a:spcAft>
        <a:defRPr sz="4400">
          <a:solidFill>
            <a:schemeClr val="bg1"/>
          </a:solidFill>
          <a:latin typeface="Microsoft Sans Serif" pitchFamily="34" charset="0"/>
        </a:defRPr>
      </a:lvl9pPr>
    </p:titleStyle>
    <p:bodyStyle>
      <a:lvl1pPr marL="342900" indent="-342900" algn="l" rtl="0" eaLnBrk="1" fontAlgn="base" hangingPunct="1">
        <a:spcBef>
          <a:spcPct val="20000"/>
        </a:spcBef>
        <a:spcAft>
          <a:spcPct val="0"/>
        </a:spcAft>
        <a:buChar char="•"/>
        <a:defRPr sz="3200">
          <a:solidFill>
            <a:schemeClr val="bg1"/>
          </a:solidFill>
          <a:latin typeface="+mn-lt"/>
          <a:ea typeface="+mn-ea"/>
          <a:cs typeface="+mn-cs"/>
        </a:defRPr>
      </a:lvl1pPr>
      <a:lvl2pPr marL="742950" indent="-285750" algn="l" rtl="0" eaLnBrk="1" fontAlgn="base" hangingPunct="1">
        <a:spcBef>
          <a:spcPct val="20000"/>
        </a:spcBef>
        <a:spcAft>
          <a:spcPct val="0"/>
        </a:spcAft>
        <a:buChar char="–"/>
        <a:defRPr sz="2800">
          <a:solidFill>
            <a:schemeClr val="bg1"/>
          </a:solidFill>
          <a:latin typeface="+mn-lt"/>
        </a:defRPr>
      </a:lvl2pPr>
      <a:lvl3pPr marL="1143000" indent="-228600" algn="l" rtl="0" eaLnBrk="1" fontAlgn="base" hangingPunct="1">
        <a:spcBef>
          <a:spcPct val="20000"/>
        </a:spcBef>
        <a:spcAft>
          <a:spcPct val="0"/>
        </a:spcAft>
        <a:buChar char="•"/>
        <a:defRPr sz="2400">
          <a:solidFill>
            <a:schemeClr val="bg1"/>
          </a:solidFill>
          <a:latin typeface="+mn-lt"/>
        </a:defRPr>
      </a:lvl3pPr>
      <a:lvl4pPr marL="1600200" indent="-228600" algn="l" rtl="0" eaLnBrk="1" fontAlgn="base" hangingPunct="1">
        <a:spcBef>
          <a:spcPct val="20000"/>
        </a:spcBef>
        <a:spcAft>
          <a:spcPct val="0"/>
        </a:spcAft>
        <a:buChar char="–"/>
        <a:defRPr sz="2000">
          <a:solidFill>
            <a:schemeClr val="bg1"/>
          </a:solidFill>
          <a:latin typeface="+mn-lt"/>
        </a:defRPr>
      </a:lvl4pPr>
      <a:lvl5pPr marL="2057400" indent="-228600" algn="l" rtl="0" eaLnBrk="1" fontAlgn="base" hangingPunct="1">
        <a:spcBef>
          <a:spcPct val="20000"/>
        </a:spcBef>
        <a:spcAft>
          <a:spcPct val="0"/>
        </a:spcAft>
        <a:buChar char="»"/>
        <a:defRPr sz="2000">
          <a:solidFill>
            <a:schemeClr val="bg1"/>
          </a:solidFill>
          <a:latin typeface="+mn-lt"/>
        </a:defRPr>
      </a:lvl5pPr>
      <a:lvl6pPr marL="2514600" indent="-228600" algn="l" rtl="0" eaLnBrk="1" fontAlgn="base" hangingPunct="1">
        <a:spcBef>
          <a:spcPct val="20000"/>
        </a:spcBef>
        <a:spcAft>
          <a:spcPct val="0"/>
        </a:spcAft>
        <a:buChar char="»"/>
        <a:defRPr sz="2000">
          <a:solidFill>
            <a:schemeClr val="bg1"/>
          </a:solidFill>
          <a:latin typeface="+mn-lt"/>
        </a:defRPr>
      </a:lvl6pPr>
      <a:lvl7pPr marL="2971800" indent="-228600" algn="l" rtl="0" eaLnBrk="1" fontAlgn="base" hangingPunct="1">
        <a:spcBef>
          <a:spcPct val="20000"/>
        </a:spcBef>
        <a:spcAft>
          <a:spcPct val="0"/>
        </a:spcAft>
        <a:buChar char="»"/>
        <a:defRPr sz="2000">
          <a:solidFill>
            <a:schemeClr val="bg1"/>
          </a:solidFill>
          <a:latin typeface="+mn-lt"/>
        </a:defRPr>
      </a:lvl7pPr>
      <a:lvl8pPr marL="3429000" indent="-228600" algn="l" rtl="0" eaLnBrk="1" fontAlgn="base" hangingPunct="1">
        <a:spcBef>
          <a:spcPct val="20000"/>
        </a:spcBef>
        <a:spcAft>
          <a:spcPct val="0"/>
        </a:spcAft>
        <a:buChar char="»"/>
        <a:defRPr sz="2000">
          <a:solidFill>
            <a:schemeClr val="bg1"/>
          </a:solidFill>
          <a:latin typeface="+mn-lt"/>
        </a:defRPr>
      </a:lvl8pPr>
      <a:lvl9pPr marL="3886200" indent="-228600" algn="l" rtl="0" eaLnBrk="1" fontAlgn="base" hangingPunct="1">
        <a:spcBef>
          <a:spcPct val="20000"/>
        </a:spcBef>
        <a:spcAft>
          <a:spcPct val="0"/>
        </a:spcAft>
        <a:buChar char="»"/>
        <a:defRPr sz="2000">
          <a:solidFill>
            <a:schemeClr val="bg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3CE6511-104B-47E8-9176-F37CA60D9021}" type="datetimeFigureOut">
              <a:rPr lang="en-US" smtClean="0"/>
              <a:t>12/18/2022</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51A1E7B-1F05-4D19-9B1D-65581D111692}" type="slidenum">
              <a:rPr lang="en-US" smtClean="0"/>
              <a:t>‹#›</a:t>
            </a:fld>
            <a:endParaRPr lang="en-US"/>
          </a:p>
        </p:txBody>
      </p:sp>
    </p:spTree>
    <p:extLst>
      <p:ext uri="{BB962C8B-B14F-4D97-AF65-F5344CB8AC3E}">
        <p14:creationId xmlns:p14="http://schemas.microsoft.com/office/powerpoint/2010/main" val="2281312907"/>
      </p:ext>
    </p:extLst>
  </p:cSld>
  <p:clrMap bg1="lt1" tx1="dk1" bg2="lt2" tx2="dk2" accent1="accent1" accent2="accent2" accent3="accent3" accent4="accent4" accent5="accent5" accent6="accent6" hlink="hlink" folHlink="folHlink"/>
  <p:sldLayoutIdLst>
    <p:sldLayoutId id="2147483710" r:id="rId1"/>
    <p:sldLayoutId id="2147483711" r:id="rId2"/>
    <p:sldLayoutId id="2147483712" r:id="rId3"/>
    <p:sldLayoutId id="2147483713" r:id="rId4"/>
    <p:sldLayoutId id="2147483714" r:id="rId5"/>
    <p:sldLayoutId id="2147483715" r:id="rId6"/>
    <p:sldLayoutId id="2147483716" r:id="rId7"/>
    <p:sldLayoutId id="2147483717" r:id="rId8"/>
    <p:sldLayoutId id="2147483718" r:id="rId9"/>
    <p:sldLayoutId id="2147483719" r:id="rId10"/>
    <p:sldLayoutId id="2147483720" r:id="rId11"/>
  </p:sldLayoutIdLst>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solidFill>
          <a:schemeClr val="tx2">
            <a:lumMod val="60000"/>
            <a:lumOff val="40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473A7B9-79E8-4E1C-85CD-221186EA04BA}" type="datetimeFigureOut">
              <a:rPr lang="en-US" smtClean="0"/>
              <a:t>12/18/2022</a:t>
            </a:fld>
            <a:endParaRPr lang="en-US" dirty="0"/>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A27203E-81E7-4480-810A-758261BD78FE}" type="slidenum">
              <a:rPr lang="en-US" smtClean="0"/>
              <a:t>‹#›</a:t>
            </a:fld>
            <a:endParaRPr lang="en-US" dirty="0"/>
          </a:p>
        </p:txBody>
      </p:sp>
      <p:pic>
        <p:nvPicPr>
          <p:cNvPr id="7" name="Picture 4" descr="http://images.clipartpanda.com/working-clipart-dc8MAqGRi.jpeg"/>
          <p:cNvPicPr>
            <a:picLocks noChangeAspect="1" noChangeArrowheads="1"/>
          </p:cNvPicPr>
          <p:nvPr userDrawn="1"/>
        </p:nvPicPr>
        <p:blipFill>
          <a:blip r:embed="rId13">
            <a:extLst>
              <a:ext uri="{BEBA8EAE-BF5A-486C-A8C5-ECC9F3942E4B}">
                <a14:imgProps xmlns:a14="http://schemas.microsoft.com/office/drawing/2010/main">
                  <a14:imgLayer r:embed="rId14">
                    <a14:imgEffect>
                      <a14:backgroundRemoval t="0" b="98535" l="3883" r="89817"/>
                    </a14:imgEffect>
                  </a14:imgLayer>
                </a14:imgProps>
              </a:ext>
              <a:ext uri="{28A0092B-C50C-407E-A947-70E740481C1C}">
                <a14:useLocalDpi xmlns:a14="http://schemas.microsoft.com/office/drawing/2010/main" val="0"/>
              </a:ext>
            </a:extLst>
          </a:blip>
          <a:srcRect/>
          <a:stretch>
            <a:fillRect/>
          </a:stretch>
        </p:blipFill>
        <p:spPr bwMode="auto">
          <a:xfrm>
            <a:off x="1415847" y="1925892"/>
            <a:ext cx="6705600" cy="503042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09930657"/>
      </p:ext>
    </p:extLst>
  </p:cSld>
  <p:clrMap bg1="lt1" tx1="dk1" bg2="lt2" tx2="dk2" accent1="accent1" accent2="accent2" accent3="accent3" accent4="accent4" accent5="accent5" accent6="accent6" hlink="hlink" folHlink="folHlink"/>
  <p:sldLayoutIdLst>
    <p:sldLayoutId id="2147483722" r:id="rId1"/>
    <p:sldLayoutId id="2147483723" r:id="rId2"/>
    <p:sldLayoutId id="2147483724" r:id="rId3"/>
    <p:sldLayoutId id="2147483725" r:id="rId4"/>
    <p:sldLayoutId id="2147483726" r:id="rId5"/>
    <p:sldLayoutId id="2147483727" r:id="rId6"/>
    <p:sldLayoutId id="2147483728" r:id="rId7"/>
    <p:sldLayoutId id="2147483729" r:id="rId8"/>
    <p:sldLayoutId id="2147483730" r:id="rId9"/>
    <p:sldLayoutId id="2147483731" r:id="rId10"/>
    <p:sldLayoutId id="2147483732" r:id="rId11"/>
  </p:sldLayoutIdLst>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solidFill>
          <a:schemeClr val="tx2">
            <a:lumMod val="60000"/>
            <a:lumOff val="40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473A7B9-79E8-4E1C-85CD-221186EA04BA}" type="datetimeFigureOut">
              <a:rPr lang="en-US" smtClean="0"/>
              <a:t>12/18/2022</a:t>
            </a:fld>
            <a:endParaRPr lang="en-US" dirty="0"/>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A27203E-81E7-4480-810A-758261BD78FE}" type="slidenum">
              <a:rPr lang="en-US" smtClean="0"/>
              <a:t>‹#›</a:t>
            </a:fld>
            <a:endParaRPr lang="en-US" dirty="0"/>
          </a:p>
        </p:txBody>
      </p:sp>
      <p:sp>
        <p:nvSpPr>
          <p:cNvPr id="8" name="Rounded Rectangle 7"/>
          <p:cNvSpPr/>
          <p:nvPr userDrawn="1"/>
        </p:nvSpPr>
        <p:spPr>
          <a:xfrm>
            <a:off x="403123" y="365126"/>
            <a:ext cx="8209935" cy="1460499"/>
          </a:xfrm>
          <a:prstGeom prst="roundRect">
            <a:avLst>
              <a:gd name="adj" fmla="val 9935"/>
            </a:avLst>
          </a:prstGeom>
          <a:ln w="28575">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1">
            <a:schemeClr val="accent4"/>
          </a:lnRef>
          <a:fillRef idx="2">
            <a:schemeClr val="accent4"/>
          </a:fillRef>
          <a:effectRef idx="1">
            <a:schemeClr val="accent4"/>
          </a:effectRef>
          <a:fontRef idx="minor">
            <a:schemeClr val="dk1"/>
          </a:fontRef>
        </p:style>
        <p:txBody>
          <a:bodyPr rtlCol="0" anchor="ctr"/>
          <a:lstStyle/>
          <a:p>
            <a:pPr algn="ctr"/>
            <a:endParaRPr lang="en-US" dirty="0"/>
          </a:p>
        </p:txBody>
      </p:sp>
      <p:pic>
        <p:nvPicPr>
          <p:cNvPr id="9" name="Picture 4" descr="http://images.clipartpanda.com/working-clipart-dc8MAqGRi.jpeg"/>
          <p:cNvPicPr>
            <a:picLocks noChangeAspect="1" noChangeArrowheads="1"/>
          </p:cNvPicPr>
          <p:nvPr userDrawn="1"/>
        </p:nvPicPr>
        <p:blipFill>
          <a:blip r:embed="rId13">
            <a:extLst>
              <a:ext uri="{BEBA8EAE-BF5A-486C-A8C5-ECC9F3942E4B}">
                <a14:imgProps xmlns:a14="http://schemas.microsoft.com/office/drawing/2010/main">
                  <a14:imgLayer r:embed="rId14">
                    <a14:imgEffect>
                      <a14:backgroundRemoval t="0" b="98535" l="3883" r="89817"/>
                    </a14:imgEffect>
                  </a14:imgLayer>
                </a14:imgProps>
              </a:ext>
              <a:ext uri="{28A0092B-C50C-407E-A947-70E740481C1C}">
                <a14:useLocalDpi xmlns:a14="http://schemas.microsoft.com/office/drawing/2010/main" val="0"/>
              </a:ext>
            </a:extLst>
          </a:blip>
          <a:srcRect/>
          <a:stretch>
            <a:fillRect/>
          </a:stretch>
        </p:blipFill>
        <p:spPr bwMode="auto">
          <a:xfrm>
            <a:off x="403123" y="367377"/>
            <a:ext cx="1976898" cy="148303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89429167"/>
      </p:ext>
    </p:extLst>
  </p:cSld>
  <p:clrMap bg1="lt1" tx1="dk1" bg2="lt2" tx2="dk2" accent1="accent1" accent2="accent2" accent3="accent3" accent4="accent4" accent5="accent5" accent6="accent6" hlink="hlink" folHlink="folHlink"/>
  <p:sldLayoutIdLst>
    <p:sldLayoutId id="2147483734" r:id="rId1"/>
    <p:sldLayoutId id="2147483735" r:id="rId2"/>
    <p:sldLayoutId id="2147483736" r:id="rId3"/>
    <p:sldLayoutId id="2147483737" r:id="rId4"/>
    <p:sldLayoutId id="2147483738" r:id="rId5"/>
    <p:sldLayoutId id="2147483739" r:id="rId6"/>
    <p:sldLayoutId id="2147483740" r:id="rId7"/>
    <p:sldLayoutId id="2147483741" r:id="rId8"/>
    <p:sldLayoutId id="2147483742" r:id="rId9"/>
    <p:sldLayoutId id="2147483743" r:id="rId10"/>
    <p:sldLayoutId id="2147483744" r:id="rId11"/>
  </p:sldLayoutIdLst>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solidFill>
          <a:schemeClr val="tx2">
            <a:lumMod val="20000"/>
            <a:lumOff val="80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473A7B9-79E8-4E1C-85CD-221186EA04BA}" type="datetimeFigureOut">
              <a:rPr lang="en-US" smtClean="0"/>
              <a:t>12/18/2022</a:t>
            </a:fld>
            <a:endParaRPr lang="en-US" dirty="0"/>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A27203E-81E7-4480-810A-758261BD78FE}" type="slidenum">
              <a:rPr lang="en-US" smtClean="0"/>
              <a:t>‹#›</a:t>
            </a:fld>
            <a:endParaRPr lang="en-US" dirty="0"/>
          </a:p>
        </p:txBody>
      </p:sp>
      <p:pic>
        <p:nvPicPr>
          <p:cNvPr id="7" name="Picture 4" descr="http://images.clipartpanda.com/working-clipart-dc8MAqGRi.jpeg"/>
          <p:cNvPicPr>
            <a:picLocks noChangeAspect="1" noChangeArrowheads="1"/>
          </p:cNvPicPr>
          <p:nvPr userDrawn="1"/>
        </p:nvPicPr>
        <p:blipFill>
          <a:blip r:embed="rId13">
            <a:lum bright="70000" contrast="-70000"/>
            <a:extLst>
              <a:ext uri="{BEBA8EAE-BF5A-486C-A8C5-ECC9F3942E4B}">
                <a14:imgProps xmlns:a14="http://schemas.microsoft.com/office/drawing/2010/main">
                  <a14:imgLayer r:embed="rId14">
                    <a14:imgEffect>
                      <a14:backgroundRemoval t="0" b="98535" l="3883" r="89817"/>
                    </a14:imgEffect>
                  </a14:imgLayer>
                </a14:imgProps>
              </a:ext>
              <a:ext uri="{28A0092B-C50C-407E-A947-70E740481C1C}">
                <a14:useLocalDpi xmlns:a14="http://schemas.microsoft.com/office/drawing/2010/main" val="0"/>
              </a:ext>
            </a:extLst>
          </a:blip>
          <a:srcRect/>
          <a:stretch>
            <a:fillRect/>
          </a:stretch>
        </p:blipFill>
        <p:spPr bwMode="auto">
          <a:xfrm>
            <a:off x="1415847" y="1925892"/>
            <a:ext cx="6705600" cy="503042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3249324"/>
      </p:ext>
    </p:extLst>
  </p:cSld>
  <p:clrMap bg1="lt1" tx1="dk1" bg2="lt2" tx2="dk2" accent1="accent1" accent2="accent2" accent3="accent3" accent4="accent4" accent5="accent5" accent6="accent6" hlink="hlink" folHlink="folHlink"/>
  <p:sldLayoutIdLst>
    <p:sldLayoutId id="2147483746" r:id="rId1"/>
    <p:sldLayoutId id="2147483747" r:id="rId2"/>
    <p:sldLayoutId id="2147483748" r:id="rId3"/>
    <p:sldLayoutId id="2147483749" r:id="rId4"/>
    <p:sldLayoutId id="2147483750" r:id="rId5"/>
    <p:sldLayoutId id="2147483751" r:id="rId6"/>
    <p:sldLayoutId id="2147483752" r:id="rId7"/>
    <p:sldLayoutId id="2147483753" r:id="rId8"/>
    <p:sldLayoutId id="2147483754" r:id="rId9"/>
    <p:sldLayoutId id="2147483755" r:id="rId10"/>
    <p:sldLayoutId id="2147483756" r:id="rId11"/>
  </p:sldLayoutIdLst>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4.png"/><Relationship Id="rId1" Type="http://schemas.openxmlformats.org/officeDocument/2006/relationships/slideLayout" Target="../slideLayouts/slideLayout18.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4.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4.png"/><Relationship Id="rId1" Type="http://schemas.openxmlformats.org/officeDocument/2006/relationships/slideLayout" Target="../slideLayouts/slideLayout18.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1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52.xml"/></Relationships>
</file>

<file path=ppt/slides/_rels/slide1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6.png"/><Relationship Id="rId1" Type="http://schemas.openxmlformats.org/officeDocument/2006/relationships/slideLayout" Target="../slideLayouts/slideLayout52.xml"/></Relationships>
</file>

<file path=ppt/slides/_rels/slide1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6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6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6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6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6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2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9.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2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9.xml"/></Relationships>
</file>

<file path=ppt/slides/_rels/slide2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9.xml"/></Relationships>
</file>

<file path=ppt/slides/_rels/slide28.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4.png"/><Relationship Id="rId1" Type="http://schemas.openxmlformats.org/officeDocument/2006/relationships/slideLayout" Target="../slideLayouts/slideLayout1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9.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33.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4.png"/><Relationship Id="rId1" Type="http://schemas.openxmlformats.org/officeDocument/2006/relationships/slideLayout" Target="../slideLayouts/slideLayout18.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4.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49.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4.png"/><Relationship Id="rId1" Type="http://schemas.openxmlformats.org/officeDocument/2006/relationships/slideLayout" Target="../slideLayouts/slideLayout18.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53.xml.rels><?xml version="1.0" encoding="UTF-8" standalone="yes"?>
<Relationships xmlns="http://schemas.openxmlformats.org/package/2006/relationships"><Relationship Id="rId3" Type="http://schemas.openxmlformats.org/officeDocument/2006/relationships/image" Target="../media/image9.wmf"/><Relationship Id="rId2" Type="http://schemas.openxmlformats.org/officeDocument/2006/relationships/oleObject" Target="../embeddings/oleObject1.bin"/><Relationship Id="rId1" Type="http://schemas.openxmlformats.org/officeDocument/2006/relationships/slideLayout" Target="../slideLayouts/slideLayout29.xml"/></Relationships>
</file>

<file path=ppt/slides/_rels/slide54.xml.rels><?xml version="1.0" encoding="UTF-8" standalone="yes"?>
<Relationships xmlns="http://schemas.openxmlformats.org/package/2006/relationships"><Relationship Id="rId2" Type="http://schemas.openxmlformats.org/officeDocument/2006/relationships/image" Target="../media/image10.wmf"/><Relationship Id="rId1" Type="http://schemas.openxmlformats.org/officeDocument/2006/relationships/slideLayout" Target="../slideLayouts/slideLayout29.xml"/></Relationships>
</file>

<file path=ppt/slides/_rels/slide5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xml"/><Relationship Id="rId1" Type="http://schemas.openxmlformats.org/officeDocument/2006/relationships/slideLayout" Target="../slideLayouts/slideLayout29.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59.xml.rels><?xml version="1.0" encoding="UTF-8" standalone="yes"?>
<Relationships xmlns="http://schemas.openxmlformats.org/package/2006/relationships"><Relationship Id="rId3" Type="http://schemas.openxmlformats.org/officeDocument/2006/relationships/image" Target="../media/image12.wmf"/><Relationship Id="rId2" Type="http://schemas.openxmlformats.org/officeDocument/2006/relationships/oleObject" Target="../embeddings/oleObject2.bin"/><Relationship Id="rId1" Type="http://schemas.openxmlformats.org/officeDocument/2006/relationships/slideLayout" Target="../slideLayouts/slideLayout29.xml"/><Relationship Id="rId5" Type="http://schemas.openxmlformats.org/officeDocument/2006/relationships/image" Target="../media/image13.wmf"/><Relationship Id="rId4" Type="http://schemas.openxmlformats.org/officeDocument/2006/relationships/oleObject" Target="../embeddings/oleObject3.bin"/></Relationships>
</file>

<file path=ppt/slides/_rels/slide60.xml.rels><?xml version="1.0" encoding="UTF-8" standalone="yes"?>
<Relationships xmlns="http://schemas.openxmlformats.org/package/2006/relationships"><Relationship Id="rId3" Type="http://schemas.openxmlformats.org/officeDocument/2006/relationships/image" Target="../media/image12.wmf"/><Relationship Id="rId2" Type="http://schemas.openxmlformats.org/officeDocument/2006/relationships/oleObject" Target="../embeddings/oleObject2.bin"/><Relationship Id="rId1" Type="http://schemas.openxmlformats.org/officeDocument/2006/relationships/slideLayout" Target="../slideLayouts/slideLayout29.xml"/><Relationship Id="rId5" Type="http://schemas.openxmlformats.org/officeDocument/2006/relationships/image" Target="../media/image13.wmf"/><Relationship Id="rId4" Type="http://schemas.openxmlformats.org/officeDocument/2006/relationships/oleObject" Target="../embeddings/oleObject3.bin"/></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85.xml"/></Relationships>
</file>

<file path=ppt/slides/_rels/slide64.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4.png"/><Relationship Id="rId1" Type="http://schemas.openxmlformats.org/officeDocument/2006/relationships/slideLayout" Target="../slideLayouts/slideLayout1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0AAF4A28-4380-0C85-8978-F385A7F26FB1}"/>
              </a:ext>
            </a:extLst>
          </p:cNvPr>
          <p:cNvSpPr txBox="1"/>
          <p:nvPr/>
        </p:nvSpPr>
        <p:spPr>
          <a:xfrm>
            <a:off x="0" y="338866"/>
            <a:ext cx="9144000" cy="1107996"/>
          </a:xfrm>
          <a:prstGeom prst="rect">
            <a:avLst/>
          </a:prstGeom>
          <a:noFill/>
        </p:spPr>
        <p:txBody>
          <a:bodyPr wrap="square" rtlCol="0">
            <a:spAutoFit/>
          </a:bodyPr>
          <a:lstStyle/>
          <a:p>
            <a:pPr algn="ctr"/>
            <a:r>
              <a:rPr lang="en-US" sz="6600" dirty="0">
                <a:latin typeface="Georgia Pro Cond Semibold" panose="02040706050405020303" pitchFamily="18" charset="0"/>
              </a:rPr>
              <a:t>Does It Matter?</a:t>
            </a:r>
          </a:p>
        </p:txBody>
      </p:sp>
      <p:sp>
        <p:nvSpPr>
          <p:cNvPr id="7" name="TextBox 6">
            <a:extLst>
              <a:ext uri="{FF2B5EF4-FFF2-40B4-BE49-F238E27FC236}">
                <a16:creationId xmlns:a16="http://schemas.microsoft.com/office/drawing/2014/main" id="{C7B032BB-8431-A48B-57B0-05436FEAE867}"/>
              </a:ext>
            </a:extLst>
          </p:cNvPr>
          <p:cNvSpPr txBox="1"/>
          <p:nvPr/>
        </p:nvSpPr>
        <p:spPr>
          <a:xfrm>
            <a:off x="1640542" y="3603812"/>
            <a:ext cx="6470725" cy="2554545"/>
          </a:xfrm>
          <a:prstGeom prst="rect">
            <a:avLst/>
          </a:prstGeom>
          <a:noFill/>
        </p:spPr>
        <p:txBody>
          <a:bodyPr wrap="square" rtlCol="0">
            <a:spAutoFit/>
          </a:bodyPr>
          <a:lstStyle/>
          <a:p>
            <a:pPr marL="342900" indent="-342900">
              <a:buFont typeface="+mj-lt"/>
              <a:buAutoNum type="arabicPeriod"/>
            </a:pPr>
            <a:r>
              <a:rPr lang="en-US" sz="3200" dirty="0">
                <a:latin typeface="Georgia Pro Cond Semibold" panose="02040706050405020303" pitchFamily="18" charset="0"/>
              </a:rPr>
              <a:t> What we believe?</a:t>
            </a:r>
          </a:p>
          <a:p>
            <a:pPr marL="342900" indent="-342900">
              <a:buFont typeface="+mj-lt"/>
              <a:buAutoNum type="arabicPeriod"/>
            </a:pPr>
            <a:r>
              <a:rPr lang="en-US" sz="3200" dirty="0">
                <a:latin typeface="Georgia Pro Cond Semibold" panose="02040706050405020303" pitchFamily="18" charset="0"/>
              </a:rPr>
              <a:t> About Authority?</a:t>
            </a:r>
          </a:p>
          <a:p>
            <a:pPr marL="342900" indent="-342900">
              <a:buFont typeface="+mj-lt"/>
              <a:buAutoNum type="arabicPeriod"/>
            </a:pPr>
            <a:r>
              <a:rPr lang="en-US" sz="3200" dirty="0">
                <a:latin typeface="Georgia Pro Cond Semibold" panose="02040706050405020303" pitchFamily="18" charset="0"/>
              </a:rPr>
              <a:t> Which Church?</a:t>
            </a:r>
          </a:p>
          <a:p>
            <a:pPr marL="342900" indent="-342900">
              <a:buFont typeface="+mj-lt"/>
              <a:buAutoNum type="arabicPeriod"/>
            </a:pPr>
            <a:r>
              <a:rPr lang="en-US" sz="3200" dirty="0">
                <a:latin typeface="Georgia Pro Cond Semibold" panose="02040706050405020303" pitchFamily="18" charset="0"/>
              </a:rPr>
              <a:t> Which Church of Christ?</a:t>
            </a:r>
          </a:p>
          <a:p>
            <a:pPr marL="342900" indent="-342900">
              <a:buFont typeface="+mj-lt"/>
              <a:buAutoNum type="arabicPeriod"/>
            </a:pPr>
            <a:r>
              <a:rPr lang="en-US" sz="3200" dirty="0">
                <a:latin typeface="Georgia Pro Cond Semibold" panose="02040706050405020303" pitchFamily="18" charset="0"/>
              </a:rPr>
              <a:t> About Fellowship?</a:t>
            </a:r>
          </a:p>
        </p:txBody>
      </p:sp>
    </p:spTree>
    <p:extLst>
      <p:ext uri="{BB962C8B-B14F-4D97-AF65-F5344CB8AC3E}">
        <p14:creationId xmlns:p14="http://schemas.microsoft.com/office/powerpoint/2010/main" val="329853955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5145FF38-8EBA-63A5-DDBF-6029447CAE5D}"/>
              </a:ext>
            </a:extLst>
          </p:cNvPr>
          <p:cNvSpPr txBox="1"/>
          <p:nvPr/>
        </p:nvSpPr>
        <p:spPr>
          <a:xfrm>
            <a:off x="0" y="43031"/>
            <a:ext cx="9144000" cy="2123658"/>
          </a:xfrm>
          <a:prstGeom prst="rect">
            <a:avLst/>
          </a:prstGeom>
          <a:noFill/>
        </p:spPr>
        <p:txBody>
          <a:bodyPr wrap="square" rtlCol="0">
            <a:spAutoFit/>
          </a:bodyPr>
          <a:lstStyle/>
          <a:p>
            <a:pPr algn="ctr"/>
            <a:r>
              <a:rPr lang="en-US" sz="6600" dirty="0">
                <a:latin typeface="Georgia Pro Cond Semibold" panose="02040706050405020303" pitchFamily="18" charset="0"/>
              </a:rPr>
              <a:t>Does It Matter</a:t>
            </a:r>
          </a:p>
          <a:p>
            <a:pPr algn="ctr"/>
            <a:r>
              <a:rPr lang="en-US" sz="6600" dirty="0">
                <a:latin typeface="Georgia Pro Cond Semibold" panose="02040706050405020303" pitchFamily="18" charset="0"/>
              </a:rPr>
              <a:t>About Fellowship?</a:t>
            </a:r>
          </a:p>
        </p:txBody>
      </p:sp>
      <p:sp>
        <p:nvSpPr>
          <p:cNvPr id="4" name="TextBox 3">
            <a:extLst>
              <a:ext uri="{FF2B5EF4-FFF2-40B4-BE49-F238E27FC236}">
                <a16:creationId xmlns:a16="http://schemas.microsoft.com/office/drawing/2014/main" id="{FE0A5EA9-BC8D-EA4E-AB26-44451663D250}"/>
              </a:ext>
            </a:extLst>
          </p:cNvPr>
          <p:cNvSpPr txBox="1"/>
          <p:nvPr/>
        </p:nvSpPr>
        <p:spPr>
          <a:xfrm>
            <a:off x="666051" y="2502958"/>
            <a:ext cx="7634689" cy="2462213"/>
          </a:xfrm>
          <a:prstGeom prst="rect">
            <a:avLst/>
          </a:prstGeom>
          <a:noFill/>
        </p:spPr>
        <p:txBody>
          <a:bodyPr wrap="square" rtlCol="0">
            <a:spAutoFit/>
          </a:bodyPr>
          <a:lstStyle/>
          <a:p>
            <a:pPr marL="342900" indent="-342900">
              <a:buFont typeface="Wingdings" panose="05000000000000000000" pitchFamily="2" charset="2"/>
              <a:buChar char="ü"/>
            </a:pPr>
            <a:r>
              <a:rPr lang="en-US" sz="2400" b="1" dirty="0"/>
              <a:t>Common ideas:</a:t>
            </a:r>
          </a:p>
          <a:p>
            <a:pPr marL="800100" lvl="1" indent="-342900">
              <a:buFont typeface="Wingdings" panose="05000000000000000000" pitchFamily="2" charset="2"/>
              <a:buChar char="§"/>
            </a:pPr>
            <a:r>
              <a:rPr lang="en-US" sz="2400" i="1" dirty="0"/>
              <a:t>We can fellowship those who teach error – as long as we don’t teach or practice it ourselves</a:t>
            </a:r>
          </a:p>
          <a:p>
            <a:pPr marL="800100" lvl="1" indent="-342900">
              <a:buFont typeface="Wingdings" panose="05000000000000000000" pitchFamily="2" charset="2"/>
              <a:buChar char="§"/>
            </a:pPr>
            <a:r>
              <a:rPr lang="en-US" sz="2400" i="1" dirty="0"/>
              <a:t>Fellowship is merely a local church matter</a:t>
            </a:r>
          </a:p>
          <a:p>
            <a:pPr marL="800100" lvl="1" indent="-342900">
              <a:buFont typeface="Wingdings" panose="05000000000000000000" pitchFamily="2" charset="2"/>
              <a:buChar char="§"/>
            </a:pPr>
            <a:r>
              <a:rPr lang="en-US" sz="2400" i="1" dirty="0"/>
              <a:t>Fellowship doesn’t suggest agreement</a:t>
            </a:r>
          </a:p>
          <a:p>
            <a:pPr marL="800100" lvl="1" indent="-342900">
              <a:buFont typeface="Wingdings" panose="05000000000000000000" pitchFamily="2" charset="2"/>
              <a:buChar char="§"/>
            </a:pPr>
            <a:endParaRPr lang="en-US" sz="1000" i="1" dirty="0"/>
          </a:p>
          <a:p>
            <a:pPr marL="342900" indent="-342900">
              <a:buFont typeface="Wingdings" panose="05000000000000000000" pitchFamily="2" charset="2"/>
              <a:buChar char="ü"/>
            </a:pPr>
            <a:r>
              <a:rPr lang="en-US" sz="2400" b="1" dirty="0"/>
              <a:t>The importance of fellowship </a:t>
            </a:r>
          </a:p>
        </p:txBody>
      </p:sp>
      <p:pic>
        <p:nvPicPr>
          <p:cNvPr id="3" name="Picture 4" descr="http://images.clipartpanda.com/working-clipart-dc8MAqGRi.jpeg">
            <a:extLst>
              <a:ext uri="{FF2B5EF4-FFF2-40B4-BE49-F238E27FC236}">
                <a16:creationId xmlns:a16="http://schemas.microsoft.com/office/drawing/2014/main" id="{22221BE1-6F9B-5CE8-7A32-E7C853C55CA7}"/>
              </a:ext>
            </a:extLst>
          </p:cNvPr>
          <p:cNvPicPr>
            <a:picLocks noChangeAspect="1" noChangeArrowheads="1"/>
          </p:cNvPicPr>
          <p:nvPr/>
        </p:nvPicPr>
        <p:blipFill>
          <a:blip r:embed="rId2">
            <a:extLst>
              <a:ext uri="{BEBA8EAE-BF5A-486C-A8C5-ECC9F3942E4B}">
                <a14:imgProps xmlns:a14="http://schemas.microsoft.com/office/drawing/2010/main">
                  <a14:imgLayer r:embed="rId3">
                    <a14:imgEffect>
                      <a14:backgroundRemoval t="0" b="98535" l="3883" r="89817"/>
                    </a14:imgEffect>
                  </a14:imgLayer>
                </a14:imgProps>
              </a:ext>
              <a:ext uri="{28A0092B-C50C-407E-A947-70E740481C1C}">
                <a14:useLocalDpi xmlns:a14="http://schemas.microsoft.com/office/drawing/2010/main" val="0"/>
              </a:ext>
            </a:extLst>
          </a:blip>
          <a:srcRect/>
          <a:stretch>
            <a:fillRect/>
          </a:stretch>
        </p:blipFill>
        <p:spPr bwMode="auto">
          <a:xfrm>
            <a:off x="5366294" y="4180833"/>
            <a:ext cx="3568685" cy="267716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99834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1000"/>
                                        <p:tgtEl>
                                          <p:spTgt spid="4">
                                            <p:txEl>
                                              <p:pRg st="0" end="0"/>
                                            </p:txEl>
                                          </p:spTgt>
                                        </p:tgtEl>
                                      </p:cBhvr>
                                    </p:animEffect>
                                    <p:anim calcmode="lin" valueType="num">
                                      <p:cBhvr>
                                        <p:cTn id="8" dur="1000" fill="hold"/>
                                        <p:tgtEl>
                                          <p:spTgt spid="4">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4">
                                            <p:txEl>
                                              <p:pRg st="1" end="1"/>
                                            </p:txEl>
                                          </p:spTgt>
                                        </p:tgtEl>
                                        <p:attrNameLst>
                                          <p:attrName>style.visibility</p:attrName>
                                        </p:attrNameLst>
                                      </p:cBhvr>
                                      <p:to>
                                        <p:strVal val="visible"/>
                                      </p:to>
                                    </p:set>
                                    <p:animEffect transition="in" filter="fade">
                                      <p:cBhvr>
                                        <p:cTn id="14" dur="1000"/>
                                        <p:tgtEl>
                                          <p:spTgt spid="4">
                                            <p:txEl>
                                              <p:pRg st="1" end="1"/>
                                            </p:txEl>
                                          </p:spTgt>
                                        </p:tgtEl>
                                      </p:cBhvr>
                                    </p:animEffect>
                                    <p:anim calcmode="lin" valueType="num">
                                      <p:cBhvr>
                                        <p:cTn id="15" dur="1000" fill="hold"/>
                                        <p:tgtEl>
                                          <p:spTgt spid="4">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4">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4">
                                            <p:txEl>
                                              <p:pRg st="2" end="2"/>
                                            </p:txEl>
                                          </p:spTgt>
                                        </p:tgtEl>
                                        <p:attrNameLst>
                                          <p:attrName>style.visibility</p:attrName>
                                        </p:attrNameLst>
                                      </p:cBhvr>
                                      <p:to>
                                        <p:strVal val="visible"/>
                                      </p:to>
                                    </p:set>
                                    <p:animEffect transition="in" filter="fade">
                                      <p:cBhvr>
                                        <p:cTn id="21" dur="1000"/>
                                        <p:tgtEl>
                                          <p:spTgt spid="4">
                                            <p:txEl>
                                              <p:pRg st="2" end="2"/>
                                            </p:txEl>
                                          </p:spTgt>
                                        </p:tgtEl>
                                      </p:cBhvr>
                                    </p:animEffect>
                                    <p:anim calcmode="lin" valueType="num">
                                      <p:cBhvr>
                                        <p:cTn id="22" dur="1000" fill="hold"/>
                                        <p:tgtEl>
                                          <p:spTgt spid="4">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4">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4">
                                            <p:txEl>
                                              <p:pRg st="3" end="3"/>
                                            </p:txEl>
                                          </p:spTgt>
                                        </p:tgtEl>
                                        <p:attrNameLst>
                                          <p:attrName>style.visibility</p:attrName>
                                        </p:attrNameLst>
                                      </p:cBhvr>
                                      <p:to>
                                        <p:strVal val="visible"/>
                                      </p:to>
                                    </p:set>
                                    <p:animEffect transition="in" filter="fade">
                                      <p:cBhvr>
                                        <p:cTn id="28" dur="1000"/>
                                        <p:tgtEl>
                                          <p:spTgt spid="4">
                                            <p:txEl>
                                              <p:pRg st="3" end="3"/>
                                            </p:txEl>
                                          </p:spTgt>
                                        </p:tgtEl>
                                      </p:cBhvr>
                                    </p:animEffect>
                                    <p:anim calcmode="lin" valueType="num">
                                      <p:cBhvr>
                                        <p:cTn id="29" dur="1000" fill="hold"/>
                                        <p:tgtEl>
                                          <p:spTgt spid="4">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4">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4">
                                            <p:txEl>
                                              <p:pRg st="5" end="5"/>
                                            </p:txEl>
                                          </p:spTgt>
                                        </p:tgtEl>
                                        <p:attrNameLst>
                                          <p:attrName>style.visibility</p:attrName>
                                        </p:attrNameLst>
                                      </p:cBhvr>
                                      <p:to>
                                        <p:strVal val="visible"/>
                                      </p:to>
                                    </p:set>
                                    <p:animEffect transition="in" filter="fade">
                                      <p:cBhvr>
                                        <p:cTn id="35" dur="1000"/>
                                        <p:tgtEl>
                                          <p:spTgt spid="4">
                                            <p:txEl>
                                              <p:pRg st="5" end="5"/>
                                            </p:txEl>
                                          </p:spTgt>
                                        </p:tgtEl>
                                      </p:cBhvr>
                                    </p:animEffect>
                                    <p:anim calcmode="lin" valueType="num">
                                      <p:cBhvr>
                                        <p:cTn id="36" dur="1000" fill="hold"/>
                                        <p:tgtEl>
                                          <p:spTgt spid="4">
                                            <p:txEl>
                                              <p:pRg st="5" end="5"/>
                                            </p:txEl>
                                          </p:spTgt>
                                        </p:tgtEl>
                                        <p:attrNameLst>
                                          <p:attrName>ppt_x</p:attrName>
                                        </p:attrNameLst>
                                      </p:cBhvr>
                                      <p:tavLst>
                                        <p:tav tm="0">
                                          <p:val>
                                            <p:strVal val="#ppt_x"/>
                                          </p:val>
                                        </p:tav>
                                        <p:tav tm="100000">
                                          <p:val>
                                            <p:strVal val="#ppt_x"/>
                                          </p:val>
                                        </p:tav>
                                      </p:tavLst>
                                    </p:anim>
                                    <p:anim calcmode="lin" valueType="num">
                                      <p:cBhvr>
                                        <p:cTn id="37" dur="1000" fill="hold"/>
                                        <p:tgtEl>
                                          <p:spTgt spid="4">
                                            <p:txEl>
                                              <p:pRg st="5" end="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bldLvl="5"/>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25238" y="1786386"/>
            <a:ext cx="2733368" cy="1384995"/>
          </a:xfrm>
          <a:prstGeom prst="rect">
            <a:avLst/>
          </a:prstGeom>
          <a:noFill/>
          <a:ln>
            <a:noFill/>
          </a:ln>
          <a:effectLst/>
          <a:scene3d>
            <a:camera prst="orthographicFront">
              <a:rot lat="0" lon="0" rev="0"/>
            </a:camera>
            <a:lightRig rig="chilly" dir="t">
              <a:rot lat="0" lon="0" rev="18480000"/>
            </a:lightRig>
          </a:scene3d>
          <a:sp3d prstMaterial="clear">
            <a:bevelT h="63500"/>
          </a:sp3d>
        </p:spPr>
        <p:txBody>
          <a:bodyPr wrap="square" rtlCol="0">
            <a:spAutoFit/>
          </a:bodyPr>
          <a:lstStyle/>
          <a:p>
            <a:pPr algn="ctr"/>
            <a:r>
              <a:rPr lang="en-US" sz="2800" b="1" dirty="0"/>
              <a:t>Refuse to fellowship those we should</a:t>
            </a:r>
          </a:p>
        </p:txBody>
      </p:sp>
      <p:sp>
        <p:nvSpPr>
          <p:cNvPr id="3" name="TextBox 2"/>
          <p:cNvSpPr txBox="1"/>
          <p:nvPr/>
        </p:nvSpPr>
        <p:spPr>
          <a:xfrm>
            <a:off x="5722394" y="1786386"/>
            <a:ext cx="2875937" cy="1384995"/>
          </a:xfrm>
          <a:prstGeom prst="rect">
            <a:avLst/>
          </a:prstGeom>
          <a:noFill/>
          <a:ln>
            <a:noFill/>
          </a:ln>
          <a:effectLst/>
          <a:scene3d>
            <a:camera prst="orthographicFront">
              <a:rot lat="0" lon="0" rev="0"/>
            </a:camera>
            <a:lightRig rig="chilly" dir="t">
              <a:rot lat="0" lon="0" rev="18480000"/>
            </a:lightRig>
          </a:scene3d>
          <a:sp3d prstMaterial="clear">
            <a:bevelT h="63500"/>
          </a:sp3d>
        </p:spPr>
        <p:txBody>
          <a:bodyPr wrap="square" rtlCol="0">
            <a:spAutoFit/>
          </a:bodyPr>
          <a:lstStyle/>
          <a:p>
            <a:pPr algn="ctr"/>
            <a:r>
              <a:rPr lang="en-US" sz="2800" b="1" dirty="0"/>
              <a:t>Extend fellowship to those we should not</a:t>
            </a:r>
          </a:p>
        </p:txBody>
      </p:sp>
      <p:sp>
        <p:nvSpPr>
          <p:cNvPr id="4" name="TextBox 3"/>
          <p:cNvSpPr txBox="1"/>
          <p:nvPr/>
        </p:nvSpPr>
        <p:spPr>
          <a:xfrm>
            <a:off x="1317522" y="447384"/>
            <a:ext cx="6508955" cy="707886"/>
          </a:xfrm>
          <a:prstGeom prst="rect">
            <a:avLst/>
          </a:prstGeom>
          <a:noFill/>
        </p:spPr>
        <p:txBody>
          <a:bodyPr wrap="square" rtlCol="0">
            <a:spAutoFit/>
          </a:bodyPr>
          <a:lstStyle/>
          <a:p>
            <a:pPr algn="ctr"/>
            <a:r>
              <a:rPr lang="en-US" sz="4000" b="1" dirty="0"/>
              <a:t>The Importance of Fellowship</a:t>
            </a:r>
          </a:p>
        </p:txBody>
      </p:sp>
      <p:sp>
        <p:nvSpPr>
          <p:cNvPr id="5" name="Left-Right Arrow 4"/>
          <p:cNvSpPr/>
          <p:nvPr/>
        </p:nvSpPr>
        <p:spPr>
          <a:xfrm>
            <a:off x="3734320" y="2160012"/>
            <a:ext cx="1582993" cy="403123"/>
          </a:xfrm>
          <a:prstGeom prst="lef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TextBox 5"/>
          <p:cNvSpPr txBox="1"/>
          <p:nvPr/>
        </p:nvSpPr>
        <p:spPr>
          <a:xfrm>
            <a:off x="653058" y="3400139"/>
            <a:ext cx="2354825" cy="584775"/>
          </a:xfrm>
          <a:prstGeom prst="rect">
            <a:avLst/>
          </a:prstGeom>
          <a:noFill/>
        </p:spPr>
        <p:txBody>
          <a:bodyPr wrap="square" rtlCol="0">
            <a:spAutoFit/>
          </a:bodyPr>
          <a:lstStyle/>
          <a:p>
            <a:pPr algn="ctr"/>
            <a:r>
              <a:rPr lang="en-US" sz="3200" i="1" dirty="0"/>
              <a:t>(3 John 9-11)</a:t>
            </a:r>
          </a:p>
        </p:txBody>
      </p:sp>
      <p:sp>
        <p:nvSpPr>
          <p:cNvPr id="7" name="TextBox 6"/>
          <p:cNvSpPr txBox="1"/>
          <p:nvPr/>
        </p:nvSpPr>
        <p:spPr>
          <a:xfrm>
            <a:off x="6051776" y="3400138"/>
            <a:ext cx="2379406" cy="584775"/>
          </a:xfrm>
          <a:prstGeom prst="rect">
            <a:avLst/>
          </a:prstGeom>
          <a:noFill/>
        </p:spPr>
        <p:txBody>
          <a:bodyPr wrap="square" rtlCol="0">
            <a:spAutoFit/>
          </a:bodyPr>
          <a:lstStyle/>
          <a:p>
            <a:pPr algn="ctr"/>
            <a:r>
              <a:rPr lang="en-US" sz="3200" i="1" dirty="0"/>
              <a:t>(2 John 9-11)</a:t>
            </a:r>
          </a:p>
        </p:txBody>
      </p:sp>
      <p:sp>
        <p:nvSpPr>
          <p:cNvPr id="8" name="Rectangle 7"/>
          <p:cNvSpPr/>
          <p:nvPr/>
        </p:nvSpPr>
        <p:spPr>
          <a:xfrm>
            <a:off x="226136" y="186808"/>
            <a:ext cx="8701548" cy="6430297"/>
          </a:xfrm>
          <a:prstGeom prst="rect">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Tree>
    <p:extLst>
      <p:ext uri="{BB962C8B-B14F-4D97-AF65-F5344CB8AC3E}">
        <p14:creationId xmlns:p14="http://schemas.microsoft.com/office/powerpoint/2010/main" val="1990233602"/>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5145FF38-8EBA-63A5-DDBF-6029447CAE5D}"/>
              </a:ext>
            </a:extLst>
          </p:cNvPr>
          <p:cNvSpPr txBox="1"/>
          <p:nvPr/>
        </p:nvSpPr>
        <p:spPr>
          <a:xfrm>
            <a:off x="0" y="43031"/>
            <a:ext cx="9144000" cy="2123658"/>
          </a:xfrm>
          <a:prstGeom prst="rect">
            <a:avLst/>
          </a:prstGeom>
          <a:noFill/>
        </p:spPr>
        <p:txBody>
          <a:bodyPr wrap="square" rtlCol="0">
            <a:spAutoFit/>
          </a:bodyPr>
          <a:lstStyle/>
          <a:p>
            <a:pPr algn="ctr"/>
            <a:r>
              <a:rPr lang="en-US" sz="6600" dirty="0">
                <a:latin typeface="Georgia Pro Cond Semibold" panose="02040706050405020303" pitchFamily="18" charset="0"/>
              </a:rPr>
              <a:t>Does It Matter</a:t>
            </a:r>
          </a:p>
          <a:p>
            <a:pPr algn="ctr"/>
            <a:r>
              <a:rPr lang="en-US" sz="6600" dirty="0">
                <a:latin typeface="Georgia Pro Cond Semibold" panose="02040706050405020303" pitchFamily="18" charset="0"/>
              </a:rPr>
              <a:t>About Fellowship?</a:t>
            </a:r>
          </a:p>
        </p:txBody>
      </p:sp>
      <p:sp>
        <p:nvSpPr>
          <p:cNvPr id="3" name="TextBox 2">
            <a:extLst>
              <a:ext uri="{FF2B5EF4-FFF2-40B4-BE49-F238E27FC236}">
                <a16:creationId xmlns:a16="http://schemas.microsoft.com/office/drawing/2014/main" id="{08C59D5E-7C68-3610-C4E8-0862ED9CB559}"/>
              </a:ext>
            </a:extLst>
          </p:cNvPr>
          <p:cNvSpPr txBox="1"/>
          <p:nvPr/>
        </p:nvSpPr>
        <p:spPr>
          <a:xfrm>
            <a:off x="1206948" y="2388133"/>
            <a:ext cx="7142181" cy="584775"/>
          </a:xfrm>
          <a:prstGeom prst="rect">
            <a:avLst/>
          </a:prstGeom>
          <a:noFill/>
        </p:spPr>
        <p:txBody>
          <a:bodyPr wrap="square" rtlCol="0">
            <a:spAutoFit/>
          </a:bodyPr>
          <a:lstStyle/>
          <a:p>
            <a:pPr marL="514350" indent="-514350" algn="l">
              <a:buFont typeface="+mj-lt"/>
              <a:buAutoNum type="romanUcPeriod"/>
            </a:pPr>
            <a:r>
              <a:rPr lang="en-US" sz="3200" dirty="0">
                <a:solidFill>
                  <a:srgbClr val="002060"/>
                </a:solidFill>
                <a:effectLst>
                  <a:outerShdw blurRad="38100" dist="38100" dir="2700000" algn="tl">
                    <a:srgbClr val="000000">
                      <a:alpha val="43137"/>
                    </a:srgbClr>
                  </a:outerShdw>
                </a:effectLst>
                <a:latin typeface="Georgia Pro Cond Semibold" panose="02040706050405020303" pitchFamily="18" charset="0"/>
              </a:rPr>
              <a:t>What is Fellowship?</a:t>
            </a:r>
          </a:p>
        </p:txBody>
      </p:sp>
      <p:pic>
        <p:nvPicPr>
          <p:cNvPr id="4" name="Picture 4" descr="http://images.clipartpanda.com/working-clipart-dc8MAqGRi.jpeg">
            <a:extLst>
              <a:ext uri="{FF2B5EF4-FFF2-40B4-BE49-F238E27FC236}">
                <a16:creationId xmlns:a16="http://schemas.microsoft.com/office/drawing/2014/main" id="{BC290A0A-3789-A4CF-E9CA-18BDC3797747}"/>
              </a:ext>
            </a:extLst>
          </p:cNvPr>
          <p:cNvPicPr>
            <a:picLocks noChangeAspect="1" noChangeArrowheads="1"/>
          </p:cNvPicPr>
          <p:nvPr/>
        </p:nvPicPr>
        <p:blipFill>
          <a:blip r:embed="rId2">
            <a:extLst>
              <a:ext uri="{BEBA8EAE-BF5A-486C-A8C5-ECC9F3942E4B}">
                <a14:imgProps xmlns:a14="http://schemas.microsoft.com/office/drawing/2010/main">
                  <a14:imgLayer r:embed="rId3">
                    <a14:imgEffect>
                      <a14:backgroundRemoval t="0" b="98535" l="3883" r="89817"/>
                    </a14:imgEffect>
                  </a14:imgLayer>
                </a14:imgProps>
              </a:ext>
              <a:ext uri="{28A0092B-C50C-407E-A947-70E740481C1C}">
                <a14:useLocalDpi xmlns:a14="http://schemas.microsoft.com/office/drawing/2010/main" val="0"/>
              </a:ext>
            </a:extLst>
          </a:blip>
          <a:srcRect/>
          <a:stretch>
            <a:fillRect/>
          </a:stretch>
        </p:blipFill>
        <p:spPr bwMode="auto">
          <a:xfrm>
            <a:off x="5975563" y="2041182"/>
            <a:ext cx="3246131" cy="243519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3205490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35977" y="186813"/>
            <a:ext cx="8652386" cy="1323439"/>
          </a:xfrm>
          <a:prstGeom prst="rect">
            <a:avLst/>
          </a:prstGeom>
          <a:noFill/>
        </p:spPr>
        <p:txBody>
          <a:bodyPr wrap="square" rtlCol="0">
            <a:spAutoFit/>
          </a:bodyPr>
          <a:lstStyle/>
          <a:p>
            <a:pPr algn="ctr"/>
            <a:r>
              <a:rPr lang="en-US" sz="4000" b="1" dirty="0"/>
              <a:t>Imperative That We Understand</a:t>
            </a:r>
          </a:p>
          <a:p>
            <a:pPr algn="ctr"/>
            <a:r>
              <a:rPr lang="en-US" sz="4000" b="1" dirty="0"/>
              <a:t>What Bible Fellowship Is</a:t>
            </a:r>
          </a:p>
        </p:txBody>
      </p:sp>
      <p:sp>
        <p:nvSpPr>
          <p:cNvPr id="3" name="TextBox 2"/>
          <p:cNvSpPr txBox="1"/>
          <p:nvPr/>
        </p:nvSpPr>
        <p:spPr>
          <a:xfrm>
            <a:off x="791596" y="1920895"/>
            <a:ext cx="7708490" cy="3016210"/>
          </a:xfrm>
          <a:prstGeom prst="rect">
            <a:avLst/>
          </a:prstGeom>
          <a:noFill/>
        </p:spPr>
        <p:txBody>
          <a:bodyPr wrap="square" rtlCol="0">
            <a:spAutoFit/>
          </a:bodyPr>
          <a:lstStyle/>
          <a:p>
            <a:pPr marL="285750" indent="-285750">
              <a:buFont typeface="Arial" panose="020B0604020202020204" pitchFamily="34" charset="0"/>
              <a:buChar char="•"/>
            </a:pPr>
            <a:r>
              <a:rPr lang="en-US" sz="3200" dirty="0"/>
              <a:t>Can we fellowship those that teach doctrinal error?</a:t>
            </a:r>
          </a:p>
          <a:p>
            <a:pPr marL="285750" indent="-285750">
              <a:buFont typeface="Arial" panose="020B0604020202020204" pitchFamily="34" charset="0"/>
              <a:buChar char="•"/>
            </a:pPr>
            <a:endParaRPr lang="en-US" sz="1000" dirty="0"/>
          </a:p>
          <a:p>
            <a:pPr marL="285750" indent="-285750">
              <a:buFont typeface="Arial" panose="020B0604020202020204" pitchFamily="34" charset="0"/>
              <a:buChar char="•"/>
            </a:pPr>
            <a:r>
              <a:rPr lang="en-US" sz="3200" dirty="0"/>
              <a:t>Can we fellowship those that practice sin?</a:t>
            </a:r>
          </a:p>
          <a:p>
            <a:pPr marL="285750" indent="-285750">
              <a:buFont typeface="Arial" panose="020B0604020202020204" pitchFamily="34" charset="0"/>
              <a:buChar char="•"/>
            </a:pPr>
            <a:endParaRPr lang="en-US" sz="1000" dirty="0"/>
          </a:p>
          <a:p>
            <a:pPr marL="285750" indent="-285750">
              <a:buFont typeface="Arial" panose="020B0604020202020204" pitchFamily="34" charset="0"/>
              <a:buChar char="•"/>
            </a:pPr>
            <a:r>
              <a:rPr lang="en-US" sz="3200" dirty="0"/>
              <a:t>Is food and fun fellowship?</a:t>
            </a:r>
          </a:p>
          <a:p>
            <a:pPr marL="285750" indent="-285750">
              <a:buFont typeface="Arial" panose="020B0604020202020204" pitchFamily="34" charset="0"/>
              <a:buChar char="•"/>
            </a:pPr>
            <a:endParaRPr lang="en-US" sz="1000" dirty="0"/>
          </a:p>
          <a:p>
            <a:pPr marL="285750" indent="-285750">
              <a:buFont typeface="Arial" panose="020B0604020202020204" pitchFamily="34" charset="0"/>
              <a:buChar char="•"/>
            </a:pPr>
            <a:r>
              <a:rPr lang="en-US" sz="3200" dirty="0"/>
              <a:t>Is fellowship merely a local church matter?</a:t>
            </a:r>
          </a:p>
        </p:txBody>
      </p:sp>
    </p:spTree>
    <p:extLst>
      <p:ext uri="{BB962C8B-B14F-4D97-AF65-F5344CB8AC3E}">
        <p14:creationId xmlns:p14="http://schemas.microsoft.com/office/powerpoint/2010/main" val="3794120862"/>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2" end="2"/>
                                            </p:txEl>
                                          </p:spTgt>
                                        </p:tgtEl>
                                        <p:attrNameLst>
                                          <p:attrName>style.visibility</p:attrName>
                                        </p:attrNameLst>
                                      </p:cBhvr>
                                      <p:to>
                                        <p:strVal val="visible"/>
                                      </p:to>
                                    </p:set>
                                    <p:animEffect transition="in" filter="fade">
                                      <p:cBhvr>
                                        <p:cTn id="14" dur="1000"/>
                                        <p:tgtEl>
                                          <p:spTgt spid="3">
                                            <p:txEl>
                                              <p:pRg st="2" end="2"/>
                                            </p:txEl>
                                          </p:spTgt>
                                        </p:tgtEl>
                                      </p:cBhvr>
                                    </p:animEffect>
                                    <p:anim calcmode="lin" valueType="num">
                                      <p:cBhvr>
                                        <p:cTn id="15"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animEffect transition="in" filter="fade">
                                      <p:cBhvr>
                                        <p:cTn id="21" dur="1000"/>
                                        <p:tgtEl>
                                          <p:spTgt spid="3">
                                            <p:txEl>
                                              <p:pRg st="4" end="4"/>
                                            </p:txEl>
                                          </p:spTgt>
                                        </p:tgtEl>
                                      </p:cBhvr>
                                    </p:animEffect>
                                    <p:anim calcmode="lin" valueType="num">
                                      <p:cBhvr>
                                        <p:cTn id="22"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6" end="6"/>
                                            </p:txEl>
                                          </p:spTgt>
                                        </p:tgtEl>
                                        <p:attrNameLst>
                                          <p:attrName>style.visibility</p:attrName>
                                        </p:attrNameLst>
                                      </p:cBhvr>
                                      <p:to>
                                        <p:strVal val="visible"/>
                                      </p:to>
                                    </p:set>
                                    <p:animEffect transition="in" filter="fade">
                                      <p:cBhvr>
                                        <p:cTn id="28" dur="1000"/>
                                        <p:tgtEl>
                                          <p:spTgt spid="3">
                                            <p:txEl>
                                              <p:pRg st="6" end="6"/>
                                            </p:txEl>
                                          </p:spTgt>
                                        </p:tgtEl>
                                      </p:cBhvr>
                                    </p:animEffect>
                                    <p:anim calcmode="lin" valueType="num">
                                      <p:cBhvr>
                                        <p:cTn id="29"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5"/>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B3046353-CBDC-7D20-56AB-D31D08EDEC72}"/>
              </a:ext>
            </a:extLst>
          </p:cNvPr>
          <p:cNvSpPr txBox="1"/>
          <p:nvPr/>
        </p:nvSpPr>
        <p:spPr>
          <a:xfrm>
            <a:off x="1219199" y="2299497"/>
            <a:ext cx="7924801" cy="830997"/>
          </a:xfrm>
          <a:prstGeom prst="rect">
            <a:avLst/>
          </a:prstGeom>
          <a:noFill/>
        </p:spPr>
        <p:txBody>
          <a:bodyPr wrap="square" rtlCol="0">
            <a:spAutoFit/>
          </a:bodyPr>
          <a:lstStyle/>
          <a:p>
            <a:pPr marL="457200" indent="-457200" algn="l">
              <a:buFont typeface="+mj-lt"/>
              <a:buAutoNum type="alphaUcPeriod"/>
            </a:pPr>
            <a:r>
              <a:rPr lang="en-US" sz="2400" u="sng" dirty="0">
                <a:solidFill>
                  <a:srgbClr val="000000"/>
                </a:solidFill>
              </a:rPr>
              <a:t>The Meaning of Fellowship</a:t>
            </a:r>
          </a:p>
          <a:p>
            <a:pPr marL="914400" lvl="1" indent="-457200">
              <a:buFont typeface="+mj-lt"/>
              <a:buAutoNum type="arabicPeriod"/>
            </a:pPr>
            <a:r>
              <a:rPr lang="en-US" sz="2400" i="1" dirty="0">
                <a:solidFill>
                  <a:srgbClr val="000000"/>
                </a:solidFill>
              </a:rPr>
              <a:t>From the </a:t>
            </a:r>
            <a:r>
              <a:rPr lang="en-US" sz="2400" i="1" dirty="0" err="1">
                <a:solidFill>
                  <a:srgbClr val="000000"/>
                </a:solidFill>
              </a:rPr>
              <a:t>Grk</a:t>
            </a:r>
            <a:r>
              <a:rPr lang="en-US" sz="2400" i="1" dirty="0">
                <a:solidFill>
                  <a:srgbClr val="000000"/>
                </a:solidFill>
              </a:rPr>
              <a:t>: Koinonia</a:t>
            </a:r>
          </a:p>
        </p:txBody>
      </p:sp>
      <p:sp>
        <p:nvSpPr>
          <p:cNvPr id="3" name="TextBox 2">
            <a:extLst>
              <a:ext uri="{FF2B5EF4-FFF2-40B4-BE49-F238E27FC236}">
                <a16:creationId xmlns:a16="http://schemas.microsoft.com/office/drawing/2014/main" id="{075FF74F-39FD-19E1-1EE2-C68A5F173E1D}"/>
              </a:ext>
            </a:extLst>
          </p:cNvPr>
          <p:cNvSpPr txBox="1"/>
          <p:nvPr/>
        </p:nvSpPr>
        <p:spPr>
          <a:xfrm>
            <a:off x="1219199" y="571287"/>
            <a:ext cx="7321177" cy="584775"/>
          </a:xfrm>
          <a:prstGeom prst="rect">
            <a:avLst/>
          </a:prstGeom>
          <a:noFill/>
        </p:spPr>
        <p:txBody>
          <a:bodyPr wrap="square" rtlCol="0">
            <a:spAutoFit/>
          </a:bodyPr>
          <a:lstStyle/>
          <a:p>
            <a:pPr marL="514350" indent="-514350" algn="ctr">
              <a:buFont typeface="+mj-lt"/>
              <a:buAutoNum type="romanUcPeriod"/>
            </a:pPr>
            <a:r>
              <a:rPr lang="en-US" sz="3200" dirty="0">
                <a:solidFill>
                  <a:srgbClr val="002060"/>
                </a:solidFill>
                <a:effectLst>
                  <a:outerShdw blurRad="38100" dist="38100" dir="2700000" algn="tl">
                    <a:srgbClr val="000000">
                      <a:alpha val="43137"/>
                    </a:srgbClr>
                  </a:outerShdw>
                </a:effectLst>
                <a:latin typeface="Georgia Pro Cond Semibold" panose="02040706050405020303" pitchFamily="18" charset="0"/>
              </a:rPr>
              <a:t>What is Fellowship?</a:t>
            </a:r>
          </a:p>
        </p:txBody>
      </p:sp>
      <p:sp>
        <p:nvSpPr>
          <p:cNvPr id="6" name="TextBox 5">
            <a:extLst>
              <a:ext uri="{FF2B5EF4-FFF2-40B4-BE49-F238E27FC236}">
                <a16:creationId xmlns:a16="http://schemas.microsoft.com/office/drawing/2014/main" id="{21B8AEB5-A694-1B65-948F-919ECC7ADC78}"/>
              </a:ext>
            </a:extLst>
          </p:cNvPr>
          <p:cNvSpPr txBox="1"/>
          <p:nvPr/>
        </p:nvSpPr>
        <p:spPr>
          <a:xfrm>
            <a:off x="954695" y="3384611"/>
            <a:ext cx="7855974" cy="2400657"/>
          </a:xfrm>
          <a:prstGeom prst="rect">
            <a:avLst/>
          </a:prstGeom>
          <a:solidFill>
            <a:schemeClr val="bg1"/>
          </a:solidFill>
          <a:ln>
            <a:solidFill>
              <a:schemeClr val="tx1"/>
            </a:solidFill>
          </a:ln>
        </p:spPr>
        <p:txBody>
          <a:bodyPr wrap="square" rtlCol="0">
            <a:spAutoFit/>
          </a:bodyPr>
          <a:lstStyle/>
          <a:p>
            <a:pPr algn="ctr"/>
            <a:r>
              <a:rPr lang="en-US" sz="2800" b="1" dirty="0">
                <a:latin typeface="Times New Roman" panose="02020603050405020304" pitchFamily="18" charset="0"/>
                <a:cs typeface="Times New Roman" panose="02020603050405020304" pitchFamily="18" charset="0"/>
              </a:rPr>
              <a:t>1 John 1:7</a:t>
            </a:r>
          </a:p>
          <a:p>
            <a:pPr algn="ctr"/>
            <a:endParaRPr lang="en-US" sz="1000" dirty="0">
              <a:latin typeface="Times New Roman" panose="02020603050405020304" pitchFamily="18" charset="0"/>
              <a:cs typeface="Times New Roman" panose="02020603050405020304" pitchFamily="18" charset="0"/>
            </a:endParaRPr>
          </a:p>
          <a:p>
            <a:r>
              <a:rPr lang="en-US" sz="2800" dirty="0">
                <a:latin typeface="Times New Roman" panose="02020603050405020304" pitchFamily="18" charset="0"/>
                <a:cs typeface="Times New Roman" panose="02020603050405020304" pitchFamily="18" charset="0"/>
              </a:rPr>
              <a:t>But if we walk in the light as He is in the light, we have </a:t>
            </a:r>
            <a:r>
              <a:rPr lang="en-US" sz="2800" b="1" u="sng" dirty="0">
                <a:latin typeface="Times New Roman" panose="02020603050405020304" pitchFamily="18" charset="0"/>
                <a:cs typeface="Times New Roman" panose="02020603050405020304" pitchFamily="18" charset="0"/>
              </a:rPr>
              <a:t>fellowship</a:t>
            </a:r>
            <a:r>
              <a:rPr lang="en-US" sz="2800" dirty="0">
                <a:latin typeface="Times New Roman" panose="02020603050405020304" pitchFamily="18" charset="0"/>
                <a:cs typeface="Times New Roman" panose="02020603050405020304" pitchFamily="18" charset="0"/>
              </a:rPr>
              <a:t> with one another, and the blood of Jesus Christ His Son cleanses us from all sin. </a:t>
            </a:r>
          </a:p>
          <a:p>
            <a:pPr algn="ctr"/>
            <a:endParaRPr lang="en-US" sz="2800" dirty="0">
              <a:latin typeface="Times New Roman" panose="02020603050405020304" pitchFamily="18" charset="0"/>
              <a:cs typeface="Times New Roman" panose="02020603050405020304" pitchFamily="18" charset="0"/>
            </a:endParaRPr>
          </a:p>
        </p:txBody>
      </p:sp>
      <p:grpSp>
        <p:nvGrpSpPr>
          <p:cNvPr id="10" name="Group 9">
            <a:extLst>
              <a:ext uri="{FF2B5EF4-FFF2-40B4-BE49-F238E27FC236}">
                <a16:creationId xmlns:a16="http://schemas.microsoft.com/office/drawing/2014/main" id="{868FE1ED-1AF4-71FD-C4A7-5EE7CBF5CF92}"/>
              </a:ext>
            </a:extLst>
          </p:cNvPr>
          <p:cNvGrpSpPr/>
          <p:nvPr/>
        </p:nvGrpSpPr>
        <p:grpSpPr>
          <a:xfrm>
            <a:off x="2508190" y="4829952"/>
            <a:ext cx="3013583" cy="1936955"/>
            <a:chOff x="2281084" y="4345858"/>
            <a:chExt cx="3013583" cy="1936955"/>
          </a:xfrm>
        </p:grpSpPr>
        <p:sp>
          <p:nvSpPr>
            <p:cNvPr id="11" name="Freeform 6">
              <a:extLst>
                <a:ext uri="{FF2B5EF4-FFF2-40B4-BE49-F238E27FC236}">
                  <a16:creationId xmlns:a16="http://schemas.microsoft.com/office/drawing/2014/main" id="{BB01766C-AA3B-5F66-1C23-5411AF7EB24E}"/>
                </a:ext>
              </a:extLst>
            </p:cNvPr>
            <p:cNvSpPr/>
            <p:nvPr/>
          </p:nvSpPr>
          <p:spPr>
            <a:xfrm>
              <a:off x="2281084" y="4345858"/>
              <a:ext cx="2989006" cy="1936955"/>
            </a:xfrm>
            <a:custGeom>
              <a:avLst/>
              <a:gdLst>
                <a:gd name="connsiteX0" fmla="*/ 934064 w 2989006"/>
                <a:gd name="connsiteY0" fmla="*/ 1936955 h 1936955"/>
                <a:gd name="connsiteX1" fmla="*/ 0 w 2989006"/>
                <a:gd name="connsiteY1" fmla="*/ 0 h 1936955"/>
                <a:gd name="connsiteX2" fmla="*/ 2989006 w 2989006"/>
                <a:gd name="connsiteY2" fmla="*/ 1160207 h 1936955"/>
                <a:gd name="connsiteX3" fmla="*/ 894735 w 2989006"/>
                <a:gd name="connsiteY3" fmla="*/ 1858297 h 1936955"/>
              </a:gdLst>
              <a:ahLst/>
              <a:cxnLst>
                <a:cxn ang="0">
                  <a:pos x="connsiteX0" y="connsiteY0"/>
                </a:cxn>
                <a:cxn ang="0">
                  <a:pos x="connsiteX1" y="connsiteY1"/>
                </a:cxn>
                <a:cxn ang="0">
                  <a:pos x="connsiteX2" y="connsiteY2"/>
                </a:cxn>
                <a:cxn ang="0">
                  <a:pos x="connsiteX3" y="connsiteY3"/>
                </a:cxn>
              </a:cxnLst>
              <a:rect l="l" t="t" r="r" b="b"/>
              <a:pathLst>
                <a:path w="2989006" h="1936955">
                  <a:moveTo>
                    <a:pt x="934064" y="1936955"/>
                  </a:moveTo>
                  <a:lnTo>
                    <a:pt x="0" y="0"/>
                  </a:lnTo>
                  <a:lnTo>
                    <a:pt x="2989006" y="1160207"/>
                  </a:lnTo>
                  <a:lnTo>
                    <a:pt x="894735" y="1858297"/>
                  </a:lnTo>
                </a:path>
              </a:pathLst>
            </a:custGeom>
            <a:solidFill>
              <a:schemeClr val="tx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7E14A101-DFAA-DFF1-8566-52AD2A7BA60E}"/>
                </a:ext>
              </a:extLst>
            </p:cNvPr>
            <p:cNvSpPr/>
            <p:nvPr/>
          </p:nvSpPr>
          <p:spPr>
            <a:xfrm>
              <a:off x="3190564" y="5505542"/>
              <a:ext cx="2104103" cy="766916"/>
            </a:xfrm>
            <a:prstGeom prst="rect">
              <a:avLst/>
            </a:prstGeom>
            <a:solidFill>
              <a:schemeClr val="tx2"/>
            </a:soli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sz="2800" dirty="0"/>
                <a:t>κοινωνία</a:t>
              </a:r>
              <a:endParaRPr lang="en-US" sz="2800" dirty="0"/>
            </a:p>
          </p:txBody>
        </p:sp>
      </p:grpSp>
    </p:spTree>
    <p:extLst>
      <p:ext uri="{BB962C8B-B14F-4D97-AF65-F5344CB8AC3E}">
        <p14:creationId xmlns:p14="http://schemas.microsoft.com/office/powerpoint/2010/main" val="384972712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32"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circle(out)">
                                      <p:cBhvr>
                                        <p:cTn id="7" dur="20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2">
                                            <p:txEl>
                                              <p:pRg st="1" end="1"/>
                                            </p:txEl>
                                          </p:spTgt>
                                        </p:tgtEl>
                                        <p:attrNameLst>
                                          <p:attrName>style.visibility</p:attrName>
                                        </p:attrNameLst>
                                      </p:cBhvr>
                                      <p:to>
                                        <p:strVal val="visible"/>
                                      </p:to>
                                    </p:set>
                                    <p:animEffect transition="in" filter="fade">
                                      <p:cBhvr>
                                        <p:cTn id="12" dur="1000"/>
                                        <p:tgtEl>
                                          <p:spTgt spid="2">
                                            <p:txEl>
                                              <p:pRg st="1" end="1"/>
                                            </p:txEl>
                                          </p:spTgt>
                                        </p:tgtEl>
                                      </p:cBhvr>
                                    </p:animEffect>
                                    <p:anim calcmode="lin" valueType="num">
                                      <p:cBhvr>
                                        <p:cTn id="13" dur="1000" fill="hold"/>
                                        <p:tgtEl>
                                          <p:spTgt spid="2">
                                            <p:txEl>
                                              <p:pRg st="1" end="1"/>
                                            </p:txEl>
                                          </p:spTgt>
                                        </p:tgtEl>
                                        <p:attrNameLst>
                                          <p:attrName>ppt_x</p:attrName>
                                        </p:attrNameLst>
                                      </p:cBhvr>
                                      <p:tavLst>
                                        <p:tav tm="0">
                                          <p:val>
                                            <p:strVal val="#ppt_x"/>
                                          </p:val>
                                        </p:tav>
                                        <p:tav tm="100000">
                                          <p:val>
                                            <p:strVal val="#ppt_x"/>
                                          </p:val>
                                        </p:tav>
                                      </p:tavLst>
                                    </p:anim>
                                    <p:anim calcmode="lin" valueType="num">
                                      <p:cBhvr>
                                        <p:cTn id="14" dur="1000" fill="hold"/>
                                        <p:tgtEl>
                                          <p:spTgt spid="2">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2" presetClass="entr" presetSubtype="1" fill="hold" nodeType="clickEffect">
                                  <p:stCondLst>
                                    <p:cond delay="0"/>
                                  </p:stCondLst>
                                  <p:childTnLst>
                                    <p:set>
                                      <p:cBhvr>
                                        <p:cTn id="18" dur="1" fill="hold">
                                          <p:stCondLst>
                                            <p:cond delay="0"/>
                                          </p:stCondLst>
                                        </p:cTn>
                                        <p:tgtEl>
                                          <p:spTgt spid="10"/>
                                        </p:tgtEl>
                                        <p:attrNameLst>
                                          <p:attrName>style.visibility</p:attrName>
                                        </p:attrNameLst>
                                      </p:cBhvr>
                                      <p:to>
                                        <p:strVal val="visible"/>
                                      </p:to>
                                    </p:set>
                                    <p:animEffect transition="in" filter="wipe(up)">
                                      <p:cBhvr>
                                        <p:cTn id="19"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bldLvl="5"/>
      <p:bldP spid="6" grpId="0" animBg="1"/>
    </p:bldLst>
  </p:timing>
</p:sld>
</file>

<file path=ppt/slides/slide7.xml><?xml version="1.0" encoding="utf-8"?>
<p:sld xmlns:a="http://schemas.openxmlformats.org/drawingml/2006/main" xmlns:r="http://schemas.openxmlformats.org/officeDocument/2006/relationships" xmlns:p="http://schemas.openxmlformats.org/presentationml/2006/main" showMasterSp="0">
  <p:cSld>
    <p:bg>
      <p:bgPr>
        <a:solidFill>
          <a:schemeClr val="tx2"/>
        </a:solidFill>
        <a:effectLst/>
      </p:bgPr>
    </p:bg>
    <p:spTree>
      <p:nvGrpSpPr>
        <p:cNvPr id="1" name=""/>
        <p:cNvGrpSpPr/>
        <p:nvPr/>
      </p:nvGrpSpPr>
      <p:grpSpPr>
        <a:xfrm>
          <a:off x="0" y="0"/>
          <a:ext cx="0" cy="0"/>
          <a:chOff x="0" y="0"/>
          <a:chExt cx="0" cy="0"/>
        </a:xfrm>
      </p:grpSpPr>
      <p:sp>
        <p:nvSpPr>
          <p:cNvPr id="2" name="TextBox 1"/>
          <p:cNvSpPr txBox="1"/>
          <p:nvPr/>
        </p:nvSpPr>
        <p:spPr>
          <a:xfrm>
            <a:off x="412955" y="1101215"/>
            <a:ext cx="8524568" cy="5693866"/>
          </a:xfrm>
          <a:prstGeom prst="rect">
            <a:avLst/>
          </a:prstGeom>
          <a:noFill/>
        </p:spPr>
        <p:txBody>
          <a:bodyPr wrap="square" rtlCol="0">
            <a:spAutoFit/>
          </a:bodyPr>
          <a:lstStyle/>
          <a:p>
            <a:r>
              <a:rPr lang="en-US" sz="2400" dirty="0">
                <a:solidFill>
                  <a:schemeClr val="bg1"/>
                </a:solidFill>
                <a:effectLst>
                  <a:outerShdw blurRad="38100" dist="38100" dir="2700000" algn="tl">
                    <a:srgbClr val="000000">
                      <a:alpha val="43137"/>
                    </a:srgbClr>
                  </a:outerShdw>
                </a:effectLst>
              </a:rPr>
              <a:t>1. </a:t>
            </a:r>
            <a:r>
              <a:rPr lang="en-US" sz="2400" i="1" dirty="0" err="1">
                <a:solidFill>
                  <a:schemeClr val="bg1"/>
                </a:solidFill>
                <a:effectLst>
                  <a:outerShdw blurRad="38100" dist="38100" dir="2700000" algn="tl">
                    <a:srgbClr val="000000">
                      <a:alpha val="43137"/>
                    </a:srgbClr>
                  </a:outerShdw>
                </a:effectLst>
              </a:rPr>
              <a:t>koinonia</a:t>
            </a:r>
            <a:r>
              <a:rPr lang="en-US" sz="2400" i="1" dirty="0">
                <a:solidFill>
                  <a:schemeClr val="bg1"/>
                </a:solidFill>
                <a:effectLst>
                  <a:outerShdw blurRad="38100" dist="38100" dir="2700000" algn="tl">
                    <a:srgbClr val="000000">
                      <a:alpha val="43137"/>
                    </a:srgbClr>
                  </a:outerShdw>
                </a:effectLst>
              </a:rPr>
              <a:t> (</a:t>
            </a:r>
            <a:r>
              <a:rPr lang="el-GR" sz="2400" i="1" dirty="0">
                <a:solidFill>
                  <a:schemeClr val="bg1"/>
                </a:solidFill>
                <a:effectLst>
                  <a:outerShdw blurRad="38100" dist="38100" dir="2700000" algn="tl">
                    <a:srgbClr val="000000">
                      <a:alpha val="43137"/>
                    </a:srgbClr>
                  </a:outerShdw>
                </a:effectLst>
              </a:rPr>
              <a:t>κοινωνία</a:t>
            </a:r>
            <a:r>
              <a:rPr lang="en-US" sz="2400" i="1" dirty="0">
                <a:solidFill>
                  <a:schemeClr val="bg1"/>
                </a:solidFill>
                <a:effectLst>
                  <a:outerShdw blurRad="38100" dist="38100" dir="2700000" algn="tl">
                    <a:srgbClr val="000000">
                      <a:alpha val="43137"/>
                    </a:srgbClr>
                  </a:outerShdw>
                </a:effectLst>
              </a:rPr>
              <a:t>, 2842), </a:t>
            </a:r>
            <a:r>
              <a:rPr lang="en-US" sz="2400" i="1" dirty="0">
                <a:solidFill>
                  <a:srgbClr val="FFFF00"/>
                </a:solidFill>
                <a:effectLst>
                  <a:outerShdw blurRad="38100" dist="38100" dir="2700000" algn="tl">
                    <a:srgbClr val="000000">
                      <a:alpha val="43137"/>
                    </a:srgbClr>
                  </a:outerShdw>
                </a:effectLst>
              </a:rPr>
              <a:t>(a) “communion, fellowship, sharing in common” </a:t>
            </a:r>
            <a:r>
              <a:rPr lang="en-US" sz="2400" i="1" dirty="0">
                <a:solidFill>
                  <a:schemeClr val="bg1"/>
                </a:solidFill>
                <a:effectLst>
                  <a:outerShdw blurRad="38100" dist="38100" dir="2700000" algn="tl">
                    <a:srgbClr val="000000">
                      <a:alpha val="43137"/>
                    </a:srgbClr>
                  </a:outerShdw>
                </a:effectLst>
              </a:rPr>
              <a:t>(from </a:t>
            </a:r>
            <a:r>
              <a:rPr lang="en-US" sz="2400" i="1" dirty="0" err="1">
                <a:solidFill>
                  <a:schemeClr val="bg1"/>
                </a:solidFill>
                <a:effectLst>
                  <a:outerShdw blurRad="38100" dist="38100" dir="2700000" algn="tl">
                    <a:srgbClr val="000000">
                      <a:alpha val="43137"/>
                    </a:srgbClr>
                  </a:outerShdw>
                </a:effectLst>
              </a:rPr>
              <a:t>koinos</a:t>
            </a:r>
            <a:r>
              <a:rPr lang="en-US" sz="2400" i="1" dirty="0">
                <a:solidFill>
                  <a:schemeClr val="bg1"/>
                </a:solidFill>
                <a:effectLst>
                  <a:outerShdw blurRad="38100" dist="38100" dir="2700000" algn="tl">
                    <a:srgbClr val="000000">
                      <a:alpha val="43137"/>
                    </a:srgbClr>
                  </a:outerShdw>
                </a:effectLst>
              </a:rPr>
              <a:t>, “common”), is translated “communion” in 1 Cor. 10:16; Philem. 6, </a:t>
            </a:r>
            <a:r>
              <a:rPr lang="en-US" sz="2400" i="1" dirty="0" err="1">
                <a:solidFill>
                  <a:schemeClr val="bg1"/>
                </a:solidFill>
                <a:effectLst>
                  <a:outerShdw blurRad="38100" dist="38100" dir="2700000" algn="tl">
                    <a:srgbClr val="000000">
                      <a:alpha val="43137"/>
                    </a:srgbClr>
                  </a:outerShdw>
                </a:effectLst>
              </a:rPr>
              <a:t>rv</a:t>
            </a:r>
            <a:r>
              <a:rPr lang="en-US" sz="2400" i="1" dirty="0">
                <a:solidFill>
                  <a:schemeClr val="bg1"/>
                </a:solidFill>
                <a:effectLst>
                  <a:outerShdw blurRad="38100" dist="38100" dir="2700000" algn="tl">
                    <a:srgbClr val="000000">
                      <a:alpha val="43137"/>
                    </a:srgbClr>
                  </a:outerShdw>
                </a:effectLst>
              </a:rPr>
              <a:t>, “fellowship,” for </a:t>
            </a:r>
            <a:r>
              <a:rPr lang="en-US" sz="2400" i="1" dirty="0" err="1">
                <a:solidFill>
                  <a:schemeClr val="bg1"/>
                </a:solidFill>
                <a:effectLst>
                  <a:outerShdw blurRad="38100" dist="38100" dir="2700000" algn="tl">
                    <a:srgbClr val="000000">
                      <a:alpha val="43137"/>
                    </a:srgbClr>
                  </a:outerShdw>
                </a:effectLst>
              </a:rPr>
              <a:t>kjv</a:t>
            </a:r>
            <a:r>
              <a:rPr lang="en-US" sz="2400" i="1" dirty="0">
                <a:solidFill>
                  <a:schemeClr val="bg1"/>
                </a:solidFill>
                <a:effectLst>
                  <a:outerShdw blurRad="38100" dist="38100" dir="2700000" algn="tl">
                    <a:srgbClr val="000000">
                      <a:alpha val="43137"/>
                    </a:srgbClr>
                  </a:outerShdw>
                </a:effectLst>
              </a:rPr>
              <a:t>, “communication”; it is most frequently translated “fellowship”; (b) “that which is the outcome of fellowship, a contribution,” e.g., Rom. 15:26; 2 Cor. 8:4. See communion, contribution, etc.  </a:t>
            </a:r>
          </a:p>
          <a:p>
            <a:r>
              <a:rPr lang="en-US" sz="2400" i="1" dirty="0">
                <a:solidFill>
                  <a:schemeClr val="bg1"/>
                </a:solidFill>
                <a:effectLst>
                  <a:outerShdw blurRad="38100" dist="38100" dir="2700000" algn="tl">
                    <a:srgbClr val="000000">
                      <a:alpha val="43137"/>
                    </a:srgbClr>
                  </a:outerShdw>
                </a:effectLst>
              </a:rPr>
              <a:t>Note: In Eph. 3:9, some </a:t>
            </a:r>
            <a:r>
              <a:rPr lang="en-US" sz="2400" i="1" dirty="0" err="1">
                <a:solidFill>
                  <a:schemeClr val="bg1"/>
                </a:solidFill>
                <a:effectLst>
                  <a:outerShdw blurRad="38100" dist="38100" dir="2700000" algn="tl">
                    <a:srgbClr val="000000">
                      <a:alpha val="43137"/>
                    </a:srgbClr>
                  </a:outerShdw>
                </a:effectLst>
              </a:rPr>
              <a:t>mss.</a:t>
            </a:r>
            <a:r>
              <a:rPr lang="en-US" sz="2400" i="1" dirty="0">
                <a:solidFill>
                  <a:schemeClr val="bg1"/>
                </a:solidFill>
                <a:effectLst>
                  <a:outerShdw blurRad="38100" dist="38100" dir="2700000" algn="tl">
                    <a:srgbClr val="000000">
                      <a:alpha val="43137"/>
                    </a:srgbClr>
                  </a:outerShdw>
                </a:effectLst>
              </a:rPr>
              <a:t> have </a:t>
            </a:r>
            <a:r>
              <a:rPr lang="en-US" sz="2400" i="1" dirty="0" err="1">
                <a:solidFill>
                  <a:schemeClr val="bg1"/>
                </a:solidFill>
                <a:effectLst>
                  <a:outerShdw blurRad="38100" dist="38100" dir="2700000" algn="tl">
                    <a:srgbClr val="000000">
                      <a:alpha val="43137"/>
                    </a:srgbClr>
                  </a:outerShdw>
                </a:effectLst>
              </a:rPr>
              <a:t>koinonia</a:t>
            </a:r>
            <a:r>
              <a:rPr lang="en-US" sz="2400" i="1" dirty="0">
                <a:solidFill>
                  <a:schemeClr val="bg1"/>
                </a:solidFill>
                <a:effectLst>
                  <a:outerShdw blurRad="38100" dist="38100" dir="2700000" algn="tl">
                    <a:srgbClr val="000000">
                      <a:alpha val="43137"/>
                    </a:srgbClr>
                  </a:outerShdw>
                </a:effectLst>
              </a:rPr>
              <a:t>, instead of </a:t>
            </a:r>
            <a:r>
              <a:rPr lang="en-US" sz="2400" i="1" dirty="0" err="1">
                <a:solidFill>
                  <a:schemeClr val="bg1"/>
                </a:solidFill>
                <a:effectLst>
                  <a:outerShdw blurRad="38100" dist="38100" dir="2700000" algn="tl">
                    <a:srgbClr val="000000">
                      <a:alpha val="43137"/>
                    </a:srgbClr>
                  </a:outerShdw>
                </a:effectLst>
              </a:rPr>
              <a:t>oikonomia</a:t>
            </a:r>
            <a:r>
              <a:rPr lang="en-US" sz="2400" i="1" dirty="0">
                <a:solidFill>
                  <a:schemeClr val="bg1"/>
                </a:solidFill>
                <a:effectLst>
                  <a:outerShdw blurRad="38100" dist="38100" dir="2700000" algn="tl">
                    <a:srgbClr val="000000">
                      <a:alpha val="43137"/>
                    </a:srgbClr>
                  </a:outerShdw>
                </a:effectLst>
              </a:rPr>
              <a:t>, “dispensation,” </a:t>
            </a:r>
            <a:r>
              <a:rPr lang="en-US" sz="2400" i="1" dirty="0" err="1">
                <a:solidFill>
                  <a:schemeClr val="bg1"/>
                </a:solidFill>
                <a:effectLst>
                  <a:outerShdw blurRad="38100" dist="38100" dir="2700000" algn="tl">
                    <a:srgbClr val="000000">
                      <a:alpha val="43137"/>
                    </a:srgbClr>
                  </a:outerShdw>
                </a:effectLst>
              </a:rPr>
              <a:t>rv.</a:t>
            </a:r>
            <a:r>
              <a:rPr lang="en-US" sz="2400" i="1" dirty="0">
                <a:solidFill>
                  <a:schemeClr val="bg1"/>
                </a:solidFill>
                <a:effectLst>
                  <a:outerShdw blurRad="38100" dist="38100" dir="2700000" algn="tl">
                    <a:srgbClr val="000000">
                      <a:alpha val="43137"/>
                    </a:srgbClr>
                  </a:outerShdw>
                </a:effectLst>
              </a:rPr>
              <a:t>  </a:t>
            </a:r>
          </a:p>
          <a:p>
            <a:endParaRPr lang="en-US" sz="800" dirty="0">
              <a:solidFill>
                <a:schemeClr val="bg1"/>
              </a:solidFill>
              <a:effectLst>
                <a:outerShdw blurRad="38100" dist="38100" dir="2700000" algn="tl">
                  <a:srgbClr val="000000">
                    <a:alpha val="43137"/>
                  </a:srgbClr>
                </a:outerShdw>
              </a:effectLst>
            </a:endParaRPr>
          </a:p>
          <a:p>
            <a:r>
              <a:rPr lang="en-US" sz="2400" dirty="0">
                <a:solidFill>
                  <a:schemeClr val="bg1"/>
                </a:solidFill>
                <a:effectLst>
                  <a:outerShdw blurRad="38100" dist="38100" dir="2700000" algn="tl">
                    <a:srgbClr val="000000">
                      <a:alpha val="43137"/>
                    </a:srgbClr>
                  </a:outerShdw>
                </a:effectLst>
              </a:rPr>
              <a:t>3. </a:t>
            </a:r>
            <a:r>
              <a:rPr lang="en-US" sz="2400" i="1" dirty="0" err="1">
                <a:solidFill>
                  <a:schemeClr val="bg1"/>
                </a:solidFill>
                <a:effectLst>
                  <a:outerShdw blurRad="38100" dist="38100" dir="2700000" algn="tl">
                    <a:srgbClr val="000000">
                      <a:alpha val="43137"/>
                    </a:srgbClr>
                  </a:outerShdw>
                </a:effectLst>
              </a:rPr>
              <a:t>koinonos</a:t>
            </a:r>
            <a:r>
              <a:rPr lang="en-US" sz="2400" i="1" dirty="0">
                <a:solidFill>
                  <a:schemeClr val="bg1"/>
                </a:solidFill>
                <a:effectLst>
                  <a:outerShdw blurRad="38100" dist="38100" dir="2700000" algn="tl">
                    <a:srgbClr val="000000">
                      <a:alpha val="43137"/>
                    </a:srgbClr>
                  </a:outerShdw>
                </a:effectLst>
              </a:rPr>
              <a:t> (</a:t>
            </a:r>
            <a:r>
              <a:rPr lang="el-GR" sz="2400" i="1" dirty="0">
                <a:solidFill>
                  <a:schemeClr val="bg1"/>
                </a:solidFill>
                <a:effectLst>
                  <a:outerShdw blurRad="38100" dist="38100" dir="2700000" algn="tl">
                    <a:srgbClr val="000000">
                      <a:alpha val="43137"/>
                    </a:srgbClr>
                  </a:outerShdw>
                </a:effectLst>
              </a:rPr>
              <a:t>κοινωνός</a:t>
            </a:r>
            <a:r>
              <a:rPr lang="en-US" sz="2400" i="1" dirty="0">
                <a:solidFill>
                  <a:schemeClr val="bg1"/>
                </a:solidFill>
                <a:effectLst>
                  <a:outerShdw blurRad="38100" dist="38100" dir="2700000" algn="tl">
                    <a:srgbClr val="000000">
                      <a:alpha val="43137"/>
                    </a:srgbClr>
                  </a:outerShdw>
                </a:effectLst>
              </a:rPr>
              <a:t>, 2844) denotes </a:t>
            </a:r>
            <a:r>
              <a:rPr lang="en-US" sz="2400" i="1" dirty="0">
                <a:solidFill>
                  <a:srgbClr val="FFFF00"/>
                </a:solidFill>
                <a:effectLst>
                  <a:outerShdw blurRad="38100" dist="38100" dir="2700000" algn="tl">
                    <a:srgbClr val="000000">
                      <a:alpha val="43137"/>
                    </a:srgbClr>
                  </a:outerShdw>
                </a:effectLst>
              </a:rPr>
              <a:t>“a partaker” or “partner” </a:t>
            </a:r>
            <a:r>
              <a:rPr lang="en-US" sz="2400" i="1" dirty="0">
                <a:solidFill>
                  <a:schemeClr val="bg1"/>
                </a:solidFill>
                <a:effectLst>
                  <a:outerShdw blurRad="38100" dist="38100" dir="2700000" algn="tl">
                    <a:srgbClr val="000000">
                      <a:alpha val="43137"/>
                    </a:srgbClr>
                  </a:outerShdw>
                </a:effectLst>
              </a:rPr>
              <a:t>(akin to No. 1); in 1 Cor. 10:20 it is used with </a:t>
            </a:r>
            <a:r>
              <a:rPr lang="en-US" sz="2400" i="1" dirty="0" err="1">
                <a:solidFill>
                  <a:schemeClr val="bg1"/>
                </a:solidFill>
                <a:effectLst>
                  <a:outerShdw blurRad="38100" dist="38100" dir="2700000" algn="tl">
                    <a:srgbClr val="000000">
                      <a:alpha val="43137"/>
                    </a:srgbClr>
                  </a:outerShdw>
                </a:effectLst>
              </a:rPr>
              <a:t>ginomai</a:t>
            </a:r>
            <a:r>
              <a:rPr lang="en-US" sz="2400" i="1" dirty="0">
                <a:solidFill>
                  <a:schemeClr val="bg1"/>
                </a:solidFill>
                <a:effectLst>
                  <a:outerShdw blurRad="38100" dist="38100" dir="2700000" algn="tl">
                    <a:srgbClr val="000000">
                      <a:alpha val="43137"/>
                    </a:srgbClr>
                  </a:outerShdw>
                </a:effectLst>
              </a:rPr>
              <a:t>, “to become,” “that ye should have communion with,” </a:t>
            </a:r>
            <a:r>
              <a:rPr lang="en-US" sz="2400" i="1" dirty="0" err="1">
                <a:solidFill>
                  <a:schemeClr val="bg1"/>
                </a:solidFill>
                <a:effectLst>
                  <a:outerShdw blurRad="38100" dist="38100" dir="2700000" algn="tl">
                    <a:srgbClr val="000000">
                      <a:alpha val="43137"/>
                    </a:srgbClr>
                  </a:outerShdw>
                </a:effectLst>
              </a:rPr>
              <a:t>rv</a:t>
            </a:r>
            <a:r>
              <a:rPr lang="en-US" sz="2400" i="1" dirty="0">
                <a:solidFill>
                  <a:schemeClr val="bg1"/>
                </a:solidFill>
                <a:effectLst>
                  <a:outerShdw blurRad="38100" dist="38100" dir="2700000" algn="tl">
                    <a:srgbClr val="000000">
                      <a:alpha val="43137"/>
                    </a:srgbClr>
                  </a:outerShdw>
                </a:effectLst>
              </a:rPr>
              <a:t> (</a:t>
            </a:r>
            <a:r>
              <a:rPr lang="en-US" sz="2400" i="1" dirty="0" err="1">
                <a:solidFill>
                  <a:schemeClr val="bg1"/>
                </a:solidFill>
                <a:effectLst>
                  <a:outerShdw blurRad="38100" dist="38100" dir="2700000" algn="tl">
                    <a:srgbClr val="000000">
                      <a:alpha val="43137"/>
                    </a:srgbClr>
                  </a:outerShdw>
                </a:effectLst>
              </a:rPr>
              <a:t>kjv</a:t>
            </a:r>
            <a:r>
              <a:rPr lang="en-US" sz="2400" i="1" dirty="0">
                <a:solidFill>
                  <a:schemeClr val="bg1"/>
                </a:solidFill>
                <a:effectLst>
                  <a:outerShdw blurRad="38100" dist="38100" dir="2700000" algn="tl">
                    <a:srgbClr val="000000">
                      <a:alpha val="43137"/>
                    </a:srgbClr>
                  </a:outerShdw>
                </a:effectLst>
              </a:rPr>
              <a:t>, fellowship with). See companion, partaker, partner.  </a:t>
            </a:r>
          </a:p>
          <a:p>
            <a:endParaRPr lang="en-US" sz="1000" dirty="0">
              <a:solidFill>
                <a:schemeClr val="bg1"/>
              </a:solidFill>
              <a:effectLst>
                <a:outerShdw blurRad="38100" dist="38100" dir="2700000" algn="tl">
                  <a:srgbClr val="000000">
                    <a:alpha val="43137"/>
                  </a:srgbClr>
                </a:outerShdw>
              </a:effectLst>
            </a:endParaRPr>
          </a:p>
          <a:p>
            <a:r>
              <a:rPr lang="en-US" sz="2400" dirty="0">
                <a:solidFill>
                  <a:schemeClr val="bg1"/>
                </a:solidFill>
                <a:effectLst>
                  <a:outerShdw blurRad="38100" dist="38100" dir="2700000" algn="tl">
                    <a:srgbClr val="000000">
                      <a:alpha val="43137"/>
                    </a:srgbClr>
                  </a:outerShdw>
                </a:effectLst>
              </a:rPr>
              <a:t> </a:t>
            </a:r>
            <a:r>
              <a:rPr lang="en-US" sz="2000" dirty="0">
                <a:effectLst>
                  <a:outerShdw blurRad="38100" dist="38100" dir="2700000" algn="tl">
                    <a:srgbClr val="000000">
                      <a:alpha val="43137"/>
                    </a:srgbClr>
                  </a:outerShdw>
                </a:effectLst>
              </a:rPr>
              <a:t>Vine, W. E., Unger, M. F., &amp; White, W., Jr. (1996). </a:t>
            </a:r>
            <a:r>
              <a:rPr lang="en-US" sz="2000" i="1" dirty="0">
                <a:effectLst>
                  <a:outerShdw blurRad="38100" dist="38100" dir="2700000" algn="tl">
                    <a:srgbClr val="000000">
                      <a:alpha val="43137"/>
                    </a:srgbClr>
                  </a:outerShdw>
                </a:effectLst>
              </a:rPr>
              <a:t>Vine’s Complete Expository Dictionary of Old and New Testament Words</a:t>
            </a:r>
            <a:r>
              <a:rPr lang="en-US" sz="2000" dirty="0">
                <a:effectLst>
                  <a:outerShdw blurRad="38100" dist="38100" dir="2700000" algn="tl">
                    <a:srgbClr val="000000">
                      <a:alpha val="43137"/>
                    </a:srgbClr>
                  </a:outerShdw>
                </a:effectLst>
              </a:rPr>
              <a:t> (Vol. 2, p. 233</a:t>
            </a:r>
            <a:endParaRPr lang="en-US" sz="2400" dirty="0">
              <a:effectLst>
                <a:outerShdw blurRad="38100" dist="38100" dir="2700000" algn="tl">
                  <a:srgbClr val="000000">
                    <a:alpha val="43137"/>
                  </a:srgbClr>
                </a:outerShdw>
              </a:effectLst>
            </a:endParaRPr>
          </a:p>
        </p:txBody>
      </p:sp>
      <p:sp>
        <p:nvSpPr>
          <p:cNvPr id="3" name="Rounded Rectangle 2"/>
          <p:cNvSpPr/>
          <p:nvPr/>
        </p:nvSpPr>
        <p:spPr>
          <a:xfrm>
            <a:off x="98324" y="68825"/>
            <a:ext cx="3814916" cy="884903"/>
          </a:xfrm>
          <a:prstGeom prst="roundRect">
            <a:avLst/>
          </a:prstGeom>
          <a:solidFill>
            <a:schemeClr val="tx2">
              <a:lumMod val="75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400" b="0" i="0" u="none" strike="noStrike" kern="0" cap="none" spc="0" normalizeH="0" baseline="0" noProof="0" dirty="0">
                <a:ln>
                  <a:noFill/>
                </a:ln>
                <a:solidFill>
                  <a:schemeClr val="bg1"/>
                </a:solidFill>
                <a:effectLst/>
                <a:uLnTx/>
                <a:uFillTx/>
              </a:rPr>
              <a:t>W.E. </a:t>
            </a:r>
            <a:r>
              <a:rPr lang="en-US" sz="2400" kern="0" dirty="0">
                <a:solidFill>
                  <a:schemeClr val="bg1"/>
                </a:solidFill>
              </a:rPr>
              <a:t>Vine</a:t>
            </a:r>
            <a:endParaRPr kumimoji="0" lang="en-US" sz="2400" b="0" i="0" u="none" strike="noStrike" kern="0" cap="none" spc="0" normalizeH="0" baseline="0" noProof="0" dirty="0">
              <a:ln>
                <a:noFill/>
              </a:ln>
              <a:solidFill>
                <a:schemeClr val="bg1"/>
              </a:solidFill>
              <a:effectLst/>
              <a:uLnTx/>
              <a:uFillTx/>
            </a:endParaRPr>
          </a:p>
        </p:txBody>
      </p:sp>
    </p:spTree>
    <p:extLst>
      <p:ext uri="{BB962C8B-B14F-4D97-AF65-F5344CB8AC3E}">
        <p14:creationId xmlns:p14="http://schemas.microsoft.com/office/powerpoint/2010/main" val="278733904"/>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showMasterSp="0">
  <p:cSld>
    <p:bg>
      <p:bgPr>
        <a:solidFill>
          <a:schemeClr val="tx2"/>
        </a:solidFill>
        <a:effectLst/>
      </p:bgPr>
    </p:bg>
    <p:spTree>
      <p:nvGrpSpPr>
        <p:cNvPr id="1" name=""/>
        <p:cNvGrpSpPr/>
        <p:nvPr/>
      </p:nvGrpSpPr>
      <p:grpSpPr>
        <a:xfrm>
          <a:off x="0" y="0"/>
          <a:ext cx="0" cy="0"/>
          <a:chOff x="0" y="0"/>
          <a:chExt cx="0" cy="0"/>
        </a:xfrm>
      </p:grpSpPr>
      <p:sp>
        <p:nvSpPr>
          <p:cNvPr id="2" name="TextBox 1"/>
          <p:cNvSpPr txBox="1"/>
          <p:nvPr/>
        </p:nvSpPr>
        <p:spPr>
          <a:xfrm>
            <a:off x="334294" y="1002891"/>
            <a:ext cx="8613059" cy="4524315"/>
          </a:xfrm>
          <a:prstGeom prst="rect">
            <a:avLst/>
          </a:prstGeom>
          <a:noFill/>
        </p:spPr>
        <p:txBody>
          <a:bodyPr wrap="square" rtlCol="0">
            <a:spAutoFit/>
          </a:bodyPr>
          <a:lstStyle/>
          <a:p>
            <a:r>
              <a:rPr lang="en-US" sz="2400" i="1" dirty="0">
                <a:solidFill>
                  <a:schemeClr val="bg1"/>
                </a:solidFill>
              </a:rPr>
              <a:t>“fellowship, </a:t>
            </a:r>
            <a:r>
              <a:rPr lang="en-US" sz="2400" i="1" dirty="0">
                <a:solidFill>
                  <a:srgbClr val="FFFF00"/>
                </a:solidFill>
              </a:rPr>
              <a:t>association, community, communion, joint participation, intercourse; </a:t>
            </a:r>
            <a:r>
              <a:rPr lang="en-US" sz="2400" i="1" dirty="0">
                <a:solidFill>
                  <a:schemeClr val="bg1"/>
                </a:solidFill>
              </a:rPr>
              <a:t>in the N. T. as in class, </a:t>
            </a:r>
            <a:r>
              <a:rPr lang="en-US" sz="2400" i="1" dirty="0" err="1">
                <a:solidFill>
                  <a:schemeClr val="bg1"/>
                </a:solidFill>
              </a:rPr>
              <a:t>Grk</a:t>
            </a:r>
            <a:r>
              <a:rPr lang="en-US" sz="2400" i="1" dirty="0">
                <a:solidFill>
                  <a:schemeClr val="bg1"/>
                </a:solidFill>
              </a:rPr>
              <a:t>.</a:t>
            </a:r>
          </a:p>
          <a:p>
            <a:endParaRPr lang="en-US" sz="800" i="1" dirty="0">
              <a:solidFill>
                <a:schemeClr val="bg1"/>
              </a:solidFill>
            </a:endParaRPr>
          </a:p>
          <a:p>
            <a:pPr marL="342900" indent="-342900">
              <a:buAutoNum type="arabicPeriod"/>
            </a:pPr>
            <a:r>
              <a:rPr lang="en-US" sz="2400" i="1" dirty="0">
                <a:solidFill>
                  <a:schemeClr val="bg1"/>
                </a:solidFill>
              </a:rPr>
              <a:t>the share which one has in anything, participation; w. gen. of the thing in which he shares:</a:t>
            </a:r>
          </a:p>
          <a:p>
            <a:pPr marL="342900" indent="-342900">
              <a:buAutoNum type="arabicPeriod"/>
            </a:pPr>
            <a:endParaRPr lang="en-US" sz="800" i="1" dirty="0">
              <a:solidFill>
                <a:schemeClr val="bg1"/>
              </a:solidFill>
            </a:endParaRPr>
          </a:p>
          <a:p>
            <a:r>
              <a:rPr lang="en-US" sz="2400" dirty="0">
                <a:solidFill>
                  <a:schemeClr val="bg1"/>
                </a:solidFill>
              </a:rPr>
              <a:t>2. </a:t>
            </a:r>
            <a:r>
              <a:rPr lang="en-US" sz="2400" i="1" dirty="0">
                <a:solidFill>
                  <a:schemeClr val="bg1"/>
                </a:solidFill>
              </a:rPr>
              <a:t>intercourse, fellowship, intimacy: </a:t>
            </a:r>
            <a:r>
              <a:rPr lang="el-GR" sz="2400" i="1" dirty="0">
                <a:solidFill>
                  <a:schemeClr val="bg1"/>
                </a:solidFill>
              </a:rPr>
              <a:t>δεξιὰ κοινωνίας</a:t>
            </a:r>
            <a:r>
              <a:rPr lang="en-US" sz="2400" i="1" dirty="0">
                <a:solidFill>
                  <a:schemeClr val="bg1"/>
                </a:solidFill>
              </a:rPr>
              <a:t>, the right hand as the sign and pledge of fellowship (in fulfilling the apostolic office)</a:t>
            </a:r>
          </a:p>
          <a:p>
            <a:endParaRPr lang="en-US" sz="800" i="1" dirty="0">
              <a:solidFill>
                <a:schemeClr val="bg1"/>
              </a:solidFill>
            </a:endParaRPr>
          </a:p>
          <a:p>
            <a:r>
              <a:rPr lang="en-US" sz="2400" dirty="0">
                <a:solidFill>
                  <a:schemeClr val="bg1"/>
                </a:solidFill>
              </a:rPr>
              <a:t>3. </a:t>
            </a:r>
            <a:r>
              <a:rPr lang="en-US" sz="2400" i="1" dirty="0">
                <a:solidFill>
                  <a:schemeClr val="bg1"/>
                </a:solidFill>
              </a:rPr>
              <a:t>a benefaction jointly contributed, a collection, a contribution, as exhibiting an embodiment and proof of fellowship</a:t>
            </a:r>
            <a:endParaRPr lang="nl-NL" sz="2400" i="1" dirty="0">
              <a:solidFill>
                <a:schemeClr val="bg1"/>
              </a:solidFill>
            </a:endParaRPr>
          </a:p>
          <a:p>
            <a:endParaRPr lang="en-US" sz="2400" dirty="0">
              <a:solidFill>
                <a:schemeClr val="bg1"/>
              </a:solidFill>
            </a:endParaRPr>
          </a:p>
          <a:p>
            <a:r>
              <a:rPr lang="en-US" sz="2400" dirty="0">
                <a:solidFill>
                  <a:schemeClr val="bg1"/>
                </a:solidFill>
              </a:rPr>
              <a:t> </a:t>
            </a:r>
            <a:r>
              <a:rPr lang="en-US" sz="2400" dirty="0"/>
              <a:t>Thayer, J. H. (1889). </a:t>
            </a:r>
            <a:r>
              <a:rPr lang="en-US" sz="2400" i="1" dirty="0"/>
              <a:t>A Greek-English lexicon of the New Testament </a:t>
            </a:r>
            <a:r>
              <a:rPr lang="en-US" sz="2400" dirty="0"/>
              <a:t>(p. 352)</a:t>
            </a:r>
          </a:p>
        </p:txBody>
      </p:sp>
      <p:sp>
        <p:nvSpPr>
          <p:cNvPr id="3" name="Rounded Rectangle 2"/>
          <p:cNvSpPr/>
          <p:nvPr/>
        </p:nvSpPr>
        <p:spPr>
          <a:xfrm>
            <a:off x="98323" y="68826"/>
            <a:ext cx="3864077" cy="599768"/>
          </a:xfrm>
          <a:prstGeom prst="roundRect">
            <a:avLst/>
          </a:prstGeom>
          <a:solidFill>
            <a:schemeClr val="tx2">
              <a:lumMod val="75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bg1"/>
                </a:solidFill>
              </a:rPr>
              <a:t>Thayer’s Lexicon</a:t>
            </a:r>
          </a:p>
        </p:txBody>
      </p:sp>
    </p:spTree>
    <p:extLst>
      <p:ext uri="{BB962C8B-B14F-4D97-AF65-F5344CB8AC3E}">
        <p14:creationId xmlns:p14="http://schemas.microsoft.com/office/powerpoint/2010/main" val="2739067278"/>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showMasterSp="0">
  <p:cSld>
    <p:bg>
      <p:bgPr>
        <a:solidFill>
          <a:schemeClr val="tx2"/>
        </a:solidFill>
        <a:effectLst/>
      </p:bgPr>
    </p:bg>
    <p:spTree>
      <p:nvGrpSpPr>
        <p:cNvPr id="1" name=""/>
        <p:cNvGrpSpPr/>
        <p:nvPr/>
      </p:nvGrpSpPr>
      <p:grpSpPr>
        <a:xfrm>
          <a:off x="0" y="0"/>
          <a:ext cx="0" cy="0"/>
          <a:chOff x="0" y="0"/>
          <a:chExt cx="0" cy="0"/>
        </a:xfrm>
      </p:grpSpPr>
      <p:sp>
        <p:nvSpPr>
          <p:cNvPr id="2" name="Rounded Rectangle 1"/>
          <p:cNvSpPr/>
          <p:nvPr/>
        </p:nvSpPr>
        <p:spPr>
          <a:xfrm>
            <a:off x="98323" y="68826"/>
            <a:ext cx="3864077" cy="599768"/>
          </a:xfrm>
          <a:prstGeom prst="roundRect">
            <a:avLst/>
          </a:prstGeom>
          <a:solidFill>
            <a:schemeClr val="tx2">
              <a:lumMod val="75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bg1"/>
                </a:solidFill>
              </a:rPr>
              <a:t>TDNT</a:t>
            </a:r>
          </a:p>
        </p:txBody>
      </p:sp>
      <p:sp>
        <p:nvSpPr>
          <p:cNvPr id="4" name="TextBox 3"/>
          <p:cNvSpPr txBox="1"/>
          <p:nvPr/>
        </p:nvSpPr>
        <p:spPr>
          <a:xfrm>
            <a:off x="471948" y="1179870"/>
            <a:ext cx="7954297" cy="2677656"/>
          </a:xfrm>
          <a:prstGeom prst="rect">
            <a:avLst/>
          </a:prstGeom>
          <a:noFill/>
        </p:spPr>
        <p:txBody>
          <a:bodyPr wrap="square" rtlCol="0">
            <a:spAutoFit/>
          </a:bodyPr>
          <a:lstStyle/>
          <a:p>
            <a:r>
              <a:rPr lang="el-GR" sz="2400" dirty="0">
                <a:solidFill>
                  <a:schemeClr val="bg1"/>
                </a:solidFill>
                <a:effectLst>
                  <a:outerShdw blurRad="38100" dist="38100" dir="2700000" algn="tl">
                    <a:srgbClr val="000000">
                      <a:alpha val="43137"/>
                    </a:srgbClr>
                  </a:outerShdw>
                </a:effectLst>
              </a:rPr>
              <a:t>κοινωνός</a:t>
            </a:r>
            <a:r>
              <a:rPr lang="en-US" sz="2400" dirty="0">
                <a:solidFill>
                  <a:schemeClr val="bg1"/>
                </a:solidFill>
                <a:effectLst>
                  <a:outerShdw blurRad="38100" dist="38100" dir="2700000" algn="tl">
                    <a:srgbClr val="000000">
                      <a:alpha val="43137"/>
                    </a:srgbClr>
                  </a:outerShdw>
                </a:effectLst>
              </a:rPr>
              <a:t> means </a:t>
            </a:r>
            <a:r>
              <a:rPr lang="en-US" sz="2400" dirty="0">
                <a:solidFill>
                  <a:srgbClr val="FFFF00"/>
                </a:solidFill>
                <a:effectLst>
                  <a:outerShdw blurRad="38100" dist="38100" dir="2700000" algn="tl">
                    <a:srgbClr val="000000">
                      <a:alpha val="43137"/>
                    </a:srgbClr>
                  </a:outerShdw>
                </a:effectLst>
              </a:rPr>
              <a:t>“fellow,” “participant.” It implies fellowship or sharing with someone or in something.</a:t>
            </a:r>
          </a:p>
          <a:p>
            <a:endParaRPr lang="en-US" sz="2400" dirty="0">
              <a:solidFill>
                <a:schemeClr val="bg1"/>
              </a:solidFill>
              <a:effectLst>
                <a:outerShdw blurRad="38100" dist="38100" dir="2700000" algn="tl">
                  <a:srgbClr val="000000">
                    <a:alpha val="43137"/>
                  </a:srgbClr>
                </a:outerShdw>
              </a:effectLst>
            </a:endParaRPr>
          </a:p>
          <a:p>
            <a:pPr lvl="1"/>
            <a:r>
              <a:rPr lang="en-US" sz="2400" dirty="0">
                <a:effectLst>
                  <a:outerShdw blurRad="38100" dist="38100" dir="2700000" algn="tl">
                    <a:srgbClr val="000000">
                      <a:alpha val="43137"/>
                    </a:srgbClr>
                  </a:outerShdw>
                </a:effectLst>
              </a:rPr>
              <a:t>Kittel, G., </a:t>
            </a:r>
            <a:r>
              <a:rPr lang="en-US" sz="2400" dirty="0" err="1">
                <a:effectLst>
                  <a:outerShdw blurRad="38100" dist="38100" dir="2700000" algn="tl">
                    <a:srgbClr val="000000">
                      <a:alpha val="43137"/>
                    </a:srgbClr>
                  </a:outerShdw>
                </a:effectLst>
              </a:rPr>
              <a:t>Bromiley</a:t>
            </a:r>
            <a:r>
              <a:rPr lang="en-US" sz="2400" dirty="0">
                <a:effectLst>
                  <a:outerShdw blurRad="38100" dist="38100" dir="2700000" algn="tl">
                    <a:srgbClr val="000000">
                      <a:alpha val="43137"/>
                    </a:srgbClr>
                  </a:outerShdw>
                </a:effectLst>
              </a:rPr>
              <a:t>, G. W., &amp; Friedrich, G. (Eds.). (1964–). </a:t>
            </a:r>
            <a:r>
              <a:rPr lang="en-US" sz="2400" i="1" dirty="0">
                <a:effectLst>
                  <a:outerShdw blurRad="38100" dist="38100" dir="2700000" algn="tl">
                    <a:srgbClr val="000000">
                      <a:alpha val="43137"/>
                    </a:srgbClr>
                  </a:outerShdw>
                </a:effectLst>
              </a:rPr>
              <a:t>Theological dictionary of the New Testament</a:t>
            </a:r>
            <a:r>
              <a:rPr lang="en-US" sz="2400" dirty="0">
                <a:effectLst>
                  <a:outerShdw blurRad="38100" dist="38100" dir="2700000" algn="tl">
                    <a:srgbClr val="000000">
                      <a:alpha val="43137"/>
                    </a:srgbClr>
                  </a:outerShdw>
                </a:effectLst>
              </a:rPr>
              <a:t> (electronic ed., Vol. 3, p. 797). Grand Rapids, MI: Eerdmans.</a:t>
            </a:r>
          </a:p>
          <a:p>
            <a:endParaRPr lang="en-US" sz="2400" dirty="0">
              <a:solidFill>
                <a:schemeClr val="bg1"/>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1330863980"/>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showMasterSp="0">
  <p:cSld>
    <p:bg>
      <p:bgPr>
        <a:solidFill>
          <a:schemeClr val="tx2"/>
        </a:solidFill>
        <a:effectLst/>
      </p:bgPr>
    </p:bg>
    <p:spTree>
      <p:nvGrpSpPr>
        <p:cNvPr id="1" name=""/>
        <p:cNvGrpSpPr/>
        <p:nvPr/>
      </p:nvGrpSpPr>
      <p:grpSpPr>
        <a:xfrm>
          <a:off x="0" y="0"/>
          <a:ext cx="0" cy="0"/>
          <a:chOff x="0" y="0"/>
          <a:chExt cx="0" cy="0"/>
        </a:xfrm>
      </p:grpSpPr>
      <p:sp>
        <p:nvSpPr>
          <p:cNvPr id="2" name="Rounded Rectangle 1"/>
          <p:cNvSpPr/>
          <p:nvPr/>
        </p:nvSpPr>
        <p:spPr>
          <a:xfrm>
            <a:off x="98323" y="68826"/>
            <a:ext cx="3864077" cy="599768"/>
          </a:xfrm>
          <a:prstGeom prst="roundRect">
            <a:avLst/>
          </a:prstGeom>
          <a:solidFill>
            <a:schemeClr val="tx2">
              <a:lumMod val="75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400" b="0" i="0" u="none" strike="noStrike" kern="0" cap="none" spc="0" normalizeH="0" baseline="0" noProof="0" dirty="0">
                <a:ln>
                  <a:noFill/>
                </a:ln>
                <a:solidFill>
                  <a:schemeClr val="bg1"/>
                </a:solidFill>
                <a:effectLst/>
                <a:uLnTx/>
                <a:uFillTx/>
              </a:rPr>
              <a:t>Strong’s</a:t>
            </a:r>
          </a:p>
        </p:txBody>
      </p:sp>
      <p:sp>
        <p:nvSpPr>
          <p:cNvPr id="3" name="TextBox 2"/>
          <p:cNvSpPr txBox="1"/>
          <p:nvPr/>
        </p:nvSpPr>
        <p:spPr>
          <a:xfrm>
            <a:off x="471949" y="1071716"/>
            <a:ext cx="8003458" cy="4154984"/>
          </a:xfrm>
          <a:prstGeom prst="rect">
            <a:avLst/>
          </a:prstGeom>
          <a:noFill/>
        </p:spPr>
        <p:txBody>
          <a:bodyPr wrap="square" rtlCol="0">
            <a:spAutoFit/>
          </a:bodyPr>
          <a:lstStyle/>
          <a:p>
            <a:pPr marL="342900" indent="-342900">
              <a:buAutoNum type="arabicPeriod" startAt="2842"/>
            </a:pPr>
            <a:r>
              <a:rPr lang="el-GR" sz="2400" i="1" dirty="0">
                <a:solidFill>
                  <a:schemeClr val="bg1"/>
                </a:solidFill>
                <a:effectLst>
                  <a:outerShdw blurRad="38100" dist="38100" dir="2700000" algn="tl">
                    <a:srgbClr val="000000">
                      <a:alpha val="43137"/>
                    </a:srgbClr>
                  </a:outerShdw>
                </a:effectLst>
              </a:rPr>
              <a:t>κοινωνία</a:t>
            </a:r>
            <a:r>
              <a:rPr lang="en-US" sz="2400" i="1" dirty="0">
                <a:solidFill>
                  <a:schemeClr val="bg1"/>
                </a:solidFill>
                <a:effectLst>
                  <a:outerShdw blurRad="38100" dist="38100" dir="2700000" algn="tl">
                    <a:srgbClr val="000000">
                      <a:alpha val="43137"/>
                    </a:srgbClr>
                  </a:outerShdw>
                </a:effectLst>
              </a:rPr>
              <a:t> </a:t>
            </a:r>
            <a:r>
              <a:rPr lang="en-US" sz="2400" b="1" i="1" dirty="0" err="1">
                <a:solidFill>
                  <a:schemeClr val="bg1"/>
                </a:solidFill>
                <a:effectLst>
                  <a:outerShdw blurRad="38100" dist="38100" dir="2700000" algn="tl">
                    <a:srgbClr val="000000">
                      <a:alpha val="43137"/>
                    </a:srgbClr>
                  </a:outerShdw>
                </a:effectLst>
              </a:rPr>
              <a:t>kŏinōnia</a:t>
            </a:r>
            <a:r>
              <a:rPr lang="en-US" sz="2400" b="1" i="1" dirty="0">
                <a:solidFill>
                  <a:schemeClr val="bg1"/>
                </a:solidFill>
                <a:effectLst>
                  <a:outerShdw blurRad="38100" dist="38100" dir="2700000" algn="tl">
                    <a:srgbClr val="000000">
                      <a:alpha val="43137"/>
                    </a:srgbClr>
                  </a:outerShdw>
                </a:effectLst>
              </a:rPr>
              <a:t>, </a:t>
            </a:r>
            <a:r>
              <a:rPr lang="en-US" sz="2400" b="1" i="1" dirty="0" err="1">
                <a:solidFill>
                  <a:schemeClr val="bg1"/>
                </a:solidFill>
                <a:effectLst>
                  <a:outerShdw blurRad="38100" dist="38100" dir="2700000" algn="tl">
                    <a:srgbClr val="000000">
                      <a:alpha val="43137"/>
                    </a:srgbClr>
                  </a:outerShdw>
                </a:effectLst>
              </a:rPr>
              <a:t>koy</a:t>
            </a:r>
            <a:r>
              <a:rPr lang="en-US" sz="2400" b="1" i="1" dirty="0">
                <a:solidFill>
                  <a:schemeClr val="bg1"/>
                </a:solidFill>
                <a:effectLst>
                  <a:outerShdw blurRad="38100" dist="38100" dir="2700000" algn="tl">
                    <a:srgbClr val="000000">
                      <a:alpha val="43137"/>
                    </a:srgbClr>
                  </a:outerShdw>
                </a:effectLst>
              </a:rPr>
              <a:t>-</a:t>
            </a:r>
            <a:r>
              <a:rPr lang="en-US" sz="2400" b="1" i="1" dirty="0" err="1">
                <a:solidFill>
                  <a:schemeClr val="bg1"/>
                </a:solidFill>
                <a:effectLst>
                  <a:outerShdw blurRad="38100" dist="38100" dir="2700000" algn="tl">
                    <a:srgbClr val="000000">
                      <a:alpha val="43137"/>
                    </a:srgbClr>
                  </a:outerShdw>
                </a:effectLst>
              </a:rPr>
              <a:t>nohn</a:t>
            </a:r>
            <a:r>
              <a:rPr lang="en-US" sz="2400" b="1" i="1" dirty="0">
                <a:solidFill>
                  <a:schemeClr val="bg1"/>
                </a:solidFill>
                <a:effectLst>
                  <a:outerShdw blurRad="38100" dist="38100" dir="2700000" algn="tl">
                    <a:srgbClr val="000000">
                      <a:alpha val="43137"/>
                    </a:srgbClr>
                  </a:outerShdw>
                </a:effectLst>
              </a:rPr>
              <a:t>-</a:t>
            </a:r>
            <a:r>
              <a:rPr lang="en-US" sz="2400" b="1" i="1" dirty="0" err="1">
                <a:solidFill>
                  <a:schemeClr val="bg1"/>
                </a:solidFill>
                <a:effectLst>
                  <a:outerShdw blurRad="38100" dist="38100" dir="2700000" algn="tl">
                    <a:srgbClr val="000000">
                      <a:alpha val="43137"/>
                    </a:srgbClr>
                  </a:outerShdw>
                </a:effectLst>
              </a:rPr>
              <a:t>ee</a:t>
            </a:r>
            <a:r>
              <a:rPr lang="en-US" sz="2400" b="1" i="1" dirty="0">
                <a:solidFill>
                  <a:schemeClr val="bg1"/>
                </a:solidFill>
                <a:effectLst>
                  <a:outerShdw blurRad="38100" dist="38100" dir="2700000" algn="tl">
                    <a:srgbClr val="000000">
                      <a:alpha val="43137"/>
                    </a:srgbClr>
                  </a:outerShdw>
                </a:effectLst>
              </a:rPr>
              <a:t>´-ah; from 2844; </a:t>
            </a:r>
            <a:r>
              <a:rPr lang="en-US" sz="2400" b="1" i="1" dirty="0">
                <a:solidFill>
                  <a:srgbClr val="FFFF00"/>
                </a:solidFill>
                <a:effectLst>
                  <a:outerShdw blurRad="38100" dist="38100" dir="2700000" algn="tl">
                    <a:srgbClr val="000000">
                      <a:alpha val="43137"/>
                    </a:srgbClr>
                  </a:outerShdw>
                </a:effectLst>
              </a:rPr>
              <a:t>partnership, i.e. (lit.) participation, or (social) intercourse, or (pecuniary) benefaction:—(to) communicate (-</a:t>
            </a:r>
            <a:r>
              <a:rPr lang="en-US" sz="2400" b="1" i="1" dirty="0" err="1">
                <a:solidFill>
                  <a:srgbClr val="FFFF00"/>
                </a:solidFill>
                <a:effectLst>
                  <a:outerShdw blurRad="38100" dist="38100" dir="2700000" algn="tl">
                    <a:srgbClr val="000000">
                      <a:alpha val="43137"/>
                    </a:srgbClr>
                  </a:outerShdw>
                </a:effectLst>
              </a:rPr>
              <a:t>ation</a:t>
            </a:r>
            <a:r>
              <a:rPr lang="en-US" sz="2400" b="1" i="1" dirty="0">
                <a:solidFill>
                  <a:srgbClr val="FFFF00"/>
                </a:solidFill>
                <a:effectLst>
                  <a:outerShdw blurRad="38100" dist="38100" dir="2700000" algn="tl">
                    <a:srgbClr val="000000">
                      <a:alpha val="43137"/>
                    </a:srgbClr>
                  </a:outerShdw>
                </a:effectLst>
              </a:rPr>
              <a:t>), communion, (</a:t>
            </a:r>
            <a:r>
              <a:rPr lang="en-US" sz="2400" b="1" i="1" dirty="0" err="1">
                <a:solidFill>
                  <a:srgbClr val="FFFF00"/>
                </a:solidFill>
                <a:effectLst>
                  <a:outerShdw blurRad="38100" dist="38100" dir="2700000" algn="tl">
                    <a:srgbClr val="000000">
                      <a:alpha val="43137"/>
                    </a:srgbClr>
                  </a:outerShdw>
                </a:effectLst>
              </a:rPr>
              <a:t>contri</a:t>
            </a:r>
            <a:r>
              <a:rPr lang="en-US" sz="2400" b="1" i="1" dirty="0">
                <a:solidFill>
                  <a:srgbClr val="FFFF00"/>
                </a:solidFill>
                <a:effectLst>
                  <a:outerShdw blurRad="38100" dist="38100" dir="2700000" algn="tl">
                    <a:srgbClr val="000000">
                      <a:alpha val="43137"/>
                    </a:srgbClr>
                  </a:outerShdw>
                </a:effectLst>
              </a:rPr>
              <a:t>-) distribution, fellowship</a:t>
            </a:r>
          </a:p>
          <a:p>
            <a:endParaRPr lang="en-US" sz="2400" i="1" dirty="0">
              <a:solidFill>
                <a:schemeClr val="bg1"/>
              </a:solidFill>
              <a:effectLst>
                <a:outerShdw blurRad="38100" dist="38100" dir="2700000" algn="tl">
                  <a:srgbClr val="000000">
                    <a:alpha val="43137"/>
                  </a:srgbClr>
                </a:outerShdw>
              </a:effectLst>
            </a:endParaRPr>
          </a:p>
          <a:p>
            <a:pPr marL="342900" indent="-342900">
              <a:buAutoNum type="arabicPeriod" startAt="2844"/>
            </a:pPr>
            <a:r>
              <a:rPr lang="el-GR" sz="2400" i="1" dirty="0">
                <a:solidFill>
                  <a:schemeClr val="bg1"/>
                </a:solidFill>
                <a:effectLst>
                  <a:outerShdw blurRad="38100" dist="38100" dir="2700000" algn="tl">
                    <a:srgbClr val="000000">
                      <a:alpha val="43137"/>
                    </a:srgbClr>
                  </a:outerShdw>
                </a:effectLst>
              </a:rPr>
              <a:t>κοινωνός</a:t>
            </a:r>
            <a:r>
              <a:rPr lang="en-US" sz="2400" i="1" dirty="0">
                <a:solidFill>
                  <a:schemeClr val="bg1"/>
                </a:solidFill>
                <a:effectLst>
                  <a:outerShdw blurRad="38100" dist="38100" dir="2700000" algn="tl">
                    <a:srgbClr val="000000">
                      <a:alpha val="43137"/>
                    </a:srgbClr>
                  </a:outerShdw>
                </a:effectLst>
              </a:rPr>
              <a:t> </a:t>
            </a:r>
            <a:r>
              <a:rPr lang="en-US" sz="2400" b="1" i="1" dirty="0" err="1">
                <a:solidFill>
                  <a:schemeClr val="bg1"/>
                </a:solidFill>
                <a:effectLst>
                  <a:outerShdw blurRad="38100" dist="38100" dir="2700000" algn="tl">
                    <a:srgbClr val="000000">
                      <a:alpha val="43137"/>
                    </a:srgbClr>
                  </a:outerShdw>
                </a:effectLst>
              </a:rPr>
              <a:t>kŏinōnŏs</a:t>
            </a:r>
            <a:r>
              <a:rPr lang="en-US" sz="2400" b="1" i="1" dirty="0">
                <a:solidFill>
                  <a:schemeClr val="bg1"/>
                </a:solidFill>
                <a:effectLst>
                  <a:outerShdw blurRad="38100" dist="38100" dir="2700000" algn="tl">
                    <a:srgbClr val="000000">
                      <a:alpha val="43137"/>
                    </a:srgbClr>
                  </a:outerShdw>
                </a:effectLst>
              </a:rPr>
              <a:t>, </a:t>
            </a:r>
            <a:r>
              <a:rPr lang="en-US" sz="2400" b="1" i="1" dirty="0" err="1">
                <a:solidFill>
                  <a:schemeClr val="bg1"/>
                </a:solidFill>
                <a:effectLst>
                  <a:outerShdw blurRad="38100" dist="38100" dir="2700000" algn="tl">
                    <a:srgbClr val="000000">
                      <a:alpha val="43137"/>
                    </a:srgbClr>
                  </a:outerShdw>
                </a:effectLst>
              </a:rPr>
              <a:t>koy</a:t>
            </a:r>
            <a:r>
              <a:rPr lang="en-US" sz="2400" b="1" i="1" dirty="0">
                <a:solidFill>
                  <a:schemeClr val="bg1"/>
                </a:solidFill>
                <a:effectLst>
                  <a:outerShdw blurRad="38100" dist="38100" dir="2700000" algn="tl">
                    <a:srgbClr val="000000">
                      <a:alpha val="43137"/>
                    </a:srgbClr>
                  </a:outerShdw>
                </a:effectLst>
              </a:rPr>
              <a:t>-no-</a:t>
            </a:r>
            <a:r>
              <a:rPr lang="en-US" sz="2400" b="1" i="1" dirty="0" err="1">
                <a:solidFill>
                  <a:schemeClr val="bg1"/>
                </a:solidFill>
                <a:effectLst>
                  <a:outerShdw blurRad="38100" dist="38100" dir="2700000" algn="tl">
                    <a:srgbClr val="000000">
                      <a:alpha val="43137"/>
                    </a:srgbClr>
                  </a:outerShdw>
                </a:effectLst>
              </a:rPr>
              <a:t>nos</a:t>
            </a:r>
            <a:r>
              <a:rPr lang="en-US" sz="2400" b="1" i="1" dirty="0">
                <a:solidFill>
                  <a:schemeClr val="bg1"/>
                </a:solidFill>
                <a:effectLst>
                  <a:outerShdw blurRad="38100" dist="38100" dir="2700000" algn="tl">
                    <a:srgbClr val="000000">
                      <a:alpha val="43137"/>
                    </a:srgbClr>
                  </a:outerShdw>
                </a:effectLst>
              </a:rPr>
              <a:t>´; from 2839;</a:t>
            </a:r>
            <a:r>
              <a:rPr lang="en-US" sz="2400" b="1" i="1" dirty="0">
                <a:solidFill>
                  <a:srgbClr val="FFFF00"/>
                </a:solidFill>
                <a:effectLst>
                  <a:outerShdw blurRad="38100" dist="38100" dir="2700000" algn="tl">
                    <a:srgbClr val="000000">
                      <a:alpha val="43137"/>
                    </a:srgbClr>
                  </a:outerShdw>
                </a:effectLst>
              </a:rPr>
              <a:t> a sharer, i.e. associate:—companion, × fellowship, partaker, partner</a:t>
            </a:r>
            <a:r>
              <a:rPr lang="en-US" sz="2400" b="1" i="1" dirty="0">
                <a:solidFill>
                  <a:schemeClr val="bg1"/>
                </a:solidFill>
                <a:effectLst>
                  <a:outerShdw blurRad="38100" dist="38100" dir="2700000" algn="tl">
                    <a:srgbClr val="000000">
                      <a:alpha val="43137"/>
                    </a:srgbClr>
                  </a:outerShdw>
                </a:effectLst>
              </a:rPr>
              <a:t>.</a:t>
            </a:r>
          </a:p>
          <a:p>
            <a:endParaRPr lang="en-US" sz="2400" b="1" i="1" dirty="0">
              <a:solidFill>
                <a:schemeClr val="bg1"/>
              </a:solidFill>
              <a:effectLst>
                <a:outerShdw blurRad="38100" dist="38100" dir="2700000" algn="tl">
                  <a:srgbClr val="000000">
                    <a:alpha val="43137"/>
                  </a:srgbClr>
                </a:outerShdw>
              </a:effectLst>
            </a:endParaRPr>
          </a:p>
          <a:p>
            <a:r>
              <a:rPr lang="en-US" sz="2400" dirty="0">
                <a:effectLst>
                  <a:outerShdw blurRad="38100" dist="38100" dir="2700000" algn="tl">
                    <a:srgbClr val="000000">
                      <a:alpha val="43137"/>
                    </a:srgbClr>
                  </a:outerShdw>
                </a:effectLst>
              </a:rPr>
              <a:t> Strong, J. (2009). A Concise Dictionary of the Words in the Greek Testament and The Hebrew Bible (Vol. 1, p. 42). Bellingham, </a:t>
            </a:r>
          </a:p>
        </p:txBody>
      </p:sp>
    </p:spTree>
    <p:extLst>
      <p:ext uri="{BB962C8B-B14F-4D97-AF65-F5344CB8AC3E}">
        <p14:creationId xmlns:p14="http://schemas.microsoft.com/office/powerpoint/2010/main" val="2564041597"/>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showMasterSp="0">
  <p:cSld>
    <p:bg>
      <p:bgPr>
        <a:solidFill>
          <a:schemeClr val="tx2"/>
        </a:solidFill>
        <a:effectLst/>
      </p:bgPr>
    </p:bg>
    <p:spTree>
      <p:nvGrpSpPr>
        <p:cNvPr id="1" name=""/>
        <p:cNvGrpSpPr/>
        <p:nvPr/>
      </p:nvGrpSpPr>
      <p:grpSpPr>
        <a:xfrm>
          <a:off x="0" y="0"/>
          <a:ext cx="0" cy="0"/>
          <a:chOff x="0" y="0"/>
          <a:chExt cx="0" cy="0"/>
        </a:xfrm>
      </p:grpSpPr>
      <p:sp>
        <p:nvSpPr>
          <p:cNvPr id="2" name="TextBox 1"/>
          <p:cNvSpPr txBox="1"/>
          <p:nvPr/>
        </p:nvSpPr>
        <p:spPr>
          <a:xfrm>
            <a:off x="432619" y="1563329"/>
            <a:ext cx="8072284" cy="3416320"/>
          </a:xfrm>
          <a:prstGeom prst="rect">
            <a:avLst/>
          </a:prstGeom>
          <a:noFill/>
        </p:spPr>
        <p:txBody>
          <a:bodyPr wrap="square" rtlCol="0">
            <a:spAutoFit/>
          </a:bodyPr>
          <a:lstStyle/>
          <a:p>
            <a:r>
              <a:rPr lang="en-US" sz="2400" b="1" dirty="0">
                <a:solidFill>
                  <a:schemeClr val="bg1"/>
                </a:solidFill>
                <a:effectLst>
                  <a:outerShdw blurRad="38100" dist="38100" dir="2700000" algn="tl">
                    <a:srgbClr val="000000">
                      <a:alpha val="43137"/>
                    </a:srgbClr>
                  </a:outerShdw>
                </a:effectLst>
              </a:rPr>
              <a:t>3126 </a:t>
            </a:r>
            <a:r>
              <a:rPr lang="el-GR" sz="2400" b="1" dirty="0">
                <a:solidFill>
                  <a:schemeClr val="bg1"/>
                </a:solidFill>
                <a:effectLst>
                  <a:outerShdw blurRad="38100" dist="38100" dir="2700000" algn="tl">
                    <a:srgbClr val="000000">
                      <a:alpha val="43137"/>
                    </a:srgbClr>
                  </a:outerShdw>
                </a:effectLst>
              </a:rPr>
              <a:t>κοινωνία</a:t>
            </a:r>
            <a:r>
              <a:rPr lang="en-US" sz="2400" b="1" dirty="0">
                <a:solidFill>
                  <a:schemeClr val="bg1"/>
                </a:solidFill>
                <a:effectLst>
                  <a:outerShdw blurRad="38100" dist="38100" dir="2700000" algn="tl">
                    <a:srgbClr val="000000">
                      <a:alpha val="43137"/>
                    </a:srgbClr>
                  </a:outerShdw>
                </a:effectLst>
              </a:rPr>
              <a:t> (</a:t>
            </a:r>
            <a:r>
              <a:rPr lang="en-US" sz="2400" b="1" i="1" dirty="0" err="1">
                <a:solidFill>
                  <a:schemeClr val="bg1"/>
                </a:solidFill>
                <a:effectLst>
                  <a:outerShdw blurRad="38100" dist="38100" dir="2700000" algn="tl">
                    <a:srgbClr val="000000">
                      <a:alpha val="43137"/>
                    </a:srgbClr>
                  </a:outerShdw>
                </a:effectLst>
              </a:rPr>
              <a:t>koinōnia</a:t>
            </a:r>
            <a:r>
              <a:rPr lang="en-US" sz="2400" b="1" i="1" dirty="0">
                <a:solidFill>
                  <a:schemeClr val="bg1"/>
                </a:solidFill>
                <a:effectLst>
                  <a:outerShdw blurRad="38100" dist="38100" dir="2700000" algn="tl">
                    <a:srgbClr val="000000">
                      <a:alpha val="43137"/>
                    </a:srgbClr>
                  </a:outerShdw>
                </a:effectLst>
              </a:rPr>
              <a:t>), </a:t>
            </a:r>
            <a:r>
              <a:rPr lang="el-GR" sz="2400" b="1" i="1" dirty="0">
                <a:solidFill>
                  <a:schemeClr val="bg1"/>
                </a:solidFill>
                <a:effectLst>
                  <a:outerShdw blurRad="38100" dist="38100" dir="2700000" algn="tl">
                    <a:srgbClr val="000000">
                      <a:alpha val="43137"/>
                    </a:srgbClr>
                  </a:outerShdw>
                </a:effectLst>
              </a:rPr>
              <a:t>ας</a:t>
            </a:r>
            <a:r>
              <a:rPr lang="en-US" sz="2400" b="1" i="1" dirty="0">
                <a:solidFill>
                  <a:schemeClr val="bg1"/>
                </a:solidFill>
                <a:effectLst>
                  <a:outerShdw blurRad="38100" dist="38100" dir="2700000" algn="tl">
                    <a:srgbClr val="000000">
                      <a:alpha val="43137"/>
                    </a:srgbClr>
                  </a:outerShdw>
                </a:effectLst>
              </a:rPr>
              <a:t> (as), </a:t>
            </a:r>
            <a:r>
              <a:rPr lang="el-GR" sz="2400" b="1" i="1" dirty="0">
                <a:solidFill>
                  <a:schemeClr val="bg1"/>
                </a:solidFill>
                <a:effectLst>
                  <a:outerShdw blurRad="38100" dist="38100" dir="2700000" algn="tl">
                    <a:srgbClr val="000000">
                      <a:alpha val="43137"/>
                    </a:srgbClr>
                  </a:outerShdw>
                </a:effectLst>
              </a:rPr>
              <a:t>ἡ</a:t>
            </a:r>
            <a:r>
              <a:rPr lang="en-US" sz="2400" b="1" i="1" dirty="0">
                <a:solidFill>
                  <a:schemeClr val="bg1"/>
                </a:solidFill>
                <a:effectLst>
                  <a:outerShdw blurRad="38100" dist="38100" dir="2700000" algn="tl">
                    <a:srgbClr val="000000">
                      <a:alpha val="43137"/>
                    </a:srgbClr>
                  </a:outerShdw>
                </a:effectLst>
              </a:rPr>
              <a:t> (</a:t>
            </a:r>
            <a:r>
              <a:rPr lang="en-US" sz="2400" b="1" i="1" dirty="0" err="1">
                <a:solidFill>
                  <a:schemeClr val="bg1"/>
                </a:solidFill>
                <a:effectLst>
                  <a:outerShdw blurRad="38100" dist="38100" dir="2700000" algn="tl">
                    <a:srgbClr val="000000">
                      <a:alpha val="43137"/>
                    </a:srgbClr>
                  </a:outerShdw>
                </a:effectLst>
              </a:rPr>
              <a:t>hē</a:t>
            </a:r>
            <a:r>
              <a:rPr lang="en-US" sz="2400" b="1" i="1" dirty="0">
                <a:solidFill>
                  <a:schemeClr val="bg1"/>
                </a:solidFill>
                <a:effectLst>
                  <a:outerShdw blurRad="38100" dist="38100" dir="2700000" algn="tl">
                    <a:srgbClr val="000000">
                      <a:alpha val="43137"/>
                    </a:srgbClr>
                  </a:outerShdw>
                </a:effectLst>
              </a:rPr>
              <a:t>): </a:t>
            </a:r>
            <a:r>
              <a:rPr lang="en-US" sz="2400" b="1" i="1" dirty="0" err="1">
                <a:solidFill>
                  <a:schemeClr val="bg1"/>
                </a:solidFill>
                <a:effectLst>
                  <a:outerShdw blurRad="38100" dist="38100" dir="2700000" algn="tl">
                    <a:srgbClr val="000000">
                      <a:alpha val="43137"/>
                    </a:srgbClr>
                  </a:outerShdw>
                </a:effectLst>
              </a:rPr>
              <a:t>n.fem</a:t>
            </a:r>
            <a:r>
              <a:rPr lang="en-US" sz="2400" b="1" i="1" dirty="0">
                <a:solidFill>
                  <a:schemeClr val="bg1"/>
                </a:solidFill>
                <a:effectLst>
                  <a:outerShdw blurRad="38100" dist="38100" dir="2700000" algn="tl">
                    <a:srgbClr val="000000">
                      <a:alpha val="43137"/>
                    </a:srgbClr>
                  </a:outerShdw>
                </a:effectLst>
              </a:rPr>
              <a:t>.; ≡ </a:t>
            </a:r>
            <a:r>
              <a:rPr lang="en-US" sz="2400" b="1" i="1" dirty="0" err="1">
                <a:solidFill>
                  <a:schemeClr val="bg1"/>
                </a:solidFill>
                <a:effectLst>
                  <a:outerShdw blurRad="38100" dist="38100" dir="2700000" algn="tl">
                    <a:srgbClr val="000000">
                      <a:alpha val="43137"/>
                    </a:srgbClr>
                  </a:outerShdw>
                </a:effectLst>
              </a:rPr>
              <a:t>Str</a:t>
            </a:r>
            <a:r>
              <a:rPr lang="en-US" sz="2400" b="1" i="1" dirty="0">
                <a:solidFill>
                  <a:schemeClr val="bg1"/>
                </a:solidFill>
                <a:effectLst>
                  <a:outerShdw blurRad="38100" dist="38100" dir="2700000" algn="tl">
                    <a:srgbClr val="000000">
                      <a:alpha val="43137"/>
                    </a:srgbClr>
                  </a:outerShdw>
                </a:effectLst>
              </a:rPr>
              <a:t> 2842; TDNT 3.797—1. LN 34.5 fellowship, </a:t>
            </a:r>
            <a:r>
              <a:rPr lang="en-US" sz="2400" b="1" i="1" dirty="0">
                <a:solidFill>
                  <a:srgbClr val="FFFF00"/>
                </a:solidFill>
                <a:effectLst>
                  <a:outerShdw blurRad="38100" dist="38100" dir="2700000" algn="tl">
                    <a:srgbClr val="000000">
                      <a:alpha val="43137"/>
                    </a:srgbClr>
                  </a:outerShdw>
                </a:effectLst>
              </a:rPr>
              <a:t>close mutual association </a:t>
            </a:r>
            <a:r>
              <a:rPr lang="en-US" sz="2400" b="1" i="1" dirty="0">
                <a:solidFill>
                  <a:schemeClr val="bg1"/>
                </a:solidFill>
                <a:effectLst>
                  <a:outerShdw blurRad="38100" dist="38100" dir="2700000" algn="tl">
                    <a:srgbClr val="000000">
                      <a:alpha val="43137"/>
                    </a:srgbClr>
                  </a:outerShdw>
                </a:effectLst>
              </a:rPr>
              <a:t>(1Jn 1:3; 1Co 1:9); 2. LN 57.98 share, participation (2Co 8:4); 3. LN 57.101 willing contribution, gift (Ro 15:26+)</a:t>
            </a:r>
          </a:p>
          <a:p>
            <a:endParaRPr lang="en-US" sz="2400" b="1" i="1" dirty="0">
              <a:solidFill>
                <a:schemeClr val="bg1"/>
              </a:solidFill>
              <a:effectLst>
                <a:outerShdw blurRad="38100" dist="38100" dir="2700000" algn="tl">
                  <a:srgbClr val="000000">
                    <a:alpha val="43137"/>
                  </a:srgbClr>
                </a:outerShdw>
              </a:effectLst>
            </a:endParaRPr>
          </a:p>
          <a:p>
            <a:pPr lvl="1"/>
            <a:r>
              <a:rPr lang="en-US" sz="2400" dirty="0">
                <a:solidFill>
                  <a:schemeClr val="bg1"/>
                </a:solidFill>
                <a:effectLst>
                  <a:outerShdw blurRad="38100" dist="38100" dir="2700000" algn="tl">
                    <a:srgbClr val="000000">
                      <a:alpha val="43137"/>
                    </a:srgbClr>
                  </a:outerShdw>
                </a:effectLst>
              </a:rPr>
              <a:t> </a:t>
            </a:r>
            <a:r>
              <a:rPr lang="en-US" sz="2400" dirty="0">
                <a:effectLst>
                  <a:outerShdw blurRad="38100" dist="38100" dir="2700000" algn="tl">
                    <a:srgbClr val="000000">
                      <a:alpha val="43137"/>
                    </a:srgbClr>
                  </a:outerShdw>
                </a:effectLst>
              </a:rPr>
              <a:t>Swanson, J. (1997). Dictionary of Biblical Languages with Semantic Domains: Greek (New Testament) (electronic ed.). Oak Harbor: Logos Research Systems, Inc.</a:t>
            </a:r>
          </a:p>
          <a:p>
            <a:r>
              <a:rPr lang="en-US" sz="2400" dirty="0">
                <a:solidFill>
                  <a:schemeClr val="bg1"/>
                </a:solidFill>
                <a:effectLst>
                  <a:outerShdw blurRad="38100" dist="38100" dir="2700000" algn="tl">
                    <a:srgbClr val="000000">
                      <a:alpha val="43137"/>
                    </a:srgbClr>
                  </a:outerShdw>
                </a:effectLst>
              </a:rPr>
              <a:t> </a:t>
            </a:r>
          </a:p>
        </p:txBody>
      </p:sp>
      <p:sp>
        <p:nvSpPr>
          <p:cNvPr id="3" name="Rounded Rectangle 2"/>
          <p:cNvSpPr/>
          <p:nvPr/>
        </p:nvSpPr>
        <p:spPr>
          <a:xfrm>
            <a:off x="98324" y="68825"/>
            <a:ext cx="3814916" cy="884903"/>
          </a:xfrm>
          <a:prstGeom prst="roundRect">
            <a:avLst/>
          </a:prstGeom>
          <a:solidFill>
            <a:schemeClr val="tx2">
              <a:lumMod val="75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400" b="0" i="0" u="none" strike="noStrike" kern="0" cap="none" spc="0" normalizeH="0" baseline="0" noProof="0" dirty="0">
                <a:ln>
                  <a:noFill/>
                </a:ln>
                <a:solidFill>
                  <a:schemeClr val="bg1"/>
                </a:solidFill>
                <a:effectLst/>
                <a:uLnTx/>
                <a:uFillTx/>
              </a:rPr>
              <a:t>Dictionary of Biblical</a:t>
            </a:r>
            <a:r>
              <a:rPr kumimoji="0" lang="en-US" sz="2400" b="0" i="0" u="none" strike="noStrike" kern="0" cap="none" spc="0" normalizeH="0" noProof="0" dirty="0">
                <a:ln>
                  <a:noFill/>
                </a:ln>
                <a:solidFill>
                  <a:schemeClr val="bg1"/>
                </a:solidFill>
                <a:effectLst/>
                <a:uLnTx/>
                <a:uFillTx/>
              </a:rPr>
              <a:t> Languages</a:t>
            </a:r>
            <a:endParaRPr kumimoji="0" lang="en-US" sz="2400" b="0" i="0" u="none" strike="noStrike" kern="0" cap="none" spc="0" normalizeH="0" baseline="0" noProof="0" dirty="0">
              <a:ln>
                <a:noFill/>
              </a:ln>
              <a:solidFill>
                <a:schemeClr val="bg1"/>
              </a:solidFill>
              <a:effectLst/>
              <a:uLnTx/>
              <a:uFillTx/>
            </a:endParaRPr>
          </a:p>
        </p:txBody>
      </p:sp>
    </p:spTree>
    <p:extLst>
      <p:ext uri="{BB962C8B-B14F-4D97-AF65-F5344CB8AC3E}">
        <p14:creationId xmlns:p14="http://schemas.microsoft.com/office/powerpoint/2010/main" val="646884466"/>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showMasterSp="0">
  <p:cSld>
    <p:bg>
      <p:bgPr>
        <a:solidFill>
          <a:schemeClr val="tx2"/>
        </a:solidFill>
        <a:effectLst/>
      </p:bgPr>
    </p:bg>
    <p:spTree>
      <p:nvGrpSpPr>
        <p:cNvPr id="1" name=""/>
        <p:cNvGrpSpPr/>
        <p:nvPr/>
      </p:nvGrpSpPr>
      <p:grpSpPr>
        <a:xfrm>
          <a:off x="0" y="0"/>
          <a:ext cx="0" cy="0"/>
          <a:chOff x="0" y="0"/>
          <a:chExt cx="0" cy="0"/>
        </a:xfrm>
      </p:grpSpPr>
      <p:sp>
        <p:nvSpPr>
          <p:cNvPr id="2" name="TextBox 1"/>
          <p:cNvSpPr txBox="1"/>
          <p:nvPr/>
        </p:nvSpPr>
        <p:spPr>
          <a:xfrm>
            <a:off x="334297" y="1189704"/>
            <a:ext cx="8691716" cy="6001643"/>
          </a:xfrm>
          <a:prstGeom prst="rect">
            <a:avLst/>
          </a:prstGeom>
          <a:noFill/>
        </p:spPr>
        <p:txBody>
          <a:bodyPr wrap="square" rtlCol="0">
            <a:spAutoFit/>
          </a:bodyPr>
          <a:lstStyle/>
          <a:p>
            <a:r>
              <a:rPr lang="el-GR" sz="2400" dirty="0">
                <a:solidFill>
                  <a:schemeClr val="bg1"/>
                </a:solidFill>
                <a:effectLst>
                  <a:outerShdw blurRad="38100" dist="38100" dir="2700000" algn="tl">
                    <a:srgbClr val="000000">
                      <a:alpha val="43137"/>
                    </a:srgbClr>
                  </a:outerShdw>
                </a:effectLst>
              </a:rPr>
              <a:t>κοινωνία</a:t>
            </a:r>
            <a:r>
              <a:rPr lang="en-US" sz="2400" dirty="0">
                <a:solidFill>
                  <a:schemeClr val="bg1"/>
                </a:solidFill>
                <a:effectLst>
                  <a:outerShdw blurRad="38100" dist="38100" dir="2700000" algn="tl">
                    <a:srgbClr val="000000">
                      <a:alpha val="43137"/>
                    </a:srgbClr>
                  </a:outerShdw>
                </a:effectLst>
              </a:rPr>
              <a:t> (</a:t>
            </a:r>
            <a:r>
              <a:rPr lang="en-US" sz="2400" i="1" dirty="0" err="1">
                <a:solidFill>
                  <a:schemeClr val="bg1"/>
                </a:solidFill>
                <a:effectLst>
                  <a:outerShdw blurRad="38100" dist="38100" dir="2700000" algn="tl">
                    <a:srgbClr val="000000">
                      <a:alpha val="43137"/>
                    </a:srgbClr>
                  </a:outerShdw>
                </a:effectLst>
              </a:rPr>
              <a:t>koinōnia</a:t>
            </a:r>
            <a:r>
              <a:rPr lang="en-US" sz="2400" i="1" dirty="0">
                <a:solidFill>
                  <a:schemeClr val="bg1"/>
                </a:solidFill>
                <a:effectLst>
                  <a:outerShdw blurRad="38100" dist="38100" dir="2700000" algn="tl">
                    <a:srgbClr val="000000">
                      <a:alpha val="43137"/>
                    </a:srgbClr>
                  </a:outerShdw>
                </a:effectLst>
              </a:rPr>
              <a:t>). n. fem. </a:t>
            </a:r>
            <a:r>
              <a:rPr lang="en-US" sz="2400" b="1" i="1" dirty="0">
                <a:solidFill>
                  <a:srgbClr val="FFFF00"/>
                </a:solidFill>
                <a:effectLst>
                  <a:outerShdw blurRad="38100" dist="38100" dir="2700000" algn="tl">
                    <a:srgbClr val="000000">
                      <a:alpha val="43137"/>
                    </a:srgbClr>
                  </a:outerShdw>
                </a:effectLst>
              </a:rPr>
              <a:t>fellowship, communion, sharing, participation. A term that conveys a sense of commonality, solidarity, and shared responsibility among households or individuals.</a:t>
            </a:r>
          </a:p>
          <a:p>
            <a:r>
              <a:rPr lang="en-US" sz="2400" dirty="0">
                <a:solidFill>
                  <a:srgbClr val="FFFF00"/>
                </a:solidFill>
                <a:effectLst>
                  <a:outerShdw blurRad="38100" dist="38100" dir="2700000" algn="tl">
                    <a:srgbClr val="000000">
                      <a:alpha val="43137"/>
                    </a:srgbClr>
                  </a:outerShdw>
                </a:effectLst>
              </a:rPr>
              <a:t>The most general sense of this term refers to a shared conviction that manifests itself as mutual responsibility and status….</a:t>
            </a:r>
          </a:p>
          <a:p>
            <a:endParaRPr lang="en-US" sz="2400" i="1" dirty="0">
              <a:solidFill>
                <a:srgbClr val="FFFF00"/>
              </a:solidFill>
              <a:effectLst>
                <a:outerShdw blurRad="38100" dist="38100" dir="2700000" algn="tl">
                  <a:srgbClr val="000000">
                    <a:alpha val="43137"/>
                  </a:srgbClr>
                </a:outerShdw>
              </a:effectLst>
            </a:endParaRPr>
          </a:p>
          <a:p>
            <a:r>
              <a:rPr lang="en-US" sz="2400" i="1" dirty="0">
                <a:solidFill>
                  <a:srgbClr val="FFFF00"/>
                </a:solidFill>
                <a:effectLst>
                  <a:outerShdw blurRad="38100" dist="38100" dir="2700000" algn="tl">
                    <a:srgbClr val="000000">
                      <a:alpha val="43137"/>
                    </a:srgbClr>
                  </a:outerShdw>
                </a:effectLst>
              </a:rPr>
              <a:t>Those who choose to willing engage in mutual responsibility are described as having “partnership” (</a:t>
            </a:r>
            <a:r>
              <a:rPr lang="en-US" sz="2400" i="1" dirty="0" err="1">
                <a:solidFill>
                  <a:srgbClr val="FFFF00"/>
                </a:solidFill>
                <a:effectLst>
                  <a:outerShdw blurRad="38100" dist="38100" dir="2700000" algn="tl">
                    <a:srgbClr val="000000">
                      <a:alpha val="43137"/>
                    </a:srgbClr>
                  </a:outerShdw>
                </a:effectLst>
              </a:rPr>
              <a:t>koinōnia</a:t>
            </a:r>
            <a:r>
              <a:rPr lang="en-US" sz="2400" i="1" dirty="0">
                <a:solidFill>
                  <a:srgbClr val="FFFF00"/>
                </a:solidFill>
                <a:effectLst>
                  <a:outerShdw blurRad="38100" dist="38100" dir="2700000" algn="tl">
                    <a:srgbClr val="000000">
                      <a:alpha val="43137"/>
                    </a:srgbClr>
                  </a:outerShdw>
                </a:effectLst>
              </a:rPr>
              <a:t>) with the body of Christ </a:t>
            </a:r>
            <a:r>
              <a:rPr lang="en-US" sz="2400" i="1" dirty="0">
                <a:solidFill>
                  <a:schemeClr val="bg1"/>
                </a:solidFill>
                <a:effectLst>
                  <a:outerShdw blurRad="38100" dist="38100" dir="2700000" algn="tl">
                    <a:srgbClr val="000000">
                      <a:alpha val="43137"/>
                    </a:srgbClr>
                  </a:outerShdw>
                </a:effectLst>
              </a:rPr>
              <a:t>(1 </a:t>
            </a:r>
            <a:r>
              <a:rPr lang="en-US" sz="2400" i="1" dirty="0" err="1">
                <a:solidFill>
                  <a:schemeClr val="bg1"/>
                </a:solidFill>
                <a:effectLst>
                  <a:outerShdw blurRad="38100" dist="38100" dir="2700000" algn="tl">
                    <a:srgbClr val="000000">
                      <a:alpha val="43137"/>
                    </a:srgbClr>
                  </a:outerShdw>
                </a:effectLst>
              </a:rPr>
              <a:t>Cor</a:t>
            </a:r>
            <a:r>
              <a:rPr lang="en-US" sz="2400" i="1" dirty="0">
                <a:solidFill>
                  <a:schemeClr val="bg1"/>
                </a:solidFill>
                <a:effectLst>
                  <a:outerShdw blurRad="38100" dist="38100" dir="2700000" algn="tl">
                    <a:srgbClr val="000000">
                      <a:alpha val="43137"/>
                    </a:srgbClr>
                  </a:outerShdw>
                </a:effectLst>
              </a:rPr>
              <a:t> 10:16), the gospel (Phil 1:5), the Spirit (Phil 2:1), the sufferings of the Messiah (Phil 3:10), or, negatively, unbelievers (2 </a:t>
            </a:r>
            <a:r>
              <a:rPr lang="en-US" sz="2400" i="1" dirty="0" err="1">
                <a:solidFill>
                  <a:schemeClr val="bg1"/>
                </a:solidFill>
                <a:effectLst>
                  <a:outerShdw blurRad="38100" dist="38100" dir="2700000" algn="tl">
                    <a:srgbClr val="000000">
                      <a:alpha val="43137"/>
                    </a:srgbClr>
                  </a:outerShdw>
                </a:effectLst>
              </a:rPr>
              <a:t>Cor</a:t>
            </a:r>
            <a:r>
              <a:rPr lang="en-US" sz="2400" i="1" dirty="0">
                <a:solidFill>
                  <a:schemeClr val="bg1"/>
                </a:solidFill>
                <a:effectLst>
                  <a:outerShdw blurRad="38100" dist="38100" dir="2700000" algn="tl">
                    <a:srgbClr val="000000">
                      <a:alpha val="43137"/>
                    </a:srgbClr>
                  </a:outerShdw>
                </a:effectLst>
              </a:rPr>
              <a:t> 6:14). </a:t>
            </a:r>
          </a:p>
          <a:p>
            <a:pPr lvl="1"/>
            <a:r>
              <a:rPr lang="en-US" sz="2400" dirty="0">
                <a:solidFill>
                  <a:schemeClr val="bg1"/>
                </a:solidFill>
                <a:effectLst>
                  <a:outerShdw blurRad="38100" dist="38100" dir="2700000" algn="tl">
                    <a:srgbClr val="000000">
                      <a:alpha val="43137"/>
                    </a:srgbClr>
                  </a:outerShdw>
                </a:effectLst>
              </a:rPr>
              <a:t> </a:t>
            </a:r>
          </a:p>
          <a:p>
            <a:r>
              <a:rPr lang="en-US" sz="2400" dirty="0">
                <a:solidFill>
                  <a:schemeClr val="bg1"/>
                </a:solidFill>
                <a:effectLst>
                  <a:outerShdw blurRad="38100" dist="38100" dir="2700000" algn="tl">
                    <a:srgbClr val="000000">
                      <a:alpha val="43137"/>
                    </a:srgbClr>
                  </a:outerShdw>
                </a:effectLst>
              </a:rPr>
              <a:t> </a:t>
            </a:r>
            <a:r>
              <a:rPr lang="en-US" sz="2400" dirty="0">
                <a:effectLst>
                  <a:outerShdw blurRad="38100" dist="38100" dir="2700000" algn="tl">
                    <a:srgbClr val="000000">
                      <a:alpha val="43137"/>
                    </a:srgbClr>
                  </a:outerShdw>
                </a:effectLst>
              </a:rPr>
              <a:t>Davis, D. L. (2014). Assembly, Religious. D. Mangum, D. R. Brown, R. </a:t>
            </a:r>
            <a:r>
              <a:rPr lang="en-US" sz="2400" dirty="0" err="1">
                <a:effectLst>
                  <a:outerShdw blurRad="38100" dist="38100" dir="2700000" algn="tl">
                    <a:srgbClr val="000000">
                      <a:alpha val="43137"/>
                    </a:srgbClr>
                  </a:outerShdw>
                </a:effectLst>
              </a:rPr>
              <a:t>Klippenstein</a:t>
            </a:r>
            <a:r>
              <a:rPr lang="en-US" sz="2400" dirty="0">
                <a:effectLst>
                  <a:outerShdw blurRad="38100" dist="38100" dir="2700000" algn="tl">
                    <a:srgbClr val="000000">
                      <a:alpha val="43137"/>
                    </a:srgbClr>
                  </a:outerShdw>
                </a:effectLst>
              </a:rPr>
              <a:t>, &amp; R. Hurst (Eds.), </a:t>
            </a:r>
            <a:r>
              <a:rPr lang="en-US" sz="2400" i="1" dirty="0" err="1">
                <a:effectLst>
                  <a:outerShdw blurRad="38100" dist="38100" dir="2700000" algn="tl">
                    <a:srgbClr val="000000">
                      <a:alpha val="43137"/>
                    </a:srgbClr>
                  </a:outerShdw>
                </a:effectLst>
              </a:rPr>
              <a:t>Lexham</a:t>
            </a:r>
            <a:r>
              <a:rPr lang="en-US" sz="2400" i="1" dirty="0">
                <a:effectLst>
                  <a:outerShdw blurRad="38100" dist="38100" dir="2700000" algn="tl">
                    <a:srgbClr val="000000">
                      <a:alpha val="43137"/>
                    </a:srgbClr>
                  </a:outerShdw>
                </a:effectLst>
              </a:rPr>
              <a:t> Theological Wordbook</a:t>
            </a:r>
            <a:r>
              <a:rPr lang="en-US" sz="2400" dirty="0">
                <a:effectLst>
                  <a:outerShdw blurRad="38100" dist="38100" dir="2700000" algn="tl">
                    <a:srgbClr val="000000">
                      <a:alpha val="43137"/>
                    </a:srgbClr>
                  </a:outerShdw>
                </a:effectLst>
              </a:rPr>
              <a:t>. Bellingham, WA: </a:t>
            </a:r>
            <a:r>
              <a:rPr lang="en-US" sz="2400" dirty="0" err="1">
                <a:effectLst>
                  <a:outerShdw blurRad="38100" dist="38100" dir="2700000" algn="tl">
                    <a:srgbClr val="000000">
                      <a:alpha val="43137"/>
                    </a:srgbClr>
                  </a:outerShdw>
                </a:effectLst>
              </a:rPr>
              <a:t>Lexham</a:t>
            </a:r>
            <a:r>
              <a:rPr lang="en-US" sz="2400" dirty="0">
                <a:effectLst>
                  <a:outerShdw blurRad="38100" dist="38100" dir="2700000" algn="tl">
                    <a:srgbClr val="000000">
                      <a:alpha val="43137"/>
                    </a:srgbClr>
                  </a:outerShdw>
                </a:effectLst>
              </a:rPr>
              <a:t> Press.</a:t>
            </a:r>
          </a:p>
          <a:p>
            <a:endParaRPr lang="en-US" sz="2400" dirty="0">
              <a:solidFill>
                <a:schemeClr val="bg1"/>
              </a:solidFill>
              <a:effectLst>
                <a:outerShdw blurRad="38100" dist="38100" dir="2700000" algn="tl">
                  <a:srgbClr val="000000">
                    <a:alpha val="43137"/>
                  </a:srgbClr>
                </a:outerShdw>
              </a:effectLst>
            </a:endParaRPr>
          </a:p>
        </p:txBody>
      </p:sp>
      <p:sp>
        <p:nvSpPr>
          <p:cNvPr id="3" name="Rounded Rectangle 2"/>
          <p:cNvSpPr/>
          <p:nvPr/>
        </p:nvSpPr>
        <p:spPr>
          <a:xfrm>
            <a:off x="98324" y="68825"/>
            <a:ext cx="3814916" cy="884903"/>
          </a:xfrm>
          <a:prstGeom prst="roundRect">
            <a:avLst/>
          </a:prstGeom>
          <a:solidFill>
            <a:schemeClr val="tx2">
              <a:lumMod val="75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400" b="0" i="0" u="none" strike="noStrike" kern="0" cap="none" spc="0" normalizeH="0" baseline="0" noProof="0" dirty="0" err="1">
                <a:ln>
                  <a:noFill/>
                </a:ln>
                <a:solidFill>
                  <a:schemeClr val="bg1"/>
                </a:solidFill>
                <a:effectLst/>
                <a:uLnTx/>
                <a:uFillTx/>
              </a:rPr>
              <a:t>Lexham</a:t>
            </a:r>
            <a:r>
              <a:rPr kumimoji="0" lang="en-US" sz="2400" b="0" i="0" u="none" strike="noStrike" kern="0" cap="none" spc="0" normalizeH="0" baseline="0" noProof="0" dirty="0">
                <a:ln>
                  <a:noFill/>
                </a:ln>
                <a:solidFill>
                  <a:schemeClr val="bg1"/>
                </a:solidFill>
                <a:effectLst/>
                <a:uLnTx/>
                <a:uFillTx/>
              </a:rPr>
              <a:t> Theological</a:t>
            </a:r>
          </a:p>
          <a:p>
            <a:pPr marL="0" marR="0" lvl="0" indent="0" algn="ctr" defTabSz="914400" eaLnBrk="1" fontAlgn="auto" latinLnBrk="0" hangingPunct="1">
              <a:lnSpc>
                <a:spcPct val="100000"/>
              </a:lnSpc>
              <a:spcBef>
                <a:spcPts val="0"/>
              </a:spcBef>
              <a:spcAft>
                <a:spcPts val="0"/>
              </a:spcAft>
              <a:buClrTx/>
              <a:buSzTx/>
              <a:buFontTx/>
              <a:buNone/>
              <a:tabLst/>
              <a:defRPr/>
            </a:pPr>
            <a:r>
              <a:rPr lang="en-US" sz="2400" kern="0" dirty="0">
                <a:solidFill>
                  <a:schemeClr val="bg1"/>
                </a:solidFill>
              </a:rPr>
              <a:t>Wordbook</a:t>
            </a:r>
            <a:endParaRPr kumimoji="0" lang="en-US" sz="2400" b="0" i="0" u="none" strike="noStrike" kern="0" cap="none" spc="0" normalizeH="0" baseline="0" noProof="0" dirty="0">
              <a:ln>
                <a:noFill/>
              </a:ln>
              <a:solidFill>
                <a:schemeClr val="bg1"/>
              </a:solidFill>
              <a:effectLst/>
              <a:uLnTx/>
              <a:uFillTx/>
            </a:endParaRPr>
          </a:p>
        </p:txBody>
      </p:sp>
    </p:spTree>
    <p:extLst>
      <p:ext uri="{BB962C8B-B14F-4D97-AF65-F5344CB8AC3E}">
        <p14:creationId xmlns:p14="http://schemas.microsoft.com/office/powerpoint/2010/main" val="1923590466"/>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B3046353-CBDC-7D20-56AB-D31D08EDEC72}"/>
              </a:ext>
            </a:extLst>
          </p:cNvPr>
          <p:cNvSpPr txBox="1"/>
          <p:nvPr/>
        </p:nvSpPr>
        <p:spPr>
          <a:xfrm>
            <a:off x="1219199" y="2299497"/>
            <a:ext cx="7924801" cy="1200329"/>
          </a:xfrm>
          <a:prstGeom prst="rect">
            <a:avLst/>
          </a:prstGeom>
          <a:noFill/>
        </p:spPr>
        <p:txBody>
          <a:bodyPr wrap="square" rtlCol="0">
            <a:spAutoFit/>
          </a:bodyPr>
          <a:lstStyle/>
          <a:p>
            <a:pPr marL="457200" indent="-457200" algn="l">
              <a:buFont typeface="+mj-lt"/>
              <a:buAutoNum type="alphaUcPeriod"/>
            </a:pPr>
            <a:r>
              <a:rPr lang="en-US" sz="2400" u="sng" dirty="0">
                <a:solidFill>
                  <a:srgbClr val="000000"/>
                </a:solidFill>
              </a:rPr>
              <a:t>The Meaning of Fellowship</a:t>
            </a:r>
          </a:p>
          <a:p>
            <a:pPr marL="914400" lvl="1" indent="-457200">
              <a:buFont typeface="+mj-lt"/>
              <a:buAutoNum type="arabicPeriod"/>
            </a:pPr>
            <a:r>
              <a:rPr lang="en-US" sz="2400" i="1" dirty="0">
                <a:solidFill>
                  <a:srgbClr val="000000"/>
                </a:solidFill>
              </a:rPr>
              <a:t>From the </a:t>
            </a:r>
            <a:r>
              <a:rPr lang="en-US" sz="2400" i="1" dirty="0" err="1">
                <a:solidFill>
                  <a:srgbClr val="000000"/>
                </a:solidFill>
              </a:rPr>
              <a:t>Grk</a:t>
            </a:r>
            <a:r>
              <a:rPr lang="en-US" sz="2400" i="1" dirty="0">
                <a:solidFill>
                  <a:srgbClr val="000000"/>
                </a:solidFill>
              </a:rPr>
              <a:t>: Koinonia</a:t>
            </a:r>
          </a:p>
          <a:p>
            <a:pPr marL="914400" lvl="1" indent="-457200">
              <a:buFont typeface="+mj-lt"/>
              <a:buAutoNum type="arabicPeriod"/>
            </a:pPr>
            <a:r>
              <a:rPr lang="en-US" sz="2400" i="1" dirty="0">
                <a:solidFill>
                  <a:srgbClr val="000000"/>
                </a:solidFill>
              </a:rPr>
              <a:t>How it is translated</a:t>
            </a:r>
          </a:p>
        </p:txBody>
      </p:sp>
      <p:sp>
        <p:nvSpPr>
          <p:cNvPr id="3" name="TextBox 2">
            <a:extLst>
              <a:ext uri="{FF2B5EF4-FFF2-40B4-BE49-F238E27FC236}">
                <a16:creationId xmlns:a16="http://schemas.microsoft.com/office/drawing/2014/main" id="{075FF74F-39FD-19E1-1EE2-C68A5F173E1D}"/>
              </a:ext>
            </a:extLst>
          </p:cNvPr>
          <p:cNvSpPr txBox="1"/>
          <p:nvPr/>
        </p:nvSpPr>
        <p:spPr>
          <a:xfrm>
            <a:off x="1219199" y="571287"/>
            <a:ext cx="7321177" cy="584775"/>
          </a:xfrm>
          <a:prstGeom prst="rect">
            <a:avLst/>
          </a:prstGeom>
          <a:noFill/>
        </p:spPr>
        <p:txBody>
          <a:bodyPr wrap="square" rtlCol="0">
            <a:spAutoFit/>
          </a:bodyPr>
          <a:lstStyle/>
          <a:p>
            <a:pPr marL="514350" indent="-514350" algn="ctr">
              <a:buFont typeface="+mj-lt"/>
              <a:buAutoNum type="romanUcPeriod"/>
            </a:pPr>
            <a:r>
              <a:rPr lang="en-US" sz="3200" dirty="0">
                <a:solidFill>
                  <a:srgbClr val="002060"/>
                </a:solidFill>
                <a:effectLst>
                  <a:outerShdw blurRad="38100" dist="38100" dir="2700000" algn="tl">
                    <a:srgbClr val="000000">
                      <a:alpha val="43137"/>
                    </a:srgbClr>
                  </a:outerShdw>
                </a:effectLst>
                <a:latin typeface="Georgia Pro Cond Semibold" panose="02040706050405020303" pitchFamily="18" charset="0"/>
              </a:rPr>
              <a:t>What is Fellowship?</a:t>
            </a:r>
          </a:p>
        </p:txBody>
      </p:sp>
    </p:spTree>
    <p:extLst>
      <p:ext uri="{BB962C8B-B14F-4D97-AF65-F5344CB8AC3E}">
        <p14:creationId xmlns:p14="http://schemas.microsoft.com/office/powerpoint/2010/main" val="81099251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0" y="540718"/>
            <a:ext cx="9110518" cy="5099685"/>
          </a:xfrm>
          <a:prstGeom prst="rect">
            <a:avLst/>
          </a:prstGeom>
        </p:spPr>
      </p:pic>
    </p:spTree>
    <p:extLst>
      <p:ext uri="{BB962C8B-B14F-4D97-AF65-F5344CB8AC3E}">
        <p14:creationId xmlns:p14="http://schemas.microsoft.com/office/powerpoint/2010/main" val="1586266125"/>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0" y="962627"/>
            <a:ext cx="9240052" cy="4620026"/>
          </a:xfrm>
          <a:prstGeom prst="rect">
            <a:avLst/>
          </a:prstGeom>
        </p:spPr>
      </p:pic>
      <p:pic>
        <p:nvPicPr>
          <p:cNvPr id="3" name="Picture 2"/>
          <p:cNvPicPr>
            <a:picLocks noChangeAspect="1"/>
          </p:cNvPicPr>
          <p:nvPr/>
        </p:nvPicPr>
        <p:blipFill rotWithShape="1">
          <a:blip r:embed="rId3"/>
          <a:srcRect b="91727"/>
          <a:stretch/>
        </p:blipFill>
        <p:spPr>
          <a:xfrm>
            <a:off x="0" y="540718"/>
            <a:ext cx="9110518" cy="421909"/>
          </a:xfrm>
          <a:prstGeom prst="rect">
            <a:avLst/>
          </a:prstGeom>
        </p:spPr>
      </p:pic>
    </p:spTree>
    <p:extLst>
      <p:ext uri="{BB962C8B-B14F-4D97-AF65-F5344CB8AC3E}">
        <p14:creationId xmlns:p14="http://schemas.microsoft.com/office/powerpoint/2010/main" val="316927288"/>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0" y="1101756"/>
            <a:ext cx="9143999" cy="4674153"/>
          </a:xfrm>
          <a:prstGeom prst="rect">
            <a:avLst/>
          </a:prstGeom>
        </p:spPr>
      </p:pic>
      <p:sp>
        <p:nvSpPr>
          <p:cNvPr id="3" name="TextBox 2"/>
          <p:cNvSpPr txBox="1"/>
          <p:nvPr/>
        </p:nvSpPr>
        <p:spPr>
          <a:xfrm>
            <a:off x="442452" y="334297"/>
            <a:ext cx="2241755" cy="461665"/>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NKJV</a:t>
            </a:r>
          </a:p>
        </p:txBody>
      </p:sp>
    </p:spTree>
    <p:extLst>
      <p:ext uri="{BB962C8B-B14F-4D97-AF65-F5344CB8AC3E}">
        <p14:creationId xmlns:p14="http://schemas.microsoft.com/office/powerpoint/2010/main" val="3184694946"/>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2" name="TextBox 1"/>
          <p:cNvSpPr txBox="1"/>
          <p:nvPr/>
        </p:nvSpPr>
        <p:spPr>
          <a:xfrm>
            <a:off x="835741" y="216310"/>
            <a:ext cx="2635045" cy="2062103"/>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white"/>
                </a:solidFill>
                <a:effectLst/>
                <a:uLnTx/>
                <a:uFillTx/>
                <a:latin typeface="Calibri" panose="020F0502020204030204"/>
                <a:ea typeface="+mn-ea"/>
                <a:cs typeface="+mn-cs"/>
              </a:rPr>
              <a:t>Fellowship</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white"/>
                </a:solidFill>
                <a:effectLst/>
                <a:uLnTx/>
                <a:uFillTx/>
                <a:latin typeface="Calibri" panose="020F0502020204030204"/>
                <a:ea typeface="+mn-ea"/>
                <a:cs typeface="+mn-cs"/>
              </a:rPr>
              <a:t>Contribution</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white"/>
                </a:solidFill>
                <a:effectLst/>
                <a:uLnTx/>
                <a:uFillTx/>
                <a:latin typeface="Calibri" panose="020F0502020204030204"/>
                <a:ea typeface="+mn-ea"/>
                <a:cs typeface="+mn-cs"/>
              </a:rPr>
              <a:t>Communion</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white"/>
                </a:solidFill>
                <a:effectLst/>
                <a:uLnTx/>
                <a:uFillTx/>
                <a:latin typeface="Calibri" panose="020F0502020204030204"/>
                <a:ea typeface="+mn-ea"/>
                <a:cs typeface="+mn-cs"/>
              </a:rPr>
              <a:t>Part</a:t>
            </a:r>
          </a:p>
        </p:txBody>
      </p:sp>
      <p:sp>
        <p:nvSpPr>
          <p:cNvPr id="3" name="TextBox 2"/>
          <p:cNvSpPr txBox="1"/>
          <p:nvPr/>
        </p:nvSpPr>
        <p:spPr>
          <a:xfrm>
            <a:off x="3635477" y="216310"/>
            <a:ext cx="2374492" cy="584775"/>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white"/>
                </a:solidFill>
                <a:effectLst/>
                <a:uLnTx/>
                <a:uFillTx/>
                <a:latin typeface="Calibri" panose="020F0502020204030204"/>
                <a:ea typeface="+mn-ea"/>
                <a:cs typeface="+mn-cs"/>
              </a:rPr>
              <a:t>Participation</a:t>
            </a:r>
          </a:p>
        </p:txBody>
      </p:sp>
      <p:sp>
        <p:nvSpPr>
          <p:cNvPr id="4" name="TextBox 3"/>
          <p:cNvSpPr txBox="1"/>
          <p:nvPr/>
        </p:nvSpPr>
        <p:spPr>
          <a:xfrm>
            <a:off x="6174660" y="216310"/>
            <a:ext cx="2600631" cy="2062103"/>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white"/>
                </a:solidFill>
                <a:effectLst/>
                <a:uLnTx/>
                <a:uFillTx/>
                <a:latin typeface="Calibri" panose="020F0502020204030204"/>
                <a:ea typeface="+mn-ea"/>
                <a:cs typeface="+mn-cs"/>
              </a:rPr>
              <a:t>Sharing</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white"/>
                </a:solidFill>
                <a:effectLst/>
                <a:uLnTx/>
                <a:uFillTx/>
                <a:latin typeface="Calibri" panose="020F0502020204030204"/>
                <a:ea typeface="+mn-ea"/>
                <a:cs typeface="+mn-cs"/>
              </a:rPr>
              <a:t>Partnership</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white"/>
                </a:solidFill>
                <a:effectLst/>
                <a:uLnTx/>
                <a:uFillTx/>
                <a:latin typeface="Calibri" panose="020F0502020204030204"/>
                <a:ea typeface="+mn-ea"/>
                <a:cs typeface="+mn-cs"/>
              </a:rPr>
              <a:t>Distribution</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white"/>
                </a:solidFill>
                <a:effectLst/>
                <a:uLnTx/>
                <a:uFillTx/>
                <a:latin typeface="Calibri" panose="020F0502020204030204"/>
                <a:ea typeface="+mn-ea"/>
                <a:cs typeface="+mn-cs"/>
              </a:rPr>
              <a:t>Communicate</a:t>
            </a:r>
          </a:p>
        </p:txBody>
      </p:sp>
      <p:sp>
        <p:nvSpPr>
          <p:cNvPr id="5" name="Oval 4"/>
          <p:cNvSpPr/>
          <p:nvPr/>
        </p:nvSpPr>
        <p:spPr>
          <a:xfrm>
            <a:off x="3968549" y="980555"/>
            <a:ext cx="2123766" cy="1526671"/>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0" i="1" u="none" strike="noStrike" kern="1200" cap="none" spc="0" normalizeH="0" baseline="0" noProof="0" dirty="0">
                <a:ln>
                  <a:noFill/>
                </a:ln>
                <a:solidFill>
                  <a:prstClr val="white"/>
                </a:solidFill>
                <a:effectLst/>
                <a:uLnTx/>
                <a:uFillTx/>
                <a:latin typeface="Calibri" panose="020F0502020204030204"/>
                <a:ea typeface="+mn-ea"/>
                <a:cs typeface="+mn-cs"/>
              </a:rPr>
              <a:t>KJV</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0" i="1" u="none" strike="noStrike" kern="1200" cap="none" spc="0" normalizeH="0" baseline="0" noProof="0" dirty="0">
                <a:ln>
                  <a:noFill/>
                </a:ln>
                <a:solidFill>
                  <a:prstClr val="white"/>
                </a:solidFill>
                <a:effectLst/>
                <a:uLnTx/>
                <a:uFillTx/>
                <a:latin typeface="Calibri" panose="020F0502020204030204"/>
                <a:ea typeface="+mn-ea"/>
                <a:cs typeface="+mn-cs"/>
              </a:rPr>
              <a:t>NKJV</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0" i="1" u="none" strike="noStrike" kern="1200" cap="none" spc="0" normalizeH="0" baseline="0" noProof="0" dirty="0">
                <a:ln>
                  <a:noFill/>
                </a:ln>
                <a:solidFill>
                  <a:prstClr val="white"/>
                </a:solidFill>
                <a:effectLst/>
                <a:uLnTx/>
                <a:uFillTx/>
                <a:latin typeface="Calibri" panose="020F0502020204030204"/>
                <a:ea typeface="+mn-ea"/>
                <a:cs typeface="+mn-cs"/>
              </a:rPr>
              <a:t>ESV</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0" i="1" u="none" strike="noStrike" kern="1200" cap="none" spc="0" normalizeH="0" baseline="0" noProof="0" dirty="0">
                <a:ln>
                  <a:noFill/>
                </a:ln>
                <a:solidFill>
                  <a:prstClr val="white"/>
                </a:solidFill>
                <a:effectLst/>
                <a:uLnTx/>
                <a:uFillTx/>
                <a:latin typeface="Calibri" panose="020F0502020204030204"/>
                <a:ea typeface="+mn-ea"/>
                <a:cs typeface="+mn-cs"/>
              </a:rPr>
              <a:t>NASB</a:t>
            </a:r>
          </a:p>
        </p:txBody>
      </p:sp>
    </p:spTree>
    <p:extLst>
      <p:ext uri="{BB962C8B-B14F-4D97-AF65-F5344CB8AC3E}">
        <p14:creationId xmlns:p14="http://schemas.microsoft.com/office/powerpoint/2010/main" val="1141604552"/>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B3046353-CBDC-7D20-56AB-D31D08EDEC72}"/>
              </a:ext>
            </a:extLst>
          </p:cNvPr>
          <p:cNvSpPr txBox="1"/>
          <p:nvPr/>
        </p:nvSpPr>
        <p:spPr>
          <a:xfrm>
            <a:off x="1219199" y="2299497"/>
            <a:ext cx="7924801" cy="1569660"/>
          </a:xfrm>
          <a:prstGeom prst="rect">
            <a:avLst/>
          </a:prstGeom>
          <a:noFill/>
        </p:spPr>
        <p:txBody>
          <a:bodyPr wrap="square" rtlCol="0">
            <a:spAutoFit/>
          </a:bodyPr>
          <a:lstStyle/>
          <a:p>
            <a:pPr marL="457200" indent="-457200" algn="l">
              <a:buFont typeface="+mj-lt"/>
              <a:buAutoNum type="alphaUcPeriod"/>
            </a:pPr>
            <a:r>
              <a:rPr lang="en-US" sz="2400" u="sng" dirty="0">
                <a:solidFill>
                  <a:srgbClr val="000000"/>
                </a:solidFill>
              </a:rPr>
              <a:t>The Meaning of Fellowship</a:t>
            </a:r>
          </a:p>
          <a:p>
            <a:pPr marL="914400" lvl="1" indent="-457200">
              <a:buFont typeface="+mj-lt"/>
              <a:buAutoNum type="arabicPeriod"/>
            </a:pPr>
            <a:r>
              <a:rPr lang="en-US" sz="2400" i="1" dirty="0">
                <a:solidFill>
                  <a:srgbClr val="000000"/>
                </a:solidFill>
              </a:rPr>
              <a:t>From the </a:t>
            </a:r>
            <a:r>
              <a:rPr lang="en-US" sz="2400" i="1" dirty="0" err="1">
                <a:solidFill>
                  <a:srgbClr val="000000"/>
                </a:solidFill>
              </a:rPr>
              <a:t>Grk</a:t>
            </a:r>
            <a:r>
              <a:rPr lang="en-US" sz="2400" i="1" dirty="0">
                <a:solidFill>
                  <a:srgbClr val="000000"/>
                </a:solidFill>
              </a:rPr>
              <a:t>: Koinonia</a:t>
            </a:r>
          </a:p>
          <a:p>
            <a:pPr marL="914400" lvl="1" indent="-457200">
              <a:buFont typeface="+mj-lt"/>
              <a:buAutoNum type="arabicPeriod"/>
            </a:pPr>
            <a:r>
              <a:rPr lang="en-US" sz="2400" i="1" dirty="0">
                <a:solidFill>
                  <a:srgbClr val="000000"/>
                </a:solidFill>
              </a:rPr>
              <a:t>How it is translated</a:t>
            </a:r>
          </a:p>
          <a:p>
            <a:pPr marL="914400" lvl="1" indent="-457200">
              <a:buFont typeface="+mj-lt"/>
              <a:buAutoNum type="arabicPeriod"/>
            </a:pPr>
            <a:r>
              <a:rPr lang="en-US" sz="2400" i="1" dirty="0">
                <a:solidFill>
                  <a:srgbClr val="000000"/>
                </a:solidFill>
              </a:rPr>
              <a:t>Summary</a:t>
            </a:r>
          </a:p>
        </p:txBody>
      </p:sp>
      <p:sp>
        <p:nvSpPr>
          <p:cNvPr id="3" name="TextBox 2">
            <a:extLst>
              <a:ext uri="{FF2B5EF4-FFF2-40B4-BE49-F238E27FC236}">
                <a16:creationId xmlns:a16="http://schemas.microsoft.com/office/drawing/2014/main" id="{075FF74F-39FD-19E1-1EE2-C68A5F173E1D}"/>
              </a:ext>
            </a:extLst>
          </p:cNvPr>
          <p:cNvSpPr txBox="1"/>
          <p:nvPr/>
        </p:nvSpPr>
        <p:spPr>
          <a:xfrm>
            <a:off x="1219199" y="571287"/>
            <a:ext cx="7321177" cy="584775"/>
          </a:xfrm>
          <a:prstGeom prst="rect">
            <a:avLst/>
          </a:prstGeom>
          <a:noFill/>
        </p:spPr>
        <p:txBody>
          <a:bodyPr wrap="square" rtlCol="0">
            <a:spAutoFit/>
          </a:bodyPr>
          <a:lstStyle/>
          <a:p>
            <a:pPr marL="514350" indent="-514350" algn="ctr">
              <a:buFont typeface="+mj-lt"/>
              <a:buAutoNum type="romanUcPeriod"/>
            </a:pPr>
            <a:r>
              <a:rPr lang="en-US" sz="3200" dirty="0">
                <a:solidFill>
                  <a:srgbClr val="002060"/>
                </a:solidFill>
                <a:effectLst>
                  <a:outerShdw blurRad="38100" dist="38100" dir="2700000" algn="tl">
                    <a:srgbClr val="000000">
                      <a:alpha val="43137"/>
                    </a:srgbClr>
                  </a:outerShdw>
                </a:effectLst>
                <a:latin typeface="Georgia Pro Cond Semibold" panose="02040706050405020303" pitchFamily="18" charset="0"/>
              </a:rPr>
              <a:t>What is Fellowship?</a:t>
            </a:r>
          </a:p>
        </p:txBody>
      </p:sp>
    </p:spTree>
    <p:extLst>
      <p:ext uri="{BB962C8B-B14F-4D97-AF65-F5344CB8AC3E}">
        <p14:creationId xmlns:p14="http://schemas.microsoft.com/office/powerpoint/2010/main" val="208005071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showMasterSp="0">
  <p:cSld>
    <p:bg>
      <p:bgPr>
        <a:solidFill>
          <a:schemeClr val="tx2"/>
        </a:solidFill>
        <a:effectLst/>
      </p:bgPr>
    </p:bg>
    <p:spTree>
      <p:nvGrpSpPr>
        <p:cNvPr id="1" name=""/>
        <p:cNvGrpSpPr/>
        <p:nvPr/>
      </p:nvGrpSpPr>
      <p:grpSpPr>
        <a:xfrm>
          <a:off x="0" y="0"/>
          <a:ext cx="0" cy="0"/>
          <a:chOff x="0" y="0"/>
          <a:chExt cx="0" cy="0"/>
        </a:xfrm>
      </p:grpSpPr>
      <p:sp>
        <p:nvSpPr>
          <p:cNvPr id="2" name="TextBox 1"/>
          <p:cNvSpPr txBox="1"/>
          <p:nvPr/>
        </p:nvSpPr>
        <p:spPr>
          <a:xfrm>
            <a:off x="1415845" y="157316"/>
            <a:ext cx="6302477" cy="1446550"/>
          </a:xfrm>
          <a:prstGeom prst="rect">
            <a:avLst/>
          </a:prstGeom>
          <a:noFill/>
        </p:spPr>
        <p:txBody>
          <a:bodyPr wrap="square" rtlCol="0">
            <a:spAutoFit/>
          </a:bodyPr>
          <a:lstStyle/>
          <a:p>
            <a:pPr algn="ctr"/>
            <a:r>
              <a:rPr lang="en-US" sz="4800" dirty="0">
                <a:solidFill>
                  <a:schemeClr val="bg1"/>
                </a:solidFill>
              </a:rPr>
              <a:t>Fellowship</a:t>
            </a:r>
          </a:p>
          <a:p>
            <a:pPr algn="ctr"/>
            <a:r>
              <a:rPr lang="en-US" sz="4000" i="1" dirty="0">
                <a:solidFill>
                  <a:schemeClr val="bg1"/>
                </a:solidFill>
              </a:rPr>
              <a:t>(</a:t>
            </a:r>
            <a:r>
              <a:rPr lang="en-US" sz="4000" i="1" dirty="0" err="1">
                <a:solidFill>
                  <a:schemeClr val="bg1"/>
                </a:solidFill>
              </a:rPr>
              <a:t>Koinonia</a:t>
            </a:r>
            <a:r>
              <a:rPr lang="en-US" sz="4000" i="1" dirty="0">
                <a:solidFill>
                  <a:schemeClr val="bg1"/>
                </a:solidFill>
              </a:rPr>
              <a:t>)</a:t>
            </a:r>
          </a:p>
        </p:txBody>
      </p:sp>
      <p:sp>
        <p:nvSpPr>
          <p:cNvPr id="4" name="TextBox 3"/>
          <p:cNvSpPr txBox="1"/>
          <p:nvPr/>
        </p:nvSpPr>
        <p:spPr>
          <a:xfrm>
            <a:off x="717754" y="1889966"/>
            <a:ext cx="7698658" cy="4031873"/>
          </a:xfrm>
          <a:prstGeom prst="rect">
            <a:avLst/>
          </a:prstGeom>
          <a:noFill/>
          <a:ln>
            <a:solidFill>
              <a:srgbClr val="002060"/>
            </a:solidFill>
          </a:ln>
        </p:spPr>
        <p:txBody>
          <a:bodyPr wrap="square" rtlCol="0">
            <a:spAutoFit/>
          </a:bodyPr>
          <a:lstStyle/>
          <a:p>
            <a:pPr marL="342900" indent="-342900">
              <a:buFont typeface="+mj-lt"/>
              <a:buAutoNum type="arabicPeriod"/>
            </a:pPr>
            <a:r>
              <a:rPr lang="en-US" sz="3200" u="sng" dirty="0">
                <a:solidFill>
                  <a:schemeClr val="accent4"/>
                </a:solidFill>
              </a:rPr>
              <a:t>COMMUNION</a:t>
            </a:r>
            <a:r>
              <a:rPr lang="en-US" sz="3200" dirty="0">
                <a:solidFill>
                  <a:schemeClr val="bg1"/>
                </a:solidFill>
              </a:rPr>
              <a:t> – Lord’s Supper (1 Cor. 10:16)</a:t>
            </a:r>
          </a:p>
          <a:p>
            <a:pPr marL="342900" indent="-342900">
              <a:buFont typeface="+mj-lt"/>
              <a:buAutoNum type="arabicPeriod"/>
            </a:pPr>
            <a:r>
              <a:rPr lang="en-US" sz="3200" u="sng" dirty="0">
                <a:solidFill>
                  <a:schemeClr val="accent4"/>
                </a:solidFill>
              </a:rPr>
              <a:t>COMMUNITY</a:t>
            </a:r>
            <a:r>
              <a:rPr lang="en-US" sz="3200" dirty="0">
                <a:solidFill>
                  <a:schemeClr val="bg1"/>
                </a:solidFill>
              </a:rPr>
              <a:t> -  Sharing of goods (Acts 2:42)</a:t>
            </a:r>
          </a:p>
          <a:p>
            <a:pPr marL="342900" indent="-342900">
              <a:buFont typeface="+mj-lt"/>
              <a:buAutoNum type="arabicPeriod"/>
            </a:pPr>
            <a:r>
              <a:rPr lang="en-US" sz="3200" u="sng" dirty="0">
                <a:solidFill>
                  <a:schemeClr val="accent4"/>
                </a:solidFill>
              </a:rPr>
              <a:t>CONTRIBUTION</a:t>
            </a:r>
            <a:r>
              <a:rPr lang="en-US" sz="3200" dirty="0">
                <a:solidFill>
                  <a:schemeClr val="bg1"/>
                </a:solidFill>
              </a:rPr>
              <a:t> – For poor saints (Rom. 15:26)</a:t>
            </a:r>
          </a:p>
          <a:p>
            <a:pPr marL="342900" indent="-342900">
              <a:buFont typeface="+mj-lt"/>
              <a:buAutoNum type="arabicPeriod"/>
            </a:pPr>
            <a:r>
              <a:rPr lang="en-US" sz="3200" u="sng" dirty="0">
                <a:solidFill>
                  <a:schemeClr val="accent4"/>
                </a:solidFill>
              </a:rPr>
              <a:t>COOPERATION</a:t>
            </a:r>
            <a:r>
              <a:rPr lang="en-US" sz="3200" dirty="0">
                <a:solidFill>
                  <a:schemeClr val="bg1"/>
                </a:solidFill>
              </a:rPr>
              <a:t> – Extending right hand of fellowship (Gal. 2:9)</a:t>
            </a:r>
          </a:p>
        </p:txBody>
      </p:sp>
    </p:spTree>
    <p:extLst>
      <p:ext uri="{BB962C8B-B14F-4D97-AF65-F5344CB8AC3E}">
        <p14:creationId xmlns:p14="http://schemas.microsoft.com/office/powerpoint/2010/main" val="976504325"/>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B3046353-CBDC-7D20-56AB-D31D08EDEC72}"/>
              </a:ext>
            </a:extLst>
          </p:cNvPr>
          <p:cNvSpPr txBox="1"/>
          <p:nvPr/>
        </p:nvSpPr>
        <p:spPr>
          <a:xfrm>
            <a:off x="1219199" y="2299497"/>
            <a:ext cx="7924801" cy="1938992"/>
          </a:xfrm>
          <a:prstGeom prst="rect">
            <a:avLst/>
          </a:prstGeom>
          <a:noFill/>
        </p:spPr>
        <p:txBody>
          <a:bodyPr wrap="square" rtlCol="0">
            <a:spAutoFit/>
          </a:bodyPr>
          <a:lstStyle/>
          <a:p>
            <a:pPr marL="457200" indent="-457200" algn="l">
              <a:buFont typeface="+mj-lt"/>
              <a:buAutoNum type="alphaUcPeriod"/>
            </a:pPr>
            <a:r>
              <a:rPr lang="en-US" sz="2400" u="sng" dirty="0">
                <a:solidFill>
                  <a:srgbClr val="000000"/>
                </a:solidFill>
              </a:rPr>
              <a:t>The Meaning of Fellowship</a:t>
            </a:r>
          </a:p>
          <a:p>
            <a:pPr marL="914400" lvl="1" indent="-457200">
              <a:buFont typeface="+mj-lt"/>
              <a:buAutoNum type="arabicPeriod"/>
            </a:pPr>
            <a:r>
              <a:rPr lang="en-US" sz="2400" i="1" dirty="0">
                <a:solidFill>
                  <a:srgbClr val="000000"/>
                </a:solidFill>
              </a:rPr>
              <a:t>From the </a:t>
            </a:r>
            <a:r>
              <a:rPr lang="en-US" sz="2400" i="1" dirty="0" err="1">
                <a:solidFill>
                  <a:srgbClr val="000000"/>
                </a:solidFill>
              </a:rPr>
              <a:t>Grk</a:t>
            </a:r>
            <a:r>
              <a:rPr lang="en-US" sz="2400" i="1" dirty="0">
                <a:solidFill>
                  <a:srgbClr val="000000"/>
                </a:solidFill>
              </a:rPr>
              <a:t>: Koinonia</a:t>
            </a:r>
          </a:p>
          <a:p>
            <a:pPr marL="914400" lvl="1" indent="-457200">
              <a:buFont typeface="+mj-lt"/>
              <a:buAutoNum type="arabicPeriod"/>
            </a:pPr>
            <a:r>
              <a:rPr lang="en-US" sz="2400" i="1" dirty="0">
                <a:solidFill>
                  <a:srgbClr val="000000"/>
                </a:solidFill>
              </a:rPr>
              <a:t>How it is translated</a:t>
            </a:r>
          </a:p>
          <a:p>
            <a:pPr marL="914400" lvl="1" indent="-457200">
              <a:buFont typeface="+mj-lt"/>
              <a:buAutoNum type="arabicPeriod"/>
            </a:pPr>
            <a:r>
              <a:rPr lang="en-US" sz="2400" i="1" dirty="0">
                <a:solidFill>
                  <a:srgbClr val="000000"/>
                </a:solidFill>
              </a:rPr>
              <a:t>Summary</a:t>
            </a:r>
          </a:p>
          <a:p>
            <a:pPr marL="914400" lvl="1" indent="-457200">
              <a:buFont typeface="+mj-lt"/>
              <a:buAutoNum type="arabicPeriod"/>
            </a:pPr>
            <a:r>
              <a:rPr lang="en-US" sz="2400" i="1" dirty="0">
                <a:solidFill>
                  <a:srgbClr val="000000"/>
                </a:solidFill>
              </a:rPr>
              <a:t>Spiritual association based on agreement in principle</a:t>
            </a:r>
          </a:p>
        </p:txBody>
      </p:sp>
      <p:sp>
        <p:nvSpPr>
          <p:cNvPr id="3" name="TextBox 2">
            <a:extLst>
              <a:ext uri="{FF2B5EF4-FFF2-40B4-BE49-F238E27FC236}">
                <a16:creationId xmlns:a16="http://schemas.microsoft.com/office/drawing/2014/main" id="{075FF74F-39FD-19E1-1EE2-C68A5F173E1D}"/>
              </a:ext>
            </a:extLst>
          </p:cNvPr>
          <p:cNvSpPr txBox="1"/>
          <p:nvPr/>
        </p:nvSpPr>
        <p:spPr>
          <a:xfrm>
            <a:off x="1219199" y="571287"/>
            <a:ext cx="7321177" cy="584775"/>
          </a:xfrm>
          <a:prstGeom prst="rect">
            <a:avLst/>
          </a:prstGeom>
          <a:noFill/>
        </p:spPr>
        <p:txBody>
          <a:bodyPr wrap="square" rtlCol="0">
            <a:spAutoFit/>
          </a:bodyPr>
          <a:lstStyle/>
          <a:p>
            <a:pPr marL="514350" indent="-514350" algn="ctr">
              <a:buFont typeface="+mj-lt"/>
              <a:buAutoNum type="romanUcPeriod"/>
            </a:pPr>
            <a:r>
              <a:rPr lang="en-US" sz="3200" dirty="0">
                <a:solidFill>
                  <a:srgbClr val="002060"/>
                </a:solidFill>
                <a:effectLst>
                  <a:outerShdw blurRad="38100" dist="38100" dir="2700000" algn="tl">
                    <a:srgbClr val="000000">
                      <a:alpha val="43137"/>
                    </a:srgbClr>
                  </a:outerShdw>
                </a:effectLst>
                <a:latin typeface="Georgia Pro Cond Semibold" panose="02040706050405020303" pitchFamily="18" charset="0"/>
              </a:rPr>
              <a:t>What is Fellowship?</a:t>
            </a:r>
          </a:p>
        </p:txBody>
      </p:sp>
    </p:spTree>
    <p:extLst>
      <p:ext uri="{BB962C8B-B14F-4D97-AF65-F5344CB8AC3E}">
        <p14:creationId xmlns:p14="http://schemas.microsoft.com/office/powerpoint/2010/main" val="21187191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extBox 1"/>
          <p:cNvSpPr txBox="1"/>
          <p:nvPr/>
        </p:nvSpPr>
        <p:spPr>
          <a:xfrm>
            <a:off x="167146" y="78656"/>
            <a:ext cx="5093109" cy="6709529"/>
          </a:xfrm>
          <a:prstGeom prst="rect">
            <a:avLst/>
          </a:prstGeom>
          <a:solidFill>
            <a:schemeClr val="bg1"/>
          </a:solid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800" i="0" strike="noStrike" kern="1200" cap="none" spc="0" normalizeH="0" baseline="0" noProof="0" dirty="0">
                <a:ln>
                  <a:noFill/>
                </a:ln>
                <a:effectLst/>
                <a:uLnTx/>
                <a:uFillTx/>
                <a:latin typeface="Calibri" panose="020F0502020204030204"/>
                <a:ea typeface="+mn-ea"/>
                <a:cs typeface="+mn-cs"/>
              </a:rPr>
              <a:t>2 Corinthians 6:14–17</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i="0" strike="noStrike" kern="1200" cap="none" spc="0" normalizeH="0" baseline="0" noProof="0" dirty="0">
              <a:ln>
                <a:noFill/>
              </a:ln>
              <a:effectLst/>
              <a:uLnTx/>
              <a:uFillTx/>
              <a:latin typeface="Calibri" panose="020F0502020204030204"/>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400" i="0" strike="noStrike" kern="1200" cap="none" spc="0" normalizeH="0" baseline="30000" noProof="0" dirty="0">
                <a:ln>
                  <a:noFill/>
                </a:ln>
                <a:effectLst/>
                <a:uLnTx/>
                <a:uFillTx/>
                <a:latin typeface="Arial Narrow" panose="020B0606020202030204" pitchFamily="34" charset="0"/>
                <a:ea typeface="+mn-ea"/>
                <a:cs typeface="+mn-cs"/>
              </a:rPr>
              <a:t>14 </a:t>
            </a:r>
            <a:r>
              <a:rPr kumimoji="0" lang="en-US" sz="2400" i="0" strike="noStrike" kern="1200" cap="none" spc="0" normalizeH="0" baseline="0" noProof="0" dirty="0">
                <a:ln>
                  <a:noFill/>
                </a:ln>
                <a:effectLst/>
                <a:uLnTx/>
                <a:uFillTx/>
                <a:latin typeface="Arial Narrow" panose="020B0606020202030204" pitchFamily="34" charset="0"/>
                <a:ea typeface="+mn-ea"/>
                <a:cs typeface="+mn-cs"/>
              </a:rPr>
              <a:t>Do not be unequally yoked together with unbelievers. For what fellowship has righteousness with lawlessness? And what communion has light with darkness? </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400" i="0" strike="noStrike" kern="1200" cap="none" spc="0" normalizeH="0" baseline="30000" noProof="0" dirty="0">
                <a:ln>
                  <a:noFill/>
                </a:ln>
                <a:effectLst/>
                <a:uLnTx/>
                <a:uFillTx/>
                <a:latin typeface="Arial Narrow" panose="020B0606020202030204" pitchFamily="34" charset="0"/>
                <a:ea typeface="+mn-ea"/>
                <a:cs typeface="+mn-cs"/>
              </a:rPr>
              <a:t>15 </a:t>
            </a:r>
            <a:r>
              <a:rPr kumimoji="0" lang="en-US" sz="2400" i="0" strike="noStrike" kern="1200" cap="none" spc="0" normalizeH="0" baseline="0" noProof="0" dirty="0">
                <a:ln>
                  <a:noFill/>
                </a:ln>
                <a:effectLst/>
                <a:uLnTx/>
                <a:uFillTx/>
                <a:latin typeface="Arial Narrow" panose="020B0606020202030204" pitchFamily="34" charset="0"/>
                <a:ea typeface="+mn-ea"/>
                <a:cs typeface="+mn-cs"/>
              </a:rPr>
              <a:t>And what accord has Christ with Belial? Or what part has a believer with an unbeliever? </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400" i="0" strike="noStrike" kern="1200" cap="none" spc="0" normalizeH="0" baseline="30000" noProof="0" dirty="0">
                <a:ln>
                  <a:noFill/>
                </a:ln>
                <a:effectLst/>
                <a:uLnTx/>
                <a:uFillTx/>
                <a:latin typeface="Arial Narrow" panose="020B0606020202030204" pitchFamily="34" charset="0"/>
                <a:ea typeface="+mn-ea"/>
                <a:cs typeface="+mn-cs"/>
              </a:rPr>
              <a:t>16 </a:t>
            </a:r>
            <a:r>
              <a:rPr kumimoji="0" lang="en-US" sz="2400" i="0" strike="noStrike" kern="1200" cap="none" spc="0" normalizeH="0" baseline="0" noProof="0" dirty="0">
                <a:ln>
                  <a:noFill/>
                </a:ln>
                <a:effectLst/>
                <a:uLnTx/>
                <a:uFillTx/>
                <a:latin typeface="Arial Narrow" panose="020B0606020202030204" pitchFamily="34" charset="0"/>
                <a:ea typeface="+mn-ea"/>
                <a:cs typeface="+mn-cs"/>
              </a:rPr>
              <a:t>And what agreement has the temple of God with idols? For you are the temple of the living God. As God has said: </a:t>
            </a:r>
            <a:r>
              <a:rPr kumimoji="0" lang="en-US" sz="2400" i="1" strike="noStrike" kern="1200" cap="none" spc="0" normalizeH="0" baseline="0" noProof="0" dirty="0">
                <a:ln>
                  <a:noFill/>
                </a:ln>
                <a:effectLst/>
                <a:uLnTx/>
                <a:uFillTx/>
                <a:latin typeface="Arial Narrow" panose="020B0606020202030204" pitchFamily="34" charset="0"/>
                <a:ea typeface="+mn-ea"/>
                <a:cs typeface="+mn-cs"/>
              </a:rPr>
              <a:t>“I will dwell in them</a:t>
            </a:r>
            <a:r>
              <a:rPr kumimoji="0" lang="en-US" sz="2400" i="0" strike="noStrike" kern="1200" cap="none" spc="0" normalizeH="0" baseline="0" noProof="0" dirty="0">
                <a:ln>
                  <a:noFill/>
                </a:ln>
                <a:effectLst/>
                <a:uLnTx/>
                <a:uFillTx/>
                <a:latin typeface="Arial Narrow" panose="020B0606020202030204" pitchFamily="34" charset="0"/>
                <a:ea typeface="+mn-ea"/>
                <a:cs typeface="+mn-cs"/>
              </a:rPr>
              <a:t> </a:t>
            </a:r>
            <a:r>
              <a:rPr kumimoji="0" lang="en-US" sz="2400" i="1" strike="noStrike" kern="1200" cap="none" spc="0" normalizeH="0" baseline="0" noProof="0" dirty="0">
                <a:ln>
                  <a:noFill/>
                </a:ln>
                <a:effectLst/>
                <a:uLnTx/>
                <a:uFillTx/>
                <a:latin typeface="Arial Narrow" panose="020B0606020202030204" pitchFamily="34" charset="0"/>
                <a:ea typeface="+mn-ea"/>
                <a:cs typeface="+mn-cs"/>
              </a:rPr>
              <a:t>And walk among them</a:t>
            </a:r>
            <a:r>
              <a:rPr kumimoji="0" lang="en-US" sz="2400" i="0" strike="noStrike" kern="1200" cap="none" spc="0" normalizeH="0" baseline="0" noProof="0" dirty="0">
                <a:ln>
                  <a:noFill/>
                </a:ln>
                <a:effectLst/>
                <a:uLnTx/>
                <a:uFillTx/>
                <a:latin typeface="Arial Narrow" panose="020B0606020202030204" pitchFamily="34" charset="0"/>
                <a:ea typeface="+mn-ea"/>
                <a:cs typeface="+mn-cs"/>
              </a:rPr>
              <a:t>. </a:t>
            </a:r>
            <a:r>
              <a:rPr kumimoji="0" lang="en-US" sz="2400" i="1" strike="noStrike" kern="1200" cap="none" spc="0" normalizeH="0" baseline="0" noProof="0" dirty="0">
                <a:ln>
                  <a:noFill/>
                </a:ln>
                <a:effectLst/>
                <a:uLnTx/>
                <a:uFillTx/>
                <a:latin typeface="Arial Narrow" panose="020B0606020202030204" pitchFamily="34" charset="0"/>
                <a:ea typeface="+mn-ea"/>
                <a:cs typeface="+mn-cs"/>
              </a:rPr>
              <a:t>I will be their God,</a:t>
            </a:r>
            <a:r>
              <a:rPr kumimoji="0" lang="en-US" sz="2400" i="0" strike="noStrike" kern="1200" cap="none" spc="0" normalizeH="0" baseline="0" noProof="0" dirty="0">
                <a:ln>
                  <a:noFill/>
                </a:ln>
                <a:effectLst/>
                <a:uLnTx/>
                <a:uFillTx/>
                <a:latin typeface="Arial Narrow" panose="020B0606020202030204" pitchFamily="34" charset="0"/>
                <a:ea typeface="+mn-ea"/>
                <a:cs typeface="+mn-cs"/>
              </a:rPr>
              <a:t> </a:t>
            </a:r>
            <a:r>
              <a:rPr kumimoji="0" lang="en-US" sz="2400" i="1" strike="noStrike" kern="1200" cap="none" spc="0" normalizeH="0" baseline="0" noProof="0" dirty="0">
                <a:ln>
                  <a:noFill/>
                </a:ln>
                <a:effectLst/>
                <a:uLnTx/>
                <a:uFillTx/>
                <a:latin typeface="Arial Narrow" panose="020B0606020202030204" pitchFamily="34" charset="0"/>
                <a:ea typeface="+mn-ea"/>
                <a:cs typeface="+mn-cs"/>
              </a:rPr>
              <a:t>And they shall be My people.”</a:t>
            </a:r>
            <a:r>
              <a:rPr kumimoji="0" lang="en-US" sz="2400" i="0" strike="noStrike" kern="1200" cap="none" spc="0" normalizeH="0" baseline="0" noProof="0" dirty="0">
                <a:ln>
                  <a:noFill/>
                </a:ln>
                <a:effectLst/>
                <a:uLnTx/>
                <a:uFillTx/>
                <a:latin typeface="Arial Narrow" panose="020B0606020202030204" pitchFamily="34" charset="0"/>
                <a:ea typeface="+mn-ea"/>
                <a:cs typeface="+mn-cs"/>
              </a:rPr>
              <a:t> </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400" i="0" strike="noStrike" kern="1200" cap="none" spc="0" normalizeH="0" baseline="30000" noProof="0" dirty="0">
                <a:ln>
                  <a:noFill/>
                </a:ln>
                <a:effectLst/>
                <a:uLnTx/>
                <a:uFillTx/>
                <a:latin typeface="Arial Narrow" panose="020B0606020202030204" pitchFamily="34" charset="0"/>
                <a:ea typeface="+mn-ea"/>
                <a:cs typeface="+mn-cs"/>
              </a:rPr>
              <a:t>17 </a:t>
            </a:r>
            <a:r>
              <a:rPr kumimoji="0" lang="en-US" sz="2400" i="0" strike="noStrike" kern="1200" cap="none" spc="0" normalizeH="0" baseline="0" noProof="0" dirty="0">
                <a:ln>
                  <a:noFill/>
                </a:ln>
                <a:effectLst/>
                <a:uLnTx/>
                <a:uFillTx/>
                <a:latin typeface="Arial Narrow" panose="020B0606020202030204" pitchFamily="34" charset="0"/>
                <a:ea typeface="+mn-ea"/>
                <a:cs typeface="+mn-cs"/>
              </a:rPr>
              <a:t>Therefore </a:t>
            </a:r>
            <a:r>
              <a:rPr kumimoji="0" lang="en-US" sz="2400" i="1" strike="noStrike" kern="1200" cap="none" spc="0" normalizeH="0" baseline="0" noProof="0" dirty="0">
                <a:ln>
                  <a:noFill/>
                </a:ln>
                <a:effectLst/>
                <a:uLnTx/>
                <a:uFillTx/>
                <a:latin typeface="Arial Narrow" panose="020B0606020202030204" pitchFamily="34" charset="0"/>
                <a:ea typeface="+mn-ea"/>
                <a:cs typeface="+mn-cs"/>
              </a:rPr>
              <a:t>“Come out from among them</a:t>
            </a:r>
            <a:r>
              <a:rPr kumimoji="0" lang="en-US" sz="2400" i="0" strike="noStrike" kern="1200" cap="none" spc="0" normalizeH="0" baseline="0" noProof="0" dirty="0">
                <a:ln>
                  <a:noFill/>
                </a:ln>
                <a:effectLst/>
                <a:uLnTx/>
                <a:uFillTx/>
                <a:latin typeface="Arial Narrow" panose="020B0606020202030204" pitchFamily="34" charset="0"/>
                <a:ea typeface="+mn-ea"/>
                <a:cs typeface="+mn-cs"/>
              </a:rPr>
              <a:t> </a:t>
            </a:r>
            <a:r>
              <a:rPr kumimoji="0" lang="en-US" sz="2400" i="1" strike="noStrike" kern="1200" cap="none" spc="0" normalizeH="0" baseline="0" noProof="0" dirty="0">
                <a:ln>
                  <a:noFill/>
                </a:ln>
                <a:effectLst/>
                <a:uLnTx/>
                <a:uFillTx/>
                <a:latin typeface="Arial Narrow" panose="020B0606020202030204" pitchFamily="34" charset="0"/>
                <a:ea typeface="+mn-ea"/>
                <a:cs typeface="+mn-cs"/>
              </a:rPr>
              <a:t>And be separate, says the Lord</a:t>
            </a:r>
            <a:r>
              <a:rPr kumimoji="0" lang="en-US" sz="2400" i="0" strike="noStrike" kern="1200" cap="none" spc="0" normalizeH="0" baseline="0" noProof="0" dirty="0">
                <a:ln>
                  <a:noFill/>
                </a:ln>
                <a:effectLst/>
                <a:uLnTx/>
                <a:uFillTx/>
                <a:latin typeface="Arial Narrow" panose="020B0606020202030204" pitchFamily="34" charset="0"/>
                <a:ea typeface="+mn-ea"/>
                <a:cs typeface="+mn-cs"/>
              </a:rPr>
              <a:t>. </a:t>
            </a:r>
            <a:r>
              <a:rPr kumimoji="0" lang="en-US" sz="2400" i="1" strike="noStrike" kern="1200" cap="none" spc="0" normalizeH="0" baseline="0" noProof="0" dirty="0">
                <a:ln>
                  <a:noFill/>
                </a:ln>
                <a:effectLst/>
                <a:uLnTx/>
                <a:uFillTx/>
                <a:latin typeface="Arial Narrow" panose="020B0606020202030204" pitchFamily="34" charset="0"/>
                <a:ea typeface="+mn-ea"/>
                <a:cs typeface="+mn-cs"/>
              </a:rPr>
              <a:t>Do not touch what is unclean,</a:t>
            </a:r>
            <a:r>
              <a:rPr kumimoji="0" lang="en-US" sz="2400" i="0" strike="noStrike" kern="1200" cap="none" spc="0" normalizeH="0" baseline="0" noProof="0" dirty="0">
                <a:ln>
                  <a:noFill/>
                </a:ln>
                <a:effectLst/>
                <a:uLnTx/>
                <a:uFillTx/>
                <a:latin typeface="Arial Narrow" panose="020B0606020202030204" pitchFamily="34" charset="0"/>
                <a:ea typeface="+mn-ea"/>
                <a:cs typeface="+mn-cs"/>
              </a:rPr>
              <a:t> </a:t>
            </a:r>
            <a:r>
              <a:rPr kumimoji="0" lang="en-US" sz="2400" i="1" strike="noStrike" kern="1200" cap="none" spc="0" normalizeH="0" baseline="0" noProof="0" dirty="0">
                <a:ln>
                  <a:noFill/>
                </a:ln>
                <a:effectLst/>
                <a:uLnTx/>
                <a:uFillTx/>
                <a:latin typeface="Arial Narrow" panose="020B0606020202030204" pitchFamily="34" charset="0"/>
                <a:ea typeface="+mn-ea"/>
                <a:cs typeface="+mn-cs"/>
              </a:rPr>
              <a:t>And I will receive you.”</a:t>
            </a:r>
            <a:r>
              <a:rPr kumimoji="0" lang="en-US" sz="2400" i="0" strike="noStrike" kern="1200" cap="none" spc="0" normalizeH="0" baseline="0" noProof="0" dirty="0">
                <a:ln>
                  <a:noFill/>
                </a:ln>
                <a:effectLst/>
                <a:uLnTx/>
                <a:uFillTx/>
                <a:latin typeface="Arial Narrow" panose="020B0606020202030204" pitchFamily="34" charset="0"/>
                <a:ea typeface="+mn-ea"/>
                <a:cs typeface="+mn-cs"/>
              </a:rPr>
              <a:t> </a:t>
            </a:r>
          </a:p>
        </p:txBody>
      </p:sp>
    </p:spTree>
    <p:extLst>
      <p:ext uri="{BB962C8B-B14F-4D97-AF65-F5344CB8AC3E}">
        <p14:creationId xmlns:p14="http://schemas.microsoft.com/office/powerpoint/2010/main" val="3218450051"/>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extBox 1"/>
          <p:cNvSpPr txBox="1"/>
          <p:nvPr/>
        </p:nvSpPr>
        <p:spPr>
          <a:xfrm>
            <a:off x="167146" y="78656"/>
            <a:ext cx="5093109" cy="6709529"/>
          </a:xfrm>
          <a:prstGeom prst="rect">
            <a:avLst/>
          </a:prstGeom>
          <a:solidFill>
            <a:schemeClr val="bg1"/>
          </a:solid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rPr>
              <a:t>2 Corinthians 6:14–17</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30000" noProof="0" dirty="0">
                <a:ln>
                  <a:noFill/>
                </a:ln>
                <a:solidFill>
                  <a:prstClr val="black"/>
                </a:solidFill>
                <a:effectLst/>
                <a:uLnTx/>
                <a:uFillTx/>
                <a:latin typeface="Arial Narrow" panose="020B0606020202030204" pitchFamily="34" charset="0"/>
                <a:ea typeface="+mn-ea"/>
                <a:cs typeface="+mn-cs"/>
              </a:rPr>
              <a:t>14 </a:t>
            </a:r>
            <a:r>
              <a:rPr kumimoji="0" lang="en-US" sz="2400" b="0" i="0" u="none" strike="noStrike" kern="1200" cap="none" spc="0" normalizeH="0" baseline="0" noProof="0" dirty="0">
                <a:ln>
                  <a:noFill/>
                </a:ln>
                <a:solidFill>
                  <a:prstClr val="black"/>
                </a:solidFill>
                <a:effectLst/>
                <a:uLnTx/>
                <a:uFillTx/>
                <a:latin typeface="Arial Narrow" panose="020B0606020202030204" pitchFamily="34" charset="0"/>
                <a:ea typeface="+mn-ea"/>
                <a:cs typeface="+mn-cs"/>
              </a:rPr>
              <a:t>Do not be unequally </a:t>
            </a:r>
            <a:r>
              <a:rPr kumimoji="0" lang="en-US" sz="2400" b="1" i="0" u="sng" strike="noStrike" kern="1200" cap="none" spc="0" normalizeH="0" baseline="0" noProof="0" dirty="0">
                <a:ln>
                  <a:noFill/>
                </a:ln>
                <a:solidFill>
                  <a:srgbClr val="002060"/>
                </a:solidFill>
                <a:effectLst/>
                <a:uLnTx/>
                <a:uFillTx/>
                <a:latin typeface="Arial Narrow" panose="020B0606020202030204" pitchFamily="34" charset="0"/>
                <a:ea typeface="+mn-ea"/>
                <a:cs typeface="+mn-cs"/>
              </a:rPr>
              <a:t>yoked</a:t>
            </a:r>
            <a:r>
              <a:rPr kumimoji="0" lang="en-US" sz="2400" b="0" i="0" u="none" strike="noStrike" kern="1200" cap="none" spc="0" normalizeH="0" baseline="0" noProof="0" dirty="0">
                <a:ln>
                  <a:noFill/>
                </a:ln>
                <a:solidFill>
                  <a:prstClr val="black"/>
                </a:solidFill>
                <a:effectLst/>
                <a:uLnTx/>
                <a:uFillTx/>
                <a:latin typeface="Arial Narrow" panose="020B0606020202030204" pitchFamily="34" charset="0"/>
                <a:ea typeface="+mn-ea"/>
                <a:cs typeface="+mn-cs"/>
              </a:rPr>
              <a:t> together with unbelievers. For what </a:t>
            </a:r>
            <a:r>
              <a:rPr kumimoji="0" lang="en-US" sz="2400" b="1" i="0" u="sng" strike="noStrike" kern="1200" cap="none" spc="0" normalizeH="0" baseline="0" noProof="0" dirty="0">
                <a:ln>
                  <a:noFill/>
                </a:ln>
                <a:solidFill>
                  <a:srgbClr val="002060"/>
                </a:solidFill>
                <a:effectLst/>
                <a:uLnTx/>
                <a:uFillTx/>
                <a:latin typeface="Arial Narrow" panose="020B0606020202030204" pitchFamily="34" charset="0"/>
                <a:ea typeface="+mn-ea"/>
                <a:cs typeface="+mn-cs"/>
              </a:rPr>
              <a:t>fellowship</a:t>
            </a:r>
            <a:r>
              <a:rPr kumimoji="0" lang="en-US" sz="2400" b="0" i="0" u="none" strike="noStrike" kern="1200" cap="none" spc="0" normalizeH="0" baseline="0" noProof="0" dirty="0">
                <a:ln>
                  <a:noFill/>
                </a:ln>
                <a:solidFill>
                  <a:prstClr val="black"/>
                </a:solidFill>
                <a:effectLst/>
                <a:uLnTx/>
                <a:uFillTx/>
                <a:latin typeface="Arial Narrow" panose="020B0606020202030204" pitchFamily="34" charset="0"/>
                <a:ea typeface="+mn-ea"/>
                <a:cs typeface="+mn-cs"/>
              </a:rPr>
              <a:t> has righteousness with lawlessness? And what </a:t>
            </a:r>
            <a:r>
              <a:rPr kumimoji="0" lang="en-US" sz="2400" b="1" i="0" u="sng" strike="noStrike" kern="1200" cap="none" spc="0" normalizeH="0" baseline="0" noProof="0" dirty="0">
                <a:ln>
                  <a:noFill/>
                </a:ln>
                <a:solidFill>
                  <a:srgbClr val="C00000"/>
                </a:solidFill>
                <a:effectLst/>
                <a:uLnTx/>
                <a:uFillTx/>
                <a:latin typeface="Arial Narrow" panose="020B0606020202030204" pitchFamily="34" charset="0"/>
                <a:ea typeface="+mn-ea"/>
                <a:cs typeface="+mn-cs"/>
              </a:rPr>
              <a:t>communion</a:t>
            </a:r>
            <a:r>
              <a:rPr kumimoji="0" lang="en-US" sz="2400" b="0" i="0" u="none" strike="noStrike" kern="1200" cap="none" spc="0" normalizeH="0" baseline="0" noProof="0" dirty="0">
                <a:ln>
                  <a:noFill/>
                </a:ln>
                <a:solidFill>
                  <a:prstClr val="black"/>
                </a:solidFill>
                <a:effectLst/>
                <a:uLnTx/>
                <a:uFillTx/>
                <a:latin typeface="Arial Narrow" panose="020B0606020202030204" pitchFamily="34" charset="0"/>
                <a:ea typeface="+mn-ea"/>
                <a:cs typeface="+mn-cs"/>
              </a:rPr>
              <a:t> has light with darkness? </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30000" noProof="0" dirty="0">
                <a:ln>
                  <a:noFill/>
                </a:ln>
                <a:solidFill>
                  <a:prstClr val="black"/>
                </a:solidFill>
                <a:effectLst/>
                <a:uLnTx/>
                <a:uFillTx/>
                <a:latin typeface="Arial Narrow" panose="020B0606020202030204" pitchFamily="34" charset="0"/>
                <a:ea typeface="+mn-ea"/>
                <a:cs typeface="+mn-cs"/>
              </a:rPr>
              <a:t>15 </a:t>
            </a:r>
            <a:r>
              <a:rPr kumimoji="0" lang="en-US" sz="2400" b="0" i="0" u="none" strike="noStrike" kern="1200" cap="none" spc="0" normalizeH="0" baseline="0" noProof="0" dirty="0">
                <a:ln>
                  <a:noFill/>
                </a:ln>
                <a:solidFill>
                  <a:prstClr val="black"/>
                </a:solidFill>
                <a:effectLst/>
                <a:uLnTx/>
                <a:uFillTx/>
                <a:latin typeface="Arial Narrow" panose="020B0606020202030204" pitchFamily="34" charset="0"/>
                <a:ea typeface="+mn-ea"/>
                <a:cs typeface="+mn-cs"/>
              </a:rPr>
              <a:t>And what </a:t>
            </a:r>
            <a:r>
              <a:rPr kumimoji="0" lang="en-US" sz="2400" b="1" i="0" u="sng" strike="noStrike" kern="1200" cap="none" spc="0" normalizeH="0" baseline="0" noProof="0" dirty="0">
                <a:ln>
                  <a:noFill/>
                </a:ln>
                <a:solidFill>
                  <a:srgbClr val="002060"/>
                </a:solidFill>
                <a:effectLst/>
                <a:uLnTx/>
                <a:uFillTx/>
                <a:latin typeface="Arial Narrow" panose="020B0606020202030204" pitchFamily="34" charset="0"/>
                <a:ea typeface="+mn-ea"/>
                <a:cs typeface="+mn-cs"/>
              </a:rPr>
              <a:t>accord</a:t>
            </a:r>
            <a:r>
              <a:rPr kumimoji="0" lang="en-US" sz="2400" b="0" i="0" u="none" strike="noStrike" kern="1200" cap="none" spc="0" normalizeH="0" baseline="0" noProof="0" dirty="0">
                <a:ln>
                  <a:noFill/>
                </a:ln>
                <a:solidFill>
                  <a:prstClr val="black"/>
                </a:solidFill>
                <a:effectLst/>
                <a:uLnTx/>
                <a:uFillTx/>
                <a:latin typeface="Arial Narrow" panose="020B0606020202030204" pitchFamily="34" charset="0"/>
                <a:ea typeface="+mn-ea"/>
                <a:cs typeface="+mn-cs"/>
              </a:rPr>
              <a:t> has Christ with Belial? Or what </a:t>
            </a:r>
            <a:r>
              <a:rPr kumimoji="0" lang="en-US" sz="2400" b="1" i="0" u="sng" strike="noStrike" kern="1200" cap="none" spc="0" normalizeH="0" baseline="0" noProof="0" dirty="0">
                <a:ln>
                  <a:noFill/>
                </a:ln>
                <a:solidFill>
                  <a:srgbClr val="002060"/>
                </a:solidFill>
                <a:effectLst/>
                <a:uLnTx/>
                <a:uFillTx/>
                <a:latin typeface="Arial Narrow" panose="020B0606020202030204" pitchFamily="34" charset="0"/>
                <a:ea typeface="+mn-ea"/>
                <a:cs typeface="+mn-cs"/>
              </a:rPr>
              <a:t>part</a:t>
            </a:r>
            <a:r>
              <a:rPr kumimoji="0" lang="en-US" sz="2400" b="0" i="0" u="none" strike="noStrike" kern="1200" cap="none" spc="0" normalizeH="0" baseline="0" noProof="0" dirty="0">
                <a:ln>
                  <a:noFill/>
                </a:ln>
                <a:solidFill>
                  <a:prstClr val="black"/>
                </a:solidFill>
                <a:effectLst/>
                <a:uLnTx/>
                <a:uFillTx/>
                <a:latin typeface="Arial Narrow" panose="020B0606020202030204" pitchFamily="34" charset="0"/>
                <a:ea typeface="+mn-ea"/>
                <a:cs typeface="+mn-cs"/>
              </a:rPr>
              <a:t> has a believer with an unbeliever? </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30000" noProof="0" dirty="0">
                <a:ln>
                  <a:noFill/>
                </a:ln>
                <a:solidFill>
                  <a:prstClr val="black"/>
                </a:solidFill>
                <a:effectLst/>
                <a:uLnTx/>
                <a:uFillTx/>
                <a:latin typeface="Arial Narrow" panose="020B0606020202030204" pitchFamily="34" charset="0"/>
                <a:ea typeface="+mn-ea"/>
                <a:cs typeface="+mn-cs"/>
              </a:rPr>
              <a:t>16 </a:t>
            </a:r>
            <a:r>
              <a:rPr kumimoji="0" lang="en-US" sz="2400" b="0" i="0" u="none" strike="noStrike" kern="1200" cap="none" spc="0" normalizeH="0" baseline="0" noProof="0" dirty="0">
                <a:ln>
                  <a:noFill/>
                </a:ln>
                <a:solidFill>
                  <a:prstClr val="black"/>
                </a:solidFill>
                <a:effectLst/>
                <a:uLnTx/>
                <a:uFillTx/>
                <a:latin typeface="Arial Narrow" panose="020B0606020202030204" pitchFamily="34" charset="0"/>
                <a:ea typeface="+mn-ea"/>
                <a:cs typeface="+mn-cs"/>
              </a:rPr>
              <a:t>And what </a:t>
            </a:r>
            <a:r>
              <a:rPr kumimoji="0" lang="en-US" sz="2400" b="1" i="0" u="sng" strike="noStrike" kern="1200" cap="none" spc="0" normalizeH="0" baseline="0" noProof="0" dirty="0">
                <a:ln>
                  <a:noFill/>
                </a:ln>
                <a:solidFill>
                  <a:srgbClr val="002060"/>
                </a:solidFill>
                <a:effectLst/>
                <a:uLnTx/>
                <a:uFillTx/>
                <a:latin typeface="Arial Narrow" panose="020B0606020202030204" pitchFamily="34" charset="0"/>
                <a:ea typeface="+mn-ea"/>
                <a:cs typeface="+mn-cs"/>
              </a:rPr>
              <a:t>agreement</a:t>
            </a:r>
            <a:r>
              <a:rPr kumimoji="0" lang="en-US" sz="2400" b="0" i="0" u="none" strike="noStrike" kern="1200" cap="none" spc="0" normalizeH="0" baseline="0" noProof="0" dirty="0">
                <a:ln>
                  <a:noFill/>
                </a:ln>
                <a:solidFill>
                  <a:prstClr val="black"/>
                </a:solidFill>
                <a:effectLst/>
                <a:uLnTx/>
                <a:uFillTx/>
                <a:latin typeface="Arial Narrow" panose="020B0606020202030204" pitchFamily="34" charset="0"/>
                <a:ea typeface="+mn-ea"/>
                <a:cs typeface="+mn-cs"/>
              </a:rPr>
              <a:t> has the temple of God with idols? For you are the temple of the living God. As God has said: </a:t>
            </a:r>
            <a:r>
              <a:rPr kumimoji="0" lang="en-US" sz="2400" b="0" i="1" u="none" strike="noStrike" kern="1200" cap="none" spc="0" normalizeH="0" baseline="0" noProof="0" dirty="0">
                <a:ln>
                  <a:noFill/>
                </a:ln>
                <a:solidFill>
                  <a:prstClr val="black"/>
                </a:solidFill>
                <a:effectLst/>
                <a:uLnTx/>
                <a:uFillTx/>
                <a:latin typeface="Arial Narrow" panose="020B0606020202030204" pitchFamily="34" charset="0"/>
                <a:ea typeface="+mn-ea"/>
                <a:cs typeface="+mn-cs"/>
              </a:rPr>
              <a:t>“I will dwell in them</a:t>
            </a:r>
            <a:r>
              <a:rPr kumimoji="0" lang="en-US" sz="2400" b="0" i="0" u="none" strike="noStrike" kern="1200" cap="none" spc="0" normalizeH="0" baseline="0" noProof="0" dirty="0">
                <a:ln>
                  <a:noFill/>
                </a:ln>
                <a:solidFill>
                  <a:prstClr val="black"/>
                </a:solidFill>
                <a:effectLst/>
                <a:uLnTx/>
                <a:uFillTx/>
                <a:latin typeface="Arial Narrow" panose="020B0606020202030204" pitchFamily="34" charset="0"/>
                <a:ea typeface="+mn-ea"/>
                <a:cs typeface="+mn-cs"/>
              </a:rPr>
              <a:t> </a:t>
            </a:r>
            <a:r>
              <a:rPr kumimoji="0" lang="en-US" sz="2400" b="0" i="1" u="none" strike="noStrike" kern="1200" cap="none" spc="0" normalizeH="0" baseline="0" noProof="0" dirty="0">
                <a:ln>
                  <a:noFill/>
                </a:ln>
                <a:solidFill>
                  <a:prstClr val="black"/>
                </a:solidFill>
                <a:effectLst/>
                <a:uLnTx/>
                <a:uFillTx/>
                <a:latin typeface="Arial Narrow" panose="020B0606020202030204" pitchFamily="34" charset="0"/>
                <a:ea typeface="+mn-ea"/>
                <a:cs typeface="+mn-cs"/>
              </a:rPr>
              <a:t>And walk among them</a:t>
            </a:r>
            <a:r>
              <a:rPr kumimoji="0" lang="en-US" sz="2400" b="0" i="0" u="none" strike="noStrike" kern="1200" cap="none" spc="0" normalizeH="0" baseline="0" noProof="0" dirty="0">
                <a:ln>
                  <a:noFill/>
                </a:ln>
                <a:solidFill>
                  <a:prstClr val="black"/>
                </a:solidFill>
                <a:effectLst/>
                <a:uLnTx/>
                <a:uFillTx/>
                <a:latin typeface="Arial Narrow" panose="020B0606020202030204" pitchFamily="34" charset="0"/>
                <a:ea typeface="+mn-ea"/>
                <a:cs typeface="+mn-cs"/>
              </a:rPr>
              <a:t>. </a:t>
            </a:r>
            <a:r>
              <a:rPr kumimoji="0" lang="en-US" sz="2400" b="0" i="1" u="none" strike="noStrike" kern="1200" cap="none" spc="0" normalizeH="0" baseline="0" noProof="0" dirty="0">
                <a:ln>
                  <a:noFill/>
                </a:ln>
                <a:solidFill>
                  <a:prstClr val="black"/>
                </a:solidFill>
                <a:effectLst/>
                <a:uLnTx/>
                <a:uFillTx/>
                <a:latin typeface="Arial Narrow" panose="020B0606020202030204" pitchFamily="34" charset="0"/>
                <a:ea typeface="+mn-ea"/>
                <a:cs typeface="+mn-cs"/>
              </a:rPr>
              <a:t>I will be their God,</a:t>
            </a:r>
            <a:r>
              <a:rPr kumimoji="0" lang="en-US" sz="2400" b="0" i="0" u="none" strike="noStrike" kern="1200" cap="none" spc="0" normalizeH="0" baseline="0" noProof="0" dirty="0">
                <a:ln>
                  <a:noFill/>
                </a:ln>
                <a:solidFill>
                  <a:prstClr val="black"/>
                </a:solidFill>
                <a:effectLst/>
                <a:uLnTx/>
                <a:uFillTx/>
                <a:latin typeface="Arial Narrow" panose="020B0606020202030204" pitchFamily="34" charset="0"/>
                <a:ea typeface="+mn-ea"/>
                <a:cs typeface="+mn-cs"/>
              </a:rPr>
              <a:t> </a:t>
            </a:r>
            <a:r>
              <a:rPr kumimoji="0" lang="en-US" sz="2400" b="0" i="1" u="none" strike="noStrike" kern="1200" cap="none" spc="0" normalizeH="0" baseline="0" noProof="0" dirty="0">
                <a:ln>
                  <a:noFill/>
                </a:ln>
                <a:solidFill>
                  <a:prstClr val="black"/>
                </a:solidFill>
                <a:effectLst/>
                <a:uLnTx/>
                <a:uFillTx/>
                <a:latin typeface="Arial Narrow" panose="020B0606020202030204" pitchFamily="34" charset="0"/>
                <a:ea typeface="+mn-ea"/>
                <a:cs typeface="+mn-cs"/>
              </a:rPr>
              <a:t>And they shall be My people.”</a:t>
            </a:r>
            <a:r>
              <a:rPr kumimoji="0" lang="en-US" sz="2400" b="0" i="0" u="none" strike="noStrike" kern="1200" cap="none" spc="0" normalizeH="0" baseline="0" noProof="0" dirty="0">
                <a:ln>
                  <a:noFill/>
                </a:ln>
                <a:solidFill>
                  <a:prstClr val="black"/>
                </a:solidFill>
                <a:effectLst/>
                <a:uLnTx/>
                <a:uFillTx/>
                <a:latin typeface="Arial Narrow" panose="020B0606020202030204" pitchFamily="34" charset="0"/>
                <a:ea typeface="+mn-ea"/>
                <a:cs typeface="+mn-cs"/>
              </a:rPr>
              <a:t> </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30000" noProof="0" dirty="0">
                <a:ln>
                  <a:noFill/>
                </a:ln>
                <a:solidFill>
                  <a:prstClr val="black"/>
                </a:solidFill>
                <a:effectLst/>
                <a:uLnTx/>
                <a:uFillTx/>
                <a:latin typeface="Arial Narrow" panose="020B0606020202030204" pitchFamily="34" charset="0"/>
                <a:ea typeface="+mn-ea"/>
                <a:cs typeface="+mn-cs"/>
              </a:rPr>
              <a:t>17 </a:t>
            </a:r>
            <a:r>
              <a:rPr kumimoji="0" lang="en-US" sz="2400" b="0" i="0" u="none" strike="noStrike" kern="1200" cap="none" spc="0" normalizeH="0" baseline="0" noProof="0" dirty="0">
                <a:ln>
                  <a:noFill/>
                </a:ln>
                <a:solidFill>
                  <a:prstClr val="black"/>
                </a:solidFill>
                <a:effectLst/>
                <a:uLnTx/>
                <a:uFillTx/>
                <a:latin typeface="Arial Narrow" panose="020B0606020202030204" pitchFamily="34" charset="0"/>
                <a:ea typeface="+mn-ea"/>
                <a:cs typeface="+mn-cs"/>
              </a:rPr>
              <a:t>Therefore </a:t>
            </a:r>
            <a:r>
              <a:rPr kumimoji="0" lang="en-US" sz="2400" b="0" i="1" u="none" strike="noStrike" kern="1200" cap="none" spc="0" normalizeH="0" baseline="0" noProof="0" dirty="0">
                <a:ln>
                  <a:noFill/>
                </a:ln>
                <a:solidFill>
                  <a:prstClr val="black"/>
                </a:solidFill>
                <a:effectLst/>
                <a:uLnTx/>
                <a:uFillTx/>
                <a:latin typeface="Arial Narrow" panose="020B0606020202030204" pitchFamily="34" charset="0"/>
                <a:ea typeface="+mn-ea"/>
                <a:cs typeface="+mn-cs"/>
              </a:rPr>
              <a:t>“Come out from among them</a:t>
            </a:r>
            <a:r>
              <a:rPr kumimoji="0" lang="en-US" sz="2400" b="0" i="0" u="none" strike="noStrike" kern="1200" cap="none" spc="0" normalizeH="0" baseline="0" noProof="0" dirty="0">
                <a:ln>
                  <a:noFill/>
                </a:ln>
                <a:solidFill>
                  <a:prstClr val="black"/>
                </a:solidFill>
                <a:effectLst/>
                <a:uLnTx/>
                <a:uFillTx/>
                <a:latin typeface="Arial Narrow" panose="020B0606020202030204" pitchFamily="34" charset="0"/>
                <a:ea typeface="+mn-ea"/>
                <a:cs typeface="+mn-cs"/>
              </a:rPr>
              <a:t> </a:t>
            </a:r>
            <a:r>
              <a:rPr kumimoji="0" lang="en-US" sz="2400" b="0" i="1" u="none" strike="noStrike" kern="1200" cap="none" spc="0" normalizeH="0" baseline="0" noProof="0" dirty="0">
                <a:ln>
                  <a:noFill/>
                </a:ln>
                <a:solidFill>
                  <a:prstClr val="black"/>
                </a:solidFill>
                <a:effectLst/>
                <a:uLnTx/>
                <a:uFillTx/>
                <a:latin typeface="Arial Narrow" panose="020B0606020202030204" pitchFamily="34" charset="0"/>
                <a:ea typeface="+mn-ea"/>
                <a:cs typeface="+mn-cs"/>
              </a:rPr>
              <a:t>And be separate, says the Lord</a:t>
            </a:r>
            <a:r>
              <a:rPr kumimoji="0" lang="en-US" sz="2400" b="0" i="0" u="none" strike="noStrike" kern="1200" cap="none" spc="0" normalizeH="0" baseline="0" noProof="0" dirty="0">
                <a:ln>
                  <a:noFill/>
                </a:ln>
                <a:solidFill>
                  <a:prstClr val="black"/>
                </a:solidFill>
                <a:effectLst/>
                <a:uLnTx/>
                <a:uFillTx/>
                <a:latin typeface="Arial Narrow" panose="020B0606020202030204" pitchFamily="34" charset="0"/>
                <a:ea typeface="+mn-ea"/>
                <a:cs typeface="+mn-cs"/>
              </a:rPr>
              <a:t>. </a:t>
            </a:r>
            <a:r>
              <a:rPr kumimoji="0" lang="en-US" sz="2400" b="0" i="1" u="none" strike="noStrike" kern="1200" cap="none" spc="0" normalizeH="0" baseline="0" noProof="0" dirty="0">
                <a:ln>
                  <a:noFill/>
                </a:ln>
                <a:solidFill>
                  <a:prstClr val="black"/>
                </a:solidFill>
                <a:effectLst/>
                <a:uLnTx/>
                <a:uFillTx/>
                <a:latin typeface="Arial Narrow" panose="020B0606020202030204" pitchFamily="34" charset="0"/>
                <a:ea typeface="+mn-ea"/>
                <a:cs typeface="+mn-cs"/>
              </a:rPr>
              <a:t>Do not touch what is unclean,</a:t>
            </a:r>
            <a:r>
              <a:rPr kumimoji="0" lang="en-US" sz="2400" b="0" i="0" u="none" strike="noStrike" kern="1200" cap="none" spc="0" normalizeH="0" baseline="0" noProof="0" dirty="0">
                <a:ln>
                  <a:noFill/>
                </a:ln>
                <a:solidFill>
                  <a:prstClr val="black"/>
                </a:solidFill>
                <a:effectLst/>
                <a:uLnTx/>
                <a:uFillTx/>
                <a:latin typeface="Arial Narrow" panose="020B0606020202030204" pitchFamily="34" charset="0"/>
                <a:ea typeface="+mn-ea"/>
                <a:cs typeface="+mn-cs"/>
              </a:rPr>
              <a:t> </a:t>
            </a:r>
            <a:r>
              <a:rPr kumimoji="0" lang="en-US" sz="2400" b="0" i="1" u="none" strike="noStrike" kern="1200" cap="none" spc="0" normalizeH="0" baseline="0" noProof="0" dirty="0">
                <a:ln>
                  <a:noFill/>
                </a:ln>
                <a:solidFill>
                  <a:prstClr val="black"/>
                </a:solidFill>
                <a:effectLst/>
                <a:uLnTx/>
                <a:uFillTx/>
                <a:latin typeface="Arial Narrow" panose="020B0606020202030204" pitchFamily="34" charset="0"/>
                <a:ea typeface="+mn-ea"/>
                <a:cs typeface="+mn-cs"/>
              </a:rPr>
              <a:t>And I will receive you.”</a:t>
            </a:r>
            <a:r>
              <a:rPr kumimoji="0" lang="en-US" sz="2400" b="0" i="0" u="none" strike="noStrike" kern="1200" cap="none" spc="0" normalizeH="0" baseline="0" noProof="0" dirty="0">
                <a:ln>
                  <a:noFill/>
                </a:ln>
                <a:solidFill>
                  <a:prstClr val="black"/>
                </a:solidFill>
                <a:effectLst/>
                <a:uLnTx/>
                <a:uFillTx/>
                <a:latin typeface="Arial Narrow" panose="020B0606020202030204" pitchFamily="34" charset="0"/>
                <a:ea typeface="+mn-ea"/>
                <a:cs typeface="+mn-cs"/>
              </a:rPr>
              <a:t> </a:t>
            </a:r>
          </a:p>
        </p:txBody>
      </p:sp>
      <p:cxnSp>
        <p:nvCxnSpPr>
          <p:cNvPr id="4" name="Straight Arrow Connector 3"/>
          <p:cNvCxnSpPr/>
          <p:nvPr/>
        </p:nvCxnSpPr>
        <p:spPr>
          <a:xfrm flipV="1">
            <a:off x="3667432" y="1032387"/>
            <a:ext cx="2349910" cy="19665"/>
          </a:xfrm>
          <a:prstGeom prst="straightConnector1">
            <a:avLst/>
          </a:prstGeom>
          <a:ln w="38100">
            <a:solidFill>
              <a:srgbClr val="FFFF00"/>
            </a:solidFill>
            <a:tailEnd type="triangle"/>
          </a:ln>
        </p:spPr>
        <p:style>
          <a:lnRef idx="1">
            <a:schemeClr val="accent1"/>
          </a:lnRef>
          <a:fillRef idx="0">
            <a:schemeClr val="accent1"/>
          </a:fillRef>
          <a:effectRef idx="0">
            <a:schemeClr val="accent1"/>
          </a:effectRef>
          <a:fontRef idx="minor">
            <a:schemeClr val="tx1"/>
          </a:fontRef>
        </p:style>
      </p:cxnSp>
      <p:sp>
        <p:nvSpPr>
          <p:cNvPr id="5" name="TextBox 4"/>
          <p:cNvSpPr txBox="1"/>
          <p:nvPr/>
        </p:nvSpPr>
        <p:spPr>
          <a:xfrm>
            <a:off x="6174657" y="801554"/>
            <a:ext cx="2585884" cy="461665"/>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libri" panose="020F0502020204030204"/>
                <a:ea typeface="+mn-ea"/>
                <a:cs typeface="+mn-cs"/>
              </a:rPr>
              <a:t>Common Work</a:t>
            </a:r>
          </a:p>
        </p:txBody>
      </p:sp>
      <p:cxnSp>
        <p:nvCxnSpPr>
          <p:cNvPr id="8" name="Straight Arrow Connector 7"/>
          <p:cNvCxnSpPr/>
          <p:nvPr/>
        </p:nvCxnSpPr>
        <p:spPr>
          <a:xfrm flipV="1">
            <a:off x="3962400" y="1425677"/>
            <a:ext cx="2054942" cy="19665"/>
          </a:xfrm>
          <a:prstGeom prst="straightConnector1">
            <a:avLst/>
          </a:prstGeom>
          <a:ln w="38100">
            <a:solidFill>
              <a:srgbClr val="FFFF00"/>
            </a:solidFill>
            <a:tailEnd type="triangle"/>
          </a:ln>
        </p:spPr>
        <p:style>
          <a:lnRef idx="1">
            <a:schemeClr val="accent1"/>
          </a:lnRef>
          <a:fillRef idx="0">
            <a:schemeClr val="accent1"/>
          </a:fillRef>
          <a:effectRef idx="0">
            <a:schemeClr val="accent1"/>
          </a:effectRef>
          <a:fontRef idx="minor">
            <a:schemeClr val="tx1"/>
          </a:fontRef>
        </p:style>
      </p:cxnSp>
      <p:sp>
        <p:nvSpPr>
          <p:cNvPr id="9" name="TextBox 8"/>
          <p:cNvSpPr txBox="1"/>
          <p:nvPr/>
        </p:nvSpPr>
        <p:spPr>
          <a:xfrm>
            <a:off x="6174657" y="1194844"/>
            <a:ext cx="2585884" cy="461665"/>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libri" panose="020F0502020204030204"/>
                <a:ea typeface="+mn-ea"/>
                <a:cs typeface="+mn-cs"/>
              </a:rPr>
              <a:t>Share in Action</a:t>
            </a:r>
          </a:p>
        </p:txBody>
      </p:sp>
      <p:cxnSp>
        <p:nvCxnSpPr>
          <p:cNvPr id="11" name="Straight Arrow Connector 10"/>
          <p:cNvCxnSpPr/>
          <p:nvPr/>
        </p:nvCxnSpPr>
        <p:spPr>
          <a:xfrm flipV="1">
            <a:off x="1769806" y="2104103"/>
            <a:ext cx="4247536" cy="68826"/>
          </a:xfrm>
          <a:prstGeom prst="straightConnector1">
            <a:avLst/>
          </a:prstGeom>
          <a:ln w="38100">
            <a:solidFill>
              <a:srgbClr val="FFFF00"/>
            </a:solidFill>
            <a:tailEnd type="triangle"/>
          </a:ln>
        </p:spPr>
        <p:style>
          <a:lnRef idx="1">
            <a:schemeClr val="accent1"/>
          </a:lnRef>
          <a:fillRef idx="0">
            <a:schemeClr val="accent1"/>
          </a:fillRef>
          <a:effectRef idx="0">
            <a:schemeClr val="accent1"/>
          </a:effectRef>
          <a:fontRef idx="minor">
            <a:schemeClr val="tx1"/>
          </a:fontRef>
        </p:style>
      </p:cxnSp>
      <p:sp>
        <p:nvSpPr>
          <p:cNvPr id="13" name="TextBox 12"/>
          <p:cNvSpPr txBox="1"/>
          <p:nvPr/>
        </p:nvSpPr>
        <p:spPr>
          <a:xfrm>
            <a:off x="6174657" y="1818966"/>
            <a:ext cx="2585884" cy="461665"/>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err="1">
                <a:ln>
                  <a:noFill/>
                </a:ln>
                <a:solidFill>
                  <a:prstClr val="white"/>
                </a:solidFill>
                <a:effectLst>
                  <a:outerShdw blurRad="38100" dist="38100" dir="2700000" algn="tl">
                    <a:srgbClr val="000000">
                      <a:alpha val="43137"/>
                    </a:srgbClr>
                  </a:outerShdw>
                </a:effectLst>
                <a:uLnTx/>
                <a:uFillTx/>
                <a:latin typeface="Calibri" panose="020F0502020204030204"/>
                <a:ea typeface="+mn-ea"/>
                <a:cs typeface="+mn-cs"/>
              </a:rPr>
              <a:t>koinonia</a:t>
            </a:r>
            <a:endParaRPr kumimoji="0" lang="en-US" sz="24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libri" panose="020F0502020204030204"/>
              <a:ea typeface="+mn-ea"/>
              <a:cs typeface="+mn-cs"/>
            </a:endParaRPr>
          </a:p>
        </p:txBody>
      </p:sp>
      <p:cxnSp>
        <p:nvCxnSpPr>
          <p:cNvPr id="15" name="Straight Arrow Connector 14"/>
          <p:cNvCxnSpPr/>
          <p:nvPr/>
        </p:nvCxnSpPr>
        <p:spPr>
          <a:xfrm flipV="1">
            <a:off x="2487561" y="2497394"/>
            <a:ext cx="3529781" cy="58993"/>
          </a:xfrm>
          <a:prstGeom prst="straightConnector1">
            <a:avLst/>
          </a:prstGeom>
          <a:ln w="38100">
            <a:solidFill>
              <a:srgbClr val="FFFF00"/>
            </a:solidFill>
            <a:tailEnd type="triangle"/>
          </a:ln>
        </p:spPr>
        <p:style>
          <a:lnRef idx="1">
            <a:schemeClr val="accent1"/>
          </a:lnRef>
          <a:fillRef idx="0">
            <a:schemeClr val="accent1"/>
          </a:fillRef>
          <a:effectRef idx="0">
            <a:schemeClr val="accent1"/>
          </a:effectRef>
          <a:fontRef idx="minor">
            <a:schemeClr val="tx1"/>
          </a:fontRef>
        </p:style>
      </p:cxnSp>
      <p:sp>
        <p:nvSpPr>
          <p:cNvPr id="16" name="TextBox 15"/>
          <p:cNvSpPr txBox="1"/>
          <p:nvPr/>
        </p:nvSpPr>
        <p:spPr>
          <a:xfrm>
            <a:off x="6174656" y="2266561"/>
            <a:ext cx="2812027" cy="461665"/>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libri" panose="020F0502020204030204"/>
                <a:ea typeface="+mn-ea"/>
                <a:cs typeface="+mn-cs"/>
              </a:rPr>
              <a:t>Harmony of thought</a:t>
            </a:r>
          </a:p>
        </p:txBody>
      </p:sp>
      <p:cxnSp>
        <p:nvCxnSpPr>
          <p:cNvPr id="18" name="Straight Arrow Connector 17"/>
          <p:cNvCxnSpPr/>
          <p:nvPr/>
        </p:nvCxnSpPr>
        <p:spPr>
          <a:xfrm flipV="1">
            <a:off x="1769806" y="2871019"/>
            <a:ext cx="4247536" cy="29497"/>
          </a:xfrm>
          <a:prstGeom prst="straightConnector1">
            <a:avLst/>
          </a:prstGeom>
          <a:ln w="38100">
            <a:solidFill>
              <a:srgbClr val="FFFF00"/>
            </a:solidFill>
            <a:tailEnd type="triangle"/>
          </a:ln>
        </p:spPr>
        <p:style>
          <a:lnRef idx="1">
            <a:schemeClr val="accent1"/>
          </a:lnRef>
          <a:fillRef idx="0">
            <a:schemeClr val="accent1"/>
          </a:fillRef>
          <a:effectRef idx="0">
            <a:schemeClr val="accent1"/>
          </a:effectRef>
          <a:fontRef idx="minor">
            <a:schemeClr val="tx1"/>
          </a:fontRef>
        </p:style>
      </p:cxnSp>
      <p:sp>
        <p:nvSpPr>
          <p:cNvPr id="19" name="TextBox 18"/>
          <p:cNvSpPr txBox="1"/>
          <p:nvPr/>
        </p:nvSpPr>
        <p:spPr>
          <a:xfrm>
            <a:off x="6174655" y="2654934"/>
            <a:ext cx="2812027" cy="830997"/>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libri" panose="020F0502020204030204"/>
                <a:ea typeface="+mn-ea"/>
                <a:cs typeface="+mn-cs"/>
              </a:rPr>
              <a:t>A part together with</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libri" panose="020F0502020204030204"/>
                <a:ea typeface="+mn-ea"/>
                <a:cs typeface="+mn-cs"/>
              </a:rPr>
              <a:t>others</a:t>
            </a:r>
          </a:p>
        </p:txBody>
      </p:sp>
      <p:cxnSp>
        <p:nvCxnSpPr>
          <p:cNvPr id="21" name="Straight Arrow Connector 20"/>
          <p:cNvCxnSpPr/>
          <p:nvPr/>
        </p:nvCxnSpPr>
        <p:spPr>
          <a:xfrm flipV="1">
            <a:off x="2890684" y="3618271"/>
            <a:ext cx="3126658" cy="39329"/>
          </a:xfrm>
          <a:prstGeom prst="straightConnector1">
            <a:avLst/>
          </a:prstGeom>
          <a:ln w="38100">
            <a:solidFill>
              <a:srgbClr val="FFFF00"/>
            </a:solidFill>
            <a:tailEnd type="triangle"/>
          </a:ln>
        </p:spPr>
        <p:style>
          <a:lnRef idx="1">
            <a:schemeClr val="accent1"/>
          </a:lnRef>
          <a:fillRef idx="0">
            <a:schemeClr val="accent1"/>
          </a:fillRef>
          <a:effectRef idx="0">
            <a:schemeClr val="accent1"/>
          </a:effectRef>
          <a:fontRef idx="minor">
            <a:schemeClr val="tx1"/>
          </a:fontRef>
        </p:style>
      </p:cxnSp>
      <p:sp>
        <p:nvSpPr>
          <p:cNvPr id="22" name="TextBox 21"/>
          <p:cNvSpPr txBox="1"/>
          <p:nvPr/>
        </p:nvSpPr>
        <p:spPr>
          <a:xfrm>
            <a:off x="6189402" y="3433420"/>
            <a:ext cx="2812027" cy="461665"/>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libri" panose="020F0502020204030204"/>
                <a:ea typeface="+mn-ea"/>
                <a:cs typeface="+mn-cs"/>
              </a:rPr>
              <a:t>A union of purpose</a:t>
            </a:r>
          </a:p>
        </p:txBody>
      </p:sp>
      <p:sp>
        <p:nvSpPr>
          <p:cNvPr id="23" name="Rounded Rectangle 22"/>
          <p:cNvSpPr/>
          <p:nvPr/>
        </p:nvSpPr>
        <p:spPr>
          <a:xfrm>
            <a:off x="5579808" y="4031225"/>
            <a:ext cx="3406874" cy="2629140"/>
          </a:xfrm>
          <a:prstGeom prst="roundRect">
            <a:avLst>
              <a:gd name="adj" fmla="val 21903"/>
            </a:avLst>
          </a:prstGeom>
          <a:solidFill>
            <a:schemeClr val="bg1"/>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2060"/>
                </a:solidFill>
                <a:effectLst/>
                <a:uLnTx/>
                <a:uFillTx/>
                <a:latin typeface="Calibri" panose="020F0502020204030204"/>
                <a:ea typeface="+mn-ea"/>
                <a:cs typeface="+mn-cs"/>
              </a:rPr>
              <a:t>Thus:</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2060"/>
                </a:solidFill>
                <a:effectLst/>
                <a:uLnTx/>
                <a:uFillTx/>
                <a:latin typeface="Calibri" panose="020F0502020204030204"/>
                <a:ea typeface="+mn-ea"/>
                <a:cs typeface="+mn-cs"/>
              </a:rPr>
              <a:t>Agreement in principle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2060"/>
                </a:solidFill>
                <a:effectLst/>
                <a:uLnTx/>
                <a:uFillTx/>
                <a:latin typeface="Calibri" panose="020F0502020204030204"/>
                <a:ea typeface="+mn-ea"/>
                <a:cs typeface="+mn-cs"/>
              </a:rPr>
              <a:t>leading to joint or common action in spiritual work</a:t>
            </a:r>
          </a:p>
        </p:txBody>
      </p:sp>
    </p:spTree>
    <p:extLst>
      <p:ext uri="{BB962C8B-B14F-4D97-AF65-F5344CB8AC3E}">
        <p14:creationId xmlns:p14="http://schemas.microsoft.com/office/powerpoint/2010/main" val="2889327264"/>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37"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barn(outVertical)">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wipe(left)">
                                      <p:cBhvr>
                                        <p:cTn id="17" dur="500"/>
                                        <p:tgtEl>
                                          <p:spTgt spid="8"/>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37" fill="hold" grpId="0" nodeType="click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barn(outVertical)">
                                      <p:cBhvr>
                                        <p:cTn id="22" dur="500"/>
                                        <p:tgtEl>
                                          <p:spTgt spid="9"/>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nodeType="clickEffect">
                                  <p:stCondLst>
                                    <p:cond delay="0"/>
                                  </p:stCondLst>
                                  <p:childTnLst>
                                    <p:set>
                                      <p:cBhvr>
                                        <p:cTn id="26" dur="1" fill="hold">
                                          <p:stCondLst>
                                            <p:cond delay="0"/>
                                          </p:stCondLst>
                                        </p:cTn>
                                        <p:tgtEl>
                                          <p:spTgt spid="11"/>
                                        </p:tgtEl>
                                        <p:attrNameLst>
                                          <p:attrName>style.visibility</p:attrName>
                                        </p:attrNameLst>
                                      </p:cBhvr>
                                      <p:to>
                                        <p:strVal val="visible"/>
                                      </p:to>
                                    </p:set>
                                    <p:animEffect transition="in" filter="wipe(left)">
                                      <p:cBhvr>
                                        <p:cTn id="27" dur="500"/>
                                        <p:tgtEl>
                                          <p:spTgt spid="11"/>
                                        </p:tgtEl>
                                      </p:cBhvr>
                                    </p:animEffect>
                                  </p:childTnLst>
                                </p:cTn>
                              </p:par>
                            </p:childTnLst>
                          </p:cTn>
                        </p:par>
                      </p:childTnLst>
                    </p:cTn>
                  </p:par>
                  <p:par>
                    <p:cTn id="28" fill="hold">
                      <p:stCondLst>
                        <p:cond delay="indefinite"/>
                      </p:stCondLst>
                      <p:childTnLst>
                        <p:par>
                          <p:cTn id="29" fill="hold">
                            <p:stCondLst>
                              <p:cond delay="0"/>
                            </p:stCondLst>
                            <p:childTnLst>
                              <p:par>
                                <p:cTn id="30" presetID="16" presetClass="entr" presetSubtype="37" fill="hold" grpId="0" nodeType="clickEffect">
                                  <p:stCondLst>
                                    <p:cond delay="0"/>
                                  </p:stCondLst>
                                  <p:childTnLst>
                                    <p:set>
                                      <p:cBhvr>
                                        <p:cTn id="31" dur="1" fill="hold">
                                          <p:stCondLst>
                                            <p:cond delay="0"/>
                                          </p:stCondLst>
                                        </p:cTn>
                                        <p:tgtEl>
                                          <p:spTgt spid="13"/>
                                        </p:tgtEl>
                                        <p:attrNameLst>
                                          <p:attrName>style.visibility</p:attrName>
                                        </p:attrNameLst>
                                      </p:cBhvr>
                                      <p:to>
                                        <p:strVal val="visible"/>
                                      </p:to>
                                    </p:set>
                                    <p:animEffect transition="in" filter="barn(outVertical)">
                                      <p:cBhvr>
                                        <p:cTn id="32" dur="500"/>
                                        <p:tgtEl>
                                          <p:spTgt spid="13"/>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8" fill="hold" nodeType="clickEffect">
                                  <p:stCondLst>
                                    <p:cond delay="0"/>
                                  </p:stCondLst>
                                  <p:childTnLst>
                                    <p:set>
                                      <p:cBhvr>
                                        <p:cTn id="36" dur="1" fill="hold">
                                          <p:stCondLst>
                                            <p:cond delay="0"/>
                                          </p:stCondLst>
                                        </p:cTn>
                                        <p:tgtEl>
                                          <p:spTgt spid="15"/>
                                        </p:tgtEl>
                                        <p:attrNameLst>
                                          <p:attrName>style.visibility</p:attrName>
                                        </p:attrNameLst>
                                      </p:cBhvr>
                                      <p:to>
                                        <p:strVal val="visible"/>
                                      </p:to>
                                    </p:set>
                                    <p:animEffect transition="in" filter="wipe(left)">
                                      <p:cBhvr>
                                        <p:cTn id="37" dur="500"/>
                                        <p:tgtEl>
                                          <p:spTgt spid="15"/>
                                        </p:tgtEl>
                                      </p:cBhvr>
                                    </p:animEffect>
                                  </p:childTnLst>
                                </p:cTn>
                              </p:par>
                            </p:childTnLst>
                          </p:cTn>
                        </p:par>
                      </p:childTnLst>
                    </p:cTn>
                  </p:par>
                  <p:par>
                    <p:cTn id="38" fill="hold">
                      <p:stCondLst>
                        <p:cond delay="indefinite"/>
                      </p:stCondLst>
                      <p:childTnLst>
                        <p:par>
                          <p:cTn id="39" fill="hold">
                            <p:stCondLst>
                              <p:cond delay="0"/>
                            </p:stCondLst>
                            <p:childTnLst>
                              <p:par>
                                <p:cTn id="40" presetID="16" presetClass="entr" presetSubtype="37" fill="hold" grpId="0" nodeType="clickEffect">
                                  <p:stCondLst>
                                    <p:cond delay="0"/>
                                  </p:stCondLst>
                                  <p:childTnLst>
                                    <p:set>
                                      <p:cBhvr>
                                        <p:cTn id="41" dur="1" fill="hold">
                                          <p:stCondLst>
                                            <p:cond delay="0"/>
                                          </p:stCondLst>
                                        </p:cTn>
                                        <p:tgtEl>
                                          <p:spTgt spid="16"/>
                                        </p:tgtEl>
                                        <p:attrNameLst>
                                          <p:attrName>style.visibility</p:attrName>
                                        </p:attrNameLst>
                                      </p:cBhvr>
                                      <p:to>
                                        <p:strVal val="visible"/>
                                      </p:to>
                                    </p:set>
                                    <p:animEffect transition="in" filter="barn(outVertical)">
                                      <p:cBhvr>
                                        <p:cTn id="42" dur="500"/>
                                        <p:tgtEl>
                                          <p:spTgt spid="16"/>
                                        </p:tgtEl>
                                      </p:cBhvr>
                                    </p:animEffect>
                                  </p:childTnLst>
                                </p:cTn>
                              </p:par>
                            </p:childTnLst>
                          </p:cTn>
                        </p:par>
                      </p:childTnLst>
                    </p:cTn>
                  </p:par>
                  <p:par>
                    <p:cTn id="43" fill="hold">
                      <p:stCondLst>
                        <p:cond delay="indefinite"/>
                      </p:stCondLst>
                      <p:childTnLst>
                        <p:par>
                          <p:cTn id="44" fill="hold">
                            <p:stCondLst>
                              <p:cond delay="0"/>
                            </p:stCondLst>
                            <p:childTnLst>
                              <p:par>
                                <p:cTn id="45" presetID="22" presetClass="entr" presetSubtype="8" fill="hold" nodeType="clickEffect">
                                  <p:stCondLst>
                                    <p:cond delay="0"/>
                                  </p:stCondLst>
                                  <p:childTnLst>
                                    <p:set>
                                      <p:cBhvr>
                                        <p:cTn id="46" dur="1" fill="hold">
                                          <p:stCondLst>
                                            <p:cond delay="0"/>
                                          </p:stCondLst>
                                        </p:cTn>
                                        <p:tgtEl>
                                          <p:spTgt spid="18"/>
                                        </p:tgtEl>
                                        <p:attrNameLst>
                                          <p:attrName>style.visibility</p:attrName>
                                        </p:attrNameLst>
                                      </p:cBhvr>
                                      <p:to>
                                        <p:strVal val="visible"/>
                                      </p:to>
                                    </p:set>
                                    <p:animEffect transition="in" filter="wipe(left)">
                                      <p:cBhvr>
                                        <p:cTn id="47" dur="500"/>
                                        <p:tgtEl>
                                          <p:spTgt spid="18"/>
                                        </p:tgtEl>
                                      </p:cBhvr>
                                    </p:animEffect>
                                  </p:childTnLst>
                                </p:cTn>
                              </p:par>
                            </p:childTnLst>
                          </p:cTn>
                        </p:par>
                      </p:childTnLst>
                    </p:cTn>
                  </p:par>
                  <p:par>
                    <p:cTn id="48" fill="hold">
                      <p:stCondLst>
                        <p:cond delay="indefinite"/>
                      </p:stCondLst>
                      <p:childTnLst>
                        <p:par>
                          <p:cTn id="49" fill="hold">
                            <p:stCondLst>
                              <p:cond delay="0"/>
                            </p:stCondLst>
                            <p:childTnLst>
                              <p:par>
                                <p:cTn id="50" presetID="16" presetClass="entr" presetSubtype="37" fill="hold" grpId="0" nodeType="clickEffect">
                                  <p:stCondLst>
                                    <p:cond delay="0"/>
                                  </p:stCondLst>
                                  <p:childTnLst>
                                    <p:set>
                                      <p:cBhvr>
                                        <p:cTn id="51" dur="1" fill="hold">
                                          <p:stCondLst>
                                            <p:cond delay="0"/>
                                          </p:stCondLst>
                                        </p:cTn>
                                        <p:tgtEl>
                                          <p:spTgt spid="19"/>
                                        </p:tgtEl>
                                        <p:attrNameLst>
                                          <p:attrName>style.visibility</p:attrName>
                                        </p:attrNameLst>
                                      </p:cBhvr>
                                      <p:to>
                                        <p:strVal val="visible"/>
                                      </p:to>
                                    </p:set>
                                    <p:animEffect transition="in" filter="barn(outVertical)">
                                      <p:cBhvr>
                                        <p:cTn id="52" dur="500"/>
                                        <p:tgtEl>
                                          <p:spTgt spid="19"/>
                                        </p:tgtEl>
                                      </p:cBhvr>
                                    </p:animEffect>
                                  </p:childTnLst>
                                </p:cTn>
                              </p:par>
                            </p:childTnLst>
                          </p:cTn>
                        </p:par>
                      </p:childTnLst>
                    </p:cTn>
                  </p:par>
                  <p:par>
                    <p:cTn id="53" fill="hold">
                      <p:stCondLst>
                        <p:cond delay="indefinite"/>
                      </p:stCondLst>
                      <p:childTnLst>
                        <p:par>
                          <p:cTn id="54" fill="hold">
                            <p:stCondLst>
                              <p:cond delay="0"/>
                            </p:stCondLst>
                            <p:childTnLst>
                              <p:par>
                                <p:cTn id="55" presetID="22" presetClass="entr" presetSubtype="8" fill="hold" nodeType="clickEffect">
                                  <p:stCondLst>
                                    <p:cond delay="0"/>
                                  </p:stCondLst>
                                  <p:childTnLst>
                                    <p:set>
                                      <p:cBhvr>
                                        <p:cTn id="56" dur="1" fill="hold">
                                          <p:stCondLst>
                                            <p:cond delay="0"/>
                                          </p:stCondLst>
                                        </p:cTn>
                                        <p:tgtEl>
                                          <p:spTgt spid="21"/>
                                        </p:tgtEl>
                                        <p:attrNameLst>
                                          <p:attrName>style.visibility</p:attrName>
                                        </p:attrNameLst>
                                      </p:cBhvr>
                                      <p:to>
                                        <p:strVal val="visible"/>
                                      </p:to>
                                    </p:set>
                                    <p:animEffect transition="in" filter="wipe(left)">
                                      <p:cBhvr>
                                        <p:cTn id="57" dur="500"/>
                                        <p:tgtEl>
                                          <p:spTgt spid="21"/>
                                        </p:tgtEl>
                                      </p:cBhvr>
                                    </p:animEffect>
                                  </p:childTnLst>
                                </p:cTn>
                              </p:par>
                            </p:childTnLst>
                          </p:cTn>
                        </p:par>
                      </p:childTnLst>
                    </p:cTn>
                  </p:par>
                  <p:par>
                    <p:cTn id="58" fill="hold">
                      <p:stCondLst>
                        <p:cond delay="indefinite"/>
                      </p:stCondLst>
                      <p:childTnLst>
                        <p:par>
                          <p:cTn id="59" fill="hold">
                            <p:stCondLst>
                              <p:cond delay="0"/>
                            </p:stCondLst>
                            <p:childTnLst>
                              <p:par>
                                <p:cTn id="60" presetID="16" presetClass="entr" presetSubtype="37" fill="hold" grpId="0" nodeType="clickEffect">
                                  <p:stCondLst>
                                    <p:cond delay="0"/>
                                  </p:stCondLst>
                                  <p:childTnLst>
                                    <p:set>
                                      <p:cBhvr>
                                        <p:cTn id="61" dur="1" fill="hold">
                                          <p:stCondLst>
                                            <p:cond delay="0"/>
                                          </p:stCondLst>
                                        </p:cTn>
                                        <p:tgtEl>
                                          <p:spTgt spid="22"/>
                                        </p:tgtEl>
                                        <p:attrNameLst>
                                          <p:attrName>style.visibility</p:attrName>
                                        </p:attrNameLst>
                                      </p:cBhvr>
                                      <p:to>
                                        <p:strVal val="visible"/>
                                      </p:to>
                                    </p:set>
                                    <p:animEffect transition="in" filter="barn(outVertical)">
                                      <p:cBhvr>
                                        <p:cTn id="62" dur="500"/>
                                        <p:tgtEl>
                                          <p:spTgt spid="22"/>
                                        </p:tgtEl>
                                      </p:cBhvr>
                                    </p:animEffect>
                                  </p:childTnLst>
                                </p:cTn>
                              </p:par>
                            </p:childTnLst>
                          </p:cTn>
                        </p:par>
                      </p:childTnLst>
                    </p:cTn>
                  </p:par>
                  <p:par>
                    <p:cTn id="63" fill="hold">
                      <p:stCondLst>
                        <p:cond delay="indefinite"/>
                      </p:stCondLst>
                      <p:childTnLst>
                        <p:par>
                          <p:cTn id="64" fill="hold">
                            <p:stCondLst>
                              <p:cond delay="0"/>
                            </p:stCondLst>
                            <p:childTnLst>
                              <p:par>
                                <p:cTn id="65" presetID="47" presetClass="entr" presetSubtype="0" fill="hold" grpId="0" nodeType="clickEffect">
                                  <p:stCondLst>
                                    <p:cond delay="0"/>
                                  </p:stCondLst>
                                  <p:childTnLst>
                                    <p:set>
                                      <p:cBhvr>
                                        <p:cTn id="66" dur="1" fill="hold">
                                          <p:stCondLst>
                                            <p:cond delay="0"/>
                                          </p:stCondLst>
                                        </p:cTn>
                                        <p:tgtEl>
                                          <p:spTgt spid="23"/>
                                        </p:tgtEl>
                                        <p:attrNameLst>
                                          <p:attrName>style.visibility</p:attrName>
                                        </p:attrNameLst>
                                      </p:cBhvr>
                                      <p:to>
                                        <p:strVal val="visible"/>
                                      </p:to>
                                    </p:set>
                                    <p:animEffect transition="in" filter="fade">
                                      <p:cBhvr>
                                        <p:cTn id="67" dur="1000"/>
                                        <p:tgtEl>
                                          <p:spTgt spid="23"/>
                                        </p:tgtEl>
                                      </p:cBhvr>
                                    </p:animEffect>
                                    <p:anim calcmode="lin" valueType="num">
                                      <p:cBhvr>
                                        <p:cTn id="68" dur="1000" fill="hold"/>
                                        <p:tgtEl>
                                          <p:spTgt spid="23"/>
                                        </p:tgtEl>
                                        <p:attrNameLst>
                                          <p:attrName>ppt_x</p:attrName>
                                        </p:attrNameLst>
                                      </p:cBhvr>
                                      <p:tavLst>
                                        <p:tav tm="0">
                                          <p:val>
                                            <p:strVal val="#ppt_x"/>
                                          </p:val>
                                        </p:tav>
                                        <p:tav tm="100000">
                                          <p:val>
                                            <p:strVal val="#ppt_x"/>
                                          </p:val>
                                        </p:tav>
                                      </p:tavLst>
                                    </p:anim>
                                    <p:anim calcmode="lin" valueType="num">
                                      <p:cBhvr>
                                        <p:cTn id="69" dur="1000" fill="hold"/>
                                        <p:tgtEl>
                                          <p:spTgt spid="2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9" grpId="0"/>
      <p:bldP spid="13" grpId="0"/>
      <p:bldP spid="16" grpId="0"/>
      <p:bldP spid="19" grpId="0"/>
      <p:bldP spid="22" grpId="0"/>
      <p:bldP spid="23"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B3046353-CBDC-7D20-56AB-D31D08EDEC72}"/>
              </a:ext>
            </a:extLst>
          </p:cNvPr>
          <p:cNvSpPr txBox="1"/>
          <p:nvPr/>
        </p:nvSpPr>
        <p:spPr>
          <a:xfrm>
            <a:off x="1219199" y="2299497"/>
            <a:ext cx="7924801" cy="1354217"/>
          </a:xfrm>
          <a:prstGeom prst="rect">
            <a:avLst/>
          </a:prstGeom>
          <a:noFill/>
        </p:spPr>
        <p:txBody>
          <a:bodyPr wrap="square" rtlCol="0">
            <a:spAutoFit/>
          </a:bodyPr>
          <a:lstStyle/>
          <a:p>
            <a:pPr marL="457200" indent="-457200" algn="l">
              <a:buFont typeface="+mj-lt"/>
              <a:buAutoNum type="alphaUcPeriod"/>
            </a:pPr>
            <a:r>
              <a:rPr lang="en-US" sz="2400" u="sng" dirty="0">
                <a:solidFill>
                  <a:srgbClr val="000000"/>
                </a:solidFill>
              </a:rPr>
              <a:t>The Meaning of Fellowship</a:t>
            </a:r>
          </a:p>
          <a:p>
            <a:pPr marL="457200" indent="-457200" algn="l">
              <a:buFont typeface="+mj-lt"/>
              <a:buAutoNum type="alphaUcPeriod"/>
            </a:pPr>
            <a:endParaRPr lang="en-US" sz="1000" u="sng" dirty="0">
              <a:solidFill>
                <a:srgbClr val="000000"/>
              </a:solidFill>
            </a:endParaRPr>
          </a:p>
          <a:p>
            <a:pPr marL="457200" indent="-457200" algn="l">
              <a:buFont typeface="+mj-lt"/>
              <a:buAutoNum type="alphaUcPeriod"/>
            </a:pPr>
            <a:r>
              <a:rPr lang="en-US" sz="2400" u="sng" dirty="0">
                <a:solidFill>
                  <a:srgbClr val="000000"/>
                </a:solidFill>
              </a:rPr>
              <a:t>The Direction of Fellowship</a:t>
            </a:r>
          </a:p>
          <a:p>
            <a:pPr marL="914400" lvl="1" indent="-457200">
              <a:buFont typeface="+mj-lt"/>
              <a:buAutoNum type="arabicPeriod"/>
            </a:pPr>
            <a:r>
              <a:rPr lang="en-US" sz="2400" i="1" dirty="0">
                <a:solidFill>
                  <a:srgbClr val="000000"/>
                </a:solidFill>
              </a:rPr>
              <a:t>Both vertical and horizontal</a:t>
            </a:r>
          </a:p>
        </p:txBody>
      </p:sp>
      <p:sp>
        <p:nvSpPr>
          <p:cNvPr id="3" name="TextBox 2">
            <a:extLst>
              <a:ext uri="{FF2B5EF4-FFF2-40B4-BE49-F238E27FC236}">
                <a16:creationId xmlns:a16="http://schemas.microsoft.com/office/drawing/2014/main" id="{075FF74F-39FD-19E1-1EE2-C68A5F173E1D}"/>
              </a:ext>
            </a:extLst>
          </p:cNvPr>
          <p:cNvSpPr txBox="1"/>
          <p:nvPr/>
        </p:nvSpPr>
        <p:spPr>
          <a:xfrm>
            <a:off x="1219199" y="571287"/>
            <a:ext cx="7321177" cy="584775"/>
          </a:xfrm>
          <a:prstGeom prst="rect">
            <a:avLst/>
          </a:prstGeom>
          <a:noFill/>
        </p:spPr>
        <p:txBody>
          <a:bodyPr wrap="square" rtlCol="0">
            <a:spAutoFit/>
          </a:bodyPr>
          <a:lstStyle/>
          <a:p>
            <a:pPr marL="514350" indent="-514350" algn="ctr">
              <a:buFont typeface="+mj-lt"/>
              <a:buAutoNum type="romanUcPeriod"/>
            </a:pPr>
            <a:r>
              <a:rPr lang="en-US" sz="3200" dirty="0">
                <a:solidFill>
                  <a:srgbClr val="002060"/>
                </a:solidFill>
                <a:effectLst>
                  <a:outerShdw blurRad="38100" dist="38100" dir="2700000" algn="tl">
                    <a:srgbClr val="000000">
                      <a:alpha val="43137"/>
                    </a:srgbClr>
                  </a:outerShdw>
                </a:effectLst>
                <a:latin typeface="Georgia Pro Cond Semibold" panose="02040706050405020303" pitchFamily="18" charset="0"/>
              </a:rPr>
              <a:t>What is Fellowship?</a:t>
            </a:r>
          </a:p>
        </p:txBody>
      </p:sp>
    </p:spTree>
    <p:extLst>
      <p:ext uri="{BB962C8B-B14F-4D97-AF65-F5344CB8AC3E}">
        <p14:creationId xmlns:p14="http://schemas.microsoft.com/office/powerpoint/2010/main" val="149884363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
                                            <p:txEl>
                                              <p:pRg st="3" end="3"/>
                                            </p:txEl>
                                          </p:spTgt>
                                        </p:tgtEl>
                                        <p:attrNameLst>
                                          <p:attrName>style.visibility</p:attrName>
                                        </p:attrNameLst>
                                      </p:cBhvr>
                                      <p:to>
                                        <p:strVal val="visible"/>
                                      </p:to>
                                    </p:set>
                                    <p:animEffect transition="in" filter="fade">
                                      <p:cBhvr>
                                        <p:cTn id="7" dur="1000"/>
                                        <p:tgtEl>
                                          <p:spTgt spid="2">
                                            <p:txEl>
                                              <p:pRg st="3" end="3"/>
                                            </p:txEl>
                                          </p:spTgt>
                                        </p:tgtEl>
                                      </p:cBhvr>
                                    </p:animEffect>
                                    <p:anim calcmode="lin" valueType="num">
                                      <p:cBhvr>
                                        <p:cTn id="8" dur="1000" fill="hold"/>
                                        <p:tgtEl>
                                          <p:spTgt spid="2">
                                            <p:txEl>
                                              <p:pRg st="3" end="3"/>
                                            </p:txEl>
                                          </p:spTgt>
                                        </p:tgtEl>
                                        <p:attrNameLst>
                                          <p:attrName>ppt_x</p:attrName>
                                        </p:attrNameLst>
                                      </p:cBhvr>
                                      <p:tavLst>
                                        <p:tav tm="0">
                                          <p:val>
                                            <p:strVal val="#ppt_x"/>
                                          </p:val>
                                        </p:tav>
                                        <p:tav tm="100000">
                                          <p:val>
                                            <p:strVal val="#ppt_x"/>
                                          </p:val>
                                        </p:tav>
                                      </p:tavLst>
                                    </p:anim>
                                    <p:anim calcmode="lin" valueType="num">
                                      <p:cBhvr>
                                        <p:cTn id="9" dur="1000" fill="hold"/>
                                        <p:tgtEl>
                                          <p:spTgt spid="2">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val 1">
            <a:extLst>
              <a:ext uri="{FF2B5EF4-FFF2-40B4-BE49-F238E27FC236}">
                <a16:creationId xmlns:a16="http://schemas.microsoft.com/office/drawing/2014/main" id="{3626AF7F-4CF9-63FC-2BE1-202ABF6B3CAA}"/>
              </a:ext>
            </a:extLst>
          </p:cNvPr>
          <p:cNvSpPr/>
          <p:nvPr/>
        </p:nvSpPr>
        <p:spPr>
          <a:xfrm>
            <a:off x="3825047" y="1544500"/>
            <a:ext cx="1453414" cy="943276"/>
          </a:xfrm>
          <a:prstGeom prst="ellipse">
            <a:avLst/>
          </a:prstGeom>
          <a:solidFill>
            <a:schemeClr val="bg1"/>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1" dirty="0">
                <a:solidFill>
                  <a:schemeClr val="tx1"/>
                </a:solidFill>
              </a:rPr>
              <a:t>God</a:t>
            </a:r>
          </a:p>
        </p:txBody>
      </p:sp>
      <p:grpSp>
        <p:nvGrpSpPr>
          <p:cNvPr id="3" name="Group 2">
            <a:extLst>
              <a:ext uri="{FF2B5EF4-FFF2-40B4-BE49-F238E27FC236}">
                <a16:creationId xmlns:a16="http://schemas.microsoft.com/office/drawing/2014/main" id="{5F73D103-64D4-8F32-CF81-18A312ED0B1E}"/>
              </a:ext>
            </a:extLst>
          </p:cNvPr>
          <p:cNvGrpSpPr/>
          <p:nvPr/>
        </p:nvGrpSpPr>
        <p:grpSpPr>
          <a:xfrm>
            <a:off x="3146033" y="3458852"/>
            <a:ext cx="764089" cy="1967194"/>
            <a:chOff x="3007463" y="4610501"/>
            <a:chExt cx="764089" cy="1967194"/>
          </a:xfrm>
        </p:grpSpPr>
        <p:pic>
          <p:nvPicPr>
            <p:cNvPr id="4" name="Picture 2" descr="http://www.downloadclipart.net/large/14518-blue-man-design.png">
              <a:extLst>
                <a:ext uri="{FF2B5EF4-FFF2-40B4-BE49-F238E27FC236}">
                  <a16:creationId xmlns:a16="http://schemas.microsoft.com/office/drawing/2014/main" id="{D76FCD2A-546B-D8DB-1ADB-67CB03D1700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07463" y="4610501"/>
              <a:ext cx="764089" cy="1967194"/>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585CC1F7-EAB9-75C4-EA61-7A0B2048358D}"/>
                </a:ext>
              </a:extLst>
            </p:cNvPr>
            <p:cNvSpPr txBox="1"/>
            <p:nvPr/>
          </p:nvSpPr>
          <p:spPr>
            <a:xfrm rot="5228938">
              <a:off x="2929616" y="5072512"/>
              <a:ext cx="952901" cy="461665"/>
            </a:xfrm>
            <a:prstGeom prst="rect">
              <a:avLst/>
            </a:prstGeom>
            <a:noFill/>
          </p:spPr>
          <p:txBody>
            <a:bodyPr wrap="square" rtlCol="0">
              <a:spAutoFit/>
            </a:bodyPr>
            <a:lstStyle/>
            <a:p>
              <a:pPr algn="ctr"/>
              <a:r>
                <a:rPr lang="en-US" sz="2400" dirty="0">
                  <a:solidFill>
                    <a:schemeClr val="bg1"/>
                  </a:solidFill>
                </a:rPr>
                <a:t>Me</a:t>
              </a:r>
            </a:p>
          </p:txBody>
        </p:sp>
      </p:grpSp>
      <p:grpSp>
        <p:nvGrpSpPr>
          <p:cNvPr id="6" name="Group 5">
            <a:extLst>
              <a:ext uri="{FF2B5EF4-FFF2-40B4-BE49-F238E27FC236}">
                <a16:creationId xmlns:a16="http://schemas.microsoft.com/office/drawing/2014/main" id="{33200F23-12FA-639F-89A2-CF540FF43ECC}"/>
              </a:ext>
            </a:extLst>
          </p:cNvPr>
          <p:cNvGrpSpPr/>
          <p:nvPr/>
        </p:nvGrpSpPr>
        <p:grpSpPr>
          <a:xfrm>
            <a:off x="5288859" y="3458852"/>
            <a:ext cx="764089" cy="1967194"/>
            <a:chOff x="5150289" y="4610501"/>
            <a:chExt cx="764089" cy="1967194"/>
          </a:xfrm>
        </p:grpSpPr>
        <p:pic>
          <p:nvPicPr>
            <p:cNvPr id="7" name="Picture 2" descr="http://www.downloadclipart.net/large/14518-blue-man-design.png">
              <a:extLst>
                <a:ext uri="{FF2B5EF4-FFF2-40B4-BE49-F238E27FC236}">
                  <a16:creationId xmlns:a16="http://schemas.microsoft.com/office/drawing/2014/main" id="{CE6787BF-508B-67E8-6E02-BEF1D24C4E3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150289" y="4610501"/>
              <a:ext cx="764089" cy="1967194"/>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a:extLst>
                <a:ext uri="{FF2B5EF4-FFF2-40B4-BE49-F238E27FC236}">
                  <a16:creationId xmlns:a16="http://schemas.microsoft.com/office/drawing/2014/main" id="{C5C4F795-7CA9-7895-B7BB-F6F736B3CE7B}"/>
                </a:ext>
              </a:extLst>
            </p:cNvPr>
            <p:cNvSpPr txBox="1"/>
            <p:nvPr/>
          </p:nvSpPr>
          <p:spPr>
            <a:xfrm rot="5400000">
              <a:off x="4928209" y="5363266"/>
              <a:ext cx="1246662" cy="461665"/>
            </a:xfrm>
            <a:prstGeom prst="rect">
              <a:avLst/>
            </a:prstGeom>
            <a:noFill/>
          </p:spPr>
          <p:txBody>
            <a:bodyPr wrap="square" rtlCol="0">
              <a:spAutoFit/>
            </a:bodyPr>
            <a:lstStyle/>
            <a:p>
              <a:pPr algn="ctr"/>
              <a:r>
                <a:rPr lang="en-US" sz="2400" dirty="0">
                  <a:solidFill>
                    <a:schemeClr val="bg1"/>
                  </a:solidFill>
                </a:rPr>
                <a:t>Another</a:t>
              </a:r>
            </a:p>
          </p:txBody>
        </p:sp>
      </p:grpSp>
      <p:sp>
        <p:nvSpPr>
          <p:cNvPr id="9" name="Up-Down Arrow 7">
            <a:extLst>
              <a:ext uri="{FF2B5EF4-FFF2-40B4-BE49-F238E27FC236}">
                <a16:creationId xmlns:a16="http://schemas.microsoft.com/office/drawing/2014/main" id="{06732E60-7263-9FE2-0A8B-BF9BB4E292F3}"/>
              </a:ext>
            </a:extLst>
          </p:cNvPr>
          <p:cNvSpPr/>
          <p:nvPr/>
        </p:nvSpPr>
        <p:spPr>
          <a:xfrm rot="1538832">
            <a:off x="3652244" y="2298627"/>
            <a:ext cx="529390" cy="1176577"/>
          </a:xfrm>
          <a:prstGeom prst="upDown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Left-Right Arrow 9">
            <a:extLst>
              <a:ext uri="{FF2B5EF4-FFF2-40B4-BE49-F238E27FC236}">
                <a16:creationId xmlns:a16="http://schemas.microsoft.com/office/drawing/2014/main" id="{A3B6B5F7-5C95-8B59-264F-391BBB064EAF}"/>
              </a:ext>
            </a:extLst>
          </p:cNvPr>
          <p:cNvSpPr/>
          <p:nvPr/>
        </p:nvSpPr>
        <p:spPr>
          <a:xfrm>
            <a:off x="4007798" y="3829310"/>
            <a:ext cx="1165430" cy="425332"/>
          </a:xfrm>
          <a:prstGeom prst="leftRight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a:extLst>
              <a:ext uri="{FF2B5EF4-FFF2-40B4-BE49-F238E27FC236}">
                <a16:creationId xmlns:a16="http://schemas.microsoft.com/office/drawing/2014/main" id="{B002AE04-2DD3-EFF6-3362-AFB26CA3A1D4}"/>
              </a:ext>
            </a:extLst>
          </p:cNvPr>
          <p:cNvSpPr txBox="1"/>
          <p:nvPr/>
        </p:nvSpPr>
        <p:spPr>
          <a:xfrm>
            <a:off x="1108313" y="2474101"/>
            <a:ext cx="2716734" cy="523220"/>
          </a:xfrm>
          <a:prstGeom prst="rect">
            <a:avLst/>
          </a:prstGeom>
          <a:noFill/>
        </p:spPr>
        <p:txBody>
          <a:bodyPr wrap="square" rtlCol="0">
            <a:spAutoFit/>
          </a:bodyPr>
          <a:lstStyle/>
          <a:p>
            <a:pPr algn="ctr"/>
            <a:r>
              <a:rPr lang="en-US" sz="2800" dirty="0">
                <a:solidFill>
                  <a:srgbClr val="002060"/>
                </a:solidFill>
              </a:rPr>
              <a:t>1 John 1:3-6</a:t>
            </a:r>
          </a:p>
        </p:txBody>
      </p:sp>
      <p:sp>
        <p:nvSpPr>
          <p:cNvPr id="12" name="TextBox 11">
            <a:extLst>
              <a:ext uri="{FF2B5EF4-FFF2-40B4-BE49-F238E27FC236}">
                <a16:creationId xmlns:a16="http://schemas.microsoft.com/office/drawing/2014/main" id="{0E69B415-B669-A878-0FC5-07E98E1055DD}"/>
              </a:ext>
            </a:extLst>
          </p:cNvPr>
          <p:cNvSpPr txBox="1"/>
          <p:nvPr/>
        </p:nvSpPr>
        <p:spPr>
          <a:xfrm>
            <a:off x="5072317" y="2886034"/>
            <a:ext cx="2716734" cy="523220"/>
          </a:xfrm>
          <a:prstGeom prst="rect">
            <a:avLst/>
          </a:prstGeom>
          <a:noFill/>
        </p:spPr>
        <p:txBody>
          <a:bodyPr wrap="square" rtlCol="0">
            <a:spAutoFit/>
          </a:bodyPr>
          <a:lstStyle/>
          <a:p>
            <a:pPr algn="ctr"/>
            <a:r>
              <a:rPr lang="en-US" sz="2800" dirty="0">
                <a:solidFill>
                  <a:srgbClr val="002060"/>
                </a:solidFill>
              </a:rPr>
              <a:t>1 John 1:7</a:t>
            </a:r>
          </a:p>
        </p:txBody>
      </p:sp>
      <p:sp>
        <p:nvSpPr>
          <p:cNvPr id="13" name="TextBox 12">
            <a:extLst>
              <a:ext uri="{FF2B5EF4-FFF2-40B4-BE49-F238E27FC236}">
                <a16:creationId xmlns:a16="http://schemas.microsoft.com/office/drawing/2014/main" id="{04256F09-2A32-5FDA-BAB4-FEB8CF8591C1}"/>
              </a:ext>
            </a:extLst>
          </p:cNvPr>
          <p:cNvSpPr txBox="1"/>
          <p:nvPr/>
        </p:nvSpPr>
        <p:spPr>
          <a:xfrm>
            <a:off x="613533" y="487205"/>
            <a:ext cx="8064418" cy="584775"/>
          </a:xfrm>
          <a:prstGeom prst="rect">
            <a:avLst/>
          </a:prstGeom>
          <a:noFill/>
        </p:spPr>
        <p:txBody>
          <a:bodyPr wrap="square" rtlCol="0">
            <a:spAutoFit/>
          </a:bodyPr>
          <a:lstStyle/>
          <a:p>
            <a:pPr algn="ctr"/>
            <a:r>
              <a:rPr lang="en-US" sz="3200" b="1" dirty="0"/>
              <a:t>Fellowship is Both </a:t>
            </a:r>
            <a:r>
              <a:rPr lang="en-US" sz="3200" b="1" u="sng" dirty="0"/>
              <a:t>Vertical</a:t>
            </a:r>
            <a:r>
              <a:rPr lang="en-US" sz="3200" b="1" dirty="0"/>
              <a:t> and </a:t>
            </a:r>
            <a:r>
              <a:rPr lang="en-US" sz="3200" b="1" u="sng" dirty="0"/>
              <a:t>Horizontal</a:t>
            </a:r>
          </a:p>
        </p:txBody>
      </p:sp>
    </p:spTree>
    <p:extLst>
      <p:ext uri="{BB962C8B-B14F-4D97-AF65-F5344CB8AC3E}">
        <p14:creationId xmlns:p14="http://schemas.microsoft.com/office/powerpoint/2010/main" val="8628962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32"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circle(out)">
                                      <p:cBhvr>
                                        <p:cTn id="7" dur="20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47" presetClass="entr" presetSubtype="0"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1000"/>
                                        <p:tgtEl>
                                          <p:spTgt spid="2"/>
                                        </p:tgtEl>
                                      </p:cBhvr>
                                    </p:animEffect>
                                    <p:anim calcmode="lin" valueType="num">
                                      <p:cBhvr>
                                        <p:cTn id="13" dur="1000" fill="hold"/>
                                        <p:tgtEl>
                                          <p:spTgt spid="2"/>
                                        </p:tgtEl>
                                        <p:attrNameLst>
                                          <p:attrName>ppt_x</p:attrName>
                                        </p:attrNameLst>
                                      </p:cBhvr>
                                      <p:tavLst>
                                        <p:tav tm="0">
                                          <p:val>
                                            <p:strVal val="#ppt_x"/>
                                          </p:val>
                                        </p:tav>
                                        <p:tav tm="100000">
                                          <p:val>
                                            <p:strVal val="#ppt_x"/>
                                          </p:val>
                                        </p:tav>
                                      </p:tavLst>
                                    </p:anim>
                                    <p:anim calcmode="lin" valueType="num">
                                      <p:cBhvr>
                                        <p:cTn id="14"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16" presetClass="entr" presetSubtype="42" fill="hold" grpId="0" nodeType="clickEffect">
                                  <p:stCondLst>
                                    <p:cond delay="0"/>
                                  </p:stCondLst>
                                  <p:childTnLst>
                                    <p:set>
                                      <p:cBhvr>
                                        <p:cTn id="18" dur="1" fill="hold">
                                          <p:stCondLst>
                                            <p:cond delay="0"/>
                                          </p:stCondLst>
                                        </p:cTn>
                                        <p:tgtEl>
                                          <p:spTgt spid="9"/>
                                        </p:tgtEl>
                                        <p:attrNameLst>
                                          <p:attrName>style.visibility</p:attrName>
                                        </p:attrNameLst>
                                      </p:cBhvr>
                                      <p:to>
                                        <p:strVal val="visible"/>
                                      </p:to>
                                    </p:set>
                                    <p:animEffect transition="in" filter="barn(outHorizontal)">
                                      <p:cBhvr>
                                        <p:cTn id="19" dur="500"/>
                                        <p:tgtEl>
                                          <p:spTgt spid="9"/>
                                        </p:tgtEl>
                                      </p:cBhvr>
                                    </p:animEffect>
                                  </p:childTnLst>
                                </p:cTn>
                              </p:par>
                            </p:childTnLst>
                          </p:cTn>
                        </p:par>
                      </p:childTnLst>
                    </p:cTn>
                  </p:par>
                  <p:par>
                    <p:cTn id="20" fill="hold">
                      <p:stCondLst>
                        <p:cond delay="indefinite"/>
                      </p:stCondLst>
                      <p:childTnLst>
                        <p:par>
                          <p:cTn id="21" fill="hold">
                            <p:stCondLst>
                              <p:cond delay="0"/>
                            </p:stCondLst>
                            <p:childTnLst>
                              <p:par>
                                <p:cTn id="22" presetID="6" presetClass="entr" presetSubtype="32" fill="hold" nodeType="clickEffect">
                                  <p:stCondLst>
                                    <p:cond delay="0"/>
                                  </p:stCondLst>
                                  <p:childTnLst>
                                    <p:set>
                                      <p:cBhvr>
                                        <p:cTn id="23" dur="1" fill="hold">
                                          <p:stCondLst>
                                            <p:cond delay="0"/>
                                          </p:stCondLst>
                                        </p:cTn>
                                        <p:tgtEl>
                                          <p:spTgt spid="6"/>
                                        </p:tgtEl>
                                        <p:attrNameLst>
                                          <p:attrName>style.visibility</p:attrName>
                                        </p:attrNameLst>
                                      </p:cBhvr>
                                      <p:to>
                                        <p:strVal val="visible"/>
                                      </p:to>
                                    </p:set>
                                    <p:animEffect transition="in" filter="circle(out)">
                                      <p:cBhvr>
                                        <p:cTn id="24" dur="2000"/>
                                        <p:tgtEl>
                                          <p:spTgt spid="6"/>
                                        </p:tgtEl>
                                      </p:cBhvr>
                                    </p:animEffect>
                                  </p:childTnLst>
                                </p:cTn>
                              </p:par>
                            </p:childTnLst>
                          </p:cTn>
                        </p:par>
                      </p:childTnLst>
                    </p:cTn>
                  </p:par>
                  <p:par>
                    <p:cTn id="25" fill="hold">
                      <p:stCondLst>
                        <p:cond delay="indefinite"/>
                      </p:stCondLst>
                      <p:childTnLst>
                        <p:par>
                          <p:cTn id="26" fill="hold">
                            <p:stCondLst>
                              <p:cond delay="0"/>
                            </p:stCondLst>
                            <p:childTnLst>
                              <p:par>
                                <p:cTn id="27" presetID="16" presetClass="entr" presetSubtype="37" fill="hold" grpId="0" nodeType="clickEffect">
                                  <p:stCondLst>
                                    <p:cond delay="0"/>
                                  </p:stCondLst>
                                  <p:childTnLst>
                                    <p:set>
                                      <p:cBhvr>
                                        <p:cTn id="28" dur="1" fill="hold">
                                          <p:stCondLst>
                                            <p:cond delay="0"/>
                                          </p:stCondLst>
                                        </p:cTn>
                                        <p:tgtEl>
                                          <p:spTgt spid="10"/>
                                        </p:tgtEl>
                                        <p:attrNameLst>
                                          <p:attrName>style.visibility</p:attrName>
                                        </p:attrNameLst>
                                      </p:cBhvr>
                                      <p:to>
                                        <p:strVal val="visible"/>
                                      </p:to>
                                    </p:set>
                                    <p:animEffect transition="in" filter="barn(outVertical)">
                                      <p:cBhvr>
                                        <p:cTn id="29" dur="500"/>
                                        <p:tgtEl>
                                          <p:spTgt spid="10"/>
                                        </p:tgtEl>
                                      </p:cBhvr>
                                    </p:animEffect>
                                  </p:childTnLst>
                                </p:cTn>
                              </p:par>
                            </p:childTnLst>
                          </p:cTn>
                        </p:par>
                      </p:childTnLst>
                    </p:cTn>
                  </p:par>
                  <p:par>
                    <p:cTn id="30" fill="hold">
                      <p:stCondLst>
                        <p:cond delay="indefinite"/>
                      </p:stCondLst>
                      <p:childTnLst>
                        <p:par>
                          <p:cTn id="31" fill="hold">
                            <p:stCondLst>
                              <p:cond delay="0"/>
                            </p:stCondLst>
                            <p:childTnLst>
                              <p:par>
                                <p:cTn id="32" presetID="42" presetClass="entr" presetSubtype="0" fill="hold" grpId="0" nodeType="clickEffect">
                                  <p:stCondLst>
                                    <p:cond delay="0"/>
                                  </p:stCondLst>
                                  <p:childTnLst>
                                    <p:set>
                                      <p:cBhvr>
                                        <p:cTn id="33" dur="1" fill="hold">
                                          <p:stCondLst>
                                            <p:cond delay="0"/>
                                          </p:stCondLst>
                                        </p:cTn>
                                        <p:tgtEl>
                                          <p:spTgt spid="11"/>
                                        </p:tgtEl>
                                        <p:attrNameLst>
                                          <p:attrName>style.visibility</p:attrName>
                                        </p:attrNameLst>
                                      </p:cBhvr>
                                      <p:to>
                                        <p:strVal val="visible"/>
                                      </p:to>
                                    </p:set>
                                    <p:animEffect transition="in" filter="fade">
                                      <p:cBhvr>
                                        <p:cTn id="34" dur="1000"/>
                                        <p:tgtEl>
                                          <p:spTgt spid="11"/>
                                        </p:tgtEl>
                                      </p:cBhvr>
                                    </p:animEffect>
                                    <p:anim calcmode="lin" valueType="num">
                                      <p:cBhvr>
                                        <p:cTn id="35" dur="1000" fill="hold"/>
                                        <p:tgtEl>
                                          <p:spTgt spid="11"/>
                                        </p:tgtEl>
                                        <p:attrNameLst>
                                          <p:attrName>ppt_x</p:attrName>
                                        </p:attrNameLst>
                                      </p:cBhvr>
                                      <p:tavLst>
                                        <p:tav tm="0">
                                          <p:val>
                                            <p:strVal val="#ppt_x"/>
                                          </p:val>
                                        </p:tav>
                                        <p:tav tm="100000">
                                          <p:val>
                                            <p:strVal val="#ppt_x"/>
                                          </p:val>
                                        </p:tav>
                                      </p:tavLst>
                                    </p:anim>
                                    <p:anim calcmode="lin" valueType="num">
                                      <p:cBhvr>
                                        <p:cTn id="36"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42" presetClass="entr" presetSubtype="0" fill="hold" grpId="0" nodeType="clickEffect">
                                  <p:stCondLst>
                                    <p:cond delay="0"/>
                                  </p:stCondLst>
                                  <p:childTnLst>
                                    <p:set>
                                      <p:cBhvr>
                                        <p:cTn id="40" dur="1" fill="hold">
                                          <p:stCondLst>
                                            <p:cond delay="0"/>
                                          </p:stCondLst>
                                        </p:cTn>
                                        <p:tgtEl>
                                          <p:spTgt spid="12"/>
                                        </p:tgtEl>
                                        <p:attrNameLst>
                                          <p:attrName>style.visibility</p:attrName>
                                        </p:attrNameLst>
                                      </p:cBhvr>
                                      <p:to>
                                        <p:strVal val="visible"/>
                                      </p:to>
                                    </p:set>
                                    <p:animEffect transition="in" filter="fade">
                                      <p:cBhvr>
                                        <p:cTn id="41" dur="1000"/>
                                        <p:tgtEl>
                                          <p:spTgt spid="12"/>
                                        </p:tgtEl>
                                      </p:cBhvr>
                                    </p:animEffect>
                                    <p:anim calcmode="lin" valueType="num">
                                      <p:cBhvr>
                                        <p:cTn id="42" dur="1000" fill="hold"/>
                                        <p:tgtEl>
                                          <p:spTgt spid="12"/>
                                        </p:tgtEl>
                                        <p:attrNameLst>
                                          <p:attrName>ppt_x</p:attrName>
                                        </p:attrNameLst>
                                      </p:cBhvr>
                                      <p:tavLst>
                                        <p:tav tm="0">
                                          <p:val>
                                            <p:strVal val="#ppt_x"/>
                                          </p:val>
                                        </p:tav>
                                        <p:tav tm="100000">
                                          <p:val>
                                            <p:strVal val="#ppt_x"/>
                                          </p:val>
                                        </p:tav>
                                      </p:tavLst>
                                    </p:anim>
                                    <p:anim calcmode="lin" valueType="num">
                                      <p:cBhvr>
                                        <p:cTn id="43"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9" grpId="0" animBg="1"/>
      <p:bldP spid="10" grpId="0" animBg="1"/>
      <p:bldP spid="11" grpId="0"/>
      <p:bldP spid="12"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B3046353-CBDC-7D20-56AB-D31D08EDEC72}"/>
              </a:ext>
            </a:extLst>
          </p:cNvPr>
          <p:cNvSpPr txBox="1"/>
          <p:nvPr/>
        </p:nvSpPr>
        <p:spPr>
          <a:xfrm>
            <a:off x="1219199" y="2299497"/>
            <a:ext cx="7924801" cy="1723549"/>
          </a:xfrm>
          <a:prstGeom prst="rect">
            <a:avLst/>
          </a:prstGeom>
          <a:noFill/>
        </p:spPr>
        <p:txBody>
          <a:bodyPr wrap="square" rtlCol="0">
            <a:spAutoFit/>
          </a:bodyPr>
          <a:lstStyle/>
          <a:p>
            <a:pPr marL="457200" indent="-457200" algn="l">
              <a:buFont typeface="+mj-lt"/>
              <a:buAutoNum type="alphaUcPeriod"/>
            </a:pPr>
            <a:r>
              <a:rPr lang="en-US" sz="2400" u="sng" dirty="0">
                <a:solidFill>
                  <a:srgbClr val="000000"/>
                </a:solidFill>
              </a:rPr>
              <a:t>The Meaning of Fellowship</a:t>
            </a:r>
          </a:p>
          <a:p>
            <a:pPr marL="457200" indent="-457200" algn="l">
              <a:buFont typeface="+mj-lt"/>
              <a:buAutoNum type="alphaUcPeriod"/>
            </a:pPr>
            <a:endParaRPr lang="en-US" sz="1000" u="sng" dirty="0">
              <a:solidFill>
                <a:srgbClr val="000000"/>
              </a:solidFill>
            </a:endParaRPr>
          </a:p>
          <a:p>
            <a:pPr marL="457200" indent="-457200" algn="l">
              <a:buFont typeface="+mj-lt"/>
              <a:buAutoNum type="alphaUcPeriod"/>
            </a:pPr>
            <a:r>
              <a:rPr lang="en-US" sz="2400" u="sng" dirty="0">
                <a:solidFill>
                  <a:srgbClr val="000000"/>
                </a:solidFill>
              </a:rPr>
              <a:t>The Direction of Fellowship</a:t>
            </a:r>
          </a:p>
          <a:p>
            <a:pPr marL="914400" lvl="1" indent="-457200">
              <a:buFont typeface="+mj-lt"/>
              <a:buAutoNum type="arabicPeriod"/>
            </a:pPr>
            <a:r>
              <a:rPr lang="en-US" sz="2400" i="1" dirty="0">
                <a:solidFill>
                  <a:srgbClr val="000000"/>
                </a:solidFill>
              </a:rPr>
              <a:t>Both vertical and horizontal</a:t>
            </a:r>
          </a:p>
          <a:p>
            <a:pPr marL="914400" lvl="1" indent="-457200">
              <a:buFont typeface="+mj-lt"/>
              <a:buAutoNum type="arabicPeriod"/>
            </a:pPr>
            <a:r>
              <a:rPr lang="en-US" sz="2400" i="1" dirty="0">
                <a:solidFill>
                  <a:srgbClr val="000000"/>
                </a:solidFill>
              </a:rPr>
              <a:t>Vertical first – then horizontal</a:t>
            </a:r>
          </a:p>
        </p:txBody>
      </p:sp>
      <p:sp>
        <p:nvSpPr>
          <p:cNvPr id="3" name="TextBox 2">
            <a:extLst>
              <a:ext uri="{FF2B5EF4-FFF2-40B4-BE49-F238E27FC236}">
                <a16:creationId xmlns:a16="http://schemas.microsoft.com/office/drawing/2014/main" id="{075FF74F-39FD-19E1-1EE2-C68A5F173E1D}"/>
              </a:ext>
            </a:extLst>
          </p:cNvPr>
          <p:cNvSpPr txBox="1"/>
          <p:nvPr/>
        </p:nvSpPr>
        <p:spPr>
          <a:xfrm>
            <a:off x="1219199" y="571287"/>
            <a:ext cx="7321177" cy="584775"/>
          </a:xfrm>
          <a:prstGeom prst="rect">
            <a:avLst/>
          </a:prstGeom>
          <a:noFill/>
        </p:spPr>
        <p:txBody>
          <a:bodyPr wrap="square" rtlCol="0">
            <a:spAutoFit/>
          </a:bodyPr>
          <a:lstStyle/>
          <a:p>
            <a:pPr marL="514350" indent="-514350" algn="ctr">
              <a:buFont typeface="+mj-lt"/>
              <a:buAutoNum type="romanUcPeriod"/>
            </a:pPr>
            <a:r>
              <a:rPr lang="en-US" sz="3200" dirty="0">
                <a:solidFill>
                  <a:srgbClr val="002060"/>
                </a:solidFill>
                <a:effectLst>
                  <a:outerShdw blurRad="38100" dist="38100" dir="2700000" algn="tl">
                    <a:srgbClr val="000000">
                      <a:alpha val="43137"/>
                    </a:srgbClr>
                  </a:outerShdw>
                </a:effectLst>
                <a:latin typeface="Georgia Pro Cond Semibold" panose="02040706050405020303" pitchFamily="18" charset="0"/>
              </a:rPr>
              <a:t>What is Fellowship?</a:t>
            </a:r>
          </a:p>
        </p:txBody>
      </p:sp>
    </p:spTree>
    <p:extLst>
      <p:ext uri="{BB962C8B-B14F-4D97-AF65-F5344CB8AC3E}">
        <p14:creationId xmlns:p14="http://schemas.microsoft.com/office/powerpoint/2010/main" val="141548065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0D76DD2E-CC87-01C0-0D8E-286B2B068763}"/>
              </a:ext>
            </a:extLst>
          </p:cNvPr>
          <p:cNvSpPr txBox="1"/>
          <p:nvPr/>
        </p:nvSpPr>
        <p:spPr>
          <a:xfrm>
            <a:off x="613533" y="487205"/>
            <a:ext cx="8064418" cy="584775"/>
          </a:xfrm>
          <a:prstGeom prst="rect">
            <a:avLst/>
          </a:prstGeom>
          <a:noFill/>
        </p:spPr>
        <p:txBody>
          <a:bodyPr wrap="square" rtlCol="0">
            <a:spAutoFit/>
          </a:bodyPr>
          <a:lstStyle/>
          <a:p>
            <a:pPr algn="ctr"/>
            <a:r>
              <a:rPr lang="en-US" sz="3200" b="1" dirty="0"/>
              <a:t>Fellowship is First </a:t>
            </a:r>
            <a:r>
              <a:rPr lang="en-US" sz="3200" b="1" u="sng" dirty="0"/>
              <a:t>Vertical</a:t>
            </a:r>
            <a:r>
              <a:rPr lang="en-US" sz="3200" b="1" dirty="0"/>
              <a:t> then </a:t>
            </a:r>
            <a:r>
              <a:rPr lang="en-US" sz="3200" b="1" u="sng" dirty="0"/>
              <a:t>Horizontal</a:t>
            </a:r>
          </a:p>
        </p:txBody>
      </p:sp>
      <p:sp>
        <p:nvSpPr>
          <p:cNvPr id="4" name="Oval 3">
            <a:extLst>
              <a:ext uri="{FF2B5EF4-FFF2-40B4-BE49-F238E27FC236}">
                <a16:creationId xmlns:a16="http://schemas.microsoft.com/office/drawing/2014/main" id="{64D17E1D-CCEC-6D08-136F-C65DF227F94A}"/>
              </a:ext>
            </a:extLst>
          </p:cNvPr>
          <p:cNvSpPr/>
          <p:nvPr/>
        </p:nvSpPr>
        <p:spPr>
          <a:xfrm>
            <a:off x="6412852" y="1550502"/>
            <a:ext cx="1453414" cy="943276"/>
          </a:xfrm>
          <a:prstGeom prst="ellipse">
            <a:avLst/>
          </a:prstGeom>
          <a:solidFill>
            <a:schemeClr val="bg1"/>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1" dirty="0">
                <a:solidFill>
                  <a:schemeClr val="tx1"/>
                </a:solidFill>
              </a:rPr>
              <a:t>God</a:t>
            </a:r>
          </a:p>
        </p:txBody>
      </p:sp>
      <p:grpSp>
        <p:nvGrpSpPr>
          <p:cNvPr id="5" name="Group 4">
            <a:extLst>
              <a:ext uri="{FF2B5EF4-FFF2-40B4-BE49-F238E27FC236}">
                <a16:creationId xmlns:a16="http://schemas.microsoft.com/office/drawing/2014/main" id="{9DA3033D-646B-8FFB-52DB-7CFBB861DB54}"/>
              </a:ext>
            </a:extLst>
          </p:cNvPr>
          <p:cNvGrpSpPr/>
          <p:nvPr/>
        </p:nvGrpSpPr>
        <p:grpSpPr>
          <a:xfrm>
            <a:off x="5733838" y="3464854"/>
            <a:ext cx="764089" cy="1967194"/>
            <a:chOff x="3007463" y="4610501"/>
            <a:chExt cx="764089" cy="1967194"/>
          </a:xfrm>
        </p:grpSpPr>
        <p:pic>
          <p:nvPicPr>
            <p:cNvPr id="6" name="Picture 2" descr="http://www.downloadclipart.net/large/14518-blue-man-design.png">
              <a:extLst>
                <a:ext uri="{FF2B5EF4-FFF2-40B4-BE49-F238E27FC236}">
                  <a16:creationId xmlns:a16="http://schemas.microsoft.com/office/drawing/2014/main" id="{5D0D67D1-F06E-00EC-AC47-B2A8D9B871D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07463" y="4610501"/>
              <a:ext cx="764089" cy="1967194"/>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a:extLst>
                <a:ext uri="{FF2B5EF4-FFF2-40B4-BE49-F238E27FC236}">
                  <a16:creationId xmlns:a16="http://schemas.microsoft.com/office/drawing/2014/main" id="{8B9D899D-CE7B-5923-34D6-5FA2F87F4BFE}"/>
                </a:ext>
              </a:extLst>
            </p:cNvPr>
            <p:cNvSpPr txBox="1"/>
            <p:nvPr/>
          </p:nvSpPr>
          <p:spPr>
            <a:xfrm rot="5228938">
              <a:off x="2929616" y="5072512"/>
              <a:ext cx="952901" cy="461665"/>
            </a:xfrm>
            <a:prstGeom prst="rect">
              <a:avLst/>
            </a:prstGeom>
            <a:noFill/>
          </p:spPr>
          <p:txBody>
            <a:bodyPr wrap="square" rtlCol="0">
              <a:spAutoFit/>
            </a:bodyPr>
            <a:lstStyle/>
            <a:p>
              <a:pPr algn="ctr"/>
              <a:r>
                <a:rPr lang="en-US" sz="2400" dirty="0">
                  <a:solidFill>
                    <a:schemeClr val="bg1"/>
                  </a:solidFill>
                </a:rPr>
                <a:t>Me</a:t>
              </a:r>
            </a:p>
          </p:txBody>
        </p:sp>
      </p:grpSp>
      <p:grpSp>
        <p:nvGrpSpPr>
          <p:cNvPr id="8" name="Group 7">
            <a:extLst>
              <a:ext uri="{FF2B5EF4-FFF2-40B4-BE49-F238E27FC236}">
                <a16:creationId xmlns:a16="http://schemas.microsoft.com/office/drawing/2014/main" id="{CDB3F297-979D-89D4-04CB-5D5976D0BA0B}"/>
              </a:ext>
            </a:extLst>
          </p:cNvPr>
          <p:cNvGrpSpPr/>
          <p:nvPr/>
        </p:nvGrpSpPr>
        <p:grpSpPr>
          <a:xfrm>
            <a:off x="7876664" y="3464854"/>
            <a:ext cx="764089" cy="1967194"/>
            <a:chOff x="5150289" y="4610501"/>
            <a:chExt cx="764089" cy="1967194"/>
          </a:xfrm>
        </p:grpSpPr>
        <p:pic>
          <p:nvPicPr>
            <p:cNvPr id="9" name="Picture 2" descr="http://www.downloadclipart.net/large/14518-blue-man-design.png">
              <a:extLst>
                <a:ext uri="{FF2B5EF4-FFF2-40B4-BE49-F238E27FC236}">
                  <a16:creationId xmlns:a16="http://schemas.microsoft.com/office/drawing/2014/main" id="{1C8A443E-4E74-8FC5-36A5-20B21691570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150289" y="4610501"/>
              <a:ext cx="764089" cy="1967194"/>
            </a:xfrm>
            <a:prstGeom prst="rect">
              <a:avLst/>
            </a:prstGeom>
            <a:noFill/>
            <a:extLst>
              <a:ext uri="{909E8E84-426E-40DD-AFC4-6F175D3DCCD1}">
                <a14:hiddenFill xmlns:a14="http://schemas.microsoft.com/office/drawing/2010/main">
                  <a:solidFill>
                    <a:srgbClr val="FFFFFF"/>
                  </a:solidFill>
                </a14:hiddenFill>
              </a:ext>
            </a:extLst>
          </p:spPr>
        </p:pic>
        <p:sp>
          <p:nvSpPr>
            <p:cNvPr id="10" name="TextBox 9">
              <a:extLst>
                <a:ext uri="{FF2B5EF4-FFF2-40B4-BE49-F238E27FC236}">
                  <a16:creationId xmlns:a16="http://schemas.microsoft.com/office/drawing/2014/main" id="{BB169737-E1AB-2897-0601-F6A5186C1A01}"/>
                </a:ext>
              </a:extLst>
            </p:cNvPr>
            <p:cNvSpPr txBox="1"/>
            <p:nvPr/>
          </p:nvSpPr>
          <p:spPr>
            <a:xfrm rot="5400000">
              <a:off x="4928209" y="5363266"/>
              <a:ext cx="1246662" cy="461665"/>
            </a:xfrm>
            <a:prstGeom prst="rect">
              <a:avLst/>
            </a:prstGeom>
            <a:noFill/>
          </p:spPr>
          <p:txBody>
            <a:bodyPr wrap="square" rtlCol="0">
              <a:spAutoFit/>
            </a:bodyPr>
            <a:lstStyle/>
            <a:p>
              <a:pPr algn="ctr"/>
              <a:r>
                <a:rPr lang="en-US" sz="2400" dirty="0">
                  <a:solidFill>
                    <a:schemeClr val="bg1"/>
                  </a:solidFill>
                </a:rPr>
                <a:t>Another</a:t>
              </a:r>
            </a:p>
          </p:txBody>
        </p:sp>
      </p:grpSp>
      <p:sp>
        <p:nvSpPr>
          <p:cNvPr id="11" name="Up-Down Arrow 10">
            <a:extLst>
              <a:ext uri="{FF2B5EF4-FFF2-40B4-BE49-F238E27FC236}">
                <a16:creationId xmlns:a16="http://schemas.microsoft.com/office/drawing/2014/main" id="{DFF4AAE4-1BE1-BBC8-FCBE-1EB91797F7DE}"/>
              </a:ext>
            </a:extLst>
          </p:cNvPr>
          <p:cNvSpPr/>
          <p:nvPr/>
        </p:nvSpPr>
        <p:spPr>
          <a:xfrm rot="1538832">
            <a:off x="6240049" y="2304629"/>
            <a:ext cx="529390" cy="1176577"/>
          </a:xfrm>
          <a:prstGeom prst="upDown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Up-Down Arrow 11">
            <a:extLst>
              <a:ext uri="{FF2B5EF4-FFF2-40B4-BE49-F238E27FC236}">
                <a16:creationId xmlns:a16="http://schemas.microsoft.com/office/drawing/2014/main" id="{57A9633C-8DCF-5DD8-CB32-F58C44B11379}"/>
              </a:ext>
            </a:extLst>
          </p:cNvPr>
          <p:cNvSpPr/>
          <p:nvPr/>
        </p:nvSpPr>
        <p:spPr>
          <a:xfrm rot="20068147">
            <a:off x="7489720" y="2295089"/>
            <a:ext cx="529390" cy="1176577"/>
          </a:xfrm>
          <a:prstGeom prst="upDown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Left-Right Arrow 12">
            <a:extLst>
              <a:ext uri="{FF2B5EF4-FFF2-40B4-BE49-F238E27FC236}">
                <a16:creationId xmlns:a16="http://schemas.microsoft.com/office/drawing/2014/main" id="{94A6A0AC-3976-58D9-70DE-C3BF99D57382}"/>
              </a:ext>
            </a:extLst>
          </p:cNvPr>
          <p:cNvSpPr/>
          <p:nvPr/>
        </p:nvSpPr>
        <p:spPr>
          <a:xfrm>
            <a:off x="6595603" y="3835312"/>
            <a:ext cx="1165430" cy="425332"/>
          </a:xfrm>
          <a:prstGeom prst="leftRight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Oval 13">
            <a:extLst>
              <a:ext uri="{FF2B5EF4-FFF2-40B4-BE49-F238E27FC236}">
                <a16:creationId xmlns:a16="http://schemas.microsoft.com/office/drawing/2014/main" id="{5426A0E1-C46E-3125-1C34-DBDBE4D2E2BA}"/>
              </a:ext>
            </a:extLst>
          </p:cNvPr>
          <p:cNvSpPr/>
          <p:nvPr/>
        </p:nvSpPr>
        <p:spPr>
          <a:xfrm>
            <a:off x="7560704" y="2660555"/>
            <a:ext cx="387422" cy="365760"/>
          </a:xfrm>
          <a:prstGeom prst="ellipse">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solidFill>
                  <a:srgbClr val="FFFF00"/>
                </a:solidFill>
              </a:rPr>
              <a:t>1</a:t>
            </a:r>
          </a:p>
        </p:txBody>
      </p:sp>
      <p:sp>
        <p:nvSpPr>
          <p:cNvPr id="15" name="Oval 14">
            <a:extLst>
              <a:ext uri="{FF2B5EF4-FFF2-40B4-BE49-F238E27FC236}">
                <a16:creationId xmlns:a16="http://schemas.microsoft.com/office/drawing/2014/main" id="{E6AED8BC-8DAB-D382-080E-81A93068F252}"/>
              </a:ext>
            </a:extLst>
          </p:cNvPr>
          <p:cNvSpPr/>
          <p:nvPr/>
        </p:nvSpPr>
        <p:spPr>
          <a:xfrm>
            <a:off x="6984607" y="3892396"/>
            <a:ext cx="387422" cy="365760"/>
          </a:xfrm>
          <a:prstGeom prst="ellipse">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solidFill>
                  <a:srgbClr val="FFFF00"/>
                </a:solidFill>
              </a:rPr>
              <a:t>2</a:t>
            </a:r>
          </a:p>
        </p:txBody>
      </p:sp>
      <p:sp>
        <p:nvSpPr>
          <p:cNvPr id="16" name="TextBox 15">
            <a:extLst>
              <a:ext uri="{FF2B5EF4-FFF2-40B4-BE49-F238E27FC236}">
                <a16:creationId xmlns:a16="http://schemas.microsoft.com/office/drawing/2014/main" id="{97C9D1D0-D439-E234-7011-6BE31568488A}"/>
              </a:ext>
            </a:extLst>
          </p:cNvPr>
          <p:cNvSpPr txBox="1"/>
          <p:nvPr/>
        </p:nvSpPr>
        <p:spPr>
          <a:xfrm>
            <a:off x="727721" y="2470026"/>
            <a:ext cx="5052799" cy="2308324"/>
          </a:xfrm>
          <a:prstGeom prst="rect">
            <a:avLst/>
          </a:prstGeom>
          <a:noFill/>
        </p:spPr>
        <p:txBody>
          <a:bodyPr wrap="square" rtlCol="0">
            <a:spAutoFit/>
          </a:bodyPr>
          <a:lstStyle/>
          <a:p>
            <a:pPr marL="457200" indent="-457200">
              <a:buFont typeface="+mj-lt"/>
              <a:buAutoNum type="arabicPeriod"/>
            </a:pPr>
            <a:r>
              <a:rPr lang="en-US" sz="2400" dirty="0"/>
              <a:t>Before we fellowship another – first determine if they are in fellowship with God</a:t>
            </a:r>
          </a:p>
          <a:p>
            <a:pPr marL="914400" lvl="1" indent="-457200">
              <a:buFont typeface="Arial" panose="020B0604020202020204" pitchFamily="34" charset="0"/>
              <a:buChar char="•"/>
            </a:pPr>
            <a:r>
              <a:rPr lang="en-US" sz="2400" dirty="0"/>
              <a:t>Acts 9:26-28</a:t>
            </a:r>
          </a:p>
          <a:p>
            <a:pPr marL="914400" lvl="1" indent="-457200">
              <a:buFont typeface="Arial" panose="020B0604020202020204" pitchFamily="34" charset="0"/>
              <a:buChar char="•"/>
            </a:pPr>
            <a:r>
              <a:rPr lang="en-US" sz="2400" dirty="0"/>
              <a:t>1 </a:t>
            </a:r>
            <a:r>
              <a:rPr lang="en-US" sz="2400" dirty="0" err="1"/>
              <a:t>Jno</a:t>
            </a:r>
            <a:r>
              <a:rPr lang="en-US" sz="2400" dirty="0"/>
              <a:t>. 1:7 (cf. 2 </a:t>
            </a:r>
            <a:r>
              <a:rPr lang="en-US" sz="2400" dirty="0" err="1"/>
              <a:t>Jno</a:t>
            </a:r>
            <a:r>
              <a:rPr lang="en-US" sz="2400" dirty="0"/>
              <a:t> 4; 3 </a:t>
            </a:r>
            <a:r>
              <a:rPr lang="en-US" sz="2400" dirty="0" err="1"/>
              <a:t>Jno</a:t>
            </a:r>
            <a:r>
              <a:rPr lang="en-US" sz="2400" dirty="0"/>
              <a:t> 3)</a:t>
            </a:r>
          </a:p>
          <a:p>
            <a:pPr marL="914400" lvl="1" indent="-457200">
              <a:buFont typeface="Arial" panose="020B0604020202020204" pitchFamily="34" charset="0"/>
              <a:buChar char="•"/>
            </a:pPr>
            <a:r>
              <a:rPr lang="en-US" sz="2400" dirty="0"/>
              <a:t>1 </a:t>
            </a:r>
            <a:r>
              <a:rPr lang="en-US" sz="2400" dirty="0" err="1"/>
              <a:t>Jno</a:t>
            </a:r>
            <a:r>
              <a:rPr lang="en-US" sz="2400" dirty="0"/>
              <a:t>. 2:4 – keeps commands </a:t>
            </a:r>
          </a:p>
        </p:txBody>
      </p:sp>
    </p:spTree>
    <p:extLst>
      <p:ext uri="{BB962C8B-B14F-4D97-AF65-F5344CB8AC3E}">
        <p14:creationId xmlns:p14="http://schemas.microsoft.com/office/powerpoint/2010/main" val="75832274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6">
                                            <p:txEl>
                                              <p:pRg st="0" end="0"/>
                                            </p:txEl>
                                          </p:spTgt>
                                        </p:tgtEl>
                                        <p:attrNameLst>
                                          <p:attrName>style.visibility</p:attrName>
                                        </p:attrNameLst>
                                      </p:cBhvr>
                                      <p:to>
                                        <p:strVal val="visible"/>
                                      </p:to>
                                    </p:set>
                                    <p:animEffect transition="in" filter="fade">
                                      <p:cBhvr>
                                        <p:cTn id="7" dur="1000"/>
                                        <p:tgtEl>
                                          <p:spTgt spid="16">
                                            <p:txEl>
                                              <p:pRg st="0" end="0"/>
                                            </p:txEl>
                                          </p:spTgt>
                                        </p:tgtEl>
                                      </p:cBhvr>
                                    </p:animEffect>
                                    <p:anim calcmode="lin" valueType="num">
                                      <p:cBhvr>
                                        <p:cTn id="8" dur="1000" fill="hold"/>
                                        <p:tgtEl>
                                          <p:spTgt spid="16">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16">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16">
                                            <p:txEl>
                                              <p:pRg st="1" end="1"/>
                                            </p:txEl>
                                          </p:spTgt>
                                        </p:tgtEl>
                                        <p:attrNameLst>
                                          <p:attrName>style.visibility</p:attrName>
                                        </p:attrNameLst>
                                      </p:cBhvr>
                                      <p:to>
                                        <p:strVal val="visible"/>
                                      </p:to>
                                    </p:set>
                                    <p:animEffect transition="in" filter="fade">
                                      <p:cBhvr>
                                        <p:cTn id="14" dur="1000"/>
                                        <p:tgtEl>
                                          <p:spTgt spid="16">
                                            <p:txEl>
                                              <p:pRg st="1" end="1"/>
                                            </p:txEl>
                                          </p:spTgt>
                                        </p:tgtEl>
                                      </p:cBhvr>
                                    </p:animEffect>
                                    <p:anim calcmode="lin" valueType="num">
                                      <p:cBhvr>
                                        <p:cTn id="15" dur="1000" fill="hold"/>
                                        <p:tgtEl>
                                          <p:spTgt spid="16">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16">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16">
                                            <p:txEl>
                                              <p:pRg st="2" end="2"/>
                                            </p:txEl>
                                          </p:spTgt>
                                        </p:tgtEl>
                                        <p:attrNameLst>
                                          <p:attrName>style.visibility</p:attrName>
                                        </p:attrNameLst>
                                      </p:cBhvr>
                                      <p:to>
                                        <p:strVal val="visible"/>
                                      </p:to>
                                    </p:set>
                                    <p:animEffect transition="in" filter="fade">
                                      <p:cBhvr>
                                        <p:cTn id="21" dur="1000"/>
                                        <p:tgtEl>
                                          <p:spTgt spid="16">
                                            <p:txEl>
                                              <p:pRg st="2" end="2"/>
                                            </p:txEl>
                                          </p:spTgt>
                                        </p:tgtEl>
                                      </p:cBhvr>
                                    </p:animEffect>
                                    <p:anim calcmode="lin" valueType="num">
                                      <p:cBhvr>
                                        <p:cTn id="22" dur="1000" fill="hold"/>
                                        <p:tgtEl>
                                          <p:spTgt spid="16">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16">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16">
                                            <p:txEl>
                                              <p:pRg st="3" end="3"/>
                                            </p:txEl>
                                          </p:spTgt>
                                        </p:tgtEl>
                                        <p:attrNameLst>
                                          <p:attrName>style.visibility</p:attrName>
                                        </p:attrNameLst>
                                      </p:cBhvr>
                                      <p:to>
                                        <p:strVal val="visible"/>
                                      </p:to>
                                    </p:set>
                                    <p:animEffect transition="in" filter="fade">
                                      <p:cBhvr>
                                        <p:cTn id="28" dur="1000"/>
                                        <p:tgtEl>
                                          <p:spTgt spid="16">
                                            <p:txEl>
                                              <p:pRg st="3" end="3"/>
                                            </p:txEl>
                                          </p:spTgt>
                                        </p:tgtEl>
                                      </p:cBhvr>
                                    </p:animEffect>
                                    <p:anim calcmode="lin" valueType="num">
                                      <p:cBhvr>
                                        <p:cTn id="29" dur="1000" fill="hold"/>
                                        <p:tgtEl>
                                          <p:spTgt spid="16">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16">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build="p" bldLvl="5"/>
    </p:bldLst>
  </p:timing>
</p:sld>
</file>

<file path=ppt/slides/slide2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0D76DD2E-CC87-01C0-0D8E-286B2B068763}"/>
              </a:ext>
            </a:extLst>
          </p:cNvPr>
          <p:cNvSpPr txBox="1"/>
          <p:nvPr/>
        </p:nvSpPr>
        <p:spPr>
          <a:xfrm>
            <a:off x="613533" y="487205"/>
            <a:ext cx="8064418" cy="584775"/>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Calibri" panose="020F0502020204030204"/>
                <a:ea typeface="+mn-ea"/>
                <a:cs typeface="+mn-cs"/>
              </a:rPr>
              <a:t>Fellowship is First </a:t>
            </a:r>
            <a:r>
              <a:rPr kumimoji="0" lang="en-US" sz="3200" b="1" i="0" u="sng" strike="noStrike" kern="1200" cap="none" spc="0" normalizeH="0" baseline="0" noProof="0" dirty="0">
                <a:ln>
                  <a:noFill/>
                </a:ln>
                <a:solidFill>
                  <a:prstClr val="black"/>
                </a:solidFill>
                <a:effectLst/>
                <a:uLnTx/>
                <a:uFillTx/>
                <a:latin typeface="Calibri" panose="020F0502020204030204"/>
                <a:ea typeface="+mn-ea"/>
                <a:cs typeface="+mn-cs"/>
              </a:rPr>
              <a:t>Vertical</a:t>
            </a:r>
            <a:r>
              <a:rPr kumimoji="0" lang="en-US" sz="3200" b="1" i="0" u="none" strike="noStrike" kern="1200" cap="none" spc="0" normalizeH="0" baseline="0" noProof="0" dirty="0">
                <a:ln>
                  <a:noFill/>
                </a:ln>
                <a:solidFill>
                  <a:prstClr val="black"/>
                </a:solidFill>
                <a:effectLst/>
                <a:uLnTx/>
                <a:uFillTx/>
                <a:latin typeface="Calibri" panose="020F0502020204030204"/>
                <a:ea typeface="+mn-ea"/>
                <a:cs typeface="+mn-cs"/>
              </a:rPr>
              <a:t> then </a:t>
            </a:r>
            <a:r>
              <a:rPr kumimoji="0" lang="en-US" sz="3200" b="1" i="0" u="sng" strike="noStrike" kern="1200" cap="none" spc="0" normalizeH="0" baseline="0" noProof="0" dirty="0">
                <a:ln>
                  <a:noFill/>
                </a:ln>
                <a:solidFill>
                  <a:prstClr val="black"/>
                </a:solidFill>
                <a:effectLst/>
                <a:uLnTx/>
                <a:uFillTx/>
                <a:latin typeface="Calibri" panose="020F0502020204030204"/>
                <a:ea typeface="+mn-ea"/>
                <a:cs typeface="+mn-cs"/>
              </a:rPr>
              <a:t>Horizontal</a:t>
            </a:r>
          </a:p>
        </p:txBody>
      </p:sp>
      <p:sp>
        <p:nvSpPr>
          <p:cNvPr id="4" name="Oval 3">
            <a:extLst>
              <a:ext uri="{FF2B5EF4-FFF2-40B4-BE49-F238E27FC236}">
                <a16:creationId xmlns:a16="http://schemas.microsoft.com/office/drawing/2014/main" id="{64D17E1D-CCEC-6D08-136F-C65DF227F94A}"/>
              </a:ext>
            </a:extLst>
          </p:cNvPr>
          <p:cNvSpPr/>
          <p:nvPr/>
        </p:nvSpPr>
        <p:spPr>
          <a:xfrm>
            <a:off x="6412852" y="1550502"/>
            <a:ext cx="1453414" cy="943276"/>
          </a:xfrm>
          <a:prstGeom prst="ellipse">
            <a:avLst/>
          </a:prstGeom>
          <a:solidFill>
            <a:schemeClr val="bg1"/>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prstClr val="black"/>
                </a:solidFill>
                <a:effectLst/>
                <a:uLnTx/>
                <a:uFillTx/>
                <a:latin typeface="Calibri" panose="020F0502020204030204"/>
                <a:ea typeface="+mn-ea"/>
                <a:cs typeface="+mn-cs"/>
              </a:rPr>
              <a:t>God</a:t>
            </a:r>
          </a:p>
        </p:txBody>
      </p:sp>
      <p:grpSp>
        <p:nvGrpSpPr>
          <p:cNvPr id="5" name="Group 4">
            <a:extLst>
              <a:ext uri="{FF2B5EF4-FFF2-40B4-BE49-F238E27FC236}">
                <a16:creationId xmlns:a16="http://schemas.microsoft.com/office/drawing/2014/main" id="{9DA3033D-646B-8FFB-52DB-7CFBB861DB54}"/>
              </a:ext>
            </a:extLst>
          </p:cNvPr>
          <p:cNvGrpSpPr/>
          <p:nvPr/>
        </p:nvGrpSpPr>
        <p:grpSpPr>
          <a:xfrm>
            <a:off x="5733838" y="3464854"/>
            <a:ext cx="764089" cy="1967194"/>
            <a:chOff x="3007463" y="4610501"/>
            <a:chExt cx="764089" cy="1967194"/>
          </a:xfrm>
        </p:grpSpPr>
        <p:pic>
          <p:nvPicPr>
            <p:cNvPr id="6" name="Picture 2" descr="http://www.downloadclipart.net/large/14518-blue-man-design.png">
              <a:extLst>
                <a:ext uri="{FF2B5EF4-FFF2-40B4-BE49-F238E27FC236}">
                  <a16:creationId xmlns:a16="http://schemas.microsoft.com/office/drawing/2014/main" id="{5D0D67D1-F06E-00EC-AC47-B2A8D9B871D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07463" y="4610501"/>
              <a:ext cx="764089" cy="1967194"/>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a:extLst>
                <a:ext uri="{FF2B5EF4-FFF2-40B4-BE49-F238E27FC236}">
                  <a16:creationId xmlns:a16="http://schemas.microsoft.com/office/drawing/2014/main" id="{8B9D899D-CE7B-5923-34D6-5FA2F87F4BFE}"/>
                </a:ext>
              </a:extLst>
            </p:cNvPr>
            <p:cNvSpPr txBox="1"/>
            <p:nvPr/>
          </p:nvSpPr>
          <p:spPr>
            <a:xfrm rot="5228938">
              <a:off x="2929616" y="5072512"/>
              <a:ext cx="952901" cy="461665"/>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white"/>
                  </a:solidFill>
                  <a:effectLst/>
                  <a:uLnTx/>
                  <a:uFillTx/>
                  <a:latin typeface="Calibri" panose="020F0502020204030204"/>
                  <a:ea typeface="+mn-ea"/>
                  <a:cs typeface="+mn-cs"/>
                </a:rPr>
                <a:t>Me</a:t>
              </a:r>
            </a:p>
          </p:txBody>
        </p:sp>
      </p:grpSp>
      <p:grpSp>
        <p:nvGrpSpPr>
          <p:cNvPr id="8" name="Group 7">
            <a:extLst>
              <a:ext uri="{FF2B5EF4-FFF2-40B4-BE49-F238E27FC236}">
                <a16:creationId xmlns:a16="http://schemas.microsoft.com/office/drawing/2014/main" id="{CDB3F297-979D-89D4-04CB-5D5976D0BA0B}"/>
              </a:ext>
            </a:extLst>
          </p:cNvPr>
          <p:cNvGrpSpPr/>
          <p:nvPr/>
        </p:nvGrpSpPr>
        <p:grpSpPr>
          <a:xfrm>
            <a:off x="7876664" y="3464854"/>
            <a:ext cx="764089" cy="1967194"/>
            <a:chOff x="5150289" y="4610501"/>
            <a:chExt cx="764089" cy="1967194"/>
          </a:xfrm>
        </p:grpSpPr>
        <p:pic>
          <p:nvPicPr>
            <p:cNvPr id="9" name="Picture 2" descr="http://www.downloadclipart.net/large/14518-blue-man-design.png">
              <a:extLst>
                <a:ext uri="{FF2B5EF4-FFF2-40B4-BE49-F238E27FC236}">
                  <a16:creationId xmlns:a16="http://schemas.microsoft.com/office/drawing/2014/main" id="{1C8A443E-4E74-8FC5-36A5-20B21691570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150289" y="4610501"/>
              <a:ext cx="764089" cy="1967194"/>
            </a:xfrm>
            <a:prstGeom prst="rect">
              <a:avLst/>
            </a:prstGeom>
            <a:noFill/>
            <a:extLst>
              <a:ext uri="{909E8E84-426E-40DD-AFC4-6F175D3DCCD1}">
                <a14:hiddenFill xmlns:a14="http://schemas.microsoft.com/office/drawing/2010/main">
                  <a:solidFill>
                    <a:srgbClr val="FFFFFF"/>
                  </a:solidFill>
                </a14:hiddenFill>
              </a:ext>
            </a:extLst>
          </p:spPr>
        </p:pic>
        <p:sp>
          <p:nvSpPr>
            <p:cNvPr id="10" name="TextBox 9">
              <a:extLst>
                <a:ext uri="{FF2B5EF4-FFF2-40B4-BE49-F238E27FC236}">
                  <a16:creationId xmlns:a16="http://schemas.microsoft.com/office/drawing/2014/main" id="{BB169737-E1AB-2897-0601-F6A5186C1A01}"/>
                </a:ext>
              </a:extLst>
            </p:cNvPr>
            <p:cNvSpPr txBox="1"/>
            <p:nvPr/>
          </p:nvSpPr>
          <p:spPr>
            <a:xfrm rot="5400000">
              <a:off x="4928209" y="5363266"/>
              <a:ext cx="1246662" cy="461665"/>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white"/>
                  </a:solidFill>
                  <a:effectLst/>
                  <a:uLnTx/>
                  <a:uFillTx/>
                  <a:latin typeface="Calibri" panose="020F0502020204030204"/>
                  <a:ea typeface="+mn-ea"/>
                  <a:cs typeface="+mn-cs"/>
                </a:rPr>
                <a:t>Another</a:t>
              </a:r>
            </a:p>
          </p:txBody>
        </p:sp>
      </p:grpSp>
      <p:sp>
        <p:nvSpPr>
          <p:cNvPr id="11" name="Up-Down Arrow 10">
            <a:extLst>
              <a:ext uri="{FF2B5EF4-FFF2-40B4-BE49-F238E27FC236}">
                <a16:creationId xmlns:a16="http://schemas.microsoft.com/office/drawing/2014/main" id="{DFF4AAE4-1BE1-BBC8-FCBE-1EB91797F7DE}"/>
              </a:ext>
            </a:extLst>
          </p:cNvPr>
          <p:cNvSpPr/>
          <p:nvPr/>
        </p:nvSpPr>
        <p:spPr>
          <a:xfrm rot="1538832">
            <a:off x="6240049" y="2304629"/>
            <a:ext cx="529390" cy="1176577"/>
          </a:xfrm>
          <a:prstGeom prst="upDown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Up-Down Arrow 11">
            <a:extLst>
              <a:ext uri="{FF2B5EF4-FFF2-40B4-BE49-F238E27FC236}">
                <a16:creationId xmlns:a16="http://schemas.microsoft.com/office/drawing/2014/main" id="{57A9633C-8DCF-5DD8-CB32-F58C44B11379}"/>
              </a:ext>
            </a:extLst>
          </p:cNvPr>
          <p:cNvSpPr/>
          <p:nvPr/>
        </p:nvSpPr>
        <p:spPr>
          <a:xfrm rot="20068147">
            <a:off x="7489720" y="2295089"/>
            <a:ext cx="529390" cy="1176577"/>
          </a:xfrm>
          <a:prstGeom prst="upDown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Left-Right Arrow 12">
            <a:extLst>
              <a:ext uri="{FF2B5EF4-FFF2-40B4-BE49-F238E27FC236}">
                <a16:creationId xmlns:a16="http://schemas.microsoft.com/office/drawing/2014/main" id="{94A6A0AC-3976-58D9-70DE-C3BF99D57382}"/>
              </a:ext>
            </a:extLst>
          </p:cNvPr>
          <p:cNvSpPr/>
          <p:nvPr/>
        </p:nvSpPr>
        <p:spPr>
          <a:xfrm>
            <a:off x="6595603" y="3835312"/>
            <a:ext cx="1165430" cy="425332"/>
          </a:xfrm>
          <a:prstGeom prst="leftRight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Oval 13">
            <a:extLst>
              <a:ext uri="{FF2B5EF4-FFF2-40B4-BE49-F238E27FC236}">
                <a16:creationId xmlns:a16="http://schemas.microsoft.com/office/drawing/2014/main" id="{5426A0E1-C46E-3125-1C34-DBDBE4D2E2BA}"/>
              </a:ext>
            </a:extLst>
          </p:cNvPr>
          <p:cNvSpPr/>
          <p:nvPr/>
        </p:nvSpPr>
        <p:spPr>
          <a:xfrm>
            <a:off x="7560704" y="2660555"/>
            <a:ext cx="387422" cy="365760"/>
          </a:xfrm>
          <a:prstGeom prst="ellipse">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FF00"/>
                </a:solidFill>
                <a:effectLst/>
                <a:uLnTx/>
                <a:uFillTx/>
                <a:latin typeface="Calibri" panose="020F0502020204030204"/>
                <a:ea typeface="+mn-ea"/>
                <a:cs typeface="+mn-cs"/>
              </a:rPr>
              <a:t>1</a:t>
            </a:r>
          </a:p>
        </p:txBody>
      </p:sp>
      <p:sp>
        <p:nvSpPr>
          <p:cNvPr id="15" name="Oval 14">
            <a:extLst>
              <a:ext uri="{FF2B5EF4-FFF2-40B4-BE49-F238E27FC236}">
                <a16:creationId xmlns:a16="http://schemas.microsoft.com/office/drawing/2014/main" id="{E6AED8BC-8DAB-D382-080E-81A93068F252}"/>
              </a:ext>
            </a:extLst>
          </p:cNvPr>
          <p:cNvSpPr/>
          <p:nvPr/>
        </p:nvSpPr>
        <p:spPr>
          <a:xfrm>
            <a:off x="6984607" y="3892396"/>
            <a:ext cx="387422" cy="365760"/>
          </a:xfrm>
          <a:prstGeom prst="ellipse">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FF00"/>
                </a:solidFill>
                <a:effectLst/>
                <a:uLnTx/>
                <a:uFillTx/>
                <a:latin typeface="Calibri" panose="020F0502020204030204"/>
                <a:ea typeface="+mn-ea"/>
                <a:cs typeface="+mn-cs"/>
              </a:rPr>
              <a:t>2</a:t>
            </a:r>
          </a:p>
        </p:txBody>
      </p:sp>
      <p:sp>
        <p:nvSpPr>
          <p:cNvPr id="17" name="TextBox 16">
            <a:extLst>
              <a:ext uri="{FF2B5EF4-FFF2-40B4-BE49-F238E27FC236}">
                <a16:creationId xmlns:a16="http://schemas.microsoft.com/office/drawing/2014/main" id="{9F03B3D6-5A83-AA17-FCE7-13BFE11D6264}"/>
              </a:ext>
            </a:extLst>
          </p:cNvPr>
          <p:cNvSpPr txBox="1"/>
          <p:nvPr/>
        </p:nvSpPr>
        <p:spPr>
          <a:xfrm>
            <a:off x="727720" y="2470026"/>
            <a:ext cx="5052799" cy="3416320"/>
          </a:xfrm>
          <a:prstGeom prst="rect">
            <a:avLst/>
          </a:prstGeom>
          <a:noFill/>
        </p:spPr>
        <p:txBody>
          <a:bodyPr wrap="square" rtlCol="0">
            <a:spAutoFit/>
          </a:bodyPr>
          <a:lstStyle/>
          <a:p>
            <a:pPr marL="457200" indent="-457200">
              <a:buFont typeface="+mj-lt"/>
              <a:buAutoNum type="arabicPeriod"/>
            </a:pPr>
            <a:r>
              <a:rPr lang="en-US" sz="2400" dirty="0"/>
              <a:t>Before we fellowship another – first determine if they are in fellowship with God</a:t>
            </a:r>
          </a:p>
          <a:p>
            <a:pPr marL="457200" indent="-457200">
              <a:buFont typeface="+mj-lt"/>
              <a:buAutoNum type="arabicPeriod"/>
            </a:pPr>
            <a:r>
              <a:rPr lang="en-US" sz="2400" dirty="0"/>
              <a:t>Any movement / effort to unite without regard to teaching &amp; practice – misses 1 John </a:t>
            </a:r>
          </a:p>
          <a:p>
            <a:pPr marL="457200" indent="-457200">
              <a:buFont typeface="+mj-lt"/>
              <a:buAutoNum type="arabicPeriod"/>
            </a:pPr>
            <a:r>
              <a:rPr lang="en-US" sz="2400" dirty="0"/>
              <a:t>Question is not: how can I be united with brethren? – but are we both in fellowship with God?</a:t>
            </a:r>
          </a:p>
        </p:txBody>
      </p:sp>
    </p:spTree>
    <p:extLst>
      <p:ext uri="{BB962C8B-B14F-4D97-AF65-F5344CB8AC3E}">
        <p14:creationId xmlns:p14="http://schemas.microsoft.com/office/powerpoint/2010/main" val="52250751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7">
                                            <p:txEl>
                                              <p:pRg st="2" end="2"/>
                                            </p:txEl>
                                          </p:spTgt>
                                        </p:tgtEl>
                                        <p:attrNameLst>
                                          <p:attrName>style.visibility</p:attrName>
                                        </p:attrNameLst>
                                      </p:cBhvr>
                                      <p:to>
                                        <p:strVal val="visible"/>
                                      </p:to>
                                    </p:set>
                                    <p:animEffect transition="in" filter="fade">
                                      <p:cBhvr>
                                        <p:cTn id="7" dur="1000"/>
                                        <p:tgtEl>
                                          <p:spTgt spid="17">
                                            <p:txEl>
                                              <p:pRg st="2" end="2"/>
                                            </p:txEl>
                                          </p:spTgt>
                                        </p:tgtEl>
                                      </p:cBhvr>
                                    </p:animEffect>
                                    <p:anim calcmode="lin" valueType="num">
                                      <p:cBhvr>
                                        <p:cTn id="8" dur="1000" fill="hold"/>
                                        <p:tgtEl>
                                          <p:spTgt spid="17">
                                            <p:txEl>
                                              <p:pRg st="2" end="2"/>
                                            </p:txEl>
                                          </p:spTgt>
                                        </p:tgtEl>
                                        <p:attrNameLst>
                                          <p:attrName>ppt_x</p:attrName>
                                        </p:attrNameLst>
                                      </p:cBhvr>
                                      <p:tavLst>
                                        <p:tav tm="0">
                                          <p:val>
                                            <p:strVal val="#ppt_x"/>
                                          </p:val>
                                        </p:tav>
                                        <p:tav tm="100000">
                                          <p:val>
                                            <p:strVal val="#ppt_x"/>
                                          </p:val>
                                        </p:tav>
                                      </p:tavLst>
                                    </p:anim>
                                    <p:anim calcmode="lin" valueType="num">
                                      <p:cBhvr>
                                        <p:cTn id="9" dur="1000" fill="hold"/>
                                        <p:tgtEl>
                                          <p:spTgt spid="17">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uiExpand="1" build="p" bldLvl="5"/>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5145FF38-8EBA-63A5-DDBF-6029447CAE5D}"/>
              </a:ext>
            </a:extLst>
          </p:cNvPr>
          <p:cNvSpPr txBox="1"/>
          <p:nvPr/>
        </p:nvSpPr>
        <p:spPr>
          <a:xfrm>
            <a:off x="0" y="43031"/>
            <a:ext cx="9144000" cy="2123658"/>
          </a:xfrm>
          <a:prstGeom prst="rect">
            <a:avLst/>
          </a:prstGeom>
          <a:noFill/>
        </p:spPr>
        <p:txBody>
          <a:bodyPr wrap="square" rtlCol="0">
            <a:spAutoFit/>
          </a:bodyPr>
          <a:lstStyle/>
          <a:p>
            <a:pPr algn="ctr"/>
            <a:r>
              <a:rPr lang="en-US" sz="6600" dirty="0">
                <a:latin typeface="Georgia Pro Cond Semibold" panose="02040706050405020303" pitchFamily="18" charset="0"/>
              </a:rPr>
              <a:t>Does It Matter</a:t>
            </a:r>
          </a:p>
          <a:p>
            <a:pPr algn="ctr"/>
            <a:r>
              <a:rPr lang="en-US" sz="6600" dirty="0">
                <a:latin typeface="Georgia Pro Cond Semibold" panose="02040706050405020303" pitchFamily="18" charset="0"/>
              </a:rPr>
              <a:t>About Fellowship?</a:t>
            </a:r>
          </a:p>
        </p:txBody>
      </p:sp>
      <p:sp>
        <p:nvSpPr>
          <p:cNvPr id="3" name="TextBox 2">
            <a:extLst>
              <a:ext uri="{FF2B5EF4-FFF2-40B4-BE49-F238E27FC236}">
                <a16:creationId xmlns:a16="http://schemas.microsoft.com/office/drawing/2014/main" id="{08C59D5E-7C68-3610-C4E8-0862ED9CB559}"/>
              </a:ext>
            </a:extLst>
          </p:cNvPr>
          <p:cNvSpPr txBox="1"/>
          <p:nvPr/>
        </p:nvSpPr>
        <p:spPr>
          <a:xfrm>
            <a:off x="1206948" y="2388133"/>
            <a:ext cx="7142181" cy="1231106"/>
          </a:xfrm>
          <a:prstGeom prst="rect">
            <a:avLst/>
          </a:prstGeom>
          <a:noFill/>
        </p:spPr>
        <p:txBody>
          <a:bodyPr wrap="square" rtlCol="0">
            <a:spAutoFit/>
          </a:bodyPr>
          <a:lstStyle/>
          <a:p>
            <a:pPr marL="514350" indent="-514350" algn="l">
              <a:buFont typeface="+mj-lt"/>
              <a:buAutoNum type="romanUcPeriod"/>
            </a:pPr>
            <a:r>
              <a:rPr lang="en-US" sz="3200" dirty="0">
                <a:solidFill>
                  <a:srgbClr val="002060"/>
                </a:solidFill>
                <a:effectLst>
                  <a:outerShdw blurRad="38100" dist="38100" dir="2700000" algn="tl">
                    <a:srgbClr val="000000">
                      <a:alpha val="43137"/>
                    </a:srgbClr>
                  </a:outerShdw>
                </a:effectLst>
                <a:latin typeface="Georgia Pro Cond Semibold" panose="02040706050405020303" pitchFamily="18" charset="0"/>
              </a:rPr>
              <a:t>What is Fellowship?</a:t>
            </a:r>
          </a:p>
          <a:p>
            <a:pPr marL="514350" indent="-514350" algn="l">
              <a:buFont typeface="+mj-lt"/>
              <a:buAutoNum type="romanUcPeriod"/>
            </a:pPr>
            <a:endParaRPr lang="en-US" sz="1000" dirty="0">
              <a:solidFill>
                <a:srgbClr val="002060"/>
              </a:solidFill>
              <a:effectLst>
                <a:outerShdw blurRad="38100" dist="38100" dir="2700000" algn="tl">
                  <a:srgbClr val="000000">
                    <a:alpha val="43137"/>
                  </a:srgbClr>
                </a:outerShdw>
              </a:effectLst>
              <a:latin typeface="Georgia Pro Cond Semibold" panose="02040706050405020303" pitchFamily="18" charset="0"/>
            </a:endParaRPr>
          </a:p>
          <a:p>
            <a:pPr marL="514350" indent="-514350" algn="l">
              <a:buFont typeface="+mj-lt"/>
              <a:buAutoNum type="romanUcPeriod"/>
            </a:pPr>
            <a:r>
              <a:rPr lang="en-US" sz="3200" dirty="0">
                <a:solidFill>
                  <a:srgbClr val="002060"/>
                </a:solidFill>
                <a:effectLst>
                  <a:outerShdw blurRad="38100" dist="38100" dir="2700000" algn="tl">
                    <a:srgbClr val="000000">
                      <a:alpha val="43137"/>
                    </a:srgbClr>
                  </a:outerShdw>
                </a:effectLst>
                <a:latin typeface="Georgia Pro Cond Semibold" panose="02040706050405020303" pitchFamily="18" charset="0"/>
              </a:rPr>
              <a:t>The Basis for Fellowship</a:t>
            </a:r>
          </a:p>
        </p:txBody>
      </p:sp>
      <p:pic>
        <p:nvPicPr>
          <p:cNvPr id="4" name="Picture 4" descr="http://images.clipartpanda.com/working-clipart-dc8MAqGRi.jpeg">
            <a:extLst>
              <a:ext uri="{FF2B5EF4-FFF2-40B4-BE49-F238E27FC236}">
                <a16:creationId xmlns:a16="http://schemas.microsoft.com/office/drawing/2014/main" id="{150F44FF-0958-7753-9E3F-011A141462BA}"/>
              </a:ext>
            </a:extLst>
          </p:cNvPr>
          <p:cNvPicPr>
            <a:picLocks noChangeAspect="1" noChangeArrowheads="1"/>
          </p:cNvPicPr>
          <p:nvPr/>
        </p:nvPicPr>
        <p:blipFill>
          <a:blip r:embed="rId2">
            <a:extLst>
              <a:ext uri="{BEBA8EAE-BF5A-486C-A8C5-ECC9F3942E4B}">
                <a14:imgProps xmlns:a14="http://schemas.microsoft.com/office/drawing/2010/main">
                  <a14:imgLayer r:embed="rId3">
                    <a14:imgEffect>
                      <a14:backgroundRemoval t="0" b="98535" l="3883" r="89817"/>
                    </a14:imgEffect>
                  </a14:imgLayer>
                </a14:imgProps>
              </a:ext>
              <a:ext uri="{28A0092B-C50C-407E-A947-70E740481C1C}">
                <a14:useLocalDpi xmlns:a14="http://schemas.microsoft.com/office/drawing/2010/main" val="0"/>
              </a:ext>
            </a:extLst>
          </a:blip>
          <a:srcRect/>
          <a:stretch>
            <a:fillRect/>
          </a:stretch>
        </p:blipFill>
        <p:spPr bwMode="auto">
          <a:xfrm>
            <a:off x="5975563" y="2041182"/>
            <a:ext cx="3246131" cy="243519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9397585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4D1BD243-E69A-8733-AB2D-E7D3E1508F89}"/>
              </a:ext>
            </a:extLst>
          </p:cNvPr>
          <p:cNvSpPr txBox="1"/>
          <p:nvPr/>
        </p:nvSpPr>
        <p:spPr>
          <a:xfrm>
            <a:off x="1219199" y="2299497"/>
            <a:ext cx="7924801" cy="1938992"/>
          </a:xfrm>
          <a:prstGeom prst="rect">
            <a:avLst/>
          </a:prstGeom>
          <a:noFill/>
        </p:spPr>
        <p:txBody>
          <a:bodyPr wrap="square" rtlCol="0">
            <a:spAutoFit/>
          </a:bodyPr>
          <a:lstStyle/>
          <a:p>
            <a:pPr marL="457200" indent="-457200" algn="l">
              <a:buFont typeface="+mj-lt"/>
              <a:buAutoNum type="alphaUcPeriod"/>
            </a:pPr>
            <a:r>
              <a:rPr lang="en-US" sz="2400" u="sng" dirty="0">
                <a:solidFill>
                  <a:srgbClr val="000000"/>
                </a:solidFill>
              </a:rPr>
              <a:t>Truth is the Basis for Unity</a:t>
            </a:r>
          </a:p>
          <a:p>
            <a:pPr marL="971550" lvl="1" indent="-514350" defTabSz="914400">
              <a:buFont typeface="+mj-lt"/>
              <a:buAutoNum type="arabicPeriod"/>
              <a:defRPr/>
            </a:pPr>
            <a:r>
              <a:rPr lang="en-US" sz="2400" kern="0" dirty="0">
                <a:solidFill>
                  <a:sysClr val="windowText" lastClr="000000"/>
                </a:solidFill>
              </a:rPr>
              <a:t>John 17:20-21 – Jesus prayed for unity</a:t>
            </a:r>
          </a:p>
          <a:p>
            <a:pPr marL="1428750" lvl="2" indent="-514350" defTabSz="914400">
              <a:buFont typeface="+mj-lt"/>
              <a:buAutoNum type="alphaLcPeriod"/>
              <a:defRPr/>
            </a:pPr>
            <a:r>
              <a:rPr lang="en-US" sz="2400" i="1" kern="0" dirty="0">
                <a:solidFill>
                  <a:sysClr val="windowText" lastClr="000000"/>
                </a:solidFill>
              </a:rPr>
              <a:t>Verse 6 – “…kept your word”</a:t>
            </a:r>
          </a:p>
          <a:p>
            <a:pPr marL="1428750" lvl="2" indent="-514350" defTabSz="914400">
              <a:buFont typeface="+mj-lt"/>
              <a:buAutoNum type="alphaLcPeriod"/>
              <a:defRPr/>
            </a:pPr>
            <a:r>
              <a:rPr kumimoji="0" lang="en-US" sz="2400" b="0" i="1" u="none" strike="noStrike" kern="0" cap="none" spc="0" normalizeH="0" baseline="0" noProof="0" dirty="0">
                <a:ln>
                  <a:noFill/>
                </a:ln>
                <a:solidFill>
                  <a:sysClr val="windowText" lastClr="000000"/>
                </a:solidFill>
                <a:effectLst/>
                <a:uLnTx/>
                <a:uFillTx/>
              </a:rPr>
              <a:t>Verse 17 – “Your word</a:t>
            </a:r>
            <a:r>
              <a:rPr kumimoji="0" lang="en-US" sz="2400" b="0" i="1" u="none" strike="noStrike" kern="0" cap="none" spc="0" normalizeH="0" noProof="0" dirty="0">
                <a:ln>
                  <a:noFill/>
                </a:ln>
                <a:solidFill>
                  <a:sysClr val="windowText" lastClr="000000"/>
                </a:solidFill>
                <a:effectLst/>
                <a:uLnTx/>
                <a:uFillTx/>
              </a:rPr>
              <a:t> is truth”</a:t>
            </a:r>
          </a:p>
          <a:p>
            <a:pPr marL="1428750" lvl="2" indent="-514350" defTabSz="914400">
              <a:buFont typeface="+mj-lt"/>
              <a:buAutoNum type="alphaLcPeriod"/>
              <a:defRPr/>
            </a:pPr>
            <a:r>
              <a:rPr lang="en-US" sz="2400" i="1" kern="0" baseline="0" dirty="0">
                <a:solidFill>
                  <a:sysClr val="windowText" lastClr="000000"/>
                </a:solidFill>
              </a:rPr>
              <a:t>Verse 20 – “believe in Me through their word.”</a:t>
            </a:r>
            <a:endParaRPr kumimoji="0" lang="en-US" sz="2400" b="0" i="1" u="none" strike="noStrike" kern="0" cap="none" spc="0" normalizeH="0" baseline="0" noProof="0" dirty="0">
              <a:ln>
                <a:noFill/>
              </a:ln>
              <a:solidFill>
                <a:sysClr val="windowText" lastClr="000000"/>
              </a:solidFill>
              <a:effectLst/>
              <a:uLnTx/>
              <a:uFillTx/>
            </a:endParaRPr>
          </a:p>
        </p:txBody>
      </p:sp>
      <p:sp>
        <p:nvSpPr>
          <p:cNvPr id="3" name="TextBox 2">
            <a:extLst>
              <a:ext uri="{FF2B5EF4-FFF2-40B4-BE49-F238E27FC236}">
                <a16:creationId xmlns:a16="http://schemas.microsoft.com/office/drawing/2014/main" id="{4E41B98D-BEFA-E18F-327D-6184B459259B}"/>
              </a:ext>
            </a:extLst>
          </p:cNvPr>
          <p:cNvSpPr txBox="1"/>
          <p:nvPr/>
        </p:nvSpPr>
        <p:spPr>
          <a:xfrm>
            <a:off x="1219199" y="553356"/>
            <a:ext cx="7285319" cy="584775"/>
          </a:xfrm>
          <a:prstGeom prst="rect">
            <a:avLst/>
          </a:prstGeom>
          <a:noFill/>
        </p:spPr>
        <p:txBody>
          <a:bodyPr wrap="square" rtlCol="0">
            <a:spAutoFit/>
          </a:bodyPr>
          <a:lstStyle/>
          <a:p>
            <a:pPr marL="571500" indent="-571500" algn="ctr">
              <a:buFont typeface="+mj-lt"/>
              <a:buAutoNum type="romanUcPeriod" startAt="2"/>
            </a:pPr>
            <a:r>
              <a:rPr lang="en-US" sz="3200" dirty="0">
                <a:solidFill>
                  <a:srgbClr val="002060"/>
                </a:solidFill>
                <a:effectLst>
                  <a:outerShdw blurRad="38100" dist="38100" dir="2700000" algn="tl">
                    <a:srgbClr val="000000">
                      <a:alpha val="43137"/>
                    </a:srgbClr>
                  </a:outerShdw>
                </a:effectLst>
                <a:latin typeface="Georgia Pro Cond Semibold" panose="02040706050405020303" pitchFamily="18" charset="0"/>
              </a:rPr>
              <a:t>The Basis for Fellowship</a:t>
            </a:r>
          </a:p>
        </p:txBody>
      </p:sp>
    </p:spTree>
    <p:extLst>
      <p:ext uri="{BB962C8B-B14F-4D97-AF65-F5344CB8AC3E}">
        <p14:creationId xmlns:p14="http://schemas.microsoft.com/office/powerpoint/2010/main" val="414835012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Effect transition="in" filter="fade">
                                      <p:cBhvr>
                                        <p:cTn id="7" dur="1000"/>
                                        <p:tgtEl>
                                          <p:spTgt spid="2">
                                            <p:txEl>
                                              <p:pRg st="1" end="1"/>
                                            </p:txEl>
                                          </p:spTgt>
                                        </p:tgtEl>
                                      </p:cBhvr>
                                    </p:animEffect>
                                    <p:anim calcmode="lin" valueType="num">
                                      <p:cBhvr>
                                        <p:cTn id="8" dur="1000" fill="hold"/>
                                        <p:tgtEl>
                                          <p:spTgt spid="2">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2">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2">
                                            <p:txEl>
                                              <p:pRg st="2" end="2"/>
                                            </p:txEl>
                                          </p:spTgt>
                                        </p:tgtEl>
                                        <p:attrNameLst>
                                          <p:attrName>style.visibility</p:attrName>
                                        </p:attrNameLst>
                                      </p:cBhvr>
                                      <p:to>
                                        <p:strVal val="visible"/>
                                      </p:to>
                                    </p:set>
                                    <p:animEffect transition="in" filter="fade">
                                      <p:cBhvr>
                                        <p:cTn id="14" dur="1000"/>
                                        <p:tgtEl>
                                          <p:spTgt spid="2">
                                            <p:txEl>
                                              <p:pRg st="2" end="2"/>
                                            </p:txEl>
                                          </p:spTgt>
                                        </p:tgtEl>
                                      </p:cBhvr>
                                    </p:animEffect>
                                    <p:anim calcmode="lin" valueType="num">
                                      <p:cBhvr>
                                        <p:cTn id="15" dur="1000" fill="hold"/>
                                        <p:tgtEl>
                                          <p:spTgt spid="2">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2">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2">
                                            <p:txEl>
                                              <p:pRg st="3" end="3"/>
                                            </p:txEl>
                                          </p:spTgt>
                                        </p:tgtEl>
                                        <p:attrNameLst>
                                          <p:attrName>style.visibility</p:attrName>
                                        </p:attrNameLst>
                                      </p:cBhvr>
                                      <p:to>
                                        <p:strVal val="visible"/>
                                      </p:to>
                                    </p:set>
                                    <p:animEffect transition="in" filter="fade">
                                      <p:cBhvr>
                                        <p:cTn id="21" dur="1000"/>
                                        <p:tgtEl>
                                          <p:spTgt spid="2">
                                            <p:txEl>
                                              <p:pRg st="3" end="3"/>
                                            </p:txEl>
                                          </p:spTgt>
                                        </p:tgtEl>
                                      </p:cBhvr>
                                    </p:animEffect>
                                    <p:anim calcmode="lin" valueType="num">
                                      <p:cBhvr>
                                        <p:cTn id="22" dur="1000" fill="hold"/>
                                        <p:tgtEl>
                                          <p:spTgt spid="2">
                                            <p:txEl>
                                              <p:pRg st="3" end="3"/>
                                            </p:txEl>
                                          </p:spTgt>
                                        </p:tgtEl>
                                        <p:attrNameLst>
                                          <p:attrName>ppt_x</p:attrName>
                                        </p:attrNameLst>
                                      </p:cBhvr>
                                      <p:tavLst>
                                        <p:tav tm="0">
                                          <p:val>
                                            <p:strVal val="#ppt_x"/>
                                          </p:val>
                                        </p:tav>
                                        <p:tav tm="100000">
                                          <p:val>
                                            <p:strVal val="#ppt_x"/>
                                          </p:val>
                                        </p:tav>
                                      </p:tavLst>
                                    </p:anim>
                                    <p:anim calcmode="lin" valueType="num">
                                      <p:cBhvr>
                                        <p:cTn id="23" dur="1000" fill="hold"/>
                                        <p:tgtEl>
                                          <p:spTgt spid="2">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2">
                                            <p:txEl>
                                              <p:pRg st="4" end="4"/>
                                            </p:txEl>
                                          </p:spTgt>
                                        </p:tgtEl>
                                        <p:attrNameLst>
                                          <p:attrName>style.visibility</p:attrName>
                                        </p:attrNameLst>
                                      </p:cBhvr>
                                      <p:to>
                                        <p:strVal val="visible"/>
                                      </p:to>
                                    </p:set>
                                    <p:animEffect transition="in" filter="fade">
                                      <p:cBhvr>
                                        <p:cTn id="28" dur="1000"/>
                                        <p:tgtEl>
                                          <p:spTgt spid="2">
                                            <p:txEl>
                                              <p:pRg st="4" end="4"/>
                                            </p:txEl>
                                          </p:spTgt>
                                        </p:tgtEl>
                                      </p:cBhvr>
                                    </p:animEffect>
                                    <p:anim calcmode="lin" valueType="num">
                                      <p:cBhvr>
                                        <p:cTn id="29" dur="1000" fill="hold"/>
                                        <p:tgtEl>
                                          <p:spTgt spid="2">
                                            <p:txEl>
                                              <p:pRg st="4" end="4"/>
                                            </p:txEl>
                                          </p:spTgt>
                                        </p:tgtEl>
                                        <p:attrNameLst>
                                          <p:attrName>ppt_x</p:attrName>
                                        </p:attrNameLst>
                                      </p:cBhvr>
                                      <p:tavLst>
                                        <p:tav tm="0">
                                          <p:val>
                                            <p:strVal val="#ppt_x"/>
                                          </p:val>
                                        </p:tav>
                                        <p:tav tm="100000">
                                          <p:val>
                                            <p:strVal val="#ppt_x"/>
                                          </p:val>
                                        </p:tav>
                                      </p:tavLst>
                                    </p:anim>
                                    <p:anim calcmode="lin" valueType="num">
                                      <p:cBhvr>
                                        <p:cTn id="30" dur="1000" fill="hold"/>
                                        <p:tgtEl>
                                          <p:spTgt spid="2">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4D1BD243-E69A-8733-AB2D-E7D3E1508F89}"/>
              </a:ext>
            </a:extLst>
          </p:cNvPr>
          <p:cNvSpPr txBox="1"/>
          <p:nvPr/>
        </p:nvSpPr>
        <p:spPr>
          <a:xfrm>
            <a:off x="1219199" y="2299497"/>
            <a:ext cx="7924801" cy="2308324"/>
          </a:xfrm>
          <a:prstGeom prst="rect">
            <a:avLst/>
          </a:prstGeom>
          <a:noFill/>
        </p:spPr>
        <p:txBody>
          <a:bodyPr wrap="square" rtlCol="0">
            <a:spAutoFit/>
          </a:bodyPr>
          <a:lstStyle/>
          <a:p>
            <a:pPr marL="457200" indent="-457200" algn="l">
              <a:buFont typeface="+mj-lt"/>
              <a:buAutoNum type="alphaUcPeriod"/>
            </a:pPr>
            <a:r>
              <a:rPr lang="en-US" sz="2400" u="sng" dirty="0">
                <a:solidFill>
                  <a:srgbClr val="000000"/>
                </a:solidFill>
              </a:rPr>
              <a:t>Truth is the Basis for Unity</a:t>
            </a:r>
          </a:p>
          <a:p>
            <a:pPr marL="971550" lvl="1" indent="-514350" defTabSz="914400">
              <a:buFont typeface="+mj-lt"/>
              <a:buAutoNum type="arabicPeriod"/>
              <a:defRPr/>
            </a:pPr>
            <a:r>
              <a:rPr lang="en-US" sz="2400" kern="0" dirty="0">
                <a:solidFill>
                  <a:sysClr val="windowText" lastClr="000000"/>
                </a:solidFill>
              </a:rPr>
              <a:t>John 17:20-21 – Jesus prayed for unity</a:t>
            </a:r>
          </a:p>
          <a:p>
            <a:pPr marL="971550" lvl="1" indent="-514350" defTabSz="914400">
              <a:buFont typeface="+mj-lt"/>
              <a:buAutoNum type="arabicPeriod"/>
              <a:defRPr/>
            </a:pPr>
            <a:r>
              <a:rPr lang="en-US" sz="2400" kern="0" dirty="0">
                <a:solidFill>
                  <a:sysClr val="windowText" lastClr="000000"/>
                </a:solidFill>
              </a:rPr>
              <a:t>1 Cor. 1:10 – Answer to division at Corinth</a:t>
            </a:r>
          </a:p>
          <a:p>
            <a:pPr marL="1428750" lvl="2" indent="-514350" defTabSz="914400">
              <a:buFont typeface="+mj-lt"/>
              <a:buAutoNum type="alphaLcPeriod"/>
              <a:defRPr/>
            </a:pPr>
            <a:r>
              <a:rPr lang="en-US" sz="2400" i="1" kern="0" dirty="0">
                <a:solidFill>
                  <a:sysClr val="windowText" lastClr="000000"/>
                </a:solidFill>
              </a:rPr>
              <a:t>All speak the same thing</a:t>
            </a:r>
          </a:p>
          <a:p>
            <a:pPr marL="1428750" lvl="2" indent="-514350" defTabSz="914400">
              <a:buFont typeface="+mj-lt"/>
              <a:buAutoNum type="alphaLcPeriod"/>
              <a:defRPr/>
            </a:pPr>
            <a:r>
              <a:rPr kumimoji="0" lang="en-US" sz="2400" b="0" i="1" u="none" strike="noStrike" kern="0" cap="none" spc="0" normalizeH="0" baseline="0" noProof="0" dirty="0">
                <a:ln>
                  <a:noFill/>
                </a:ln>
                <a:solidFill>
                  <a:sysClr val="windowText" lastClr="000000"/>
                </a:solidFill>
                <a:effectLst/>
                <a:uLnTx/>
                <a:uFillTx/>
              </a:rPr>
              <a:t>Same mind (cf. 2:16 – revelation of Christ)</a:t>
            </a:r>
          </a:p>
          <a:p>
            <a:pPr marL="1428750" lvl="2" indent="-514350" defTabSz="914400">
              <a:buFont typeface="+mj-lt"/>
              <a:buAutoNum type="alphaLcPeriod"/>
              <a:defRPr/>
            </a:pPr>
            <a:r>
              <a:rPr lang="en-US" sz="2400" i="1" kern="0" dirty="0">
                <a:solidFill>
                  <a:sysClr val="windowText" lastClr="000000"/>
                </a:solidFill>
              </a:rPr>
              <a:t>Same judgment (cf. Acts 20:3 - conclusion)</a:t>
            </a:r>
            <a:endParaRPr kumimoji="0" lang="en-US" sz="2400" b="0" i="1" u="none" strike="noStrike" kern="0" cap="none" spc="0" normalizeH="0" baseline="0" noProof="0" dirty="0">
              <a:ln>
                <a:noFill/>
              </a:ln>
              <a:solidFill>
                <a:sysClr val="windowText" lastClr="000000"/>
              </a:solidFill>
              <a:effectLst/>
              <a:uLnTx/>
              <a:uFillTx/>
            </a:endParaRPr>
          </a:p>
        </p:txBody>
      </p:sp>
      <p:sp>
        <p:nvSpPr>
          <p:cNvPr id="3" name="TextBox 2">
            <a:extLst>
              <a:ext uri="{FF2B5EF4-FFF2-40B4-BE49-F238E27FC236}">
                <a16:creationId xmlns:a16="http://schemas.microsoft.com/office/drawing/2014/main" id="{4E41B98D-BEFA-E18F-327D-6184B459259B}"/>
              </a:ext>
            </a:extLst>
          </p:cNvPr>
          <p:cNvSpPr txBox="1"/>
          <p:nvPr/>
        </p:nvSpPr>
        <p:spPr>
          <a:xfrm>
            <a:off x="1219199" y="553356"/>
            <a:ext cx="7285319" cy="584775"/>
          </a:xfrm>
          <a:prstGeom prst="rect">
            <a:avLst/>
          </a:prstGeom>
          <a:noFill/>
        </p:spPr>
        <p:txBody>
          <a:bodyPr wrap="square" rtlCol="0">
            <a:spAutoFit/>
          </a:bodyPr>
          <a:lstStyle/>
          <a:p>
            <a:pPr marL="571500" indent="-571500" algn="ctr">
              <a:buFont typeface="+mj-lt"/>
              <a:buAutoNum type="romanUcPeriod" startAt="2"/>
            </a:pPr>
            <a:r>
              <a:rPr lang="en-US" sz="3200" dirty="0">
                <a:solidFill>
                  <a:srgbClr val="002060"/>
                </a:solidFill>
                <a:effectLst>
                  <a:outerShdw blurRad="38100" dist="38100" dir="2700000" algn="tl">
                    <a:srgbClr val="000000">
                      <a:alpha val="43137"/>
                    </a:srgbClr>
                  </a:outerShdw>
                </a:effectLst>
                <a:latin typeface="Georgia Pro Cond Semibold" panose="02040706050405020303" pitchFamily="18" charset="0"/>
              </a:rPr>
              <a:t>The Basis for Fellowship</a:t>
            </a:r>
          </a:p>
        </p:txBody>
      </p:sp>
    </p:spTree>
    <p:extLst>
      <p:ext uri="{BB962C8B-B14F-4D97-AF65-F5344CB8AC3E}">
        <p14:creationId xmlns:p14="http://schemas.microsoft.com/office/powerpoint/2010/main" val="254525406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
                                            <p:txEl>
                                              <p:pRg st="3" end="3"/>
                                            </p:txEl>
                                          </p:spTgt>
                                        </p:tgtEl>
                                        <p:attrNameLst>
                                          <p:attrName>style.visibility</p:attrName>
                                        </p:attrNameLst>
                                      </p:cBhvr>
                                      <p:to>
                                        <p:strVal val="visible"/>
                                      </p:to>
                                    </p:set>
                                    <p:animEffect transition="in" filter="fade">
                                      <p:cBhvr>
                                        <p:cTn id="7" dur="1000"/>
                                        <p:tgtEl>
                                          <p:spTgt spid="2">
                                            <p:txEl>
                                              <p:pRg st="3" end="3"/>
                                            </p:txEl>
                                          </p:spTgt>
                                        </p:tgtEl>
                                      </p:cBhvr>
                                    </p:animEffect>
                                    <p:anim calcmode="lin" valueType="num">
                                      <p:cBhvr>
                                        <p:cTn id="8" dur="1000" fill="hold"/>
                                        <p:tgtEl>
                                          <p:spTgt spid="2">
                                            <p:txEl>
                                              <p:pRg st="3" end="3"/>
                                            </p:txEl>
                                          </p:spTgt>
                                        </p:tgtEl>
                                        <p:attrNameLst>
                                          <p:attrName>ppt_x</p:attrName>
                                        </p:attrNameLst>
                                      </p:cBhvr>
                                      <p:tavLst>
                                        <p:tav tm="0">
                                          <p:val>
                                            <p:strVal val="#ppt_x"/>
                                          </p:val>
                                        </p:tav>
                                        <p:tav tm="100000">
                                          <p:val>
                                            <p:strVal val="#ppt_x"/>
                                          </p:val>
                                        </p:tav>
                                      </p:tavLst>
                                    </p:anim>
                                    <p:anim calcmode="lin" valueType="num">
                                      <p:cBhvr>
                                        <p:cTn id="9" dur="1000" fill="hold"/>
                                        <p:tgtEl>
                                          <p:spTgt spid="2">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2">
                                            <p:txEl>
                                              <p:pRg st="4" end="4"/>
                                            </p:txEl>
                                          </p:spTgt>
                                        </p:tgtEl>
                                        <p:attrNameLst>
                                          <p:attrName>style.visibility</p:attrName>
                                        </p:attrNameLst>
                                      </p:cBhvr>
                                      <p:to>
                                        <p:strVal val="visible"/>
                                      </p:to>
                                    </p:set>
                                    <p:animEffect transition="in" filter="fade">
                                      <p:cBhvr>
                                        <p:cTn id="14" dur="1000"/>
                                        <p:tgtEl>
                                          <p:spTgt spid="2">
                                            <p:txEl>
                                              <p:pRg st="4" end="4"/>
                                            </p:txEl>
                                          </p:spTgt>
                                        </p:tgtEl>
                                      </p:cBhvr>
                                    </p:animEffect>
                                    <p:anim calcmode="lin" valueType="num">
                                      <p:cBhvr>
                                        <p:cTn id="15" dur="1000" fill="hold"/>
                                        <p:tgtEl>
                                          <p:spTgt spid="2">
                                            <p:txEl>
                                              <p:pRg st="4" end="4"/>
                                            </p:txEl>
                                          </p:spTgt>
                                        </p:tgtEl>
                                        <p:attrNameLst>
                                          <p:attrName>ppt_x</p:attrName>
                                        </p:attrNameLst>
                                      </p:cBhvr>
                                      <p:tavLst>
                                        <p:tav tm="0">
                                          <p:val>
                                            <p:strVal val="#ppt_x"/>
                                          </p:val>
                                        </p:tav>
                                        <p:tav tm="100000">
                                          <p:val>
                                            <p:strVal val="#ppt_x"/>
                                          </p:val>
                                        </p:tav>
                                      </p:tavLst>
                                    </p:anim>
                                    <p:anim calcmode="lin" valueType="num">
                                      <p:cBhvr>
                                        <p:cTn id="16" dur="1000" fill="hold"/>
                                        <p:tgtEl>
                                          <p:spTgt spid="2">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2">
                                            <p:txEl>
                                              <p:pRg st="5" end="5"/>
                                            </p:txEl>
                                          </p:spTgt>
                                        </p:tgtEl>
                                        <p:attrNameLst>
                                          <p:attrName>style.visibility</p:attrName>
                                        </p:attrNameLst>
                                      </p:cBhvr>
                                      <p:to>
                                        <p:strVal val="visible"/>
                                      </p:to>
                                    </p:set>
                                    <p:animEffect transition="in" filter="fade">
                                      <p:cBhvr>
                                        <p:cTn id="21" dur="1000"/>
                                        <p:tgtEl>
                                          <p:spTgt spid="2">
                                            <p:txEl>
                                              <p:pRg st="5" end="5"/>
                                            </p:txEl>
                                          </p:spTgt>
                                        </p:tgtEl>
                                      </p:cBhvr>
                                    </p:animEffect>
                                    <p:anim calcmode="lin" valueType="num">
                                      <p:cBhvr>
                                        <p:cTn id="22" dur="1000" fill="hold"/>
                                        <p:tgtEl>
                                          <p:spTgt spid="2">
                                            <p:txEl>
                                              <p:pRg st="5" end="5"/>
                                            </p:txEl>
                                          </p:spTgt>
                                        </p:tgtEl>
                                        <p:attrNameLst>
                                          <p:attrName>ppt_x</p:attrName>
                                        </p:attrNameLst>
                                      </p:cBhvr>
                                      <p:tavLst>
                                        <p:tav tm="0">
                                          <p:val>
                                            <p:strVal val="#ppt_x"/>
                                          </p:val>
                                        </p:tav>
                                        <p:tav tm="100000">
                                          <p:val>
                                            <p:strVal val="#ppt_x"/>
                                          </p:val>
                                        </p:tav>
                                      </p:tavLst>
                                    </p:anim>
                                    <p:anim calcmode="lin" valueType="num">
                                      <p:cBhvr>
                                        <p:cTn id="23" dur="1000" fill="hold"/>
                                        <p:tgtEl>
                                          <p:spTgt spid="2">
                                            <p:txEl>
                                              <p:pRg st="5" end="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4D1BD243-E69A-8733-AB2D-E7D3E1508F89}"/>
              </a:ext>
            </a:extLst>
          </p:cNvPr>
          <p:cNvSpPr txBox="1"/>
          <p:nvPr/>
        </p:nvSpPr>
        <p:spPr>
          <a:xfrm>
            <a:off x="1219199" y="2299497"/>
            <a:ext cx="7924801" cy="3939540"/>
          </a:xfrm>
          <a:prstGeom prst="rect">
            <a:avLst/>
          </a:prstGeom>
          <a:noFill/>
        </p:spPr>
        <p:txBody>
          <a:bodyPr wrap="square" rtlCol="0">
            <a:spAutoFit/>
          </a:bodyPr>
          <a:lstStyle/>
          <a:p>
            <a:pPr marL="457200" indent="-457200" algn="l">
              <a:buFont typeface="+mj-lt"/>
              <a:buAutoNum type="alphaUcPeriod"/>
            </a:pPr>
            <a:r>
              <a:rPr lang="en-US" sz="2400" u="sng" dirty="0">
                <a:solidFill>
                  <a:srgbClr val="000000"/>
                </a:solidFill>
              </a:rPr>
              <a:t>Truth is the Basis for Unity</a:t>
            </a:r>
          </a:p>
          <a:p>
            <a:pPr marL="457200" indent="-457200" algn="l">
              <a:buFont typeface="+mj-lt"/>
              <a:buAutoNum type="alphaUcPeriod"/>
            </a:pPr>
            <a:endParaRPr lang="en-US" sz="1000" u="sng" dirty="0">
              <a:solidFill>
                <a:srgbClr val="000000"/>
              </a:solidFill>
            </a:endParaRPr>
          </a:p>
          <a:p>
            <a:pPr marL="457200" indent="-457200" algn="l">
              <a:buFont typeface="+mj-lt"/>
              <a:buAutoNum type="alphaUcPeriod"/>
            </a:pPr>
            <a:r>
              <a:rPr lang="en-US" sz="2400" u="sng" dirty="0">
                <a:solidFill>
                  <a:srgbClr val="000000"/>
                </a:solidFill>
              </a:rPr>
              <a:t>Truth is the Basis for Fellowship</a:t>
            </a:r>
          </a:p>
          <a:p>
            <a:pPr marL="971550" lvl="1" indent="-514350" defTabSz="914400">
              <a:buFont typeface="+mj-lt"/>
              <a:buAutoNum type="arabicPeriod"/>
              <a:defRPr/>
            </a:pPr>
            <a:r>
              <a:rPr lang="en-US" sz="2400" kern="0" dirty="0">
                <a:solidFill>
                  <a:sysClr val="windowText" lastClr="000000"/>
                </a:solidFill>
              </a:rPr>
              <a:t>1 John 1:1-7</a:t>
            </a:r>
          </a:p>
          <a:p>
            <a:pPr marL="1428750" lvl="2" indent="-514350" defTabSz="914400">
              <a:buFont typeface="+mj-lt"/>
              <a:buAutoNum type="alphaLcPeriod"/>
              <a:defRPr/>
            </a:pPr>
            <a:r>
              <a:rPr lang="en-US" sz="2400" i="1" kern="0" dirty="0">
                <a:solidFill>
                  <a:sysClr val="windowText" lastClr="000000"/>
                </a:solidFill>
              </a:rPr>
              <a:t>Verses 1-5 – Rev. delivered by faithful witnesses</a:t>
            </a:r>
          </a:p>
          <a:p>
            <a:pPr marL="1428750" lvl="2" indent="-514350" defTabSz="914400">
              <a:buFont typeface="+mj-lt"/>
              <a:buAutoNum type="alphaLcPeriod"/>
              <a:defRPr/>
            </a:pPr>
            <a:r>
              <a:rPr kumimoji="0" lang="en-US" sz="2400" b="0" i="1" u="none" strike="noStrike" kern="0" cap="none" spc="0" normalizeH="0" baseline="0" noProof="0" dirty="0">
                <a:ln>
                  <a:noFill/>
                </a:ln>
                <a:solidFill>
                  <a:sysClr val="windowText" lastClr="000000"/>
                </a:solidFill>
                <a:effectLst/>
                <a:uLnTx/>
                <a:uFillTx/>
              </a:rPr>
              <a:t>Verse 6  - Rev. basis of</a:t>
            </a:r>
            <a:r>
              <a:rPr kumimoji="0" lang="en-US" sz="2400" b="0" i="1" u="none" strike="noStrike" kern="0" cap="none" spc="0" normalizeH="0" noProof="0" dirty="0">
                <a:ln>
                  <a:noFill/>
                </a:ln>
                <a:solidFill>
                  <a:sysClr val="windowText" lastClr="000000"/>
                </a:solidFill>
                <a:effectLst/>
                <a:uLnTx/>
                <a:uFillTx/>
              </a:rPr>
              <a:t> truth</a:t>
            </a:r>
          </a:p>
          <a:p>
            <a:pPr marL="1428750" lvl="2" indent="-514350" defTabSz="914400">
              <a:buFont typeface="+mj-lt"/>
              <a:buAutoNum type="alphaLcPeriod"/>
              <a:defRPr/>
            </a:pPr>
            <a:r>
              <a:rPr lang="en-US" sz="2400" i="1" kern="0" baseline="0" dirty="0">
                <a:solidFill>
                  <a:sysClr val="windowText" lastClr="000000"/>
                </a:solidFill>
              </a:rPr>
              <a:t>Verse</a:t>
            </a:r>
            <a:r>
              <a:rPr lang="en-US" sz="2400" i="1" kern="0" dirty="0">
                <a:solidFill>
                  <a:sysClr val="windowText" lastClr="000000"/>
                </a:solidFill>
              </a:rPr>
              <a:t> 7 – Rev. basis for fellowship</a:t>
            </a:r>
          </a:p>
          <a:p>
            <a:pPr marL="971550" lvl="1" indent="-514350" defTabSz="914400">
              <a:buFont typeface="+mj-lt"/>
              <a:buAutoNum type="arabicPeriod"/>
              <a:defRPr/>
            </a:pPr>
            <a:r>
              <a:rPr kumimoji="0" lang="en-US" sz="2400" b="0" u="none" strike="noStrike" kern="0" cap="none" spc="0" normalizeH="0" baseline="0" noProof="0" dirty="0">
                <a:ln>
                  <a:noFill/>
                </a:ln>
                <a:solidFill>
                  <a:sysClr val="windowText" lastClr="000000"/>
                </a:solidFill>
                <a:effectLst/>
                <a:uLnTx/>
                <a:uFillTx/>
              </a:rPr>
              <a:t>1</a:t>
            </a:r>
            <a:r>
              <a:rPr kumimoji="0" lang="en-US" sz="2400" b="0" u="none" strike="noStrike" kern="0" cap="none" spc="0" normalizeH="0" noProof="0" dirty="0">
                <a:ln>
                  <a:noFill/>
                </a:ln>
                <a:solidFill>
                  <a:sysClr val="windowText" lastClr="000000"/>
                </a:solidFill>
                <a:effectLst/>
                <a:uLnTx/>
                <a:uFillTx/>
              </a:rPr>
              <a:t> John 2:3-6 – Commandments (to have fellowship with God)</a:t>
            </a:r>
          </a:p>
          <a:p>
            <a:pPr marL="971550" lvl="1" indent="-514350" defTabSz="914400">
              <a:buFont typeface="+mj-lt"/>
              <a:buAutoNum type="arabicPeriod"/>
              <a:defRPr/>
            </a:pPr>
            <a:r>
              <a:rPr lang="en-US" sz="2400" kern="0" baseline="0" dirty="0">
                <a:solidFill>
                  <a:sysClr val="windowText" lastClr="000000"/>
                </a:solidFill>
              </a:rPr>
              <a:t>1</a:t>
            </a:r>
            <a:r>
              <a:rPr lang="en-US" sz="2400" kern="0" dirty="0">
                <a:solidFill>
                  <a:sysClr val="windowText" lastClr="000000"/>
                </a:solidFill>
              </a:rPr>
              <a:t> John 2:7 – Commandment = word</a:t>
            </a:r>
          </a:p>
          <a:p>
            <a:pPr marL="971550" lvl="1" indent="-514350" defTabSz="914400">
              <a:buFont typeface="+mj-lt"/>
              <a:buAutoNum type="arabicPeriod"/>
              <a:defRPr/>
            </a:pPr>
            <a:r>
              <a:rPr kumimoji="0" lang="en-US" sz="2400" b="0" u="none" strike="noStrike" kern="0" cap="none" spc="0" normalizeH="0" baseline="0" noProof="0" dirty="0">
                <a:ln>
                  <a:noFill/>
                </a:ln>
                <a:solidFill>
                  <a:sysClr val="windowText" lastClr="000000"/>
                </a:solidFill>
                <a:effectLst/>
                <a:uLnTx/>
                <a:uFillTx/>
              </a:rPr>
              <a:t>Abiding</a:t>
            </a:r>
            <a:r>
              <a:rPr kumimoji="0" lang="en-US" sz="2400" b="0" u="none" strike="noStrike" kern="0" cap="none" spc="0" normalizeH="0" noProof="0" dirty="0">
                <a:ln>
                  <a:noFill/>
                </a:ln>
                <a:solidFill>
                  <a:sysClr val="windowText" lastClr="000000"/>
                </a:solidFill>
                <a:effectLst/>
                <a:uLnTx/>
                <a:uFillTx/>
              </a:rPr>
              <a:t> in truth (2:24, 28; 3:6, 24; 4:1-6; 2 </a:t>
            </a:r>
            <a:r>
              <a:rPr kumimoji="0" lang="en-US" sz="2400" b="0" u="none" strike="noStrike" kern="0" cap="none" spc="0" normalizeH="0" noProof="0" dirty="0" err="1">
                <a:ln>
                  <a:noFill/>
                </a:ln>
                <a:solidFill>
                  <a:sysClr val="windowText" lastClr="000000"/>
                </a:solidFill>
                <a:effectLst/>
                <a:uLnTx/>
                <a:uFillTx/>
              </a:rPr>
              <a:t>Jno</a:t>
            </a:r>
            <a:r>
              <a:rPr kumimoji="0" lang="en-US" sz="2400" b="0" u="none" strike="noStrike" kern="0" cap="none" spc="0" normalizeH="0" noProof="0" dirty="0">
                <a:ln>
                  <a:noFill/>
                </a:ln>
                <a:solidFill>
                  <a:sysClr val="windowText" lastClr="000000"/>
                </a:solidFill>
                <a:effectLst/>
                <a:uLnTx/>
                <a:uFillTx/>
              </a:rPr>
              <a:t>. 9)</a:t>
            </a:r>
            <a:endParaRPr kumimoji="0" lang="en-US" sz="2400" b="0" u="none" strike="noStrike" kern="0" cap="none" spc="0" normalizeH="0" baseline="0" noProof="0" dirty="0">
              <a:ln>
                <a:noFill/>
              </a:ln>
              <a:solidFill>
                <a:sysClr val="windowText" lastClr="000000"/>
              </a:solidFill>
              <a:effectLst/>
              <a:uLnTx/>
              <a:uFillTx/>
            </a:endParaRPr>
          </a:p>
        </p:txBody>
      </p:sp>
      <p:sp>
        <p:nvSpPr>
          <p:cNvPr id="3" name="TextBox 2">
            <a:extLst>
              <a:ext uri="{FF2B5EF4-FFF2-40B4-BE49-F238E27FC236}">
                <a16:creationId xmlns:a16="http://schemas.microsoft.com/office/drawing/2014/main" id="{4E41B98D-BEFA-E18F-327D-6184B459259B}"/>
              </a:ext>
            </a:extLst>
          </p:cNvPr>
          <p:cNvSpPr txBox="1"/>
          <p:nvPr/>
        </p:nvSpPr>
        <p:spPr>
          <a:xfrm>
            <a:off x="1219199" y="553356"/>
            <a:ext cx="7285319" cy="584775"/>
          </a:xfrm>
          <a:prstGeom prst="rect">
            <a:avLst/>
          </a:prstGeom>
          <a:noFill/>
        </p:spPr>
        <p:txBody>
          <a:bodyPr wrap="square" rtlCol="0">
            <a:spAutoFit/>
          </a:bodyPr>
          <a:lstStyle/>
          <a:p>
            <a:pPr marL="571500" indent="-571500" algn="ctr">
              <a:buFont typeface="+mj-lt"/>
              <a:buAutoNum type="romanUcPeriod" startAt="2"/>
            </a:pPr>
            <a:r>
              <a:rPr lang="en-US" sz="3200" dirty="0">
                <a:solidFill>
                  <a:srgbClr val="002060"/>
                </a:solidFill>
                <a:effectLst>
                  <a:outerShdw blurRad="38100" dist="38100" dir="2700000" algn="tl">
                    <a:srgbClr val="000000">
                      <a:alpha val="43137"/>
                    </a:srgbClr>
                  </a:outerShdw>
                </a:effectLst>
                <a:latin typeface="Georgia Pro Cond Semibold" panose="02040706050405020303" pitchFamily="18" charset="0"/>
              </a:rPr>
              <a:t>The Basis for Fellowship</a:t>
            </a:r>
          </a:p>
        </p:txBody>
      </p:sp>
    </p:spTree>
    <p:extLst>
      <p:ext uri="{BB962C8B-B14F-4D97-AF65-F5344CB8AC3E}">
        <p14:creationId xmlns:p14="http://schemas.microsoft.com/office/powerpoint/2010/main" val="422848802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
                                            <p:txEl>
                                              <p:pRg st="3" end="3"/>
                                            </p:txEl>
                                          </p:spTgt>
                                        </p:tgtEl>
                                        <p:attrNameLst>
                                          <p:attrName>style.visibility</p:attrName>
                                        </p:attrNameLst>
                                      </p:cBhvr>
                                      <p:to>
                                        <p:strVal val="visible"/>
                                      </p:to>
                                    </p:set>
                                    <p:animEffect transition="in" filter="fade">
                                      <p:cBhvr>
                                        <p:cTn id="7" dur="1000"/>
                                        <p:tgtEl>
                                          <p:spTgt spid="2">
                                            <p:txEl>
                                              <p:pRg st="3" end="3"/>
                                            </p:txEl>
                                          </p:spTgt>
                                        </p:tgtEl>
                                      </p:cBhvr>
                                    </p:animEffect>
                                    <p:anim calcmode="lin" valueType="num">
                                      <p:cBhvr>
                                        <p:cTn id="8" dur="1000" fill="hold"/>
                                        <p:tgtEl>
                                          <p:spTgt spid="2">
                                            <p:txEl>
                                              <p:pRg st="3" end="3"/>
                                            </p:txEl>
                                          </p:spTgt>
                                        </p:tgtEl>
                                        <p:attrNameLst>
                                          <p:attrName>ppt_x</p:attrName>
                                        </p:attrNameLst>
                                      </p:cBhvr>
                                      <p:tavLst>
                                        <p:tav tm="0">
                                          <p:val>
                                            <p:strVal val="#ppt_x"/>
                                          </p:val>
                                        </p:tav>
                                        <p:tav tm="100000">
                                          <p:val>
                                            <p:strVal val="#ppt_x"/>
                                          </p:val>
                                        </p:tav>
                                      </p:tavLst>
                                    </p:anim>
                                    <p:anim calcmode="lin" valueType="num">
                                      <p:cBhvr>
                                        <p:cTn id="9" dur="1000" fill="hold"/>
                                        <p:tgtEl>
                                          <p:spTgt spid="2">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2">
                                            <p:txEl>
                                              <p:pRg st="4" end="4"/>
                                            </p:txEl>
                                          </p:spTgt>
                                        </p:tgtEl>
                                        <p:attrNameLst>
                                          <p:attrName>style.visibility</p:attrName>
                                        </p:attrNameLst>
                                      </p:cBhvr>
                                      <p:to>
                                        <p:strVal val="visible"/>
                                      </p:to>
                                    </p:set>
                                    <p:animEffect transition="in" filter="fade">
                                      <p:cBhvr>
                                        <p:cTn id="14" dur="1000"/>
                                        <p:tgtEl>
                                          <p:spTgt spid="2">
                                            <p:txEl>
                                              <p:pRg st="4" end="4"/>
                                            </p:txEl>
                                          </p:spTgt>
                                        </p:tgtEl>
                                      </p:cBhvr>
                                    </p:animEffect>
                                    <p:anim calcmode="lin" valueType="num">
                                      <p:cBhvr>
                                        <p:cTn id="15" dur="1000" fill="hold"/>
                                        <p:tgtEl>
                                          <p:spTgt spid="2">
                                            <p:txEl>
                                              <p:pRg st="4" end="4"/>
                                            </p:txEl>
                                          </p:spTgt>
                                        </p:tgtEl>
                                        <p:attrNameLst>
                                          <p:attrName>ppt_x</p:attrName>
                                        </p:attrNameLst>
                                      </p:cBhvr>
                                      <p:tavLst>
                                        <p:tav tm="0">
                                          <p:val>
                                            <p:strVal val="#ppt_x"/>
                                          </p:val>
                                        </p:tav>
                                        <p:tav tm="100000">
                                          <p:val>
                                            <p:strVal val="#ppt_x"/>
                                          </p:val>
                                        </p:tav>
                                      </p:tavLst>
                                    </p:anim>
                                    <p:anim calcmode="lin" valueType="num">
                                      <p:cBhvr>
                                        <p:cTn id="16" dur="1000" fill="hold"/>
                                        <p:tgtEl>
                                          <p:spTgt spid="2">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2">
                                            <p:txEl>
                                              <p:pRg st="5" end="5"/>
                                            </p:txEl>
                                          </p:spTgt>
                                        </p:tgtEl>
                                        <p:attrNameLst>
                                          <p:attrName>style.visibility</p:attrName>
                                        </p:attrNameLst>
                                      </p:cBhvr>
                                      <p:to>
                                        <p:strVal val="visible"/>
                                      </p:to>
                                    </p:set>
                                    <p:animEffect transition="in" filter="fade">
                                      <p:cBhvr>
                                        <p:cTn id="21" dur="1000"/>
                                        <p:tgtEl>
                                          <p:spTgt spid="2">
                                            <p:txEl>
                                              <p:pRg st="5" end="5"/>
                                            </p:txEl>
                                          </p:spTgt>
                                        </p:tgtEl>
                                      </p:cBhvr>
                                    </p:animEffect>
                                    <p:anim calcmode="lin" valueType="num">
                                      <p:cBhvr>
                                        <p:cTn id="22" dur="1000" fill="hold"/>
                                        <p:tgtEl>
                                          <p:spTgt spid="2">
                                            <p:txEl>
                                              <p:pRg st="5" end="5"/>
                                            </p:txEl>
                                          </p:spTgt>
                                        </p:tgtEl>
                                        <p:attrNameLst>
                                          <p:attrName>ppt_x</p:attrName>
                                        </p:attrNameLst>
                                      </p:cBhvr>
                                      <p:tavLst>
                                        <p:tav tm="0">
                                          <p:val>
                                            <p:strVal val="#ppt_x"/>
                                          </p:val>
                                        </p:tav>
                                        <p:tav tm="100000">
                                          <p:val>
                                            <p:strVal val="#ppt_x"/>
                                          </p:val>
                                        </p:tav>
                                      </p:tavLst>
                                    </p:anim>
                                    <p:anim calcmode="lin" valueType="num">
                                      <p:cBhvr>
                                        <p:cTn id="23" dur="1000" fill="hold"/>
                                        <p:tgtEl>
                                          <p:spTgt spid="2">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2">
                                            <p:txEl>
                                              <p:pRg st="6" end="6"/>
                                            </p:txEl>
                                          </p:spTgt>
                                        </p:tgtEl>
                                        <p:attrNameLst>
                                          <p:attrName>style.visibility</p:attrName>
                                        </p:attrNameLst>
                                      </p:cBhvr>
                                      <p:to>
                                        <p:strVal val="visible"/>
                                      </p:to>
                                    </p:set>
                                    <p:animEffect transition="in" filter="fade">
                                      <p:cBhvr>
                                        <p:cTn id="28" dur="1000"/>
                                        <p:tgtEl>
                                          <p:spTgt spid="2">
                                            <p:txEl>
                                              <p:pRg st="6" end="6"/>
                                            </p:txEl>
                                          </p:spTgt>
                                        </p:tgtEl>
                                      </p:cBhvr>
                                    </p:animEffect>
                                    <p:anim calcmode="lin" valueType="num">
                                      <p:cBhvr>
                                        <p:cTn id="29" dur="1000" fill="hold"/>
                                        <p:tgtEl>
                                          <p:spTgt spid="2">
                                            <p:txEl>
                                              <p:pRg st="6" end="6"/>
                                            </p:txEl>
                                          </p:spTgt>
                                        </p:tgtEl>
                                        <p:attrNameLst>
                                          <p:attrName>ppt_x</p:attrName>
                                        </p:attrNameLst>
                                      </p:cBhvr>
                                      <p:tavLst>
                                        <p:tav tm="0">
                                          <p:val>
                                            <p:strVal val="#ppt_x"/>
                                          </p:val>
                                        </p:tav>
                                        <p:tav tm="100000">
                                          <p:val>
                                            <p:strVal val="#ppt_x"/>
                                          </p:val>
                                        </p:tav>
                                      </p:tavLst>
                                    </p:anim>
                                    <p:anim calcmode="lin" valueType="num">
                                      <p:cBhvr>
                                        <p:cTn id="30" dur="1000" fill="hold"/>
                                        <p:tgtEl>
                                          <p:spTgt spid="2">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childTnLst>
                                    <p:set>
                                      <p:cBhvr>
                                        <p:cTn id="34" dur="1" fill="hold">
                                          <p:stCondLst>
                                            <p:cond delay="0"/>
                                          </p:stCondLst>
                                        </p:cTn>
                                        <p:tgtEl>
                                          <p:spTgt spid="2">
                                            <p:txEl>
                                              <p:pRg st="7" end="7"/>
                                            </p:txEl>
                                          </p:spTgt>
                                        </p:tgtEl>
                                        <p:attrNameLst>
                                          <p:attrName>style.visibility</p:attrName>
                                        </p:attrNameLst>
                                      </p:cBhvr>
                                      <p:to>
                                        <p:strVal val="visible"/>
                                      </p:to>
                                    </p:set>
                                    <p:animEffect transition="in" filter="fade">
                                      <p:cBhvr>
                                        <p:cTn id="35" dur="1000"/>
                                        <p:tgtEl>
                                          <p:spTgt spid="2">
                                            <p:txEl>
                                              <p:pRg st="7" end="7"/>
                                            </p:txEl>
                                          </p:spTgt>
                                        </p:tgtEl>
                                      </p:cBhvr>
                                    </p:animEffect>
                                    <p:anim calcmode="lin" valueType="num">
                                      <p:cBhvr>
                                        <p:cTn id="36" dur="1000" fill="hold"/>
                                        <p:tgtEl>
                                          <p:spTgt spid="2">
                                            <p:txEl>
                                              <p:pRg st="7" end="7"/>
                                            </p:txEl>
                                          </p:spTgt>
                                        </p:tgtEl>
                                        <p:attrNameLst>
                                          <p:attrName>ppt_x</p:attrName>
                                        </p:attrNameLst>
                                      </p:cBhvr>
                                      <p:tavLst>
                                        <p:tav tm="0">
                                          <p:val>
                                            <p:strVal val="#ppt_x"/>
                                          </p:val>
                                        </p:tav>
                                        <p:tav tm="100000">
                                          <p:val>
                                            <p:strVal val="#ppt_x"/>
                                          </p:val>
                                        </p:tav>
                                      </p:tavLst>
                                    </p:anim>
                                    <p:anim calcmode="lin" valueType="num">
                                      <p:cBhvr>
                                        <p:cTn id="37" dur="1000" fill="hold"/>
                                        <p:tgtEl>
                                          <p:spTgt spid="2">
                                            <p:txEl>
                                              <p:pRg st="7" end="7"/>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nodeType="clickEffect">
                                  <p:stCondLst>
                                    <p:cond delay="0"/>
                                  </p:stCondLst>
                                  <p:childTnLst>
                                    <p:set>
                                      <p:cBhvr>
                                        <p:cTn id="41" dur="1" fill="hold">
                                          <p:stCondLst>
                                            <p:cond delay="0"/>
                                          </p:stCondLst>
                                        </p:cTn>
                                        <p:tgtEl>
                                          <p:spTgt spid="2">
                                            <p:txEl>
                                              <p:pRg st="8" end="8"/>
                                            </p:txEl>
                                          </p:spTgt>
                                        </p:tgtEl>
                                        <p:attrNameLst>
                                          <p:attrName>style.visibility</p:attrName>
                                        </p:attrNameLst>
                                      </p:cBhvr>
                                      <p:to>
                                        <p:strVal val="visible"/>
                                      </p:to>
                                    </p:set>
                                    <p:animEffect transition="in" filter="fade">
                                      <p:cBhvr>
                                        <p:cTn id="42" dur="1000"/>
                                        <p:tgtEl>
                                          <p:spTgt spid="2">
                                            <p:txEl>
                                              <p:pRg st="8" end="8"/>
                                            </p:txEl>
                                          </p:spTgt>
                                        </p:tgtEl>
                                      </p:cBhvr>
                                    </p:animEffect>
                                    <p:anim calcmode="lin" valueType="num">
                                      <p:cBhvr>
                                        <p:cTn id="43" dur="1000" fill="hold"/>
                                        <p:tgtEl>
                                          <p:spTgt spid="2">
                                            <p:txEl>
                                              <p:pRg st="8" end="8"/>
                                            </p:txEl>
                                          </p:spTgt>
                                        </p:tgtEl>
                                        <p:attrNameLst>
                                          <p:attrName>ppt_x</p:attrName>
                                        </p:attrNameLst>
                                      </p:cBhvr>
                                      <p:tavLst>
                                        <p:tav tm="0">
                                          <p:val>
                                            <p:strVal val="#ppt_x"/>
                                          </p:val>
                                        </p:tav>
                                        <p:tav tm="100000">
                                          <p:val>
                                            <p:strVal val="#ppt_x"/>
                                          </p:val>
                                        </p:tav>
                                      </p:tavLst>
                                    </p:anim>
                                    <p:anim calcmode="lin" valueType="num">
                                      <p:cBhvr>
                                        <p:cTn id="44" dur="1000" fill="hold"/>
                                        <p:tgtEl>
                                          <p:spTgt spid="2">
                                            <p:txEl>
                                              <p:pRg st="8" end="8"/>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nodeType="clickEffect">
                                  <p:stCondLst>
                                    <p:cond delay="0"/>
                                  </p:stCondLst>
                                  <p:childTnLst>
                                    <p:set>
                                      <p:cBhvr>
                                        <p:cTn id="48" dur="1" fill="hold">
                                          <p:stCondLst>
                                            <p:cond delay="0"/>
                                          </p:stCondLst>
                                        </p:cTn>
                                        <p:tgtEl>
                                          <p:spTgt spid="2">
                                            <p:txEl>
                                              <p:pRg st="9" end="9"/>
                                            </p:txEl>
                                          </p:spTgt>
                                        </p:tgtEl>
                                        <p:attrNameLst>
                                          <p:attrName>style.visibility</p:attrName>
                                        </p:attrNameLst>
                                      </p:cBhvr>
                                      <p:to>
                                        <p:strVal val="visible"/>
                                      </p:to>
                                    </p:set>
                                    <p:animEffect transition="in" filter="fade">
                                      <p:cBhvr>
                                        <p:cTn id="49" dur="1000"/>
                                        <p:tgtEl>
                                          <p:spTgt spid="2">
                                            <p:txEl>
                                              <p:pRg st="9" end="9"/>
                                            </p:txEl>
                                          </p:spTgt>
                                        </p:tgtEl>
                                      </p:cBhvr>
                                    </p:animEffect>
                                    <p:anim calcmode="lin" valueType="num">
                                      <p:cBhvr>
                                        <p:cTn id="50" dur="1000" fill="hold"/>
                                        <p:tgtEl>
                                          <p:spTgt spid="2">
                                            <p:txEl>
                                              <p:pRg st="9" end="9"/>
                                            </p:txEl>
                                          </p:spTgt>
                                        </p:tgtEl>
                                        <p:attrNameLst>
                                          <p:attrName>ppt_x</p:attrName>
                                        </p:attrNameLst>
                                      </p:cBhvr>
                                      <p:tavLst>
                                        <p:tav tm="0">
                                          <p:val>
                                            <p:strVal val="#ppt_x"/>
                                          </p:val>
                                        </p:tav>
                                        <p:tav tm="100000">
                                          <p:val>
                                            <p:strVal val="#ppt_x"/>
                                          </p:val>
                                        </p:tav>
                                      </p:tavLst>
                                    </p:anim>
                                    <p:anim calcmode="lin" valueType="num">
                                      <p:cBhvr>
                                        <p:cTn id="51" dur="1000" fill="hold"/>
                                        <p:tgtEl>
                                          <p:spTgt spid="2">
                                            <p:txEl>
                                              <p:pRg st="9" end="9"/>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4D1BD243-E69A-8733-AB2D-E7D3E1508F89}"/>
              </a:ext>
            </a:extLst>
          </p:cNvPr>
          <p:cNvSpPr txBox="1"/>
          <p:nvPr/>
        </p:nvSpPr>
        <p:spPr>
          <a:xfrm>
            <a:off x="1219199" y="2299497"/>
            <a:ext cx="7924801" cy="2246769"/>
          </a:xfrm>
          <a:prstGeom prst="rect">
            <a:avLst/>
          </a:prstGeom>
          <a:noFill/>
        </p:spPr>
        <p:txBody>
          <a:bodyPr wrap="square" rtlCol="0">
            <a:spAutoFit/>
          </a:bodyPr>
          <a:lstStyle/>
          <a:p>
            <a:pPr marL="457200" indent="-457200" algn="l">
              <a:buFont typeface="+mj-lt"/>
              <a:buAutoNum type="alphaUcPeriod"/>
            </a:pPr>
            <a:r>
              <a:rPr lang="en-US" sz="2400" u="sng" dirty="0">
                <a:solidFill>
                  <a:srgbClr val="000000"/>
                </a:solidFill>
              </a:rPr>
              <a:t>Truth is the Basis for Unity</a:t>
            </a:r>
          </a:p>
          <a:p>
            <a:pPr marL="457200" indent="-457200" algn="l">
              <a:buFont typeface="+mj-lt"/>
              <a:buAutoNum type="alphaUcPeriod"/>
            </a:pPr>
            <a:endParaRPr lang="en-US" sz="1000" u="sng" dirty="0">
              <a:solidFill>
                <a:srgbClr val="000000"/>
              </a:solidFill>
            </a:endParaRPr>
          </a:p>
          <a:p>
            <a:pPr marL="457200" indent="-457200" algn="l">
              <a:buFont typeface="+mj-lt"/>
              <a:buAutoNum type="alphaUcPeriod"/>
            </a:pPr>
            <a:r>
              <a:rPr lang="en-US" sz="2400" u="sng" dirty="0">
                <a:solidFill>
                  <a:srgbClr val="000000"/>
                </a:solidFill>
              </a:rPr>
              <a:t>Truth is the Basis for Fellowship</a:t>
            </a:r>
          </a:p>
          <a:p>
            <a:pPr marL="457200" indent="-457200" algn="l">
              <a:buFont typeface="+mj-lt"/>
              <a:buAutoNum type="alphaUcPeriod"/>
            </a:pPr>
            <a:endParaRPr lang="en-US" sz="1000" u="sng" dirty="0">
              <a:solidFill>
                <a:srgbClr val="000000"/>
              </a:solidFill>
            </a:endParaRPr>
          </a:p>
          <a:p>
            <a:pPr marL="457200" indent="-457200" algn="l">
              <a:buFont typeface="+mj-lt"/>
              <a:buAutoNum type="alphaUcPeriod"/>
            </a:pPr>
            <a:r>
              <a:rPr lang="en-US" sz="2400" u="sng" dirty="0">
                <a:solidFill>
                  <a:srgbClr val="000000"/>
                </a:solidFill>
              </a:rPr>
              <a:t>Truth is the Basis for Rejecting</a:t>
            </a:r>
          </a:p>
          <a:p>
            <a:pPr marL="971550" lvl="1" indent="-514350" defTabSz="914400">
              <a:buFont typeface="+mj-lt"/>
              <a:buAutoNum type="arabicPeriod"/>
              <a:defRPr/>
            </a:pPr>
            <a:r>
              <a:rPr lang="en-US" sz="2400" kern="0" dirty="0">
                <a:solidFill>
                  <a:sysClr val="windowText" lastClr="000000"/>
                </a:solidFill>
              </a:rPr>
              <a:t>Rom. 16:17-18 – Contrary to the doctrine</a:t>
            </a:r>
          </a:p>
          <a:p>
            <a:pPr marL="971550" lvl="1" indent="-514350" defTabSz="914400">
              <a:buFont typeface="+mj-lt"/>
              <a:buAutoNum type="arabicPeriod"/>
              <a:defRPr/>
            </a:pPr>
            <a:r>
              <a:rPr kumimoji="0" lang="en-US" sz="2400" b="0" u="none" strike="noStrike" kern="0" cap="none" spc="0" normalizeH="0" baseline="0" noProof="0" dirty="0">
                <a:ln>
                  <a:noFill/>
                </a:ln>
                <a:solidFill>
                  <a:sysClr val="windowText" lastClr="000000"/>
                </a:solidFill>
                <a:effectLst/>
                <a:uLnTx/>
                <a:uFillTx/>
              </a:rPr>
              <a:t>2 Thess. 3:6,</a:t>
            </a:r>
            <a:r>
              <a:rPr kumimoji="0" lang="en-US" sz="2400" b="0" u="none" strike="noStrike" kern="0" cap="none" spc="0" normalizeH="0" noProof="0" dirty="0">
                <a:ln>
                  <a:noFill/>
                </a:ln>
                <a:solidFill>
                  <a:sysClr val="windowText" lastClr="000000"/>
                </a:solidFill>
                <a:effectLst/>
                <a:uLnTx/>
                <a:uFillTx/>
              </a:rPr>
              <a:t> 14 – Does not follow word received</a:t>
            </a:r>
            <a:endParaRPr kumimoji="0" lang="en-US" sz="2400" b="0" u="none" strike="noStrike" kern="0" cap="none" spc="0" normalizeH="0" baseline="0" noProof="0" dirty="0">
              <a:ln>
                <a:noFill/>
              </a:ln>
              <a:solidFill>
                <a:sysClr val="windowText" lastClr="000000"/>
              </a:solidFill>
              <a:effectLst/>
              <a:uLnTx/>
              <a:uFillTx/>
            </a:endParaRPr>
          </a:p>
        </p:txBody>
      </p:sp>
      <p:sp>
        <p:nvSpPr>
          <p:cNvPr id="3" name="TextBox 2">
            <a:extLst>
              <a:ext uri="{FF2B5EF4-FFF2-40B4-BE49-F238E27FC236}">
                <a16:creationId xmlns:a16="http://schemas.microsoft.com/office/drawing/2014/main" id="{4E41B98D-BEFA-E18F-327D-6184B459259B}"/>
              </a:ext>
            </a:extLst>
          </p:cNvPr>
          <p:cNvSpPr txBox="1"/>
          <p:nvPr/>
        </p:nvSpPr>
        <p:spPr>
          <a:xfrm>
            <a:off x="1219199" y="553356"/>
            <a:ext cx="7285319" cy="584775"/>
          </a:xfrm>
          <a:prstGeom prst="rect">
            <a:avLst/>
          </a:prstGeom>
          <a:noFill/>
        </p:spPr>
        <p:txBody>
          <a:bodyPr wrap="square" rtlCol="0">
            <a:spAutoFit/>
          </a:bodyPr>
          <a:lstStyle/>
          <a:p>
            <a:pPr marL="571500" indent="-571500" algn="ctr">
              <a:buFont typeface="+mj-lt"/>
              <a:buAutoNum type="romanUcPeriod" startAt="2"/>
            </a:pPr>
            <a:r>
              <a:rPr lang="en-US" sz="3200" dirty="0">
                <a:solidFill>
                  <a:srgbClr val="002060"/>
                </a:solidFill>
                <a:effectLst>
                  <a:outerShdw blurRad="38100" dist="38100" dir="2700000" algn="tl">
                    <a:srgbClr val="000000">
                      <a:alpha val="43137"/>
                    </a:srgbClr>
                  </a:outerShdw>
                </a:effectLst>
                <a:latin typeface="Georgia Pro Cond Semibold" panose="02040706050405020303" pitchFamily="18" charset="0"/>
              </a:rPr>
              <a:t>The Basis for Fellowship</a:t>
            </a:r>
          </a:p>
        </p:txBody>
      </p:sp>
      <p:sp>
        <p:nvSpPr>
          <p:cNvPr id="4" name="TextBox 3">
            <a:extLst>
              <a:ext uri="{FF2B5EF4-FFF2-40B4-BE49-F238E27FC236}">
                <a16:creationId xmlns:a16="http://schemas.microsoft.com/office/drawing/2014/main" id="{CD399154-071E-1E9F-BEA7-7D4E6B153384}"/>
              </a:ext>
            </a:extLst>
          </p:cNvPr>
          <p:cNvSpPr txBox="1"/>
          <p:nvPr/>
        </p:nvSpPr>
        <p:spPr>
          <a:xfrm>
            <a:off x="460189" y="4821771"/>
            <a:ext cx="9143999" cy="954107"/>
          </a:xfrm>
          <a:prstGeom prst="rect">
            <a:avLst/>
          </a:prstGeom>
          <a:noFill/>
        </p:spPr>
        <p:txBody>
          <a:bodyPr wrap="square" rtlCol="0">
            <a:spAutoFit/>
          </a:bodyPr>
          <a:lstStyle/>
          <a:p>
            <a:pPr algn="ctr"/>
            <a:r>
              <a:rPr lang="en-US" sz="2800" i="1" dirty="0">
                <a:solidFill>
                  <a:srgbClr val="0070C0"/>
                </a:solidFill>
              </a:rPr>
              <a:t>Unity &amp; Fellowship is Dear &amp; Precious</a:t>
            </a:r>
          </a:p>
          <a:p>
            <a:pPr algn="ctr"/>
            <a:r>
              <a:rPr lang="en-US" sz="2800" i="1" dirty="0">
                <a:solidFill>
                  <a:srgbClr val="0070C0"/>
                </a:solidFill>
              </a:rPr>
              <a:t>But Should Not be Maintained at the Expense of Truth! </a:t>
            </a:r>
          </a:p>
        </p:txBody>
      </p:sp>
    </p:spTree>
    <p:extLst>
      <p:ext uri="{BB962C8B-B14F-4D97-AF65-F5344CB8AC3E}">
        <p14:creationId xmlns:p14="http://schemas.microsoft.com/office/powerpoint/2010/main" val="165312954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
                                            <p:txEl>
                                              <p:pRg st="5" end="5"/>
                                            </p:txEl>
                                          </p:spTgt>
                                        </p:tgtEl>
                                        <p:attrNameLst>
                                          <p:attrName>style.visibility</p:attrName>
                                        </p:attrNameLst>
                                      </p:cBhvr>
                                      <p:to>
                                        <p:strVal val="visible"/>
                                      </p:to>
                                    </p:set>
                                    <p:animEffect transition="in" filter="fade">
                                      <p:cBhvr>
                                        <p:cTn id="7" dur="1000"/>
                                        <p:tgtEl>
                                          <p:spTgt spid="2">
                                            <p:txEl>
                                              <p:pRg st="5" end="5"/>
                                            </p:txEl>
                                          </p:spTgt>
                                        </p:tgtEl>
                                      </p:cBhvr>
                                    </p:animEffect>
                                    <p:anim calcmode="lin" valueType="num">
                                      <p:cBhvr>
                                        <p:cTn id="8" dur="1000" fill="hold"/>
                                        <p:tgtEl>
                                          <p:spTgt spid="2">
                                            <p:txEl>
                                              <p:pRg st="5" end="5"/>
                                            </p:txEl>
                                          </p:spTgt>
                                        </p:tgtEl>
                                        <p:attrNameLst>
                                          <p:attrName>ppt_x</p:attrName>
                                        </p:attrNameLst>
                                      </p:cBhvr>
                                      <p:tavLst>
                                        <p:tav tm="0">
                                          <p:val>
                                            <p:strVal val="#ppt_x"/>
                                          </p:val>
                                        </p:tav>
                                        <p:tav tm="100000">
                                          <p:val>
                                            <p:strVal val="#ppt_x"/>
                                          </p:val>
                                        </p:tav>
                                      </p:tavLst>
                                    </p:anim>
                                    <p:anim calcmode="lin" valueType="num">
                                      <p:cBhvr>
                                        <p:cTn id="9" dur="1000" fill="hold"/>
                                        <p:tgtEl>
                                          <p:spTgt spid="2">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2">
                                            <p:txEl>
                                              <p:pRg st="6" end="6"/>
                                            </p:txEl>
                                          </p:spTgt>
                                        </p:tgtEl>
                                        <p:attrNameLst>
                                          <p:attrName>style.visibility</p:attrName>
                                        </p:attrNameLst>
                                      </p:cBhvr>
                                      <p:to>
                                        <p:strVal val="visible"/>
                                      </p:to>
                                    </p:set>
                                    <p:animEffect transition="in" filter="fade">
                                      <p:cBhvr>
                                        <p:cTn id="14" dur="1000"/>
                                        <p:tgtEl>
                                          <p:spTgt spid="2">
                                            <p:txEl>
                                              <p:pRg st="6" end="6"/>
                                            </p:txEl>
                                          </p:spTgt>
                                        </p:tgtEl>
                                      </p:cBhvr>
                                    </p:animEffect>
                                    <p:anim calcmode="lin" valueType="num">
                                      <p:cBhvr>
                                        <p:cTn id="15" dur="1000" fill="hold"/>
                                        <p:tgtEl>
                                          <p:spTgt spid="2">
                                            <p:txEl>
                                              <p:pRg st="6" end="6"/>
                                            </p:txEl>
                                          </p:spTgt>
                                        </p:tgtEl>
                                        <p:attrNameLst>
                                          <p:attrName>ppt_x</p:attrName>
                                        </p:attrNameLst>
                                      </p:cBhvr>
                                      <p:tavLst>
                                        <p:tav tm="0">
                                          <p:val>
                                            <p:strVal val="#ppt_x"/>
                                          </p:val>
                                        </p:tav>
                                        <p:tav tm="100000">
                                          <p:val>
                                            <p:strVal val="#ppt_x"/>
                                          </p:val>
                                        </p:tav>
                                      </p:tavLst>
                                    </p:anim>
                                    <p:anim calcmode="lin" valueType="num">
                                      <p:cBhvr>
                                        <p:cTn id="16" dur="1000" fill="hold"/>
                                        <p:tgtEl>
                                          <p:spTgt spid="2">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4"/>
                                        </p:tgtEl>
                                        <p:attrNameLst>
                                          <p:attrName>style.visibility</p:attrName>
                                        </p:attrNameLst>
                                      </p:cBhvr>
                                      <p:to>
                                        <p:strVal val="visible"/>
                                      </p:to>
                                    </p:set>
                                    <p:animEffect transition="in" filter="fade">
                                      <p:cBhvr>
                                        <p:cTn id="21" dur="1000"/>
                                        <p:tgtEl>
                                          <p:spTgt spid="4"/>
                                        </p:tgtEl>
                                      </p:cBhvr>
                                    </p:animEffect>
                                    <p:anim calcmode="lin" valueType="num">
                                      <p:cBhvr>
                                        <p:cTn id="22" dur="1000" fill="hold"/>
                                        <p:tgtEl>
                                          <p:spTgt spid="4"/>
                                        </p:tgtEl>
                                        <p:attrNameLst>
                                          <p:attrName>ppt_x</p:attrName>
                                        </p:attrNameLst>
                                      </p:cBhvr>
                                      <p:tavLst>
                                        <p:tav tm="0">
                                          <p:val>
                                            <p:strVal val="#ppt_x"/>
                                          </p:val>
                                        </p:tav>
                                        <p:tav tm="100000">
                                          <p:val>
                                            <p:strVal val="#ppt_x"/>
                                          </p:val>
                                        </p:tav>
                                      </p:tavLst>
                                    </p:anim>
                                    <p:anim calcmode="lin" valueType="num">
                                      <p:cBhvr>
                                        <p:cTn id="23"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5145FF38-8EBA-63A5-DDBF-6029447CAE5D}"/>
              </a:ext>
            </a:extLst>
          </p:cNvPr>
          <p:cNvSpPr txBox="1"/>
          <p:nvPr/>
        </p:nvSpPr>
        <p:spPr>
          <a:xfrm>
            <a:off x="0" y="43031"/>
            <a:ext cx="9144000" cy="2123658"/>
          </a:xfrm>
          <a:prstGeom prst="rect">
            <a:avLst/>
          </a:prstGeom>
          <a:noFill/>
        </p:spPr>
        <p:txBody>
          <a:bodyPr wrap="square" rtlCol="0">
            <a:spAutoFit/>
          </a:bodyPr>
          <a:lstStyle/>
          <a:p>
            <a:pPr algn="ctr"/>
            <a:r>
              <a:rPr lang="en-US" sz="6600" dirty="0">
                <a:latin typeface="Georgia Pro Cond Semibold" panose="02040706050405020303" pitchFamily="18" charset="0"/>
              </a:rPr>
              <a:t>Does It Matter</a:t>
            </a:r>
          </a:p>
          <a:p>
            <a:pPr algn="ctr"/>
            <a:r>
              <a:rPr lang="en-US" sz="6600" dirty="0">
                <a:latin typeface="Georgia Pro Cond Semibold" panose="02040706050405020303" pitchFamily="18" charset="0"/>
              </a:rPr>
              <a:t>About Fellowship?</a:t>
            </a:r>
          </a:p>
        </p:txBody>
      </p:sp>
      <p:sp>
        <p:nvSpPr>
          <p:cNvPr id="3" name="TextBox 2">
            <a:extLst>
              <a:ext uri="{FF2B5EF4-FFF2-40B4-BE49-F238E27FC236}">
                <a16:creationId xmlns:a16="http://schemas.microsoft.com/office/drawing/2014/main" id="{08C59D5E-7C68-3610-C4E8-0862ED9CB559}"/>
              </a:ext>
            </a:extLst>
          </p:cNvPr>
          <p:cNvSpPr txBox="1"/>
          <p:nvPr/>
        </p:nvSpPr>
        <p:spPr>
          <a:xfrm>
            <a:off x="1206948" y="2388133"/>
            <a:ext cx="7142181" cy="1877437"/>
          </a:xfrm>
          <a:prstGeom prst="rect">
            <a:avLst/>
          </a:prstGeom>
          <a:noFill/>
        </p:spPr>
        <p:txBody>
          <a:bodyPr wrap="square" rtlCol="0">
            <a:spAutoFit/>
          </a:bodyPr>
          <a:lstStyle/>
          <a:p>
            <a:pPr marL="514350" indent="-514350" algn="l">
              <a:buFont typeface="+mj-lt"/>
              <a:buAutoNum type="romanUcPeriod"/>
            </a:pPr>
            <a:r>
              <a:rPr lang="en-US" sz="3200" dirty="0">
                <a:solidFill>
                  <a:srgbClr val="002060"/>
                </a:solidFill>
                <a:effectLst>
                  <a:outerShdw blurRad="38100" dist="38100" dir="2700000" algn="tl">
                    <a:srgbClr val="000000">
                      <a:alpha val="43137"/>
                    </a:srgbClr>
                  </a:outerShdw>
                </a:effectLst>
                <a:latin typeface="Georgia Pro Cond Semibold" panose="02040706050405020303" pitchFamily="18" charset="0"/>
              </a:rPr>
              <a:t>What is Fellowship?</a:t>
            </a:r>
          </a:p>
          <a:p>
            <a:pPr marL="514350" indent="-514350" algn="l">
              <a:buFont typeface="+mj-lt"/>
              <a:buAutoNum type="romanUcPeriod"/>
            </a:pPr>
            <a:endParaRPr lang="en-US" sz="1000" dirty="0">
              <a:solidFill>
                <a:srgbClr val="002060"/>
              </a:solidFill>
              <a:effectLst>
                <a:outerShdw blurRad="38100" dist="38100" dir="2700000" algn="tl">
                  <a:srgbClr val="000000">
                    <a:alpha val="43137"/>
                  </a:srgbClr>
                </a:outerShdw>
              </a:effectLst>
              <a:latin typeface="Georgia Pro Cond Semibold" panose="02040706050405020303" pitchFamily="18" charset="0"/>
            </a:endParaRPr>
          </a:p>
          <a:p>
            <a:pPr marL="514350" indent="-514350" algn="l">
              <a:buFont typeface="+mj-lt"/>
              <a:buAutoNum type="romanUcPeriod"/>
            </a:pPr>
            <a:r>
              <a:rPr lang="en-US" sz="3200" dirty="0">
                <a:solidFill>
                  <a:srgbClr val="002060"/>
                </a:solidFill>
                <a:effectLst>
                  <a:outerShdw blurRad="38100" dist="38100" dir="2700000" algn="tl">
                    <a:srgbClr val="000000">
                      <a:alpha val="43137"/>
                    </a:srgbClr>
                  </a:outerShdw>
                </a:effectLst>
                <a:latin typeface="Georgia Pro Cond Semibold" panose="02040706050405020303" pitchFamily="18" charset="0"/>
              </a:rPr>
              <a:t>The Basis for Fellowship</a:t>
            </a:r>
          </a:p>
          <a:p>
            <a:pPr marL="514350" indent="-514350" algn="l">
              <a:buFont typeface="+mj-lt"/>
              <a:buAutoNum type="romanUcPeriod"/>
            </a:pPr>
            <a:endParaRPr lang="en-US" sz="1000" dirty="0">
              <a:solidFill>
                <a:srgbClr val="002060"/>
              </a:solidFill>
              <a:effectLst>
                <a:outerShdw blurRad="38100" dist="38100" dir="2700000" algn="tl">
                  <a:srgbClr val="000000">
                    <a:alpha val="43137"/>
                  </a:srgbClr>
                </a:outerShdw>
              </a:effectLst>
              <a:latin typeface="Georgia Pro Cond Semibold" panose="02040706050405020303" pitchFamily="18" charset="0"/>
            </a:endParaRPr>
          </a:p>
          <a:p>
            <a:pPr marL="514350" indent="-514350" algn="l">
              <a:buFont typeface="+mj-lt"/>
              <a:buAutoNum type="romanUcPeriod"/>
            </a:pPr>
            <a:r>
              <a:rPr lang="en-US" sz="3200" dirty="0">
                <a:solidFill>
                  <a:srgbClr val="002060"/>
                </a:solidFill>
                <a:effectLst>
                  <a:outerShdw blurRad="38100" dist="38100" dir="2700000" algn="tl">
                    <a:srgbClr val="000000">
                      <a:alpha val="43137"/>
                    </a:srgbClr>
                  </a:outerShdw>
                </a:effectLst>
                <a:latin typeface="Georgia Pro Cond Semibold" panose="02040706050405020303" pitchFamily="18" charset="0"/>
              </a:rPr>
              <a:t> Forbidden Fellowship</a:t>
            </a:r>
          </a:p>
        </p:txBody>
      </p:sp>
      <p:pic>
        <p:nvPicPr>
          <p:cNvPr id="4" name="Picture 4" descr="http://images.clipartpanda.com/working-clipart-dc8MAqGRi.jpeg">
            <a:extLst>
              <a:ext uri="{FF2B5EF4-FFF2-40B4-BE49-F238E27FC236}">
                <a16:creationId xmlns:a16="http://schemas.microsoft.com/office/drawing/2014/main" id="{27D246EA-C26A-292D-5489-816E707D8BF1}"/>
              </a:ext>
            </a:extLst>
          </p:cNvPr>
          <p:cNvPicPr>
            <a:picLocks noChangeAspect="1" noChangeArrowheads="1"/>
          </p:cNvPicPr>
          <p:nvPr/>
        </p:nvPicPr>
        <p:blipFill>
          <a:blip r:embed="rId2">
            <a:extLst>
              <a:ext uri="{BEBA8EAE-BF5A-486C-A8C5-ECC9F3942E4B}">
                <a14:imgProps xmlns:a14="http://schemas.microsoft.com/office/drawing/2010/main">
                  <a14:imgLayer r:embed="rId3">
                    <a14:imgEffect>
                      <a14:backgroundRemoval t="0" b="98535" l="3883" r="89817"/>
                    </a14:imgEffect>
                  </a14:imgLayer>
                </a14:imgProps>
              </a:ext>
              <a:ext uri="{28A0092B-C50C-407E-A947-70E740481C1C}">
                <a14:useLocalDpi xmlns:a14="http://schemas.microsoft.com/office/drawing/2010/main" val="0"/>
              </a:ext>
            </a:extLst>
          </a:blip>
          <a:srcRect/>
          <a:stretch>
            <a:fillRect/>
          </a:stretch>
        </p:blipFill>
        <p:spPr bwMode="auto">
          <a:xfrm>
            <a:off x="5975563" y="2041182"/>
            <a:ext cx="3246131" cy="243519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7127656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extBox 1"/>
          <p:cNvSpPr txBox="1"/>
          <p:nvPr/>
        </p:nvSpPr>
        <p:spPr>
          <a:xfrm>
            <a:off x="737420" y="658762"/>
            <a:ext cx="7796981" cy="5262979"/>
          </a:xfrm>
          <a:prstGeom prst="rect">
            <a:avLst/>
          </a:prstGeom>
          <a:solidFill>
            <a:srgbClr val="FFFFFF">
              <a:alpha val="60000"/>
            </a:srgbClr>
          </a:solidFill>
          <a:ln>
            <a:solidFill>
              <a:srgbClr val="002060"/>
            </a:solidFill>
          </a:ln>
        </p:spPr>
        <p:txBody>
          <a:bodyPr wrap="square" rtlCol="0">
            <a:spAutoFit/>
          </a:bodyPr>
          <a:lstStyle/>
          <a:p>
            <a:pPr algn="ctr"/>
            <a:r>
              <a:rPr lang="en-US" sz="2800" b="1" u="sng" dirty="0">
                <a:latin typeface="Times New Roman" panose="02020603050405020304" pitchFamily="18" charset="0"/>
                <a:cs typeface="Times New Roman" panose="02020603050405020304" pitchFamily="18" charset="0"/>
              </a:rPr>
              <a:t>2 John 9–11</a:t>
            </a:r>
          </a:p>
          <a:p>
            <a:endParaRPr lang="en-US" sz="2800" baseline="30000" dirty="0">
              <a:latin typeface="Times New Roman" panose="02020603050405020304" pitchFamily="18" charset="0"/>
              <a:cs typeface="Times New Roman" panose="02020603050405020304" pitchFamily="18" charset="0"/>
            </a:endParaRPr>
          </a:p>
          <a:p>
            <a:r>
              <a:rPr lang="en-US" sz="2800" baseline="30000" dirty="0">
                <a:latin typeface="Times New Roman" panose="02020603050405020304" pitchFamily="18" charset="0"/>
                <a:cs typeface="Times New Roman" panose="02020603050405020304" pitchFamily="18" charset="0"/>
              </a:rPr>
              <a:t>9 </a:t>
            </a:r>
            <a:r>
              <a:rPr lang="en-US" sz="2800" dirty="0">
                <a:latin typeface="Times New Roman" panose="02020603050405020304" pitchFamily="18" charset="0"/>
                <a:cs typeface="Times New Roman" panose="02020603050405020304" pitchFamily="18" charset="0"/>
              </a:rPr>
              <a:t>Whoever transgresses and does not abide in the doctrine of Christ does not have God. He who abides in the doctrine of Christ has both the Father and the Son. </a:t>
            </a:r>
          </a:p>
          <a:p>
            <a:endParaRPr lang="en-US" sz="2800" baseline="30000" dirty="0">
              <a:latin typeface="Times New Roman" panose="02020603050405020304" pitchFamily="18" charset="0"/>
              <a:cs typeface="Times New Roman" panose="02020603050405020304" pitchFamily="18" charset="0"/>
            </a:endParaRPr>
          </a:p>
          <a:p>
            <a:r>
              <a:rPr lang="en-US" sz="2800" baseline="30000" dirty="0">
                <a:latin typeface="Times New Roman" panose="02020603050405020304" pitchFamily="18" charset="0"/>
                <a:cs typeface="Times New Roman" panose="02020603050405020304" pitchFamily="18" charset="0"/>
              </a:rPr>
              <a:t>10 </a:t>
            </a:r>
            <a:r>
              <a:rPr lang="en-US" sz="2800" dirty="0">
                <a:latin typeface="Times New Roman" panose="02020603050405020304" pitchFamily="18" charset="0"/>
                <a:cs typeface="Times New Roman" panose="02020603050405020304" pitchFamily="18" charset="0"/>
              </a:rPr>
              <a:t>If anyone comes to you and does not bring this doctrine, do not receive him into your house nor greet him; </a:t>
            </a:r>
          </a:p>
          <a:p>
            <a:endParaRPr lang="en-US" sz="2800" baseline="30000" dirty="0">
              <a:latin typeface="Times New Roman" panose="02020603050405020304" pitchFamily="18" charset="0"/>
              <a:cs typeface="Times New Roman" panose="02020603050405020304" pitchFamily="18" charset="0"/>
            </a:endParaRPr>
          </a:p>
          <a:p>
            <a:r>
              <a:rPr lang="en-US" sz="2800" baseline="30000" dirty="0">
                <a:latin typeface="Times New Roman" panose="02020603050405020304" pitchFamily="18" charset="0"/>
                <a:cs typeface="Times New Roman" panose="02020603050405020304" pitchFamily="18" charset="0"/>
              </a:rPr>
              <a:t>11 </a:t>
            </a:r>
            <a:r>
              <a:rPr lang="en-US" sz="2800" dirty="0">
                <a:latin typeface="Times New Roman" panose="02020603050405020304" pitchFamily="18" charset="0"/>
                <a:cs typeface="Times New Roman" panose="02020603050405020304" pitchFamily="18" charset="0"/>
              </a:rPr>
              <a:t>for he who greets him shares in his evil deeds. </a:t>
            </a:r>
          </a:p>
          <a:p>
            <a:endParaRPr lang="en-US"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536722000"/>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extBox 1"/>
          <p:cNvSpPr txBox="1"/>
          <p:nvPr/>
        </p:nvSpPr>
        <p:spPr>
          <a:xfrm>
            <a:off x="334297" y="0"/>
            <a:ext cx="8632723" cy="6555641"/>
          </a:xfrm>
          <a:prstGeom prst="rect">
            <a:avLst/>
          </a:prstGeom>
          <a:noFill/>
        </p:spPr>
        <p:txBody>
          <a:bodyPr wrap="square" numCol="2"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lumMod val="75000"/>
                </a:prstClr>
              </a:solidFill>
              <a:effectLst/>
              <a:uLnTx/>
              <a:uFillTx/>
              <a:latin typeface="Arial Narrow" panose="020B0606020202030204" pitchFamily="34"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0" cap="none" spc="0" normalizeH="0" baseline="30000" noProof="0" dirty="0">
                <a:ln>
                  <a:noFill/>
                </a:ln>
                <a:solidFill>
                  <a:prstClr val="white">
                    <a:lumMod val="75000"/>
                  </a:prstClr>
                </a:solidFill>
                <a:effectLst/>
                <a:uLnTx/>
                <a:uFillTx/>
                <a:latin typeface="Arial Narrow" panose="020B0606020202030204" pitchFamily="34" charset="0"/>
                <a:ea typeface="+mn-ea"/>
                <a:cs typeface="+mn-cs"/>
              </a:rPr>
              <a:t>1 </a:t>
            </a:r>
            <a:r>
              <a:rPr kumimoji="0" lang="en-US" sz="2000" b="0" i="0" u="none" strike="noStrike" kern="0" cap="none" spc="0" normalizeH="0" baseline="0" noProof="0" dirty="0">
                <a:ln>
                  <a:noFill/>
                </a:ln>
                <a:solidFill>
                  <a:prstClr val="white">
                    <a:lumMod val="75000"/>
                  </a:prstClr>
                </a:solidFill>
                <a:effectLst/>
                <a:uLnTx/>
                <a:uFillTx/>
                <a:latin typeface="Arial Narrow" panose="020B0606020202030204" pitchFamily="34" charset="0"/>
                <a:ea typeface="+mn-ea"/>
                <a:cs typeface="+mn-cs"/>
              </a:rPr>
              <a:t>The Elder, To the elect lady and her children, whom I love in truth, and not only I, but also all those who have known the truth,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0" cap="none" spc="0" normalizeH="0" baseline="30000" noProof="0" dirty="0">
                <a:ln>
                  <a:noFill/>
                </a:ln>
                <a:solidFill>
                  <a:prstClr val="white">
                    <a:lumMod val="75000"/>
                  </a:prstClr>
                </a:solidFill>
                <a:effectLst/>
                <a:uLnTx/>
                <a:uFillTx/>
                <a:latin typeface="Arial Narrow" panose="020B0606020202030204" pitchFamily="34" charset="0"/>
                <a:ea typeface="+mn-ea"/>
                <a:cs typeface="+mn-cs"/>
              </a:rPr>
              <a:t>2 </a:t>
            </a:r>
            <a:r>
              <a:rPr kumimoji="0" lang="en-US" sz="2000" b="0" i="0" u="none" strike="noStrike" kern="0" cap="none" spc="0" normalizeH="0" baseline="0" noProof="0" dirty="0">
                <a:ln>
                  <a:noFill/>
                </a:ln>
                <a:solidFill>
                  <a:prstClr val="white">
                    <a:lumMod val="75000"/>
                  </a:prstClr>
                </a:solidFill>
                <a:effectLst/>
                <a:uLnTx/>
                <a:uFillTx/>
                <a:latin typeface="Arial Narrow" panose="020B0606020202030204" pitchFamily="34" charset="0"/>
                <a:ea typeface="+mn-ea"/>
                <a:cs typeface="+mn-cs"/>
              </a:rPr>
              <a:t>because of the truth which abides in us and will be with us forever: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0" cap="none" spc="0" normalizeH="0" baseline="30000" noProof="0" dirty="0">
                <a:ln>
                  <a:noFill/>
                </a:ln>
                <a:solidFill>
                  <a:prstClr val="white">
                    <a:lumMod val="75000"/>
                  </a:prstClr>
                </a:solidFill>
                <a:effectLst/>
                <a:uLnTx/>
                <a:uFillTx/>
                <a:latin typeface="Arial Narrow" panose="020B0606020202030204" pitchFamily="34" charset="0"/>
                <a:ea typeface="+mn-ea"/>
                <a:cs typeface="+mn-cs"/>
              </a:rPr>
              <a:t>3 </a:t>
            </a:r>
            <a:r>
              <a:rPr kumimoji="0" lang="en-US" sz="2000" b="0" i="0" u="none" strike="noStrike" kern="0" cap="none" spc="0" normalizeH="0" baseline="0" noProof="0" dirty="0">
                <a:ln>
                  <a:noFill/>
                </a:ln>
                <a:solidFill>
                  <a:prstClr val="white">
                    <a:lumMod val="75000"/>
                  </a:prstClr>
                </a:solidFill>
                <a:effectLst/>
                <a:uLnTx/>
                <a:uFillTx/>
                <a:latin typeface="Arial Narrow" panose="020B0606020202030204" pitchFamily="34" charset="0"/>
                <a:ea typeface="+mn-ea"/>
                <a:cs typeface="+mn-cs"/>
              </a:rPr>
              <a:t>Grace, mercy, </a:t>
            </a:r>
            <a:r>
              <a:rPr kumimoji="0" lang="en-US" sz="2000" b="0" i="1" u="none" strike="noStrike" kern="0" cap="none" spc="0" normalizeH="0" baseline="0" noProof="0" dirty="0">
                <a:ln>
                  <a:noFill/>
                </a:ln>
                <a:solidFill>
                  <a:prstClr val="white">
                    <a:lumMod val="75000"/>
                  </a:prstClr>
                </a:solidFill>
                <a:effectLst/>
                <a:uLnTx/>
                <a:uFillTx/>
                <a:latin typeface="Arial Narrow" panose="020B0606020202030204" pitchFamily="34" charset="0"/>
                <a:ea typeface="+mn-ea"/>
                <a:cs typeface="+mn-cs"/>
              </a:rPr>
              <a:t>and</a:t>
            </a:r>
            <a:r>
              <a:rPr kumimoji="0" lang="en-US" sz="2000" b="0" i="0" u="none" strike="noStrike" kern="0" cap="none" spc="0" normalizeH="0" baseline="0" noProof="0" dirty="0">
                <a:ln>
                  <a:noFill/>
                </a:ln>
                <a:solidFill>
                  <a:prstClr val="white">
                    <a:lumMod val="75000"/>
                  </a:prstClr>
                </a:solidFill>
                <a:effectLst/>
                <a:uLnTx/>
                <a:uFillTx/>
                <a:latin typeface="Arial Narrow" panose="020B0606020202030204" pitchFamily="34" charset="0"/>
                <a:ea typeface="+mn-ea"/>
                <a:cs typeface="+mn-cs"/>
              </a:rPr>
              <a:t> peace will be with you from God the Father and from the Lord Jesus Christ, the Son of the Father, in truth and love.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0" cap="none" spc="0" normalizeH="0" baseline="30000" noProof="0" dirty="0">
                <a:ln>
                  <a:noFill/>
                </a:ln>
                <a:solidFill>
                  <a:prstClr val="white">
                    <a:lumMod val="75000"/>
                  </a:prstClr>
                </a:solidFill>
                <a:effectLst/>
                <a:uLnTx/>
                <a:uFillTx/>
                <a:latin typeface="Arial Narrow" panose="020B0606020202030204" pitchFamily="34" charset="0"/>
                <a:ea typeface="+mn-ea"/>
                <a:cs typeface="+mn-cs"/>
              </a:rPr>
              <a:t>4 </a:t>
            </a:r>
            <a:r>
              <a:rPr kumimoji="0" lang="en-US" sz="2000" b="0" i="0" u="none" strike="noStrike" kern="0" cap="none" spc="0" normalizeH="0" baseline="0" noProof="0" dirty="0">
                <a:ln>
                  <a:noFill/>
                </a:ln>
                <a:solidFill>
                  <a:prstClr val="white">
                    <a:lumMod val="75000"/>
                  </a:prstClr>
                </a:solidFill>
                <a:effectLst/>
                <a:uLnTx/>
                <a:uFillTx/>
                <a:latin typeface="Arial Narrow" panose="020B0606020202030204" pitchFamily="34" charset="0"/>
                <a:ea typeface="+mn-ea"/>
                <a:cs typeface="+mn-cs"/>
              </a:rPr>
              <a:t>I rejoiced greatly that I have found </a:t>
            </a:r>
            <a:r>
              <a:rPr kumimoji="0" lang="en-US" sz="2000" b="0" i="1" u="none" strike="noStrike" kern="0" cap="none" spc="0" normalizeH="0" baseline="0" noProof="0" dirty="0">
                <a:ln>
                  <a:noFill/>
                </a:ln>
                <a:solidFill>
                  <a:prstClr val="white">
                    <a:lumMod val="75000"/>
                  </a:prstClr>
                </a:solidFill>
                <a:effectLst/>
                <a:uLnTx/>
                <a:uFillTx/>
                <a:latin typeface="Arial Narrow" panose="020B0606020202030204" pitchFamily="34" charset="0"/>
                <a:ea typeface="+mn-ea"/>
                <a:cs typeface="+mn-cs"/>
              </a:rPr>
              <a:t>some</a:t>
            </a:r>
            <a:r>
              <a:rPr kumimoji="0" lang="en-US" sz="2000" b="0" i="0" u="none" strike="noStrike" kern="0" cap="none" spc="0" normalizeH="0" baseline="0" noProof="0" dirty="0">
                <a:ln>
                  <a:noFill/>
                </a:ln>
                <a:solidFill>
                  <a:prstClr val="white">
                    <a:lumMod val="75000"/>
                  </a:prstClr>
                </a:solidFill>
                <a:effectLst/>
                <a:uLnTx/>
                <a:uFillTx/>
                <a:latin typeface="Arial Narrow" panose="020B0606020202030204" pitchFamily="34" charset="0"/>
                <a:ea typeface="+mn-ea"/>
                <a:cs typeface="+mn-cs"/>
              </a:rPr>
              <a:t> of your children walking in truth, as we received commandment from the Father. </a:t>
            </a:r>
            <a:r>
              <a:rPr kumimoji="0" lang="en-US" sz="2000" b="0" i="0" u="none" strike="noStrike" kern="0" cap="none" spc="0" normalizeH="0" baseline="30000" noProof="0" dirty="0">
                <a:ln>
                  <a:noFill/>
                </a:ln>
                <a:solidFill>
                  <a:prstClr val="white">
                    <a:lumMod val="75000"/>
                  </a:prstClr>
                </a:solidFill>
                <a:effectLst/>
                <a:uLnTx/>
                <a:uFillTx/>
                <a:latin typeface="Arial Narrow" panose="020B0606020202030204" pitchFamily="34" charset="0"/>
                <a:ea typeface="+mn-ea"/>
                <a:cs typeface="+mn-cs"/>
              </a:rPr>
              <a:t>5 </a:t>
            </a:r>
            <a:r>
              <a:rPr kumimoji="0" lang="en-US" sz="2000" b="0" i="0" u="none" strike="noStrike" kern="0" cap="none" spc="0" normalizeH="0" baseline="0" noProof="0" dirty="0">
                <a:ln>
                  <a:noFill/>
                </a:ln>
                <a:solidFill>
                  <a:prstClr val="white">
                    <a:lumMod val="75000"/>
                  </a:prstClr>
                </a:solidFill>
                <a:effectLst/>
                <a:uLnTx/>
                <a:uFillTx/>
                <a:latin typeface="Arial Narrow" panose="020B0606020202030204" pitchFamily="34" charset="0"/>
                <a:ea typeface="+mn-ea"/>
                <a:cs typeface="+mn-cs"/>
              </a:rPr>
              <a:t>And now I plead with you, lady, not as though I wrote a new commandment to you, but that which we have had from the beginning: that we love one another. </a:t>
            </a:r>
            <a:r>
              <a:rPr kumimoji="0" lang="en-US" sz="2000" b="0" i="0" u="none" strike="noStrike" kern="0" cap="none" spc="0" normalizeH="0" baseline="30000" noProof="0" dirty="0">
                <a:ln>
                  <a:noFill/>
                </a:ln>
                <a:solidFill>
                  <a:prstClr val="white">
                    <a:lumMod val="75000"/>
                  </a:prstClr>
                </a:solidFill>
                <a:effectLst/>
                <a:uLnTx/>
                <a:uFillTx/>
                <a:latin typeface="Arial Narrow" panose="020B0606020202030204" pitchFamily="34" charset="0"/>
                <a:ea typeface="+mn-ea"/>
                <a:cs typeface="+mn-cs"/>
              </a:rPr>
              <a:t>6 </a:t>
            </a:r>
            <a:r>
              <a:rPr kumimoji="0" lang="en-US" sz="2000" b="0" i="0" u="none" strike="noStrike" kern="0" cap="none" spc="0" normalizeH="0" baseline="0" noProof="0" dirty="0">
                <a:ln>
                  <a:noFill/>
                </a:ln>
                <a:solidFill>
                  <a:prstClr val="white">
                    <a:lumMod val="75000"/>
                  </a:prstClr>
                </a:solidFill>
                <a:effectLst/>
                <a:uLnTx/>
                <a:uFillTx/>
                <a:latin typeface="Arial Narrow" panose="020B0606020202030204" pitchFamily="34" charset="0"/>
                <a:ea typeface="+mn-ea"/>
                <a:cs typeface="+mn-cs"/>
              </a:rPr>
              <a:t>This is love, that we walk according to His commandments. This is the commandment, that as you have heard from the beginning, you should walk in it.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0" cap="none" spc="0" normalizeH="0" baseline="30000" noProof="0" dirty="0">
                <a:ln>
                  <a:noFill/>
                </a:ln>
                <a:solidFill>
                  <a:prstClr val="white">
                    <a:lumMod val="75000"/>
                  </a:prstClr>
                </a:solidFill>
                <a:effectLst/>
                <a:uLnTx/>
                <a:uFillTx/>
                <a:latin typeface="Arial Narrow" panose="020B0606020202030204" pitchFamily="34" charset="0"/>
                <a:ea typeface="+mn-ea"/>
                <a:cs typeface="+mn-cs"/>
              </a:rPr>
              <a:t>7 </a:t>
            </a:r>
            <a:r>
              <a:rPr kumimoji="0" lang="en-US" sz="2000" b="0" i="0" u="none" strike="noStrike" kern="0" cap="none" spc="0" normalizeH="0" baseline="0" noProof="0" dirty="0">
                <a:ln>
                  <a:noFill/>
                </a:ln>
                <a:solidFill>
                  <a:prstClr val="white">
                    <a:lumMod val="75000"/>
                  </a:prstClr>
                </a:solidFill>
                <a:effectLst/>
                <a:uLnTx/>
                <a:uFillTx/>
                <a:latin typeface="Arial Narrow" panose="020B0606020202030204" pitchFamily="34" charset="0"/>
                <a:ea typeface="+mn-ea"/>
                <a:cs typeface="+mn-cs"/>
              </a:rPr>
              <a:t>For many deceivers have gone out into the world who do not confess Jesus Christ </a:t>
            </a:r>
            <a:r>
              <a:rPr kumimoji="0" lang="en-US" sz="2000" b="0" i="1" u="none" strike="noStrike" kern="0" cap="none" spc="0" normalizeH="0" baseline="0" noProof="0" dirty="0">
                <a:ln>
                  <a:noFill/>
                </a:ln>
                <a:solidFill>
                  <a:prstClr val="white">
                    <a:lumMod val="75000"/>
                  </a:prstClr>
                </a:solidFill>
                <a:effectLst/>
                <a:uLnTx/>
                <a:uFillTx/>
                <a:latin typeface="Arial Narrow" panose="020B0606020202030204" pitchFamily="34" charset="0"/>
                <a:ea typeface="+mn-ea"/>
                <a:cs typeface="+mn-cs"/>
              </a:rPr>
              <a:t>as</a:t>
            </a:r>
            <a:r>
              <a:rPr kumimoji="0" lang="en-US" sz="2000" b="0" i="0" u="none" strike="noStrike" kern="0" cap="none" spc="0" normalizeH="0" baseline="0" noProof="0" dirty="0">
                <a:ln>
                  <a:noFill/>
                </a:ln>
                <a:solidFill>
                  <a:prstClr val="white">
                    <a:lumMod val="75000"/>
                  </a:prstClr>
                </a:solidFill>
                <a:effectLst/>
                <a:uLnTx/>
                <a:uFillTx/>
                <a:latin typeface="Arial Narrow" panose="020B0606020202030204" pitchFamily="34" charset="0"/>
                <a:ea typeface="+mn-ea"/>
                <a:cs typeface="+mn-cs"/>
              </a:rPr>
              <a:t> coming in the flesh. This is a deceiver and an antichrist. </a:t>
            </a:r>
            <a:r>
              <a:rPr kumimoji="0" lang="en-US" sz="2000" b="0" i="0" u="none" strike="noStrike" kern="0" cap="none" spc="0" normalizeH="0" baseline="30000" noProof="0" dirty="0">
                <a:ln>
                  <a:noFill/>
                </a:ln>
                <a:solidFill>
                  <a:prstClr val="white">
                    <a:lumMod val="75000"/>
                  </a:prstClr>
                </a:solidFill>
                <a:effectLst/>
                <a:uLnTx/>
                <a:uFillTx/>
                <a:latin typeface="Arial Narrow" panose="020B0606020202030204" pitchFamily="34" charset="0"/>
                <a:ea typeface="+mn-ea"/>
                <a:cs typeface="+mn-cs"/>
              </a:rPr>
              <a:t>8 </a:t>
            </a:r>
            <a:r>
              <a:rPr kumimoji="0" lang="en-US" sz="2000" b="0" i="0" u="none" strike="noStrike" kern="0" cap="none" spc="0" normalizeH="0" baseline="0" noProof="0" dirty="0">
                <a:ln>
                  <a:noFill/>
                </a:ln>
                <a:solidFill>
                  <a:prstClr val="white">
                    <a:lumMod val="75000"/>
                  </a:prstClr>
                </a:solidFill>
                <a:effectLst/>
                <a:uLnTx/>
                <a:uFillTx/>
                <a:latin typeface="Arial Narrow" panose="020B0606020202030204" pitchFamily="34" charset="0"/>
                <a:ea typeface="+mn-ea"/>
                <a:cs typeface="+mn-cs"/>
              </a:rPr>
              <a:t>Look to yourselves, that we do not lose those things we worked for, but </a:t>
            </a:r>
            <a:r>
              <a:rPr kumimoji="0" lang="en-US" sz="2000" b="0" i="1" u="none" strike="noStrike" kern="0" cap="none" spc="0" normalizeH="0" baseline="0" noProof="0" dirty="0">
                <a:ln>
                  <a:noFill/>
                </a:ln>
                <a:solidFill>
                  <a:prstClr val="white">
                    <a:lumMod val="75000"/>
                  </a:prstClr>
                </a:solidFill>
                <a:effectLst/>
                <a:uLnTx/>
                <a:uFillTx/>
                <a:latin typeface="Arial Narrow" panose="020B0606020202030204" pitchFamily="34" charset="0"/>
                <a:ea typeface="+mn-ea"/>
                <a:cs typeface="+mn-cs"/>
              </a:rPr>
              <a:t>that</a:t>
            </a:r>
            <a:r>
              <a:rPr kumimoji="0" lang="en-US" sz="2000" b="0" i="0" u="none" strike="noStrike" kern="0" cap="none" spc="0" normalizeH="0" baseline="0" noProof="0" dirty="0">
                <a:ln>
                  <a:noFill/>
                </a:ln>
                <a:solidFill>
                  <a:prstClr val="white">
                    <a:lumMod val="75000"/>
                  </a:prstClr>
                </a:solidFill>
                <a:effectLst/>
                <a:uLnTx/>
                <a:uFillTx/>
                <a:latin typeface="Arial Narrow" panose="020B0606020202030204" pitchFamily="34" charset="0"/>
                <a:ea typeface="+mn-ea"/>
                <a:cs typeface="+mn-cs"/>
              </a:rPr>
              <a:t> we may receive a full reward.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0" cap="none" spc="0" normalizeH="0" baseline="30000" noProof="0" dirty="0">
                <a:ln>
                  <a:noFill/>
                </a:ln>
                <a:solidFill>
                  <a:prstClr val="white">
                    <a:lumMod val="75000"/>
                  </a:prstClr>
                </a:solidFill>
                <a:effectLst/>
                <a:uLnTx/>
                <a:uFillTx/>
                <a:latin typeface="Arial Narrow" panose="020B0606020202030204" pitchFamily="34" charset="0"/>
                <a:ea typeface="+mn-ea"/>
                <a:cs typeface="+mn-cs"/>
              </a:rPr>
              <a:t>9 </a:t>
            </a:r>
            <a:r>
              <a:rPr kumimoji="0" lang="en-US" sz="2000" b="0" i="0" u="none" strike="noStrike" kern="0" cap="none" spc="0" normalizeH="0" baseline="0" noProof="0" dirty="0">
                <a:ln>
                  <a:noFill/>
                </a:ln>
                <a:solidFill>
                  <a:prstClr val="white">
                    <a:lumMod val="75000"/>
                  </a:prstClr>
                </a:solidFill>
                <a:effectLst/>
                <a:uLnTx/>
                <a:uFillTx/>
                <a:latin typeface="Arial Narrow" panose="020B0606020202030204" pitchFamily="34" charset="0"/>
                <a:ea typeface="+mn-ea"/>
                <a:cs typeface="+mn-cs"/>
              </a:rPr>
              <a:t>Whoever transgresses and does not abide in the doctrine of Christ does not have God. He who abides in the doctrine of Christ has both the Father and the Son. </a:t>
            </a:r>
            <a:r>
              <a:rPr kumimoji="0" lang="en-US" sz="2000" b="0" i="0" u="none" strike="noStrike" kern="0" cap="none" spc="0" normalizeH="0" baseline="30000" noProof="0" dirty="0">
                <a:ln>
                  <a:noFill/>
                </a:ln>
                <a:solidFill>
                  <a:prstClr val="white">
                    <a:lumMod val="75000"/>
                  </a:prstClr>
                </a:solidFill>
                <a:effectLst/>
                <a:uLnTx/>
                <a:uFillTx/>
                <a:latin typeface="Arial Narrow" panose="020B0606020202030204" pitchFamily="34" charset="0"/>
                <a:ea typeface="+mn-ea"/>
                <a:cs typeface="+mn-cs"/>
              </a:rPr>
              <a:t>10 </a:t>
            </a:r>
            <a:r>
              <a:rPr kumimoji="0" lang="en-US" sz="2000" b="0" i="0" u="none" strike="noStrike" kern="0" cap="none" spc="0" normalizeH="0" baseline="0" noProof="0" dirty="0">
                <a:ln>
                  <a:noFill/>
                </a:ln>
                <a:solidFill>
                  <a:prstClr val="white">
                    <a:lumMod val="75000"/>
                  </a:prstClr>
                </a:solidFill>
                <a:effectLst/>
                <a:uLnTx/>
                <a:uFillTx/>
                <a:latin typeface="Arial Narrow" panose="020B0606020202030204" pitchFamily="34" charset="0"/>
                <a:ea typeface="+mn-ea"/>
                <a:cs typeface="+mn-cs"/>
              </a:rPr>
              <a:t>If anyone comes to you and does not bring this doctrine, do not receive him into your house nor greet him; </a:t>
            </a:r>
            <a:r>
              <a:rPr kumimoji="0" lang="en-US" sz="2000" b="0" i="0" u="none" strike="noStrike" kern="0" cap="none" spc="0" normalizeH="0" baseline="30000" noProof="0" dirty="0">
                <a:ln>
                  <a:noFill/>
                </a:ln>
                <a:solidFill>
                  <a:prstClr val="white">
                    <a:lumMod val="75000"/>
                  </a:prstClr>
                </a:solidFill>
                <a:effectLst/>
                <a:uLnTx/>
                <a:uFillTx/>
                <a:latin typeface="Arial Narrow" panose="020B0606020202030204" pitchFamily="34" charset="0"/>
                <a:ea typeface="+mn-ea"/>
                <a:cs typeface="+mn-cs"/>
              </a:rPr>
              <a:t>11 </a:t>
            </a:r>
            <a:r>
              <a:rPr kumimoji="0" lang="en-US" sz="2000" b="0" i="0" u="none" strike="noStrike" kern="0" cap="none" spc="0" normalizeH="0" baseline="0" noProof="0" dirty="0">
                <a:ln>
                  <a:noFill/>
                </a:ln>
                <a:solidFill>
                  <a:prstClr val="white">
                    <a:lumMod val="75000"/>
                  </a:prstClr>
                </a:solidFill>
                <a:effectLst/>
                <a:uLnTx/>
                <a:uFillTx/>
                <a:latin typeface="Arial Narrow" panose="020B0606020202030204" pitchFamily="34" charset="0"/>
                <a:ea typeface="+mn-ea"/>
                <a:cs typeface="+mn-cs"/>
              </a:rPr>
              <a:t>for he who greets him shares in his evil deeds.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0" cap="none" spc="0" normalizeH="0" baseline="30000" noProof="0" dirty="0">
                <a:ln>
                  <a:noFill/>
                </a:ln>
                <a:solidFill>
                  <a:prstClr val="white">
                    <a:lumMod val="75000"/>
                  </a:prstClr>
                </a:solidFill>
                <a:effectLst/>
                <a:uLnTx/>
                <a:uFillTx/>
                <a:latin typeface="Arial Narrow" panose="020B0606020202030204" pitchFamily="34" charset="0"/>
                <a:ea typeface="+mn-ea"/>
                <a:cs typeface="+mn-cs"/>
              </a:rPr>
              <a:t>12 </a:t>
            </a:r>
            <a:r>
              <a:rPr kumimoji="0" lang="en-US" sz="2000" b="0" i="0" u="none" strike="noStrike" kern="0" cap="none" spc="0" normalizeH="0" baseline="0" noProof="0" dirty="0">
                <a:ln>
                  <a:noFill/>
                </a:ln>
                <a:solidFill>
                  <a:prstClr val="white">
                    <a:lumMod val="75000"/>
                  </a:prstClr>
                </a:solidFill>
                <a:effectLst/>
                <a:uLnTx/>
                <a:uFillTx/>
                <a:latin typeface="Arial Narrow" panose="020B0606020202030204" pitchFamily="34" charset="0"/>
                <a:ea typeface="+mn-ea"/>
                <a:cs typeface="+mn-cs"/>
              </a:rPr>
              <a:t>Having many things to write to you, I did not wish </a:t>
            </a:r>
            <a:r>
              <a:rPr kumimoji="0" lang="en-US" sz="2000" b="0" i="1" u="none" strike="noStrike" kern="0" cap="none" spc="0" normalizeH="0" baseline="0" noProof="0" dirty="0">
                <a:ln>
                  <a:noFill/>
                </a:ln>
                <a:solidFill>
                  <a:prstClr val="white">
                    <a:lumMod val="75000"/>
                  </a:prstClr>
                </a:solidFill>
                <a:effectLst/>
                <a:uLnTx/>
                <a:uFillTx/>
                <a:latin typeface="Arial Narrow" panose="020B0606020202030204" pitchFamily="34" charset="0"/>
                <a:ea typeface="+mn-ea"/>
                <a:cs typeface="+mn-cs"/>
              </a:rPr>
              <a:t>to do so</a:t>
            </a:r>
            <a:r>
              <a:rPr kumimoji="0" lang="en-US" sz="2000" b="0" i="0" u="none" strike="noStrike" kern="0" cap="none" spc="0" normalizeH="0" baseline="0" noProof="0" dirty="0">
                <a:ln>
                  <a:noFill/>
                </a:ln>
                <a:solidFill>
                  <a:prstClr val="white">
                    <a:lumMod val="75000"/>
                  </a:prstClr>
                </a:solidFill>
                <a:effectLst/>
                <a:uLnTx/>
                <a:uFillTx/>
                <a:latin typeface="Arial Narrow" panose="020B0606020202030204" pitchFamily="34" charset="0"/>
                <a:ea typeface="+mn-ea"/>
                <a:cs typeface="+mn-cs"/>
              </a:rPr>
              <a:t> with paper and ink; but I hope to come to you and speak face to face, that our joy may be full.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0" cap="none" spc="0" normalizeH="0" baseline="30000" noProof="0" dirty="0">
                <a:ln>
                  <a:noFill/>
                </a:ln>
                <a:solidFill>
                  <a:prstClr val="white">
                    <a:lumMod val="75000"/>
                  </a:prstClr>
                </a:solidFill>
                <a:effectLst/>
                <a:uLnTx/>
                <a:uFillTx/>
                <a:latin typeface="Arial Narrow" panose="020B0606020202030204" pitchFamily="34" charset="0"/>
                <a:ea typeface="+mn-ea"/>
                <a:cs typeface="+mn-cs"/>
              </a:rPr>
              <a:t>13 </a:t>
            </a:r>
            <a:r>
              <a:rPr kumimoji="0" lang="en-US" sz="2000" b="0" i="0" u="none" strike="noStrike" kern="0" cap="none" spc="0" normalizeH="0" baseline="0" noProof="0" dirty="0">
                <a:ln>
                  <a:noFill/>
                </a:ln>
                <a:solidFill>
                  <a:prstClr val="white">
                    <a:lumMod val="75000"/>
                  </a:prstClr>
                </a:solidFill>
                <a:effectLst/>
                <a:uLnTx/>
                <a:uFillTx/>
                <a:latin typeface="Arial Narrow" panose="020B0606020202030204" pitchFamily="34" charset="0"/>
                <a:ea typeface="+mn-ea"/>
                <a:cs typeface="+mn-cs"/>
              </a:rPr>
              <a:t>The children of your elect sister greet you. Amen. </a:t>
            </a:r>
          </a:p>
        </p:txBody>
      </p:sp>
      <p:sp>
        <p:nvSpPr>
          <p:cNvPr id="3" name="TextBox 2"/>
          <p:cNvSpPr txBox="1"/>
          <p:nvPr/>
        </p:nvSpPr>
        <p:spPr>
          <a:xfrm rot="20923004">
            <a:off x="828909" y="2319452"/>
            <a:ext cx="7295536" cy="1569660"/>
          </a:xfrm>
          <a:prstGeom prst="rect">
            <a:avLst/>
          </a:prstGeom>
          <a:solidFill>
            <a:srgbClr val="FFFFFF">
              <a:alpha val="69804"/>
            </a:srgbClr>
          </a:solidFill>
          <a:ln w="28575">
            <a:solidFill>
              <a:srgbClr val="002060"/>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dirty="0">
                <a:ln>
                  <a:noFill/>
                </a:ln>
                <a:solidFill>
                  <a:sysClr val="windowText" lastClr="000000"/>
                </a:solidFill>
                <a:effectLst/>
                <a:uLnTx/>
                <a:uFillTx/>
                <a:latin typeface="Calibri" panose="020F0502020204030204"/>
                <a:ea typeface="+mn-ea"/>
                <a:cs typeface="+mn-cs"/>
              </a:rPr>
              <a:t>2 John 9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0" cap="none" spc="0" normalizeH="0" baseline="30000" noProof="0" dirty="0">
                <a:ln>
                  <a:noFill/>
                </a:ln>
                <a:solidFill>
                  <a:sysClr val="windowText" lastClr="000000"/>
                </a:solidFill>
                <a:effectLst/>
                <a:uLnTx/>
                <a:uFillTx/>
                <a:latin typeface="Calibri" panose="020F0502020204030204"/>
                <a:ea typeface="+mn-ea"/>
                <a:cs typeface="+mn-cs"/>
              </a:rPr>
              <a:t>9 </a:t>
            </a:r>
            <a:r>
              <a:rPr kumimoji="0" lang="en-US" sz="2400" b="0" i="0" u="none" strike="noStrike" kern="0" cap="none" spc="0" normalizeH="0" baseline="0" noProof="0" dirty="0">
                <a:ln>
                  <a:noFill/>
                </a:ln>
                <a:solidFill>
                  <a:sysClr val="windowText" lastClr="000000"/>
                </a:solidFill>
                <a:effectLst/>
                <a:uLnTx/>
                <a:uFillTx/>
                <a:latin typeface="Calibri" panose="020F0502020204030204"/>
                <a:ea typeface="+mn-ea"/>
                <a:cs typeface="+mn-cs"/>
              </a:rPr>
              <a:t>Whoever transgresses and does not abide in the doctrine of Christ does not have God. He who abides in the doctrine of Christ has both the Father and the Son.</a:t>
            </a:r>
          </a:p>
        </p:txBody>
      </p:sp>
      <p:sp>
        <p:nvSpPr>
          <p:cNvPr id="4" name="Oval 3"/>
          <p:cNvSpPr/>
          <p:nvPr/>
        </p:nvSpPr>
        <p:spPr>
          <a:xfrm>
            <a:off x="745853" y="385275"/>
            <a:ext cx="3960899" cy="1578278"/>
          </a:xfrm>
          <a:prstGeom prst="ellipse">
            <a:avLst/>
          </a:prstGeom>
          <a:solidFill>
            <a:srgbClr val="FFFFFF">
              <a:alpha val="69804"/>
            </a:srgbClr>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rPr>
              <a:t>Summary</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rPr>
              <a:t>of all of 1, 2, 3 John</a:t>
            </a:r>
          </a:p>
        </p:txBody>
      </p:sp>
      <p:sp>
        <p:nvSpPr>
          <p:cNvPr id="5" name="Oval 4"/>
          <p:cNvSpPr/>
          <p:nvPr/>
        </p:nvSpPr>
        <p:spPr>
          <a:xfrm>
            <a:off x="1074302" y="4440823"/>
            <a:ext cx="7642458" cy="2215988"/>
          </a:xfrm>
          <a:prstGeom prst="ellipse">
            <a:avLst/>
          </a:prstGeom>
          <a:solidFill>
            <a:schemeClr val="accent4">
              <a:lumMod val="20000"/>
              <a:lumOff val="80000"/>
              <a:alpha val="69804"/>
            </a:schemeClr>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“..a golden text, a New Testament jewel against the progressives, who seek to reinterpret or go beyond the faith once for all delivered to the saints.”</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B. H. Carroll, 326</a:t>
            </a:r>
          </a:p>
        </p:txBody>
      </p:sp>
    </p:spTree>
    <p:extLst>
      <p:ext uri="{BB962C8B-B14F-4D97-AF65-F5344CB8AC3E}">
        <p14:creationId xmlns:p14="http://schemas.microsoft.com/office/powerpoint/2010/main" val="3600255814"/>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1000" fill="hold"/>
                                        <p:tgtEl>
                                          <p:spTgt spid="4"/>
                                        </p:tgtEl>
                                        <p:attrNameLst>
                                          <p:attrName>ppt_w</p:attrName>
                                        </p:attrNameLst>
                                      </p:cBhvr>
                                      <p:tavLst>
                                        <p:tav tm="0">
                                          <p:val>
                                            <p:fltVal val="0"/>
                                          </p:val>
                                        </p:tav>
                                        <p:tav tm="100000">
                                          <p:val>
                                            <p:strVal val="#ppt_w"/>
                                          </p:val>
                                        </p:tav>
                                      </p:tavLst>
                                    </p:anim>
                                    <p:anim calcmode="lin" valueType="num">
                                      <p:cBhvr>
                                        <p:cTn id="8" dur="1000" fill="hold"/>
                                        <p:tgtEl>
                                          <p:spTgt spid="4"/>
                                        </p:tgtEl>
                                        <p:attrNameLst>
                                          <p:attrName>ppt_h</p:attrName>
                                        </p:attrNameLst>
                                      </p:cBhvr>
                                      <p:tavLst>
                                        <p:tav tm="0">
                                          <p:val>
                                            <p:fltVal val="0"/>
                                          </p:val>
                                        </p:tav>
                                        <p:tav tm="100000">
                                          <p:val>
                                            <p:strVal val="#ppt_h"/>
                                          </p:val>
                                        </p:tav>
                                      </p:tavLst>
                                    </p:anim>
                                    <p:animEffect transition="in" filter="fade">
                                      <p:cBhvr>
                                        <p:cTn id="9" dur="1000"/>
                                        <p:tgtEl>
                                          <p:spTgt spid="4"/>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5"/>
                                        </p:tgtEl>
                                        <p:attrNameLst>
                                          <p:attrName>style.visibility</p:attrName>
                                        </p:attrNameLst>
                                      </p:cBhvr>
                                      <p:to>
                                        <p:strVal val="visible"/>
                                      </p:to>
                                    </p:set>
                                    <p:anim calcmode="lin" valueType="num">
                                      <p:cBhvr>
                                        <p:cTn id="14" dur="1000" fill="hold"/>
                                        <p:tgtEl>
                                          <p:spTgt spid="5"/>
                                        </p:tgtEl>
                                        <p:attrNameLst>
                                          <p:attrName>ppt_w</p:attrName>
                                        </p:attrNameLst>
                                      </p:cBhvr>
                                      <p:tavLst>
                                        <p:tav tm="0">
                                          <p:val>
                                            <p:fltVal val="0"/>
                                          </p:val>
                                        </p:tav>
                                        <p:tav tm="100000">
                                          <p:val>
                                            <p:strVal val="#ppt_w"/>
                                          </p:val>
                                        </p:tav>
                                      </p:tavLst>
                                    </p:anim>
                                    <p:anim calcmode="lin" valueType="num">
                                      <p:cBhvr>
                                        <p:cTn id="15" dur="1000" fill="hold"/>
                                        <p:tgtEl>
                                          <p:spTgt spid="5"/>
                                        </p:tgtEl>
                                        <p:attrNameLst>
                                          <p:attrName>ppt_h</p:attrName>
                                        </p:attrNameLst>
                                      </p:cBhvr>
                                      <p:tavLst>
                                        <p:tav tm="0">
                                          <p:val>
                                            <p:fltVal val="0"/>
                                          </p:val>
                                        </p:tav>
                                        <p:tav tm="100000">
                                          <p:val>
                                            <p:strVal val="#ppt_h"/>
                                          </p:val>
                                        </p:tav>
                                      </p:tavLst>
                                    </p:anim>
                                    <p:animEffect transition="in" filter="fade">
                                      <p:cBhvr>
                                        <p:cTn id="16" dur="1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Lst>
  </p:timing>
</p:sld>
</file>

<file path=ppt/slides/slide3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extBox 1"/>
          <p:cNvSpPr txBox="1"/>
          <p:nvPr/>
        </p:nvSpPr>
        <p:spPr>
          <a:xfrm>
            <a:off x="737420" y="658762"/>
            <a:ext cx="7796981" cy="5262979"/>
          </a:xfrm>
          <a:prstGeom prst="rect">
            <a:avLst/>
          </a:prstGeom>
          <a:solidFill>
            <a:srgbClr val="FFFFFF">
              <a:alpha val="60000"/>
            </a:srgbClr>
          </a:solidFill>
          <a:ln>
            <a:solidFill>
              <a:srgbClr val="002060"/>
            </a:solidFill>
          </a:ln>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800" b="1" i="0" u="sng" strike="noStrike" kern="0" cap="none" spc="0" normalizeH="0" baseline="0" noProof="0" dirty="0">
                <a:ln>
                  <a:noFill/>
                </a:ln>
                <a:solidFill>
                  <a:sysClr val="windowText" lastClr="000000"/>
                </a:solidFill>
                <a:effectLst/>
                <a:uLnTx/>
                <a:uFillTx/>
                <a:latin typeface="Times New Roman" panose="02020603050405020304" pitchFamily="18" charset="0"/>
                <a:cs typeface="Times New Roman" panose="02020603050405020304" pitchFamily="18" charset="0"/>
              </a:rPr>
              <a:t>2 John 9–11</a:t>
            </a:r>
          </a:p>
          <a:p>
            <a:pPr marL="0" marR="0" lvl="0" indent="0" defTabSz="914400" eaLnBrk="1" fontAlgn="auto" latinLnBrk="0" hangingPunct="1">
              <a:lnSpc>
                <a:spcPct val="100000"/>
              </a:lnSpc>
              <a:spcBef>
                <a:spcPts val="0"/>
              </a:spcBef>
              <a:spcAft>
                <a:spcPts val="0"/>
              </a:spcAft>
              <a:buClrTx/>
              <a:buSzTx/>
              <a:buFontTx/>
              <a:buNone/>
              <a:tabLst/>
              <a:defRPr/>
            </a:pPr>
            <a:endParaRPr kumimoji="0" lang="en-US" sz="2800" b="0" i="0" u="none" strike="noStrike" kern="0" cap="none" spc="0" normalizeH="0" baseline="30000" noProof="0" dirty="0">
              <a:ln>
                <a:noFill/>
              </a:ln>
              <a:solidFill>
                <a:sysClr val="windowText" lastClr="000000"/>
              </a:solidFill>
              <a:effectLst/>
              <a:uLnTx/>
              <a:uFillTx/>
              <a:latin typeface="Times New Roman" panose="02020603050405020304" pitchFamily="18" charset="0"/>
              <a:cs typeface="Times New Roman" panose="02020603050405020304" pitchFamily="18" charset="0"/>
            </a:endParaRPr>
          </a:p>
          <a:p>
            <a:pPr marL="0" marR="0" lvl="0" indent="0" defTabSz="914400" eaLnBrk="1" fontAlgn="auto" latinLnBrk="0" hangingPunct="1">
              <a:lnSpc>
                <a:spcPct val="100000"/>
              </a:lnSpc>
              <a:spcBef>
                <a:spcPts val="0"/>
              </a:spcBef>
              <a:spcAft>
                <a:spcPts val="0"/>
              </a:spcAft>
              <a:buClrTx/>
              <a:buSzTx/>
              <a:buFontTx/>
              <a:buNone/>
              <a:tabLst/>
              <a:defRPr/>
            </a:pPr>
            <a:r>
              <a:rPr kumimoji="0" lang="en-US" sz="2800" b="0" i="0" u="none" strike="noStrike" kern="0" cap="none" spc="0" normalizeH="0" baseline="30000" noProof="0" dirty="0">
                <a:ln>
                  <a:noFill/>
                </a:ln>
                <a:solidFill>
                  <a:sysClr val="windowText" lastClr="000000"/>
                </a:solidFill>
                <a:effectLst/>
                <a:uLnTx/>
                <a:uFillTx/>
                <a:latin typeface="Times New Roman" panose="02020603050405020304" pitchFamily="18" charset="0"/>
                <a:cs typeface="Times New Roman" panose="02020603050405020304" pitchFamily="18" charset="0"/>
              </a:rPr>
              <a:t>9 </a:t>
            </a:r>
            <a:r>
              <a:rPr kumimoji="0" lang="en-US" sz="2800" b="0" i="0" u="none" strike="noStrike" kern="0" cap="none" spc="0" normalizeH="0" baseline="0" noProof="0" dirty="0">
                <a:ln>
                  <a:noFill/>
                </a:ln>
                <a:solidFill>
                  <a:sysClr val="windowText" lastClr="000000"/>
                </a:solidFill>
                <a:effectLst/>
                <a:uLnTx/>
                <a:uFillTx/>
                <a:latin typeface="Times New Roman" panose="02020603050405020304" pitchFamily="18" charset="0"/>
                <a:cs typeface="Times New Roman" panose="02020603050405020304" pitchFamily="18" charset="0"/>
              </a:rPr>
              <a:t>Whoever transgresses and does not abide in the </a:t>
            </a:r>
            <a:r>
              <a:rPr kumimoji="0" lang="en-US" sz="2800" b="1" i="0" u="sng" strike="noStrike" kern="0" cap="none" spc="0" normalizeH="0" baseline="0" noProof="0" dirty="0">
                <a:ln>
                  <a:noFill/>
                </a:ln>
                <a:solidFill>
                  <a:sysClr val="windowText" lastClr="000000"/>
                </a:solidFill>
                <a:effectLst/>
                <a:uLnTx/>
                <a:uFillTx/>
                <a:latin typeface="Times New Roman" panose="02020603050405020304" pitchFamily="18" charset="0"/>
                <a:cs typeface="Times New Roman" panose="02020603050405020304" pitchFamily="18" charset="0"/>
              </a:rPr>
              <a:t>doctrine</a:t>
            </a:r>
            <a:r>
              <a:rPr kumimoji="0" lang="en-US" sz="2800" b="0" i="0" u="none" strike="noStrike" kern="0" cap="none" spc="0" normalizeH="0" baseline="0" noProof="0" dirty="0">
                <a:ln>
                  <a:noFill/>
                </a:ln>
                <a:solidFill>
                  <a:sysClr val="windowText" lastClr="000000"/>
                </a:solidFill>
                <a:effectLst/>
                <a:uLnTx/>
                <a:uFillTx/>
                <a:latin typeface="Times New Roman" panose="02020603050405020304" pitchFamily="18" charset="0"/>
                <a:cs typeface="Times New Roman" panose="02020603050405020304" pitchFamily="18" charset="0"/>
              </a:rPr>
              <a:t> of Christ does not have God. He who abides in the </a:t>
            </a:r>
            <a:r>
              <a:rPr kumimoji="0" lang="en-US" sz="2800" b="1" i="0" u="sng" strike="noStrike" kern="0" cap="none" spc="0" normalizeH="0" baseline="0" noProof="0" dirty="0">
                <a:ln>
                  <a:noFill/>
                </a:ln>
                <a:solidFill>
                  <a:sysClr val="windowText" lastClr="000000"/>
                </a:solidFill>
                <a:effectLst/>
                <a:uLnTx/>
                <a:uFillTx/>
                <a:latin typeface="Times New Roman" panose="02020603050405020304" pitchFamily="18" charset="0"/>
                <a:cs typeface="Times New Roman" panose="02020603050405020304" pitchFamily="18" charset="0"/>
              </a:rPr>
              <a:t>doctrine</a:t>
            </a:r>
            <a:r>
              <a:rPr kumimoji="0" lang="en-US" sz="2800" b="0" i="0" u="none" strike="noStrike" kern="0" cap="none" spc="0" normalizeH="0" baseline="0" noProof="0" dirty="0">
                <a:ln>
                  <a:noFill/>
                </a:ln>
                <a:solidFill>
                  <a:sysClr val="windowText" lastClr="000000"/>
                </a:solidFill>
                <a:effectLst/>
                <a:uLnTx/>
                <a:uFillTx/>
                <a:latin typeface="Times New Roman" panose="02020603050405020304" pitchFamily="18" charset="0"/>
                <a:cs typeface="Times New Roman" panose="02020603050405020304" pitchFamily="18" charset="0"/>
              </a:rPr>
              <a:t> of Christ has both the Father and the Son. </a:t>
            </a:r>
          </a:p>
          <a:p>
            <a:pPr marL="0" marR="0" lvl="0" indent="0" defTabSz="914400" eaLnBrk="1" fontAlgn="auto" latinLnBrk="0" hangingPunct="1">
              <a:lnSpc>
                <a:spcPct val="100000"/>
              </a:lnSpc>
              <a:spcBef>
                <a:spcPts val="0"/>
              </a:spcBef>
              <a:spcAft>
                <a:spcPts val="0"/>
              </a:spcAft>
              <a:buClrTx/>
              <a:buSzTx/>
              <a:buFontTx/>
              <a:buNone/>
              <a:tabLst/>
              <a:defRPr/>
            </a:pPr>
            <a:endParaRPr kumimoji="0" lang="en-US" sz="2800" b="0" i="0" u="none" strike="noStrike" kern="0" cap="none" spc="0" normalizeH="0" baseline="30000" noProof="0" dirty="0">
              <a:ln>
                <a:noFill/>
              </a:ln>
              <a:solidFill>
                <a:sysClr val="windowText" lastClr="000000"/>
              </a:solidFill>
              <a:effectLst/>
              <a:uLnTx/>
              <a:uFillTx/>
              <a:latin typeface="Times New Roman" panose="02020603050405020304" pitchFamily="18" charset="0"/>
              <a:cs typeface="Times New Roman" panose="02020603050405020304" pitchFamily="18" charset="0"/>
            </a:endParaRPr>
          </a:p>
          <a:p>
            <a:pPr marL="0" marR="0" lvl="0" indent="0" defTabSz="914400" eaLnBrk="1" fontAlgn="auto" latinLnBrk="0" hangingPunct="1">
              <a:lnSpc>
                <a:spcPct val="100000"/>
              </a:lnSpc>
              <a:spcBef>
                <a:spcPts val="0"/>
              </a:spcBef>
              <a:spcAft>
                <a:spcPts val="0"/>
              </a:spcAft>
              <a:buClrTx/>
              <a:buSzTx/>
              <a:buFontTx/>
              <a:buNone/>
              <a:tabLst/>
              <a:defRPr/>
            </a:pPr>
            <a:r>
              <a:rPr kumimoji="0" lang="en-US" sz="2800" b="0" i="0" u="none" strike="noStrike" kern="0" cap="none" spc="0" normalizeH="0" baseline="30000" noProof="0" dirty="0">
                <a:ln>
                  <a:noFill/>
                </a:ln>
                <a:solidFill>
                  <a:sysClr val="windowText" lastClr="000000"/>
                </a:solidFill>
                <a:effectLst/>
                <a:uLnTx/>
                <a:uFillTx/>
                <a:latin typeface="Times New Roman" panose="02020603050405020304" pitchFamily="18" charset="0"/>
                <a:cs typeface="Times New Roman" panose="02020603050405020304" pitchFamily="18" charset="0"/>
              </a:rPr>
              <a:t>10 </a:t>
            </a:r>
            <a:r>
              <a:rPr kumimoji="0" lang="en-US" sz="2800" b="0" i="0" u="none" strike="noStrike" kern="0" cap="none" spc="0" normalizeH="0" baseline="0" noProof="0" dirty="0">
                <a:ln>
                  <a:noFill/>
                </a:ln>
                <a:solidFill>
                  <a:sysClr val="windowText" lastClr="000000"/>
                </a:solidFill>
                <a:effectLst/>
                <a:uLnTx/>
                <a:uFillTx/>
                <a:latin typeface="Times New Roman" panose="02020603050405020304" pitchFamily="18" charset="0"/>
                <a:cs typeface="Times New Roman" panose="02020603050405020304" pitchFamily="18" charset="0"/>
              </a:rPr>
              <a:t>If anyone comes to you and does not bring this </a:t>
            </a:r>
            <a:r>
              <a:rPr kumimoji="0" lang="en-US" sz="2800" b="1" i="0" u="sng" strike="noStrike" kern="0" cap="none" spc="0" normalizeH="0" baseline="0" noProof="0" dirty="0">
                <a:ln>
                  <a:noFill/>
                </a:ln>
                <a:solidFill>
                  <a:sysClr val="windowText" lastClr="000000"/>
                </a:solidFill>
                <a:effectLst/>
                <a:uLnTx/>
                <a:uFillTx/>
                <a:latin typeface="Times New Roman" panose="02020603050405020304" pitchFamily="18" charset="0"/>
                <a:cs typeface="Times New Roman" panose="02020603050405020304" pitchFamily="18" charset="0"/>
              </a:rPr>
              <a:t>doctrine</a:t>
            </a:r>
            <a:r>
              <a:rPr kumimoji="0" lang="en-US" sz="2800" b="0" i="0" u="none" strike="noStrike" kern="0" cap="none" spc="0" normalizeH="0" baseline="0" noProof="0" dirty="0">
                <a:ln>
                  <a:noFill/>
                </a:ln>
                <a:solidFill>
                  <a:sysClr val="windowText" lastClr="000000"/>
                </a:solidFill>
                <a:effectLst/>
                <a:uLnTx/>
                <a:uFillTx/>
                <a:latin typeface="Times New Roman" panose="02020603050405020304" pitchFamily="18" charset="0"/>
                <a:cs typeface="Times New Roman" panose="02020603050405020304" pitchFamily="18" charset="0"/>
              </a:rPr>
              <a:t>, do not receive him into your house nor greet him; </a:t>
            </a:r>
          </a:p>
          <a:p>
            <a:pPr marL="0" marR="0" lvl="0" indent="0" defTabSz="914400" eaLnBrk="1" fontAlgn="auto" latinLnBrk="0" hangingPunct="1">
              <a:lnSpc>
                <a:spcPct val="100000"/>
              </a:lnSpc>
              <a:spcBef>
                <a:spcPts val="0"/>
              </a:spcBef>
              <a:spcAft>
                <a:spcPts val="0"/>
              </a:spcAft>
              <a:buClrTx/>
              <a:buSzTx/>
              <a:buFontTx/>
              <a:buNone/>
              <a:tabLst/>
              <a:defRPr/>
            </a:pPr>
            <a:endParaRPr kumimoji="0" lang="en-US" sz="2800" b="0" i="0" u="none" strike="noStrike" kern="0" cap="none" spc="0" normalizeH="0" baseline="30000" noProof="0" dirty="0">
              <a:ln>
                <a:noFill/>
              </a:ln>
              <a:solidFill>
                <a:sysClr val="windowText" lastClr="000000"/>
              </a:solidFill>
              <a:effectLst/>
              <a:uLnTx/>
              <a:uFillTx/>
              <a:latin typeface="Times New Roman" panose="02020603050405020304" pitchFamily="18" charset="0"/>
              <a:cs typeface="Times New Roman" panose="02020603050405020304" pitchFamily="18" charset="0"/>
            </a:endParaRPr>
          </a:p>
          <a:p>
            <a:pPr marL="0" marR="0" lvl="0" indent="0" defTabSz="914400" eaLnBrk="1" fontAlgn="auto" latinLnBrk="0" hangingPunct="1">
              <a:lnSpc>
                <a:spcPct val="100000"/>
              </a:lnSpc>
              <a:spcBef>
                <a:spcPts val="0"/>
              </a:spcBef>
              <a:spcAft>
                <a:spcPts val="0"/>
              </a:spcAft>
              <a:buClrTx/>
              <a:buSzTx/>
              <a:buFontTx/>
              <a:buNone/>
              <a:tabLst/>
              <a:defRPr/>
            </a:pPr>
            <a:r>
              <a:rPr kumimoji="0" lang="en-US" sz="2800" b="0" i="0" u="none" strike="noStrike" kern="0" cap="none" spc="0" normalizeH="0" baseline="30000" noProof="0" dirty="0">
                <a:ln>
                  <a:noFill/>
                </a:ln>
                <a:solidFill>
                  <a:sysClr val="windowText" lastClr="000000"/>
                </a:solidFill>
                <a:effectLst/>
                <a:uLnTx/>
                <a:uFillTx/>
                <a:latin typeface="Times New Roman" panose="02020603050405020304" pitchFamily="18" charset="0"/>
                <a:cs typeface="Times New Roman" panose="02020603050405020304" pitchFamily="18" charset="0"/>
              </a:rPr>
              <a:t>11 </a:t>
            </a:r>
            <a:r>
              <a:rPr kumimoji="0" lang="en-US" sz="2800" b="0" i="0" u="none" strike="noStrike" kern="0" cap="none" spc="0" normalizeH="0" baseline="0" noProof="0" dirty="0">
                <a:ln>
                  <a:noFill/>
                </a:ln>
                <a:solidFill>
                  <a:sysClr val="windowText" lastClr="000000"/>
                </a:solidFill>
                <a:effectLst/>
                <a:uLnTx/>
                <a:uFillTx/>
                <a:latin typeface="Times New Roman" panose="02020603050405020304" pitchFamily="18" charset="0"/>
                <a:cs typeface="Times New Roman" panose="02020603050405020304" pitchFamily="18" charset="0"/>
              </a:rPr>
              <a:t>for he who greets him shares in his evil deeds. </a:t>
            </a:r>
          </a:p>
          <a:p>
            <a:pPr marL="0" marR="0" lvl="0" indent="0" defTabSz="914400" eaLnBrk="1" fontAlgn="auto" latinLnBrk="0" hangingPunct="1">
              <a:lnSpc>
                <a:spcPct val="100000"/>
              </a:lnSpc>
              <a:spcBef>
                <a:spcPts val="0"/>
              </a:spcBef>
              <a:spcAft>
                <a:spcPts val="0"/>
              </a:spcAft>
              <a:buClrTx/>
              <a:buSzTx/>
              <a:buFontTx/>
              <a:buNone/>
              <a:tabLst/>
              <a:defRPr/>
            </a:pPr>
            <a:endParaRPr kumimoji="0" lang="en-US" sz="2800" b="0" i="0" u="none" strike="noStrike" kern="0" cap="none" spc="0" normalizeH="0" baseline="0" noProof="0" dirty="0">
              <a:ln>
                <a:noFill/>
              </a:ln>
              <a:solidFill>
                <a:sysClr val="windowText" lastClr="000000"/>
              </a:solidFill>
              <a:effectLst/>
              <a:uLnTx/>
              <a:uFillTx/>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036490732"/>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4D1BD243-E69A-8733-AB2D-E7D3E1508F89}"/>
              </a:ext>
            </a:extLst>
          </p:cNvPr>
          <p:cNvSpPr txBox="1"/>
          <p:nvPr/>
        </p:nvSpPr>
        <p:spPr>
          <a:xfrm>
            <a:off x="1219199" y="2299497"/>
            <a:ext cx="7924801" cy="461665"/>
          </a:xfrm>
          <a:prstGeom prst="rect">
            <a:avLst/>
          </a:prstGeom>
          <a:noFill/>
        </p:spPr>
        <p:txBody>
          <a:bodyPr wrap="square" rtlCol="0">
            <a:spAutoFit/>
          </a:bodyPr>
          <a:lstStyle/>
          <a:p>
            <a:pPr marL="457200" indent="-457200" algn="l">
              <a:buFont typeface="+mj-lt"/>
              <a:buAutoNum type="alphaUcPeriod"/>
            </a:pPr>
            <a:r>
              <a:rPr lang="en-US" sz="2400" u="sng" dirty="0">
                <a:solidFill>
                  <a:srgbClr val="000000"/>
                </a:solidFill>
              </a:rPr>
              <a:t>“Doctrine” = revealed truth</a:t>
            </a:r>
          </a:p>
        </p:txBody>
      </p:sp>
      <p:sp>
        <p:nvSpPr>
          <p:cNvPr id="4" name="TextBox 3">
            <a:extLst>
              <a:ext uri="{FF2B5EF4-FFF2-40B4-BE49-F238E27FC236}">
                <a16:creationId xmlns:a16="http://schemas.microsoft.com/office/drawing/2014/main" id="{5AFFAF87-0FBE-7FCE-1F27-4BFB8CA62101}"/>
              </a:ext>
            </a:extLst>
          </p:cNvPr>
          <p:cNvSpPr txBox="1"/>
          <p:nvPr/>
        </p:nvSpPr>
        <p:spPr>
          <a:xfrm>
            <a:off x="1219200" y="601169"/>
            <a:ext cx="7297272" cy="584775"/>
          </a:xfrm>
          <a:prstGeom prst="rect">
            <a:avLst/>
          </a:prstGeom>
          <a:noFill/>
        </p:spPr>
        <p:txBody>
          <a:bodyPr wrap="square" rtlCol="0">
            <a:spAutoFit/>
          </a:bodyPr>
          <a:lstStyle/>
          <a:p>
            <a:pPr marL="571500" indent="-571500" algn="ctr">
              <a:buFont typeface="+mj-lt"/>
              <a:buAutoNum type="romanUcPeriod" startAt="3"/>
            </a:pPr>
            <a:r>
              <a:rPr lang="en-US" sz="3200" dirty="0">
                <a:solidFill>
                  <a:srgbClr val="002060"/>
                </a:solidFill>
                <a:effectLst>
                  <a:outerShdw blurRad="38100" dist="38100" dir="2700000" algn="tl">
                    <a:srgbClr val="000000">
                      <a:alpha val="43137"/>
                    </a:srgbClr>
                  </a:outerShdw>
                </a:effectLst>
                <a:latin typeface="Georgia Pro Cond Semibold" panose="02040706050405020303" pitchFamily="18" charset="0"/>
              </a:rPr>
              <a:t> Forbidden Fellowship</a:t>
            </a:r>
          </a:p>
        </p:txBody>
      </p:sp>
    </p:spTree>
    <p:extLst>
      <p:ext uri="{BB962C8B-B14F-4D97-AF65-F5344CB8AC3E}">
        <p14:creationId xmlns:p14="http://schemas.microsoft.com/office/powerpoint/2010/main" val="113584336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TextBox 2"/>
          <p:cNvSpPr txBox="1"/>
          <p:nvPr/>
        </p:nvSpPr>
        <p:spPr>
          <a:xfrm>
            <a:off x="510138" y="125129"/>
            <a:ext cx="8085222" cy="6001643"/>
          </a:xfrm>
          <a:prstGeom prst="rect">
            <a:avLst/>
          </a:prstGeom>
          <a:solidFill>
            <a:srgbClr val="FFF2CC">
              <a:alpha val="69804"/>
            </a:srgbClr>
          </a:solidFill>
        </p:spPr>
        <p:txBody>
          <a:bodyPr wrap="square" rtlCol="0">
            <a:spAutoFit/>
          </a:bodyPr>
          <a:lstStyle/>
          <a:p>
            <a:endParaRPr lang="en-US" sz="2000" dirty="0"/>
          </a:p>
          <a:p>
            <a:pPr algn="ctr"/>
            <a:r>
              <a:rPr lang="en-US" sz="2800" dirty="0"/>
              <a:t>2 John</a:t>
            </a:r>
          </a:p>
          <a:p>
            <a:r>
              <a:rPr lang="en-US" sz="2400" baseline="30000" dirty="0"/>
              <a:t>1 </a:t>
            </a:r>
            <a:r>
              <a:rPr lang="en-US" sz="2400" dirty="0"/>
              <a:t>The Elder, To the elect lady and her children, whom I love in </a:t>
            </a:r>
            <a:r>
              <a:rPr lang="en-US" sz="2400" b="1" u="sng" dirty="0"/>
              <a:t>truth</a:t>
            </a:r>
            <a:r>
              <a:rPr lang="en-US" sz="2400" dirty="0"/>
              <a:t>, and not only I, but also all those who have known </a:t>
            </a:r>
            <a:r>
              <a:rPr lang="en-US" sz="2400" b="1" u="sng" dirty="0"/>
              <a:t>the truth</a:t>
            </a:r>
            <a:r>
              <a:rPr lang="en-US" sz="2400" dirty="0"/>
              <a:t>, </a:t>
            </a:r>
          </a:p>
          <a:p>
            <a:endParaRPr lang="en-US" sz="2400" dirty="0"/>
          </a:p>
          <a:p>
            <a:r>
              <a:rPr lang="en-US" sz="2400" baseline="30000" dirty="0"/>
              <a:t>2 </a:t>
            </a:r>
            <a:r>
              <a:rPr lang="en-US" sz="2400" dirty="0"/>
              <a:t>because of </a:t>
            </a:r>
            <a:r>
              <a:rPr lang="en-US" sz="2400" b="1" u="sng" dirty="0"/>
              <a:t>the truth</a:t>
            </a:r>
            <a:r>
              <a:rPr lang="en-US" sz="2400" dirty="0"/>
              <a:t> which abides in us and will be with us forever: </a:t>
            </a:r>
          </a:p>
          <a:p>
            <a:endParaRPr lang="en-US" sz="2400" dirty="0"/>
          </a:p>
          <a:p>
            <a:r>
              <a:rPr lang="en-US" sz="2400" baseline="30000" dirty="0"/>
              <a:t>3 </a:t>
            </a:r>
            <a:r>
              <a:rPr lang="en-US" sz="2400" dirty="0"/>
              <a:t>Grace, mercy, </a:t>
            </a:r>
            <a:r>
              <a:rPr lang="en-US" sz="2400" i="1" dirty="0"/>
              <a:t>and</a:t>
            </a:r>
            <a:r>
              <a:rPr lang="en-US" sz="2400" dirty="0"/>
              <a:t> peace will be with you from God the Father and from the Lord Jesus Christ, the Son of the Father, in truth and love.</a:t>
            </a:r>
          </a:p>
          <a:p>
            <a:r>
              <a:rPr lang="en-US" sz="2400" dirty="0"/>
              <a:t> </a:t>
            </a:r>
          </a:p>
          <a:p>
            <a:r>
              <a:rPr lang="en-US" sz="2400" baseline="30000" dirty="0"/>
              <a:t>4 </a:t>
            </a:r>
            <a:r>
              <a:rPr lang="en-US" sz="2400" dirty="0"/>
              <a:t>I rejoiced greatly that I have found </a:t>
            </a:r>
            <a:r>
              <a:rPr lang="en-US" sz="2400" i="1" dirty="0"/>
              <a:t>some</a:t>
            </a:r>
            <a:r>
              <a:rPr lang="en-US" sz="2400" dirty="0"/>
              <a:t> of your children </a:t>
            </a:r>
            <a:r>
              <a:rPr lang="en-US" sz="2400" b="1" u="sng" dirty="0"/>
              <a:t>walking in truth</a:t>
            </a:r>
            <a:r>
              <a:rPr lang="en-US" sz="2400" dirty="0"/>
              <a:t>, as we received </a:t>
            </a:r>
            <a:r>
              <a:rPr lang="en-US" sz="2400" b="1" u="sng" dirty="0"/>
              <a:t>commandment</a:t>
            </a:r>
            <a:r>
              <a:rPr lang="en-US" sz="2400" dirty="0"/>
              <a:t> from the Father.</a:t>
            </a:r>
            <a:endParaRPr lang="en-US" sz="2000" dirty="0"/>
          </a:p>
        </p:txBody>
      </p:sp>
    </p:spTree>
    <p:extLst>
      <p:ext uri="{BB962C8B-B14F-4D97-AF65-F5344CB8AC3E}">
        <p14:creationId xmlns:p14="http://schemas.microsoft.com/office/powerpoint/2010/main" val="3447274986"/>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TextBox 2"/>
          <p:cNvSpPr txBox="1"/>
          <p:nvPr/>
        </p:nvSpPr>
        <p:spPr>
          <a:xfrm>
            <a:off x="510138" y="125129"/>
            <a:ext cx="8085222" cy="5632311"/>
          </a:xfrm>
          <a:prstGeom prst="rect">
            <a:avLst/>
          </a:prstGeom>
          <a:solidFill>
            <a:srgbClr val="FFF2CC">
              <a:alpha val="69804"/>
            </a:srgbClr>
          </a:solidFill>
        </p:spPr>
        <p:txBody>
          <a:bodyPr wrap="square" rtlCol="0">
            <a:spAutoFit/>
          </a:bodyPr>
          <a:lstStyle/>
          <a:p>
            <a:endParaRPr lang="en-US" sz="2000" dirty="0"/>
          </a:p>
          <a:p>
            <a:pPr algn="ctr"/>
            <a:r>
              <a:rPr lang="en-US" sz="2800" dirty="0"/>
              <a:t>2 John</a:t>
            </a:r>
          </a:p>
          <a:p>
            <a:r>
              <a:rPr lang="en-US" sz="2400" dirty="0"/>
              <a:t> </a:t>
            </a:r>
            <a:r>
              <a:rPr lang="en-US" sz="2400" baseline="30000" dirty="0"/>
              <a:t>5 </a:t>
            </a:r>
            <a:r>
              <a:rPr lang="en-US" sz="2400" dirty="0"/>
              <a:t>And now I plead with you, lady, not as though I wrote a new </a:t>
            </a:r>
            <a:r>
              <a:rPr lang="en-US" sz="2400" b="1" u="sng" dirty="0"/>
              <a:t>commandment</a:t>
            </a:r>
            <a:r>
              <a:rPr lang="en-US" sz="2400" dirty="0"/>
              <a:t> to you, but that which we have had from the beginning: that we love one another. </a:t>
            </a:r>
          </a:p>
          <a:p>
            <a:endParaRPr lang="en-US" sz="2400" baseline="30000" dirty="0"/>
          </a:p>
          <a:p>
            <a:r>
              <a:rPr lang="en-US" sz="2400" baseline="30000" dirty="0"/>
              <a:t>6 </a:t>
            </a:r>
            <a:r>
              <a:rPr lang="en-US" sz="2400" dirty="0"/>
              <a:t>This is love, that we </a:t>
            </a:r>
            <a:r>
              <a:rPr lang="en-US" sz="2400" b="1" u="sng" dirty="0"/>
              <a:t>walk according to His commandments</a:t>
            </a:r>
            <a:r>
              <a:rPr lang="en-US" sz="2400" dirty="0"/>
              <a:t>. This is the </a:t>
            </a:r>
            <a:r>
              <a:rPr lang="en-US" sz="2400" b="1" u="sng" dirty="0"/>
              <a:t>commandment</a:t>
            </a:r>
            <a:r>
              <a:rPr lang="en-US" sz="2400" dirty="0"/>
              <a:t>, that as you have heard from the beginning, you should walk in it. </a:t>
            </a:r>
          </a:p>
          <a:p>
            <a:endParaRPr lang="en-US" sz="2400" baseline="30000" dirty="0"/>
          </a:p>
          <a:p>
            <a:r>
              <a:rPr lang="en-US" sz="2400" baseline="30000" dirty="0"/>
              <a:t>7 </a:t>
            </a:r>
            <a:r>
              <a:rPr lang="en-US" sz="2400" dirty="0"/>
              <a:t>For many deceivers have gone out into the world who do not confess Jesus Christ </a:t>
            </a:r>
            <a:r>
              <a:rPr lang="en-US" sz="2400" i="1" dirty="0"/>
              <a:t>as</a:t>
            </a:r>
            <a:r>
              <a:rPr lang="en-US" sz="2400" dirty="0"/>
              <a:t> coming in the flesh. This is a deceiver and an antichrist. </a:t>
            </a:r>
          </a:p>
          <a:p>
            <a:endParaRPr lang="en-US" sz="2400" baseline="30000" dirty="0"/>
          </a:p>
          <a:p>
            <a:r>
              <a:rPr lang="en-US" sz="2400" baseline="30000" dirty="0"/>
              <a:t>8 </a:t>
            </a:r>
            <a:r>
              <a:rPr lang="en-US" sz="2400" dirty="0"/>
              <a:t>Look to yourselves, that we do not lose those things we worked for, but </a:t>
            </a:r>
            <a:r>
              <a:rPr lang="en-US" sz="2400" i="1" dirty="0"/>
              <a:t>that</a:t>
            </a:r>
            <a:r>
              <a:rPr lang="en-US" sz="2400" dirty="0"/>
              <a:t> we may receive a full reward. </a:t>
            </a:r>
            <a:endParaRPr lang="en-US" sz="2000" dirty="0"/>
          </a:p>
        </p:txBody>
      </p:sp>
    </p:spTree>
    <p:extLst>
      <p:ext uri="{BB962C8B-B14F-4D97-AF65-F5344CB8AC3E}">
        <p14:creationId xmlns:p14="http://schemas.microsoft.com/office/powerpoint/2010/main" val="1950891375"/>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TextBox 2"/>
          <p:cNvSpPr txBox="1"/>
          <p:nvPr/>
        </p:nvSpPr>
        <p:spPr>
          <a:xfrm>
            <a:off x="510138" y="125129"/>
            <a:ext cx="8085222" cy="6063198"/>
          </a:xfrm>
          <a:prstGeom prst="rect">
            <a:avLst/>
          </a:prstGeom>
          <a:solidFill>
            <a:srgbClr val="FFF2CC">
              <a:alpha val="69804"/>
            </a:srgbClr>
          </a:solidFill>
        </p:spPr>
        <p:txBody>
          <a:bodyPr wrap="square" rtlCol="0">
            <a:spAutoFit/>
          </a:bodyPr>
          <a:lstStyle/>
          <a:p>
            <a:endParaRPr lang="en-US" sz="2000" dirty="0"/>
          </a:p>
          <a:p>
            <a:pPr algn="ctr"/>
            <a:r>
              <a:rPr lang="en-US" sz="2800" dirty="0"/>
              <a:t>2 John</a:t>
            </a:r>
          </a:p>
          <a:p>
            <a:endParaRPr lang="en-US" sz="2400" baseline="30000" dirty="0"/>
          </a:p>
          <a:p>
            <a:r>
              <a:rPr lang="en-US" sz="2400" baseline="30000" dirty="0"/>
              <a:t>9 </a:t>
            </a:r>
            <a:r>
              <a:rPr lang="en-US" sz="2400" dirty="0"/>
              <a:t>Whoever transgresses and does not abide in the </a:t>
            </a:r>
            <a:r>
              <a:rPr lang="en-US" sz="2400" b="1" u="sng" dirty="0"/>
              <a:t>doctrine of Christ</a:t>
            </a:r>
            <a:r>
              <a:rPr lang="en-US" sz="2400" dirty="0"/>
              <a:t> does not have God. He who abides in the </a:t>
            </a:r>
            <a:r>
              <a:rPr lang="en-US" sz="2400" b="1" u="sng" dirty="0"/>
              <a:t>doctrine of Christ</a:t>
            </a:r>
            <a:r>
              <a:rPr lang="en-US" sz="2400" dirty="0"/>
              <a:t> has both the Father and the Son. </a:t>
            </a:r>
          </a:p>
          <a:p>
            <a:endParaRPr lang="en-US" sz="2400" baseline="30000" dirty="0"/>
          </a:p>
          <a:p>
            <a:r>
              <a:rPr lang="en-US" sz="2400" baseline="30000" dirty="0"/>
              <a:t>10 </a:t>
            </a:r>
            <a:r>
              <a:rPr lang="en-US" sz="2400" dirty="0"/>
              <a:t>If anyone comes to you and does not bring this </a:t>
            </a:r>
            <a:r>
              <a:rPr lang="en-US" sz="2400" b="1" u="sng" dirty="0"/>
              <a:t>doctrine</a:t>
            </a:r>
            <a:r>
              <a:rPr lang="en-US" sz="2400" dirty="0"/>
              <a:t>, do not receive him into your house nor greet him; </a:t>
            </a:r>
          </a:p>
          <a:p>
            <a:endParaRPr lang="en-US" sz="2400" baseline="30000" dirty="0"/>
          </a:p>
          <a:p>
            <a:r>
              <a:rPr lang="en-US" sz="2400" baseline="30000" dirty="0"/>
              <a:t>11 </a:t>
            </a:r>
            <a:r>
              <a:rPr lang="en-US" sz="2400" dirty="0"/>
              <a:t>for he who greets him shares in his evil deeds. </a:t>
            </a:r>
          </a:p>
          <a:p>
            <a:endParaRPr lang="en-US" sz="2400" baseline="30000" dirty="0"/>
          </a:p>
          <a:p>
            <a:r>
              <a:rPr lang="en-US" sz="2400" baseline="30000" dirty="0"/>
              <a:t>12 </a:t>
            </a:r>
            <a:r>
              <a:rPr lang="en-US" sz="2400" dirty="0"/>
              <a:t>Having many things to </a:t>
            </a:r>
            <a:r>
              <a:rPr lang="en-US" sz="2400" b="1" u="sng" dirty="0"/>
              <a:t>write to you</a:t>
            </a:r>
            <a:r>
              <a:rPr lang="en-US" sz="2400" dirty="0"/>
              <a:t>, I did not wish </a:t>
            </a:r>
            <a:r>
              <a:rPr lang="en-US" sz="2400" i="1" dirty="0"/>
              <a:t>to do so</a:t>
            </a:r>
            <a:r>
              <a:rPr lang="en-US" sz="2400" dirty="0"/>
              <a:t> with paper and ink; but I hope to come to you and speak face to face, that our joy may be full. </a:t>
            </a:r>
          </a:p>
          <a:p>
            <a:endParaRPr lang="en-US" sz="2400" baseline="30000" dirty="0"/>
          </a:p>
          <a:p>
            <a:r>
              <a:rPr lang="en-US" sz="2400" baseline="30000" dirty="0"/>
              <a:t>13 </a:t>
            </a:r>
            <a:r>
              <a:rPr lang="en-US" sz="2400" dirty="0"/>
              <a:t>The children of your elect sister greet you. Amen. </a:t>
            </a:r>
          </a:p>
          <a:p>
            <a:endParaRPr lang="en-US" sz="2000" dirty="0"/>
          </a:p>
        </p:txBody>
      </p:sp>
    </p:spTree>
    <p:extLst>
      <p:ext uri="{BB962C8B-B14F-4D97-AF65-F5344CB8AC3E}">
        <p14:creationId xmlns:p14="http://schemas.microsoft.com/office/powerpoint/2010/main" val="1323852920"/>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4D1BD243-E69A-8733-AB2D-E7D3E1508F89}"/>
              </a:ext>
            </a:extLst>
          </p:cNvPr>
          <p:cNvSpPr txBox="1"/>
          <p:nvPr/>
        </p:nvSpPr>
        <p:spPr>
          <a:xfrm>
            <a:off x="1219199" y="2299497"/>
            <a:ext cx="7924801" cy="984885"/>
          </a:xfrm>
          <a:prstGeom prst="rect">
            <a:avLst/>
          </a:prstGeom>
          <a:noFill/>
        </p:spPr>
        <p:txBody>
          <a:bodyPr wrap="square" rtlCol="0">
            <a:spAutoFit/>
          </a:bodyPr>
          <a:lstStyle/>
          <a:p>
            <a:pPr marL="457200" indent="-457200" algn="l">
              <a:buFont typeface="+mj-lt"/>
              <a:buAutoNum type="alphaUcPeriod"/>
            </a:pPr>
            <a:r>
              <a:rPr lang="en-US" sz="2400" u="sng" dirty="0">
                <a:solidFill>
                  <a:srgbClr val="000000"/>
                </a:solidFill>
              </a:rPr>
              <a:t>“Doctrine” = revealed truth</a:t>
            </a:r>
          </a:p>
          <a:p>
            <a:pPr marL="457200" indent="-457200" algn="l">
              <a:buFont typeface="+mj-lt"/>
              <a:buAutoNum type="alphaUcPeriod"/>
            </a:pPr>
            <a:endParaRPr lang="en-US" sz="1000" u="sng" dirty="0">
              <a:solidFill>
                <a:srgbClr val="000000"/>
              </a:solidFill>
            </a:endParaRPr>
          </a:p>
          <a:p>
            <a:pPr marL="457200" indent="-457200" algn="l">
              <a:buFont typeface="+mj-lt"/>
              <a:buAutoNum type="alphaUcPeriod"/>
            </a:pPr>
            <a:r>
              <a:rPr lang="en-US" sz="2400" u="sng" dirty="0">
                <a:solidFill>
                  <a:srgbClr val="000000"/>
                </a:solidFill>
              </a:rPr>
              <a:t>Argument: “Doctrine of Christ” = about Christ </a:t>
            </a:r>
          </a:p>
        </p:txBody>
      </p:sp>
      <p:sp>
        <p:nvSpPr>
          <p:cNvPr id="4" name="TextBox 3">
            <a:extLst>
              <a:ext uri="{FF2B5EF4-FFF2-40B4-BE49-F238E27FC236}">
                <a16:creationId xmlns:a16="http://schemas.microsoft.com/office/drawing/2014/main" id="{5AFFAF87-0FBE-7FCE-1F27-4BFB8CA62101}"/>
              </a:ext>
            </a:extLst>
          </p:cNvPr>
          <p:cNvSpPr txBox="1"/>
          <p:nvPr/>
        </p:nvSpPr>
        <p:spPr>
          <a:xfrm>
            <a:off x="1219200" y="601169"/>
            <a:ext cx="7297272" cy="584775"/>
          </a:xfrm>
          <a:prstGeom prst="rect">
            <a:avLst/>
          </a:prstGeom>
          <a:noFill/>
        </p:spPr>
        <p:txBody>
          <a:bodyPr wrap="square" rtlCol="0">
            <a:spAutoFit/>
          </a:bodyPr>
          <a:lstStyle/>
          <a:p>
            <a:pPr marL="571500" indent="-571500" algn="ctr">
              <a:buFont typeface="+mj-lt"/>
              <a:buAutoNum type="romanUcPeriod" startAt="3"/>
            </a:pPr>
            <a:r>
              <a:rPr lang="en-US" sz="3200" dirty="0">
                <a:solidFill>
                  <a:srgbClr val="002060"/>
                </a:solidFill>
                <a:effectLst>
                  <a:outerShdw blurRad="38100" dist="38100" dir="2700000" algn="tl">
                    <a:srgbClr val="000000">
                      <a:alpha val="43137"/>
                    </a:srgbClr>
                  </a:outerShdw>
                </a:effectLst>
                <a:latin typeface="Georgia Pro Cond Semibold" panose="02040706050405020303" pitchFamily="18" charset="0"/>
              </a:rPr>
              <a:t> Forbidden Fellowship</a:t>
            </a:r>
          </a:p>
        </p:txBody>
      </p:sp>
    </p:spTree>
    <p:extLst>
      <p:ext uri="{BB962C8B-B14F-4D97-AF65-F5344CB8AC3E}">
        <p14:creationId xmlns:p14="http://schemas.microsoft.com/office/powerpoint/2010/main" val="349361063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extBox 1"/>
          <p:cNvSpPr txBox="1"/>
          <p:nvPr/>
        </p:nvSpPr>
        <p:spPr>
          <a:xfrm>
            <a:off x="381000" y="381000"/>
            <a:ext cx="8382000" cy="1354217"/>
          </a:xfrm>
          <a:prstGeom prst="rect">
            <a:avLst/>
          </a:prstGeom>
          <a:solidFill>
            <a:schemeClr val="tx2"/>
          </a:solidFill>
          <a:ln>
            <a:solidFill>
              <a:schemeClr val="bg1"/>
            </a:solidFill>
          </a:ln>
          <a:effectLst/>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400" i="0" u="sng" strike="noStrike" kern="0" cap="none" spc="0" normalizeH="0" baseline="0" noProof="0" dirty="0">
                <a:ln>
                  <a:noFill/>
                </a:ln>
                <a:solidFill>
                  <a:srgbClr val="FFFF00"/>
                </a:solidFill>
                <a:effectLst/>
                <a:uLnTx/>
                <a:uFillTx/>
                <a:latin typeface="Arial Rounded MT Bold" pitchFamily="34" charset="0"/>
              </a:rPr>
              <a:t>Argument:</a:t>
            </a:r>
            <a:r>
              <a:rPr kumimoji="0" lang="en-US" sz="2400" i="0" u="none" strike="noStrike" kern="0" cap="none" spc="0" normalizeH="0" baseline="0" noProof="0" dirty="0">
                <a:ln>
                  <a:noFill/>
                </a:ln>
                <a:solidFill>
                  <a:srgbClr val="FFFF00"/>
                </a:solidFill>
                <a:effectLst/>
                <a:uLnTx/>
                <a:uFillTx/>
                <a:latin typeface="Arial Rounded MT Bold" pitchFamily="34" charset="0"/>
              </a:rPr>
              <a:t> “Doctrine of Christ” = Doctrine </a:t>
            </a:r>
            <a:r>
              <a:rPr kumimoji="0" lang="en-US" sz="2400" i="0" u="sng" strike="noStrike" kern="0" cap="none" spc="0" normalizeH="0" baseline="0" noProof="0" dirty="0">
                <a:ln>
                  <a:noFill/>
                </a:ln>
                <a:solidFill>
                  <a:srgbClr val="FFFF00"/>
                </a:solidFill>
                <a:effectLst/>
                <a:uLnTx/>
                <a:uFillTx/>
                <a:latin typeface="Arial Rounded MT Bold" pitchFamily="34" charset="0"/>
              </a:rPr>
              <a:t>about</a:t>
            </a:r>
            <a:r>
              <a:rPr kumimoji="0" lang="en-US" sz="2400" i="0" u="none" strike="noStrike" kern="0" cap="none" spc="0" normalizeH="0" baseline="0" noProof="0" dirty="0">
                <a:ln>
                  <a:noFill/>
                </a:ln>
                <a:solidFill>
                  <a:srgbClr val="FFFF00"/>
                </a:solidFill>
                <a:effectLst/>
                <a:uLnTx/>
                <a:uFillTx/>
                <a:latin typeface="Arial Rounded MT Bold" pitchFamily="34" charset="0"/>
              </a:rPr>
              <a:t> Christ, not doctrine he taught</a:t>
            </a:r>
          </a:p>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000" i="0" u="none" strike="noStrike" kern="0" cap="none" spc="0" normalizeH="0" baseline="0" noProof="0" dirty="0">
              <a:ln>
                <a:noFill/>
              </a:ln>
              <a:solidFill>
                <a:srgbClr val="FFFF00"/>
              </a:solidFill>
              <a:effectLst/>
              <a:uLnTx/>
              <a:uFillTx/>
              <a:latin typeface="Arial Rounded MT Bold" pitchFamily="34" charset="0"/>
            </a:endParaRP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400" i="0" u="none" strike="noStrike" kern="0" cap="none" spc="0" normalizeH="0" baseline="0" noProof="0" dirty="0">
                <a:ln>
                  <a:noFill/>
                </a:ln>
                <a:solidFill>
                  <a:srgbClr val="FFFF00"/>
                </a:solidFill>
                <a:effectLst/>
                <a:uLnTx/>
                <a:uFillTx/>
                <a:latin typeface="Arial Rounded MT Bold" pitchFamily="34" charset="0"/>
              </a:rPr>
              <a:t>* </a:t>
            </a:r>
            <a:r>
              <a:rPr kumimoji="0" lang="en-US" sz="2400" i="1" u="none" strike="noStrike" kern="0" cap="none" spc="0" normalizeH="0" baseline="0" noProof="0" dirty="0">
                <a:ln>
                  <a:noFill/>
                </a:ln>
                <a:solidFill>
                  <a:srgbClr val="FFFF00"/>
                </a:solidFill>
                <a:effectLst/>
                <a:uLnTx/>
                <a:uFillTx/>
                <a:latin typeface="Arial" panose="020B0604020202020204" pitchFamily="34" charset="0"/>
                <a:cs typeface="Arial" panose="020B0604020202020204" pitchFamily="34" charset="0"/>
              </a:rPr>
              <a:t>Thus – broader fellowship – Unity in diversity</a:t>
            </a:r>
          </a:p>
        </p:txBody>
      </p:sp>
      <p:sp>
        <p:nvSpPr>
          <p:cNvPr id="3" name="TextBox 2"/>
          <p:cNvSpPr txBox="1"/>
          <p:nvPr/>
        </p:nvSpPr>
        <p:spPr>
          <a:xfrm>
            <a:off x="1248076" y="1893770"/>
            <a:ext cx="6477000" cy="4247317"/>
          </a:xfrm>
          <a:prstGeom prst="rect">
            <a:avLst/>
          </a:prstGeom>
          <a:noFill/>
        </p:spPr>
        <p:txBody>
          <a:bodyPr wrap="square" rtlCol="0">
            <a:spAutoFit/>
          </a:bodyPr>
          <a:lstStyle/>
          <a:p>
            <a:pPr marL="0" marR="0" lvl="0" indent="0" defTabSz="914400" eaLnBrk="1" fontAlgn="auto" latinLnBrk="0" hangingPunct="1">
              <a:lnSpc>
                <a:spcPct val="150000"/>
              </a:lnSpc>
              <a:spcBef>
                <a:spcPts val="0"/>
              </a:spcBef>
              <a:spcAft>
                <a:spcPts val="0"/>
              </a:spcAft>
              <a:buClrTx/>
              <a:buSzTx/>
              <a:buFont typeface="Arial" pitchFamily="34" charset="0"/>
              <a:buChar char="•"/>
              <a:tabLst/>
              <a:defRPr/>
            </a:pPr>
            <a:r>
              <a:rPr kumimoji="0" lang="en-US" sz="3600" b="0" i="0" u="none" strike="noStrike" kern="0" cap="none" spc="0" normalizeH="0" baseline="0" noProof="0" dirty="0">
                <a:ln>
                  <a:noFill/>
                </a:ln>
                <a:solidFill>
                  <a:srgbClr val="000000"/>
                </a:solidFill>
                <a:effectLst>
                  <a:outerShdw blurRad="38100" dist="38100" dir="2700000" algn="tl">
                    <a:srgbClr val="000000">
                      <a:alpha val="43137"/>
                    </a:srgbClr>
                  </a:outerShdw>
                </a:effectLst>
                <a:uLnTx/>
                <a:uFillTx/>
                <a:latin typeface="Arial Narrow" pitchFamily="34" charset="0"/>
              </a:rPr>
              <a:t> Doctrine of Pharisees (Matt. 16:12)</a:t>
            </a:r>
          </a:p>
          <a:p>
            <a:pPr marL="0" marR="0" lvl="0" indent="0" defTabSz="914400" eaLnBrk="1" fontAlgn="auto" latinLnBrk="0" hangingPunct="1">
              <a:lnSpc>
                <a:spcPct val="150000"/>
              </a:lnSpc>
              <a:spcBef>
                <a:spcPts val="0"/>
              </a:spcBef>
              <a:spcAft>
                <a:spcPts val="0"/>
              </a:spcAft>
              <a:buClrTx/>
              <a:buSzTx/>
              <a:buFont typeface="Arial" pitchFamily="34" charset="0"/>
              <a:buChar char="•"/>
              <a:tabLst/>
              <a:defRPr/>
            </a:pPr>
            <a:r>
              <a:rPr kumimoji="0" lang="en-US" sz="3600" b="0" i="0" u="none" strike="noStrike" kern="0" cap="none" spc="0" normalizeH="0" baseline="0" noProof="0" dirty="0">
                <a:ln>
                  <a:noFill/>
                </a:ln>
                <a:solidFill>
                  <a:srgbClr val="000000"/>
                </a:solidFill>
                <a:effectLst>
                  <a:outerShdw blurRad="38100" dist="38100" dir="2700000" algn="tl">
                    <a:srgbClr val="000000">
                      <a:alpha val="43137"/>
                    </a:srgbClr>
                  </a:outerShdw>
                </a:effectLst>
                <a:uLnTx/>
                <a:uFillTx/>
                <a:latin typeface="Arial Narrow" pitchFamily="34" charset="0"/>
              </a:rPr>
              <a:t> Doctrine of Balaam (Rev. 2:14)</a:t>
            </a:r>
          </a:p>
          <a:p>
            <a:pPr marL="0" marR="0" lvl="0" indent="0" defTabSz="914400" eaLnBrk="1" fontAlgn="auto" latinLnBrk="0" hangingPunct="1">
              <a:lnSpc>
                <a:spcPct val="150000"/>
              </a:lnSpc>
              <a:spcBef>
                <a:spcPts val="0"/>
              </a:spcBef>
              <a:spcAft>
                <a:spcPts val="0"/>
              </a:spcAft>
              <a:buClrTx/>
              <a:buSzTx/>
              <a:buFont typeface="Arial" pitchFamily="34" charset="0"/>
              <a:buChar char="•"/>
              <a:tabLst/>
              <a:defRPr/>
            </a:pPr>
            <a:r>
              <a:rPr kumimoji="0" lang="en-US" sz="3600" b="0" i="0" u="none" strike="noStrike" kern="0" cap="none" spc="0" normalizeH="0" baseline="0" noProof="0" dirty="0">
                <a:ln>
                  <a:noFill/>
                </a:ln>
                <a:solidFill>
                  <a:srgbClr val="000000"/>
                </a:solidFill>
                <a:effectLst>
                  <a:outerShdw blurRad="38100" dist="38100" dir="2700000" algn="tl">
                    <a:srgbClr val="000000">
                      <a:alpha val="43137"/>
                    </a:srgbClr>
                  </a:outerShdw>
                </a:effectLst>
                <a:uLnTx/>
                <a:uFillTx/>
                <a:latin typeface="Arial Narrow" pitchFamily="34" charset="0"/>
              </a:rPr>
              <a:t> Doctrine of </a:t>
            </a:r>
            <a:r>
              <a:rPr kumimoji="0" lang="en-US" sz="3600" b="0" i="0" u="none" strike="noStrike" kern="0" cap="none" spc="0" normalizeH="0" baseline="0" noProof="0" dirty="0" err="1">
                <a:ln>
                  <a:noFill/>
                </a:ln>
                <a:solidFill>
                  <a:srgbClr val="000000"/>
                </a:solidFill>
                <a:effectLst>
                  <a:outerShdw blurRad="38100" dist="38100" dir="2700000" algn="tl">
                    <a:srgbClr val="000000">
                      <a:alpha val="43137"/>
                    </a:srgbClr>
                  </a:outerShdw>
                </a:effectLst>
                <a:uLnTx/>
                <a:uFillTx/>
                <a:latin typeface="Arial Narrow" pitchFamily="34" charset="0"/>
              </a:rPr>
              <a:t>Nicolaitans</a:t>
            </a:r>
            <a:r>
              <a:rPr kumimoji="0" lang="en-US" sz="3600" b="0" i="0" u="none" strike="noStrike" kern="0" cap="none" spc="0" normalizeH="0" baseline="0" noProof="0" dirty="0">
                <a:ln>
                  <a:noFill/>
                </a:ln>
                <a:solidFill>
                  <a:srgbClr val="000000"/>
                </a:solidFill>
                <a:effectLst>
                  <a:outerShdw blurRad="38100" dist="38100" dir="2700000" algn="tl">
                    <a:srgbClr val="000000">
                      <a:alpha val="43137"/>
                    </a:srgbClr>
                  </a:outerShdw>
                </a:effectLst>
                <a:uLnTx/>
                <a:uFillTx/>
                <a:latin typeface="Arial Narrow" pitchFamily="34" charset="0"/>
              </a:rPr>
              <a:t> (Rev. 2:15)</a:t>
            </a:r>
          </a:p>
          <a:p>
            <a:pPr marL="0" marR="0" lvl="0" indent="0" defTabSz="914400" eaLnBrk="1" fontAlgn="auto" latinLnBrk="0" hangingPunct="1">
              <a:lnSpc>
                <a:spcPct val="150000"/>
              </a:lnSpc>
              <a:spcBef>
                <a:spcPts val="0"/>
              </a:spcBef>
              <a:spcAft>
                <a:spcPts val="0"/>
              </a:spcAft>
              <a:buClrTx/>
              <a:buSzTx/>
              <a:buFont typeface="Arial" pitchFamily="34" charset="0"/>
              <a:buChar char="•"/>
              <a:tabLst/>
              <a:defRPr/>
            </a:pPr>
            <a:r>
              <a:rPr kumimoji="0" lang="en-US" sz="3600" b="0" i="0" u="none" strike="noStrike" kern="0" cap="none" spc="0" normalizeH="0" baseline="0" noProof="0" dirty="0">
                <a:ln>
                  <a:noFill/>
                </a:ln>
                <a:solidFill>
                  <a:srgbClr val="000000"/>
                </a:solidFill>
                <a:effectLst>
                  <a:outerShdw blurRad="38100" dist="38100" dir="2700000" algn="tl">
                    <a:srgbClr val="000000">
                      <a:alpha val="43137"/>
                    </a:srgbClr>
                  </a:outerShdw>
                </a:effectLst>
                <a:uLnTx/>
                <a:uFillTx/>
                <a:latin typeface="Arial Narrow" pitchFamily="34" charset="0"/>
              </a:rPr>
              <a:t> Doctrine of the Lord (Acts 13:12)</a:t>
            </a:r>
          </a:p>
          <a:p>
            <a:pPr marL="0" marR="0" lvl="0" indent="0" defTabSz="914400" eaLnBrk="1" fontAlgn="auto" latinLnBrk="0" hangingPunct="1">
              <a:lnSpc>
                <a:spcPct val="150000"/>
              </a:lnSpc>
              <a:spcBef>
                <a:spcPts val="0"/>
              </a:spcBef>
              <a:spcAft>
                <a:spcPts val="0"/>
              </a:spcAft>
              <a:buClrTx/>
              <a:buSzTx/>
              <a:buFont typeface="Arial" pitchFamily="34" charset="0"/>
              <a:buChar char="•"/>
              <a:tabLst/>
              <a:defRPr/>
            </a:pPr>
            <a:r>
              <a:rPr kumimoji="0" lang="en-US" sz="3600" b="0" i="0" u="none" strike="noStrike" kern="0" cap="none" spc="0" normalizeH="0" baseline="0" noProof="0" dirty="0">
                <a:ln>
                  <a:noFill/>
                </a:ln>
                <a:solidFill>
                  <a:srgbClr val="000000"/>
                </a:solidFill>
                <a:effectLst>
                  <a:outerShdw blurRad="38100" dist="38100" dir="2700000" algn="tl">
                    <a:srgbClr val="000000">
                      <a:alpha val="43137"/>
                    </a:srgbClr>
                  </a:outerShdw>
                </a:effectLst>
                <a:uLnTx/>
                <a:uFillTx/>
                <a:latin typeface="Arial Narrow" pitchFamily="34" charset="0"/>
              </a:rPr>
              <a:t> Doctrine of God (Tit. 2:10)</a:t>
            </a:r>
          </a:p>
        </p:txBody>
      </p:sp>
    </p:spTree>
    <p:extLst>
      <p:ext uri="{BB962C8B-B14F-4D97-AF65-F5344CB8AC3E}">
        <p14:creationId xmlns:p14="http://schemas.microsoft.com/office/powerpoint/2010/main" val="3489500047"/>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Effect transition="in" filter="fade">
                                      <p:cBhvr>
                                        <p:cTn id="28" dur="1000"/>
                                        <p:tgtEl>
                                          <p:spTgt spid="3">
                                            <p:txEl>
                                              <p:pRg st="3" end="3"/>
                                            </p:txEl>
                                          </p:spTgt>
                                        </p:tgtEl>
                                      </p:cBhvr>
                                    </p:animEffect>
                                    <p:anim calcmode="lin" valueType="num">
                                      <p:cBhvr>
                                        <p:cTn id="29"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3">
                                            <p:txEl>
                                              <p:pRg st="4" end="4"/>
                                            </p:txEl>
                                          </p:spTgt>
                                        </p:tgtEl>
                                        <p:attrNameLst>
                                          <p:attrName>style.visibility</p:attrName>
                                        </p:attrNameLst>
                                      </p:cBhvr>
                                      <p:to>
                                        <p:strVal val="visible"/>
                                      </p:to>
                                    </p:set>
                                    <p:animEffect transition="in" filter="fade">
                                      <p:cBhvr>
                                        <p:cTn id="35" dur="1000"/>
                                        <p:tgtEl>
                                          <p:spTgt spid="3">
                                            <p:txEl>
                                              <p:pRg st="4" end="4"/>
                                            </p:txEl>
                                          </p:spTgt>
                                        </p:tgtEl>
                                      </p:cBhvr>
                                    </p:animEffect>
                                    <p:anim calcmode="lin" valueType="num">
                                      <p:cBhvr>
                                        <p:cTn id="36"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Rectangle 4"/>
          <p:cNvSpPr/>
          <p:nvPr/>
        </p:nvSpPr>
        <p:spPr>
          <a:xfrm>
            <a:off x="765685" y="795801"/>
            <a:ext cx="7562238" cy="1631216"/>
          </a:xfrm>
          <a:prstGeom prst="rect">
            <a:avLst/>
          </a:prstGeom>
          <a:solidFill>
            <a:srgbClr val="FFFFFF"/>
          </a:solidFill>
          <a:ln w="28575">
            <a:solidFill>
              <a:srgbClr val="002060"/>
            </a:solidFill>
          </a:ln>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2800" b="0" i="0" u="none" strike="noStrike" kern="0" cap="none" spc="0" normalizeH="0" baseline="0" noProof="0" dirty="0">
                <a:ln>
                  <a:noFill/>
                </a:ln>
                <a:solidFill>
                  <a:sysClr val="windowText" lastClr="000000"/>
                </a:solidFill>
                <a:effectLst/>
                <a:uLnTx/>
                <a:uFillTx/>
              </a:rPr>
              <a:t> “Not the teaching </a:t>
            </a:r>
            <a:r>
              <a:rPr kumimoji="0" lang="en-US" sz="2800" b="0" i="1" u="none" strike="noStrike" kern="0" cap="none" spc="0" normalizeH="0" baseline="0" noProof="0" dirty="0">
                <a:ln>
                  <a:noFill/>
                </a:ln>
                <a:solidFill>
                  <a:sysClr val="windowText" lastClr="000000"/>
                </a:solidFill>
                <a:effectLst/>
                <a:uLnTx/>
                <a:uFillTx/>
              </a:rPr>
              <a:t>concerning Christ, but the teaching of Christ Himself and of His apostles.”</a:t>
            </a:r>
          </a:p>
          <a:p>
            <a:pPr marL="0" marR="0" lvl="0" indent="0" defTabSz="914400" eaLnBrk="1" fontAlgn="auto" latinLnBrk="0" hangingPunct="1">
              <a:lnSpc>
                <a:spcPct val="100000"/>
              </a:lnSpc>
              <a:spcBef>
                <a:spcPts val="0"/>
              </a:spcBef>
              <a:spcAft>
                <a:spcPts val="0"/>
              </a:spcAft>
              <a:buClrTx/>
              <a:buSzTx/>
              <a:buFontTx/>
              <a:buNone/>
              <a:tabLst/>
              <a:defRPr/>
            </a:pPr>
            <a:endParaRPr kumimoji="0" lang="en-US" sz="2400" b="0" i="1" u="none" strike="noStrike" kern="0" cap="none" spc="0" normalizeH="0" baseline="0" noProof="0" dirty="0">
              <a:ln>
                <a:noFill/>
              </a:ln>
              <a:solidFill>
                <a:sysClr val="windowText" lastClr="000000"/>
              </a:solidFill>
              <a:effectLst/>
              <a:uLnTx/>
              <a:uFillTx/>
            </a:endParaRPr>
          </a:p>
          <a:p>
            <a:pPr marL="0" marR="0" lvl="0" indent="0" defTabSz="914400" eaLnBrk="1" fontAlgn="auto" latinLnBrk="0" hangingPunct="1">
              <a:lnSpc>
                <a:spcPct val="100000"/>
              </a:lnSpc>
              <a:spcBef>
                <a:spcPts val="0"/>
              </a:spcBef>
              <a:spcAft>
                <a:spcPts val="0"/>
              </a:spcAft>
              <a:buClrTx/>
              <a:buSzTx/>
              <a:buFontTx/>
              <a:buNone/>
              <a:tabLst/>
              <a:defRPr/>
            </a:pPr>
            <a:r>
              <a:rPr kumimoji="0" lang="en-US" sz="2000" b="0" i="0" u="none" strike="noStrike" kern="0" cap="none" spc="0" normalizeH="0" baseline="0" noProof="0" dirty="0">
                <a:ln>
                  <a:noFill/>
                </a:ln>
                <a:solidFill>
                  <a:sysClr val="windowText" lastClr="000000"/>
                </a:solidFill>
                <a:effectLst/>
                <a:uLnTx/>
                <a:uFillTx/>
              </a:rPr>
              <a:t>M. R. Vincent, </a:t>
            </a:r>
            <a:r>
              <a:rPr kumimoji="0" lang="en-US" sz="2000" b="0" i="1" u="none" strike="noStrike" kern="0" cap="none" spc="0" normalizeH="0" baseline="0" noProof="0" dirty="0">
                <a:ln>
                  <a:noFill/>
                </a:ln>
                <a:solidFill>
                  <a:sysClr val="windowText" lastClr="000000"/>
                </a:solidFill>
                <a:effectLst/>
                <a:uLnTx/>
                <a:uFillTx/>
              </a:rPr>
              <a:t>Word studies in the New Testament</a:t>
            </a:r>
            <a:r>
              <a:rPr kumimoji="0" lang="en-US" sz="2000" b="0" i="0" u="none" strike="noStrike" kern="0" cap="none" spc="0" normalizeH="0" baseline="0" noProof="0" dirty="0">
                <a:ln>
                  <a:noFill/>
                </a:ln>
                <a:solidFill>
                  <a:sysClr val="windowText" lastClr="000000"/>
                </a:solidFill>
                <a:effectLst/>
                <a:uLnTx/>
                <a:uFillTx/>
              </a:rPr>
              <a:t>, Vol. 2, p. 396</a:t>
            </a:r>
          </a:p>
        </p:txBody>
      </p:sp>
      <p:sp>
        <p:nvSpPr>
          <p:cNvPr id="6" name="TextBox 5"/>
          <p:cNvSpPr txBox="1"/>
          <p:nvPr/>
        </p:nvSpPr>
        <p:spPr>
          <a:xfrm>
            <a:off x="765685" y="2980600"/>
            <a:ext cx="7562238" cy="2492990"/>
          </a:xfrm>
          <a:prstGeom prst="rect">
            <a:avLst/>
          </a:prstGeom>
          <a:solidFill>
            <a:srgbClr val="FFFFFF"/>
          </a:solidFill>
          <a:ln w="28575">
            <a:solidFill>
              <a:srgbClr val="002060"/>
            </a:solidFill>
          </a:ln>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2800" b="0" i="0" u="none" strike="noStrike" kern="0" cap="none" spc="0" normalizeH="0" baseline="0" noProof="0" dirty="0">
                <a:ln>
                  <a:noFill/>
                </a:ln>
                <a:solidFill>
                  <a:sysClr val="windowText" lastClr="000000"/>
                </a:solidFill>
                <a:effectLst/>
                <a:uLnTx/>
                <a:uFillTx/>
              </a:rPr>
              <a:t>“Not the teaching about Christ, but that of Christ which is the standard of Christian teaching as the walk of Christ is the standard for the Christian’s walk (1 John 2:6).”</a:t>
            </a:r>
          </a:p>
          <a:p>
            <a:pPr marL="0" marR="0" lvl="0" indent="0" defTabSz="91440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dirty="0">
              <a:ln>
                <a:noFill/>
              </a:ln>
              <a:solidFill>
                <a:sysClr val="windowText" lastClr="000000"/>
              </a:solidFill>
              <a:effectLst/>
              <a:uLnTx/>
              <a:uFillTx/>
            </a:endParaRPr>
          </a:p>
          <a:p>
            <a:pPr marL="0" marR="0" lvl="0" indent="0" defTabSz="914400" eaLnBrk="1" fontAlgn="auto" latinLnBrk="0" hangingPunct="1">
              <a:lnSpc>
                <a:spcPct val="100000"/>
              </a:lnSpc>
              <a:spcBef>
                <a:spcPts val="0"/>
              </a:spcBef>
              <a:spcAft>
                <a:spcPts val="0"/>
              </a:spcAft>
              <a:buClrTx/>
              <a:buSzTx/>
              <a:buFontTx/>
              <a:buNone/>
              <a:tabLst/>
              <a:defRPr/>
            </a:pPr>
            <a:r>
              <a:rPr kumimoji="0" lang="en-US" sz="2000" b="0" i="0" u="none" strike="noStrike" kern="0" cap="none" spc="0" normalizeH="0" baseline="0" noProof="0" dirty="0">
                <a:ln>
                  <a:noFill/>
                </a:ln>
                <a:solidFill>
                  <a:sysClr val="windowText" lastClr="000000"/>
                </a:solidFill>
                <a:effectLst/>
                <a:uLnTx/>
                <a:uFillTx/>
              </a:rPr>
              <a:t>A. T. Robertson, </a:t>
            </a:r>
            <a:r>
              <a:rPr kumimoji="0" lang="en-US" sz="2000" b="0" i="1" u="none" strike="noStrike" kern="0" cap="none" spc="0" normalizeH="0" baseline="0" noProof="0" dirty="0">
                <a:ln>
                  <a:noFill/>
                </a:ln>
                <a:solidFill>
                  <a:sysClr val="windowText" lastClr="000000"/>
                </a:solidFill>
                <a:effectLst/>
                <a:uLnTx/>
                <a:uFillTx/>
              </a:rPr>
              <a:t>Word Pictures in the New Testament</a:t>
            </a:r>
            <a:r>
              <a:rPr kumimoji="0" lang="en-US" sz="2000" b="0" i="0" u="none" strike="noStrike" kern="0" cap="none" spc="0" normalizeH="0" baseline="0" noProof="0" dirty="0">
                <a:ln>
                  <a:noFill/>
                </a:ln>
                <a:solidFill>
                  <a:sysClr val="windowText" lastClr="000000"/>
                </a:solidFill>
                <a:effectLst/>
                <a:uLnTx/>
                <a:uFillTx/>
              </a:rPr>
              <a:t> (2 </a:t>
            </a:r>
            <a:r>
              <a:rPr kumimoji="0" lang="en-US" sz="2000" b="0" i="0" u="none" strike="noStrike" kern="0" cap="none" spc="0" normalizeH="0" baseline="0" noProof="0" dirty="0" err="1">
                <a:ln>
                  <a:noFill/>
                </a:ln>
                <a:solidFill>
                  <a:sysClr val="windowText" lastClr="000000"/>
                </a:solidFill>
                <a:effectLst/>
                <a:uLnTx/>
                <a:uFillTx/>
              </a:rPr>
              <a:t>Jn</a:t>
            </a:r>
            <a:r>
              <a:rPr kumimoji="0" lang="en-US" sz="2000" b="0" i="0" u="none" strike="noStrike" kern="0" cap="none" spc="0" normalizeH="0" baseline="0" noProof="0" dirty="0">
                <a:ln>
                  <a:noFill/>
                </a:ln>
                <a:solidFill>
                  <a:sysClr val="windowText" lastClr="000000"/>
                </a:solidFill>
                <a:effectLst/>
                <a:uLnTx/>
                <a:uFillTx/>
              </a:rPr>
              <a:t> 9)</a:t>
            </a:r>
          </a:p>
        </p:txBody>
      </p:sp>
    </p:spTree>
    <p:extLst>
      <p:ext uri="{BB962C8B-B14F-4D97-AF65-F5344CB8AC3E}">
        <p14:creationId xmlns:p14="http://schemas.microsoft.com/office/powerpoint/2010/main" val="4086969151"/>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4D1BD243-E69A-8733-AB2D-E7D3E1508F89}"/>
              </a:ext>
            </a:extLst>
          </p:cNvPr>
          <p:cNvSpPr txBox="1"/>
          <p:nvPr/>
        </p:nvSpPr>
        <p:spPr>
          <a:xfrm>
            <a:off x="1219199" y="2299497"/>
            <a:ext cx="7924801" cy="2985433"/>
          </a:xfrm>
          <a:prstGeom prst="rect">
            <a:avLst/>
          </a:prstGeom>
          <a:noFill/>
        </p:spPr>
        <p:txBody>
          <a:bodyPr wrap="square" rtlCol="0">
            <a:spAutoFit/>
          </a:bodyPr>
          <a:lstStyle/>
          <a:p>
            <a:pPr marL="457200" indent="-457200" algn="l">
              <a:buFont typeface="+mj-lt"/>
              <a:buAutoNum type="alphaUcPeriod"/>
            </a:pPr>
            <a:r>
              <a:rPr lang="en-US" sz="2400" u="sng" dirty="0">
                <a:solidFill>
                  <a:srgbClr val="000000"/>
                </a:solidFill>
              </a:rPr>
              <a:t>“Doctrine” = revealed truth</a:t>
            </a:r>
          </a:p>
          <a:p>
            <a:pPr marL="457200" indent="-457200" algn="l">
              <a:buFont typeface="+mj-lt"/>
              <a:buAutoNum type="alphaUcPeriod"/>
            </a:pPr>
            <a:endParaRPr lang="en-US" sz="1000" u="sng" dirty="0">
              <a:solidFill>
                <a:srgbClr val="000000"/>
              </a:solidFill>
            </a:endParaRPr>
          </a:p>
          <a:p>
            <a:pPr marL="457200" indent="-457200" algn="l">
              <a:buFont typeface="+mj-lt"/>
              <a:buAutoNum type="alphaUcPeriod"/>
            </a:pPr>
            <a:r>
              <a:rPr lang="en-US" sz="2400" u="sng" dirty="0">
                <a:solidFill>
                  <a:srgbClr val="000000"/>
                </a:solidFill>
              </a:rPr>
              <a:t>Argument: “Doctrine of Christ” = about Christ</a:t>
            </a:r>
          </a:p>
          <a:p>
            <a:pPr marL="457200" indent="-457200" algn="l">
              <a:buFont typeface="+mj-lt"/>
              <a:buAutoNum type="alphaUcPeriod"/>
            </a:pPr>
            <a:endParaRPr lang="en-US" sz="1000" u="sng" dirty="0">
              <a:solidFill>
                <a:srgbClr val="000000"/>
              </a:solidFill>
            </a:endParaRPr>
          </a:p>
          <a:p>
            <a:pPr marL="457200" indent="-457200" algn="l">
              <a:buFont typeface="+mj-lt"/>
              <a:buAutoNum type="alphaUcPeriod"/>
            </a:pPr>
            <a:r>
              <a:rPr lang="en-US" sz="2400" u="sng" dirty="0">
                <a:solidFill>
                  <a:srgbClr val="000000"/>
                </a:solidFill>
              </a:rPr>
              <a:t> Argument: Context (v. 7) limits the “doctrine”</a:t>
            </a:r>
          </a:p>
          <a:p>
            <a:pPr marL="971550" lvl="1" indent="-514350" defTabSz="914400">
              <a:buFont typeface="+mj-lt"/>
              <a:buAutoNum type="arabicPeriod"/>
              <a:defRPr/>
            </a:pPr>
            <a:r>
              <a:rPr kumimoji="0" lang="en-US" sz="2400" b="0" i="1" strike="noStrike" kern="0" cap="none" spc="0" normalizeH="0" baseline="0" noProof="0" dirty="0">
                <a:ln>
                  <a:noFill/>
                </a:ln>
                <a:uLnTx/>
                <a:uFillTx/>
              </a:rPr>
              <a:t>Verse 7 – is one specific application</a:t>
            </a:r>
          </a:p>
          <a:p>
            <a:pPr marL="971550" lvl="1" indent="-514350" defTabSz="914400">
              <a:buFont typeface="+mj-lt"/>
              <a:buAutoNum type="arabicPeriod"/>
              <a:defRPr/>
            </a:pPr>
            <a:r>
              <a:rPr lang="en-US" sz="2400" i="1" kern="0" dirty="0"/>
              <a:t>Verse 9 – states a general rule – parallel to “truth”</a:t>
            </a:r>
          </a:p>
          <a:p>
            <a:pPr marL="971550" lvl="1" indent="-514350" defTabSz="914400">
              <a:buFont typeface="+mj-lt"/>
              <a:buAutoNum type="arabicPeriod"/>
              <a:defRPr/>
            </a:pPr>
            <a:r>
              <a:rPr kumimoji="0" lang="en-US" sz="2400" b="0" i="1" strike="noStrike" kern="0" cap="none" spc="0" normalizeH="0" baseline="0" noProof="0" dirty="0">
                <a:ln>
                  <a:noFill/>
                </a:ln>
                <a:uLnTx/>
                <a:uFillTx/>
              </a:rPr>
              <a:t>The error of</a:t>
            </a:r>
            <a:r>
              <a:rPr kumimoji="0" lang="en-US" sz="2400" b="0" i="1" strike="noStrike" kern="0" cap="none" spc="0" normalizeH="0" noProof="0" dirty="0">
                <a:ln>
                  <a:noFill/>
                </a:ln>
                <a:uLnTx/>
                <a:uFillTx/>
              </a:rPr>
              <a:t> v. 7 is not the only violation of the doctrine</a:t>
            </a:r>
          </a:p>
        </p:txBody>
      </p:sp>
      <p:sp>
        <p:nvSpPr>
          <p:cNvPr id="4" name="TextBox 3">
            <a:extLst>
              <a:ext uri="{FF2B5EF4-FFF2-40B4-BE49-F238E27FC236}">
                <a16:creationId xmlns:a16="http://schemas.microsoft.com/office/drawing/2014/main" id="{5AFFAF87-0FBE-7FCE-1F27-4BFB8CA62101}"/>
              </a:ext>
            </a:extLst>
          </p:cNvPr>
          <p:cNvSpPr txBox="1"/>
          <p:nvPr/>
        </p:nvSpPr>
        <p:spPr>
          <a:xfrm>
            <a:off x="1219200" y="601169"/>
            <a:ext cx="7297272" cy="584775"/>
          </a:xfrm>
          <a:prstGeom prst="rect">
            <a:avLst/>
          </a:prstGeom>
          <a:noFill/>
        </p:spPr>
        <p:txBody>
          <a:bodyPr wrap="square" rtlCol="0">
            <a:spAutoFit/>
          </a:bodyPr>
          <a:lstStyle/>
          <a:p>
            <a:pPr marL="571500" indent="-571500" algn="ctr">
              <a:buFont typeface="+mj-lt"/>
              <a:buAutoNum type="romanUcPeriod" startAt="3"/>
            </a:pPr>
            <a:r>
              <a:rPr lang="en-US" sz="3200" dirty="0">
                <a:solidFill>
                  <a:srgbClr val="002060"/>
                </a:solidFill>
                <a:effectLst>
                  <a:outerShdw blurRad="38100" dist="38100" dir="2700000" algn="tl">
                    <a:srgbClr val="000000">
                      <a:alpha val="43137"/>
                    </a:srgbClr>
                  </a:outerShdw>
                </a:effectLst>
                <a:latin typeface="Georgia Pro Cond Semibold" panose="02040706050405020303" pitchFamily="18" charset="0"/>
              </a:rPr>
              <a:t> Forbidden Fellowship</a:t>
            </a:r>
          </a:p>
        </p:txBody>
      </p:sp>
    </p:spTree>
    <p:extLst>
      <p:ext uri="{BB962C8B-B14F-4D97-AF65-F5344CB8AC3E}">
        <p14:creationId xmlns:p14="http://schemas.microsoft.com/office/powerpoint/2010/main" val="380557530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
                                            <p:txEl>
                                              <p:pRg st="5" end="5"/>
                                            </p:txEl>
                                          </p:spTgt>
                                        </p:tgtEl>
                                        <p:attrNameLst>
                                          <p:attrName>style.visibility</p:attrName>
                                        </p:attrNameLst>
                                      </p:cBhvr>
                                      <p:to>
                                        <p:strVal val="visible"/>
                                      </p:to>
                                    </p:set>
                                    <p:animEffect transition="in" filter="fade">
                                      <p:cBhvr>
                                        <p:cTn id="7" dur="1000"/>
                                        <p:tgtEl>
                                          <p:spTgt spid="2">
                                            <p:txEl>
                                              <p:pRg st="5" end="5"/>
                                            </p:txEl>
                                          </p:spTgt>
                                        </p:tgtEl>
                                      </p:cBhvr>
                                    </p:animEffect>
                                    <p:anim calcmode="lin" valueType="num">
                                      <p:cBhvr>
                                        <p:cTn id="8" dur="1000" fill="hold"/>
                                        <p:tgtEl>
                                          <p:spTgt spid="2">
                                            <p:txEl>
                                              <p:pRg st="5" end="5"/>
                                            </p:txEl>
                                          </p:spTgt>
                                        </p:tgtEl>
                                        <p:attrNameLst>
                                          <p:attrName>ppt_x</p:attrName>
                                        </p:attrNameLst>
                                      </p:cBhvr>
                                      <p:tavLst>
                                        <p:tav tm="0">
                                          <p:val>
                                            <p:strVal val="#ppt_x"/>
                                          </p:val>
                                        </p:tav>
                                        <p:tav tm="100000">
                                          <p:val>
                                            <p:strVal val="#ppt_x"/>
                                          </p:val>
                                        </p:tav>
                                      </p:tavLst>
                                    </p:anim>
                                    <p:anim calcmode="lin" valueType="num">
                                      <p:cBhvr>
                                        <p:cTn id="9" dur="1000" fill="hold"/>
                                        <p:tgtEl>
                                          <p:spTgt spid="2">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2">
                                            <p:txEl>
                                              <p:pRg st="6" end="6"/>
                                            </p:txEl>
                                          </p:spTgt>
                                        </p:tgtEl>
                                        <p:attrNameLst>
                                          <p:attrName>style.visibility</p:attrName>
                                        </p:attrNameLst>
                                      </p:cBhvr>
                                      <p:to>
                                        <p:strVal val="visible"/>
                                      </p:to>
                                    </p:set>
                                    <p:animEffect transition="in" filter="fade">
                                      <p:cBhvr>
                                        <p:cTn id="14" dur="1000"/>
                                        <p:tgtEl>
                                          <p:spTgt spid="2">
                                            <p:txEl>
                                              <p:pRg st="6" end="6"/>
                                            </p:txEl>
                                          </p:spTgt>
                                        </p:tgtEl>
                                      </p:cBhvr>
                                    </p:animEffect>
                                    <p:anim calcmode="lin" valueType="num">
                                      <p:cBhvr>
                                        <p:cTn id="15" dur="1000" fill="hold"/>
                                        <p:tgtEl>
                                          <p:spTgt spid="2">
                                            <p:txEl>
                                              <p:pRg st="6" end="6"/>
                                            </p:txEl>
                                          </p:spTgt>
                                        </p:tgtEl>
                                        <p:attrNameLst>
                                          <p:attrName>ppt_x</p:attrName>
                                        </p:attrNameLst>
                                      </p:cBhvr>
                                      <p:tavLst>
                                        <p:tav tm="0">
                                          <p:val>
                                            <p:strVal val="#ppt_x"/>
                                          </p:val>
                                        </p:tav>
                                        <p:tav tm="100000">
                                          <p:val>
                                            <p:strVal val="#ppt_x"/>
                                          </p:val>
                                        </p:tav>
                                      </p:tavLst>
                                    </p:anim>
                                    <p:anim calcmode="lin" valueType="num">
                                      <p:cBhvr>
                                        <p:cTn id="16" dur="1000" fill="hold"/>
                                        <p:tgtEl>
                                          <p:spTgt spid="2">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2">
                                            <p:txEl>
                                              <p:pRg st="7" end="7"/>
                                            </p:txEl>
                                          </p:spTgt>
                                        </p:tgtEl>
                                        <p:attrNameLst>
                                          <p:attrName>style.visibility</p:attrName>
                                        </p:attrNameLst>
                                      </p:cBhvr>
                                      <p:to>
                                        <p:strVal val="visible"/>
                                      </p:to>
                                    </p:set>
                                    <p:animEffect transition="in" filter="fade">
                                      <p:cBhvr>
                                        <p:cTn id="21" dur="1000"/>
                                        <p:tgtEl>
                                          <p:spTgt spid="2">
                                            <p:txEl>
                                              <p:pRg st="7" end="7"/>
                                            </p:txEl>
                                          </p:spTgt>
                                        </p:tgtEl>
                                      </p:cBhvr>
                                    </p:animEffect>
                                    <p:anim calcmode="lin" valueType="num">
                                      <p:cBhvr>
                                        <p:cTn id="22" dur="1000" fill="hold"/>
                                        <p:tgtEl>
                                          <p:spTgt spid="2">
                                            <p:txEl>
                                              <p:pRg st="7" end="7"/>
                                            </p:txEl>
                                          </p:spTgt>
                                        </p:tgtEl>
                                        <p:attrNameLst>
                                          <p:attrName>ppt_x</p:attrName>
                                        </p:attrNameLst>
                                      </p:cBhvr>
                                      <p:tavLst>
                                        <p:tav tm="0">
                                          <p:val>
                                            <p:strVal val="#ppt_x"/>
                                          </p:val>
                                        </p:tav>
                                        <p:tav tm="100000">
                                          <p:val>
                                            <p:strVal val="#ppt_x"/>
                                          </p:val>
                                        </p:tav>
                                      </p:tavLst>
                                    </p:anim>
                                    <p:anim calcmode="lin" valueType="num">
                                      <p:cBhvr>
                                        <p:cTn id="23" dur="1000" fill="hold"/>
                                        <p:tgtEl>
                                          <p:spTgt spid="2">
                                            <p:txEl>
                                              <p:pRg st="7" end="7"/>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extBox 1"/>
          <p:cNvSpPr txBox="1"/>
          <p:nvPr/>
        </p:nvSpPr>
        <p:spPr>
          <a:xfrm>
            <a:off x="462117" y="1258535"/>
            <a:ext cx="8180438" cy="3046988"/>
          </a:xfrm>
          <a:prstGeom prst="rect">
            <a:avLst/>
          </a:prstGeom>
          <a:solidFill>
            <a:srgbClr val="FFFFFF">
              <a:alpha val="70980"/>
            </a:srgbClr>
          </a:solidFill>
          <a:ln>
            <a:solidFill>
              <a:srgbClr val="0070C0"/>
            </a:solidFill>
          </a:ln>
        </p:spPr>
        <p:txBody>
          <a:bodyPr wrap="square" rtlCol="0">
            <a:spAutoFit/>
          </a:bodyPr>
          <a:lstStyle/>
          <a:p>
            <a:r>
              <a:rPr lang="en-US" sz="2400" dirty="0"/>
              <a:t>“Probably the immediate allusion here is to those to whom John so frequently referred as ‘antichrist,’ who denied that Jesus had come in the flesh, ver. 7. At the same time, however, he makes the remark general, that if any one did not hold the true doctrine respecting the </a:t>
            </a:r>
            <a:r>
              <a:rPr lang="en-US" sz="2400" dirty="0" err="1"/>
              <a:t>Saviour</a:t>
            </a:r>
            <a:r>
              <a:rPr lang="en-US" sz="2400" dirty="0"/>
              <a:t>, he had no real knowledge of God.”</a:t>
            </a:r>
          </a:p>
          <a:p>
            <a:endParaRPr lang="en-US" sz="2400" dirty="0"/>
          </a:p>
          <a:p>
            <a:r>
              <a:rPr lang="en-US" sz="2400" dirty="0"/>
              <a:t>Albert Barnes, </a:t>
            </a:r>
            <a:r>
              <a:rPr lang="en-US" sz="2400" i="1" dirty="0"/>
              <a:t>Notes on the New Testament: James to Jude</a:t>
            </a:r>
            <a:r>
              <a:rPr lang="en-US" sz="2400" dirty="0"/>
              <a:t>, 365.</a:t>
            </a:r>
          </a:p>
        </p:txBody>
      </p:sp>
    </p:spTree>
    <p:extLst>
      <p:ext uri="{BB962C8B-B14F-4D97-AF65-F5344CB8AC3E}">
        <p14:creationId xmlns:p14="http://schemas.microsoft.com/office/powerpoint/2010/main" val="1144422522"/>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4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extBox 1"/>
          <p:cNvSpPr txBox="1"/>
          <p:nvPr/>
        </p:nvSpPr>
        <p:spPr>
          <a:xfrm>
            <a:off x="837398" y="308009"/>
            <a:ext cx="7613583" cy="646331"/>
          </a:xfrm>
          <a:prstGeom prst="rect">
            <a:avLst/>
          </a:prstGeom>
          <a:noFill/>
        </p:spPr>
        <p:txBody>
          <a:bodyPr wrap="square" rtlCol="0">
            <a:spAutoFit/>
          </a:bodyPr>
          <a:lstStyle/>
          <a:p>
            <a:pPr algn="ctr"/>
            <a:r>
              <a:rPr lang="en-US" sz="3600" dirty="0"/>
              <a:t>General Principle – Specific Application</a:t>
            </a:r>
          </a:p>
        </p:txBody>
      </p:sp>
      <p:graphicFrame>
        <p:nvGraphicFramePr>
          <p:cNvPr id="3" name="Table 2"/>
          <p:cNvGraphicFramePr>
            <a:graphicFrameLocks noGrp="1"/>
          </p:cNvGraphicFramePr>
          <p:nvPr>
            <p:extLst>
              <p:ext uri="{D42A27DB-BD31-4B8C-83A1-F6EECF244321}">
                <p14:modId xmlns:p14="http://schemas.microsoft.com/office/powerpoint/2010/main" val="259711269"/>
              </p:ext>
            </p:extLst>
          </p:nvPr>
        </p:nvGraphicFramePr>
        <p:xfrm>
          <a:off x="437949" y="1522128"/>
          <a:ext cx="8412480" cy="4206240"/>
        </p:xfrm>
        <a:graphic>
          <a:graphicData uri="http://schemas.openxmlformats.org/drawingml/2006/table">
            <a:tbl>
              <a:tblPr firstRow="1" bandRow="1">
                <a:tableStyleId>{5C22544A-7EE6-4342-B048-85BDC9FD1C3A}</a:tableStyleId>
              </a:tblPr>
              <a:tblGrid>
                <a:gridCol w="2804160">
                  <a:extLst>
                    <a:ext uri="{9D8B030D-6E8A-4147-A177-3AD203B41FA5}">
                      <a16:colId xmlns:a16="http://schemas.microsoft.com/office/drawing/2014/main" val="3984945246"/>
                    </a:ext>
                  </a:extLst>
                </a:gridCol>
                <a:gridCol w="2804160">
                  <a:extLst>
                    <a:ext uri="{9D8B030D-6E8A-4147-A177-3AD203B41FA5}">
                      <a16:colId xmlns:a16="http://schemas.microsoft.com/office/drawing/2014/main" val="2399729701"/>
                    </a:ext>
                  </a:extLst>
                </a:gridCol>
                <a:gridCol w="2804160">
                  <a:extLst>
                    <a:ext uri="{9D8B030D-6E8A-4147-A177-3AD203B41FA5}">
                      <a16:colId xmlns:a16="http://schemas.microsoft.com/office/drawing/2014/main" val="1331574034"/>
                    </a:ext>
                  </a:extLst>
                </a:gridCol>
              </a:tblGrid>
              <a:tr h="370840">
                <a:tc>
                  <a:txBody>
                    <a:bodyPr/>
                    <a:lstStyle/>
                    <a:p>
                      <a:pPr algn="ctr"/>
                      <a:r>
                        <a:rPr lang="en-US" sz="2400" dirty="0">
                          <a:effectLst>
                            <a:outerShdw blurRad="38100" dist="38100" dir="2700000" algn="tl">
                              <a:srgbClr val="000000">
                                <a:alpha val="43137"/>
                              </a:srgbClr>
                            </a:outerShdw>
                          </a:effectLst>
                        </a:rPr>
                        <a:t>Passage</a:t>
                      </a:r>
                    </a:p>
                  </a:txBody>
                  <a:tcPr/>
                </a:tc>
                <a:tc>
                  <a:txBody>
                    <a:bodyPr/>
                    <a:lstStyle/>
                    <a:p>
                      <a:pPr algn="ctr"/>
                      <a:r>
                        <a:rPr lang="en-US" sz="2400" dirty="0">
                          <a:effectLst>
                            <a:outerShdw blurRad="38100" dist="38100" dir="2700000" algn="tl">
                              <a:srgbClr val="000000">
                                <a:alpha val="43137"/>
                              </a:srgbClr>
                            </a:outerShdw>
                          </a:effectLst>
                        </a:rPr>
                        <a:t>General Prin.</a:t>
                      </a:r>
                    </a:p>
                  </a:txBody>
                  <a:tcPr/>
                </a:tc>
                <a:tc>
                  <a:txBody>
                    <a:bodyPr/>
                    <a:lstStyle/>
                    <a:p>
                      <a:pPr algn="ctr"/>
                      <a:r>
                        <a:rPr lang="en-US" sz="2400" dirty="0">
                          <a:effectLst>
                            <a:outerShdw blurRad="38100" dist="38100" dir="2700000" algn="tl">
                              <a:srgbClr val="000000">
                                <a:alpha val="43137"/>
                              </a:srgbClr>
                            </a:outerShdw>
                          </a:effectLst>
                        </a:rPr>
                        <a:t>Specific</a:t>
                      </a:r>
                      <a:r>
                        <a:rPr lang="en-US" sz="2400" baseline="0" dirty="0">
                          <a:effectLst>
                            <a:outerShdw blurRad="38100" dist="38100" dir="2700000" algn="tl">
                              <a:srgbClr val="000000">
                                <a:alpha val="43137"/>
                              </a:srgbClr>
                            </a:outerShdw>
                          </a:effectLst>
                        </a:rPr>
                        <a:t> App</a:t>
                      </a:r>
                      <a:endParaRPr lang="en-US" sz="2400" dirty="0">
                        <a:effectLst>
                          <a:outerShdw blurRad="38100" dist="38100" dir="2700000" algn="tl">
                            <a:srgbClr val="000000">
                              <a:alpha val="43137"/>
                            </a:srgbClr>
                          </a:outerShdw>
                        </a:effectLst>
                      </a:endParaRPr>
                    </a:p>
                  </a:txBody>
                  <a:tcPr/>
                </a:tc>
                <a:extLst>
                  <a:ext uri="{0D108BD9-81ED-4DB2-BD59-A6C34878D82A}">
                    <a16:rowId xmlns:a16="http://schemas.microsoft.com/office/drawing/2014/main" val="3326156097"/>
                  </a:ext>
                </a:extLst>
              </a:tr>
              <a:tr h="370840">
                <a:tc>
                  <a:txBody>
                    <a:bodyPr/>
                    <a:lstStyle/>
                    <a:p>
                      <a:pPr algn="ctr"/>
                      <a:r>
                        <a:rPr lang="en-US" sz="2400" dirty="0"/>
                        <a:t>1 Cor. 5</a:t>
                      </a:r>
                    </a:p>
                  </a:txBody>
                  <a:tcPr/>
                </a:tc>
                <a:tc>
                  <a:txBody>
                    <a:bodyPr/>
                    <a:lstStyle/>
                    <a:p>
                      <a:pPr algn="ctr"/>
                      <a:r>
                        <a:rPr lang="en-US" sz="2400" dirty="0"/>
                        <a:t>Put away evil</a:t>
                      </a:r>
                    </a:p>
                    <a:p>
                      <a:pPr algn="ctr"/>
                      <a:r>
                        <a:rPr lang="en-US" sz="2400" dirty="0"/>
                        <a:t>person (v. 13)</a:t>
                      </a:r>
                    </a:p>
                  </a:txBody>
                  <a:tcPr/>
                </a:tc>
                <a:tc>
                  <a:txBody>
                    <a:bodyPr/>
                    <a:lstStyle/>
                    <a:p>
                      <a:pPr algn="ctr"/>
                      <a:r>
                        <a:rPr lang="en-US" sz="2400" dirty="0"/>
                        <a:t>Fornication (</a:t>
                      </a:r>
                      <a:r>
                        <a:rPr lang="en-US" sz="2400" dirty="0" err="1"/>
                        <a:t>v.</a:t>
                      </a:r>
                      <a:r>
                        <a:rPr lang="en-US" sz="2400" dirty="0"/>
                        <a:t> 1)</a:t>
                      </a:r>
                    </a:p>
                  </a:txBody>
                  <a:tcPr/>
                </a:tc>
                <a:extLst>
                  <a:ext uri="{0D108BD9-81ED-4DB2-BD59-A6C34878D82A}">
                    <a16:rowId xmlns:a16="http://schemas.microsoft.com/office/drawing/2014/main" val="1335769748"/>
                  </a:ext>
                </a:extLst>
              </a:tr>
              <a:tr h="370840">
                <a:tc>
                  <a:txBody>
                    <a:bodyPr/>
                    <a:lstStyle/>
                    <a:p>
                      <a:pPr algn="ctr"/>
                      <a:r>
                        <a:rPr lang="en-US" sz="2400" dirty="0"/>
                        <a:t>2 Thess. 3</a:t>
                      </a:r>
                    </a:p>
                  </a:txBody>
                  <a:tcPr/>
                </a:tc>
                <a:tc>
                  <a:txBody>
                    <a:bodyPr/>
                    <a:lstStyle/>
                    <a:p>
                      <a:pPr algn="ctr"/>
                      <a:r>
                        <a:rPr lang="en-US" sz="2400" dirty="0"/>
                        <a:t>Withdraw from</a:t>
                      </a:r>
                    </a:p>
                    <a:p>
                      <a:pPr algn="ctr"/>
                      <a:r>
                        <a:rPr lang="en-US" sz="2400" baseline="0" dirty="0"/>
                        <a:t>disorderly (v. 6)</a:t>
                      </a:r>
                      <a:endParaRPr lang="en-US" sz="2400" dirty="0"/>
                    </a:p>
                  </a:txBody>
                  <a:tcPr/>
                </a:tc>
                <a:tc>
                  <a:txBody>
                    <a:bodyPr/>
                    <a:lstStyle/>
                    <a:p>
                      <a:pPr algn="ctr"/>
                      <a:r>
                        <a:rPr lang="en-US" sz="2400" dirty="0"/>
                        <a:t>Lazy &amp; busybodies</a:t>
                      </a:r>
                      <a:endParaRPr lang="en-US" sz="2400" baseline="0" dirty="0"/>
                    </a:p>
                    <a:p>
                      <a:pPr algn="ctr"/>
                      <a:r>
                        <a:rPr lang="en-US" sz="2400" baseline="0" dirty="0"/>
                        <a:t>(</a:t>
                      </a:r>
                      <a:r>
                        <a:rPr lang="en-US" sz="2400" baseline="0" dirty="0" err="1"/>
                        <a:t>v.</a:t>
                      </a:r>
                      <a:r>
                        <a:rPr lang="en-US" sz="2400" baseline="0" dirty="0"/>
                        <a:t> 11)</a:t>
                      </a:r>
                      <a:endParaRPr lang="en-US" sz="2400" dirty="0"/>
                    </a:p>
                  </a:txBody>
                  <a:tcPr/>
                </a:tc>
                <a:extLst>
                  <a:ext uri="{0D108BD9-81ED-4DB2-BD59-A6C34878D82A}">
                    <a16:rowId xmlns:a16="http://schemas.microsoft.com/office/drawing/2014/main" val="1653441700"/>
                  </a:ext>
                </a:extLst>
              </a:tr>
              <a:tr h="370840">
                <a:tc>
                  <a:txBody>
                    <a:bodyPr/>
                    <a:lstStyle/>
                    <a:p>
                      <a:pPr algn="ctr"/>
                      <a:r>
                        <a:rPr lang="en-US" sz="2400" dirty="0"/>
                        <a:t>Gal. 1:8-9</a:t>
                      </a:r>
                    </a:p>
                  </a:txBody>
                  <a:tcPr/>
                </a:tc>
                <a:tc>
                  <a:txBody>
                    <a:bodyPr/>
                    <a:lstStyle/>
                    <a:p>
                      <a:pPr algn="ctr"/>
                      <a:r>
                        <a:rPr lang="en-US" sz="2400" dirty="0"/>
                        <a:t>Another</a:t>
                      </a:r>
                      <a:r>
                        <a:rPr lang="en-US" sz="2400" baseline="0" dirty="0"/>
                        <a:t> gospel</a:t>
                      </a:r>
                      <a:endParaRPr lang="en-US" sz="2400" dirty="0"/>
                    </a:p>
                  </a:txBody>
                  <a:tcPr/>
                </a:tc>
                <a:tc>
                  <a:txBody>
                    <a:bodyPr/>
                    <a:lstStyle/>
                    <a:p>
                      <a:pPr algn="ctr"/>
                      <a:r>
                        <a:rPr lang="en-US" sz="2400" dirty="0"/>
                        <a:t>Judaism</a:t>
                      </a:r>
                    </a:p>
                  </a:txBody>
                  <a:tcPr/>
                </a:tc>
                <a:extLst>
                  <a:ext uri="{0D108BD9-81ED-4DB2-BD59-A6C34878D82A}">
                    <a16:rowId xmlns:a16="http://schemas.microsoft.com/office/drawing/2014/main" val="373665495"/>
                  </a:ext>
                </a:extLst>
              </a:tr>
              <a:tr h="370840">
                <a:tc>
                  <a:txBody>
                    <a:bodyPr/>
                    <a:lstStyle/>
                    <a:p>
                      <a:pPr algn="ctr"/>
                      <a:r>
                        <a:rPr lang="en-US" sz="2400" dirty="0"/>
                        <a:t>1 Cor. 15:33</a:t>
                      </a:r>
                    </a:p>
                  </a:txBody>
                  <a:tcPr/>
                </a:tc>
                <a:tc>
                  <a:txBody>
                    <a:bodyPr/>
                    <a:lstStyle/>
                    <a:p>
                      <a:pPr algn="ctr"/>
                      <a:r>
                        <a:rPr lang="en-US" sz="2400" dirty="0"/>
                        <a:t>Assoc. with false teachers</a:t>
                      </a:r>
                    </a:p>
                  </a:txBody>
                  <a:tcPr/>
                </a:tc>
                <a:tc>
                  <a:txBody>
                    <a:bodyPr/>
                    <a:lstStyle/>
                    <a:p>
                      <a:pPr algn="ctr"/>
                      <a:r>
                        <a:rPr lang="en-US" sz="2400" dirty="0"/>
                        <a:t>Those</a:t>
                      </a:r>
                      <a:r>
                        <a:rPr lang="en-US" sz="2400" baseline="0" dirty="0"/>
                        <a:t> who deny resurrection</a:t>
                      </a:r>
                      <a:endParaRPr lang="en-US" sz="2400" dirty="0"/>
                    </a:p>
                  </a:txBody>
                  <a:tcPr/>
                </a:tc>
                <a:extLst>
                  <a:ext uri="{0D108BD9-81ED-4DB2-BD59-A6C34878D82A}">
                    <a16:rowId xmlns:a16="http://schemas.microsoft.com/office/drawing/2014/main" val="620572445"/>
                  </a:ext>
                </a:extLst>
              </a:tr>
              <a:tr h="370840">
                <a:tc>
                  <a:txBody>
                    <a:bodyPr/>
                    <a:lstStyle/>
                    <a:p>
                      <a:pPr algn="ctr"/>
                      <a:r>
                        <a:rPr lang="en-US" sz="2400" dirty="0"/>
                        <a:t>2 John 9</a:t>
                      </a:r>
                    </a:p>
                  </a:txBody>
                  <a:tcPr/>
                </a:tc>
                <a:tc>
                  <a:txBody>
                    <a:bodyPr/>
                    <a:lstStyle/>
                    <a:p>
                      <a:pPr algn="ctr"/>
                      <a:r>
                        <a:rPr lang="en-US" sz="2400" dirty="0"/>
                        <a:t>Doctrine of Christ</a:t>
                      </a:r>
                    </a:p>
                  </a:txBody>
                  <a:tcPr/>
                </a:tc>
                <a:tc>
                  <a:txBody>
                    <a:bodyPr/>
                    <a:lstStyle/>
                    <a:p>
                      <a:pPr algn="ctr"/>
                      <a:r>
                        <a:rPr lang="en-US" sz="2400" dirty="0"/>
                        <a:t>Deny Jesus</a:t>
                      </a:r>
                      <a:r>
                        <a:rPr lang="en-US" sz="2400" baseline="0" dirty="0"/>
                        <a:t> come in the flesh (</a:t>
                      </a:r>
                      <a:r>
                        <a:rPr lang="en-US" sz="2400" baseline="0" dirty="0" err="1"/>
                        <a:t>v.</a:t>
                      </a:r>
                      <a:r>
                        <a:rPr lang="en-US" sz="2400" baseline="0" dirty="0"/>
                        <a:t> 7)</a:t>
                      </a:r>
                      <a:endParaRPr lang="en-US" sz="2400" dirty="0"/>
                    </a:p>
                  </a:txBody>
                  <a:tcPr/>
                </a:tc>
                <a:extLst>
                  <a:ext uri="{0D108BD9-81ED-4DB2-BD59-A6C34878D82A}">
                    <a16:rowId xmlns:a16="http://schemas.microsoft.com/office/drawing/2014/main" val="1833300333"/>
                  </a:ext>
                </a:extLst>
              </a:tr>
            </a:tbl>
          </a:graphicData>
        </a:graphic>
      </p:graphicFrame>
    </p:spTree>
    <p:extLst>
      <p:ext uri="{BB962C8B-B14F-4D97-AF65-F5344CB8AC3E}">
        <p14:creationId xmlns:p14="http://schemas.microsoft.com/office/powerpoint/2010/main" val="2790928701"/>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4D1BD243-E69A-8733-AB2D-E7D3E1508F89}"/>
              </a:ext>
            </a:extLst>
          </p:cNvPr>
          <p:cNvSpPr txBox="1"/>
          <p:nvPr/>
        </p:nvSpPr>
        <p:spPr>
          <a:xfrm>
            <a:off x="1219199" y="2299497"/>
            <a:ext cx="7924801" cy="3139321"/>
          </a:xfrm>
          <a:prstGeom prst="rect">
            <a:avLst/>
          </a:prstGeom>
          <a:noFill/>
        </p:spPr>
        <p:txBody>
          <a:bodyPr wrap="square" rtlCol="0">
            <a:spAutoFit/>
          </a:bodyPr>
          <a:lstStyle/>
          <a:p>
            <a:pPr marL="457200" marR="0" lvl="0" indent="-457200" algn="l" defTabSz="457200" rtl="0" eaLnBrk="1" fontAlgn="auto" latinLnBrk="0" hangingPunct="1">
              <a:lnSpc>
                <a:spcPct val="100000"/>
              </a:lnSpc>
              <a:spcBef>
                <a:spcPts val="0"/>
              </a:spcBef>
              <a:spcAft>
                <a:spcPts val="0"/>
              </a:spcAft>
              <a:buClrTx/>
              <a:buSzTx/>
              <a:buFont typeface="+mj-lt"/>
              <a:buAutoNum type="alphaUcPeriod"/>
              <a:tabLst/>
              <a:defRPr/>
            </a:pPr>
            <a:r>
              <a:rPr kumimoji="0" lang="en-US" sz="2400" b="0" i="0" u="sng" strike="noStrike" kern="1200" cap="none" spc="0" normalizeH="0" baseline="0" noProof="0" dirty="0">
                <a:ln>
                  <a:noFill/>
                </a:ln>
                <a:solidFill>
                  <a:srgbClr val="000000"/>
                </a:solidFill>
                <a:effectLst/>
                <a:uLnTx/>
                <a:uFillTx/>
                <a:latin typeface="Calibri" panose="020F0502020204030204"/>
                <a:ea typeface="+mn-ea"/>
                <a:cs typeface="+mn-cs"/>
              </a:rPr>
              <a:t>“Doctrine” = revealed truth</a:t>
            </a:r>
          </a:p>
          <a:p>
            <a:pPr marL="457200" marR="0" lvl="0" indent="-457200" algn="l" defTabSz="457200" rtl="0" eaLnBrk="1" fontAlgn="auto" latinLnBrk="0" hangingPunct="1">
              <a:lnSpc>
                <a:spcPct val="100000"/>
              </a:lnSpc>
              <a:spcBef>
                <a:spcPts val="0"/>
              </a:spcBef>
              <a:spcAft>
                <a:spcPts val="0"/>
              </a:spcAft>
              <a:buClrTx/>
              <a:buSzTx/>
              <a:buFont typeface="+mj-lt"/>
              <a:buAutoNum type="alphaUcPeriod"/>
              <a:tabLst/>
              <a:defRPr/>
            </a:pPr>
            <a:endParaRPr kumimoji="0" lang="en-US" sz="1000" b="0" i="0" u="sng" strike="noStrike" kern="1200" cap="none" spc="0" normalizeH="0" baseline="0" noProof="0" dirty="0">
              <a:ln>
                <a:noFill/>
              </a:ln>
              <a:solidFill>
                <a:srgbClr val="000000"/>
              </a:solidFill>
              <a:effectLst/>
              <a:uLnTx/>
              <a:uFillTx/>
              <a:latin typeface="Calibri" panose="020F0502020204030204"/>
              <a:ea typeface="+mn-ea"/>
              <a:cs typeface="+mn-cs"/>
            </a:endParaRPr>
          </a:p>
          <a:p>
            <a:pPr marL="457200" marR="0" lvl="0" indent="-457200" algn="l" defTabSz="457200" rtl="0" eaLnBrk="1" fontAlgn="auto" latinLnBrk="0" hangingPunct="1">
              <a:lnSpc>
                <a:spcPct val="100000"/>
              </a:lnSpc>
              <a:spcBef>
                <a:spcPts val="0"/>
              </a:spcBef>
              <a:spcAft>
                <a:spcPts val="0"/>
              </a:spcAft>
              <a:buClrTx/>
              <a:buSzTx/>
              <a:buFont typeface="+mj-lt"/>
              <a:buAutoNum type="alphaUcPeriod"/>
              <a:tabLst/>
              <a:defRPr/>
            </a:pPr>
            <a:r>
              <a:rPr kumimoji="0" lang="en-US" sz="2400" b="0" i="0" u="sng" strike="noStrike" kern="1200" cap="none" spc="0" normalizeH="0" baseline="0" noProof="0" dirty="0">
                <a:ln>
                  <a:noFill/>
                </a:ln>
                <a:solidFill>
                  <a:srgbClr val="000000"/>
                </a:solidFill>
                <a:effectLst/>
                <a:uLnTx/>
                <a:uFillTx/>
                <a:latin typeface="Calibri" panose="020F0502020204030204"/>
                <a:ea typeface="+mn-ea"/>
                <a:cs typeface="+mn-cs"/>
              </a:rPr>
              <a:t>Argument: “Doctrine of Christ” = about Christ</a:t>
            </a:r>
          </a:p>
          <a:p>
            <a:pPr marL="457200" marR="0" lvl="0" indent="-457200" algn="l" defTabSz="457200" rtl="0" eaLnBrk="1" fontAlgn="auto" latinLnBrk="0" hangingPunct="1">
              <a:lnSpc>
                <a:spcPct val="100000"/>
              </a:lnSpc>
              <a:spcBef>
                <a:spcPts val="0"/>
              </a:spcBef>
              <a:spcAft>
                <a:spcPts val="0"/>
              </a:spcAft>
              <a:buClrTx/>
              <a:buSzTx/>
              <a:buFont typeface="+mj-lt"/>
              <a:buAutoNum type="alphaUcPeriod"/>
              <a:tabLst/>
              <a:defRPr/>
            </a:pPr>
            <a:endParaRPr kumimoji="0" lang="en-US" sz="1000" b="0" i="0" u="sng" strike="noStrike" kern="1200" cap="none" spc="0" normalizeH="0" baseline="0" noProof="0" dirty="0">
              <a:ln>
                <a:noFill/>
              </a:ln>
              <a:solidFill>
                <a:srgbClr val="000000"/>
              </a:solidFill>
              <a:effectLst/>
              <a:uLnTx/>
              <a:uFillTx/>
              <a:latin typeface="Calibri" panose="020F0502020204030204"/>
              <a:ea typeface="+mn-ea"/>
              <a:cs typeface="+mn-cs"/>
            </a:endParaRPr>
          </a:p>
          <a:p>
            <a:pPr marL="457200" marR="0" lvl="0" indent="-457200" algn="l" defTabSz="457200" rtl="0" eaLnBrk="1" fontAlgn="auto" latinLnBrk="0" hangingPunct="1">
              <a:lnSpc>
                <a:spcPct val="100000"/>
              </a:lnSpc>
              <a:spcBef>
                <a:spcPts val="0"/>
              </a:spcBef>
              <a:spcAft>
                <a:spcPts val="0"/>
              </a:spcAft>
              <a:buClrTx/>
              <a:buSzTx/>
              <a:buFont typeface="+mj-lt"/>
              <a:buAutoNum type="alphaUcPeriod"/>
              <a:tabLst/>
              <a:defRPr/>
            </a:pPr>
            <a:r>
              <a:rPr kumimoji="0" lang="en-US" sz="2400" b="0" i="0" u="sng" strike="noStrike" kern="1200" cap="none" spc="0" normalizeH="0" baseline="0" noProof="0" dirty="0">
                <a:ln>
                  <a:noFill/>
                </a:ln>
                <a:solidFill>
                  <a:srgbClr val="000000"/>
                </a:solidFill>
                <a:effectLst/>
                <a:uLnTx/>
                <a:uFillTx/>
                <a:latin typeface="Calibri" panose="020F0502020204030204"/>
                <a:ea typeface="+mn-ea"/>
                <a:cs typeface="+mn-cs"/>
              </a:rPr>
              <a:t> Argument: Context (v. 7) limits the “doctrine”</a:t>
            </a:r>
          </a:p>
          <a:p>
            <a:pPr marL="457200" marR="0" lvl="0" indent="-457200" algn="l" defTabSz="457200" rtl="0" eaLnBrk="1" fontAlgn="auto" latinLnBrk="0" hangingPunct="1">
              <a:lnSpc>
                <a:spcPct val="100000"/>
              </a:lnSpc>
              <a:spcBef>
                <a:spcPts val="0"/>
              </a:spcBef>
              <a:spcAft>
                <a:spcPts val="0"/>
              </a:spcAft>
              <a:buClrTx/>
              <a:buSzTx/>
              <a:buFont typeface="+mj-lt"/>
              <a:buAutoNum type="alphaUcPeriod"/>
              <a:tabLst/>
              <a:defRPr/>
            </a:pPr>
            <a:endParaRPr lang="en-US" sz="1000" u="sng" dirty="0">
              <a:solidFill>
                <a:srgbClr val="000000"/>
              </a:solidFill>
              <a:latin typeface="Calibri" panose="020F0502020204030204"/>
            </a:endParaRPr>
          </a:p>
          <a:p>
            <a:pPr marL="457200" marR="0" lvl="0" indent="-457200" algn="l" defTabSz="457200" rtl="0" eaLnBrk="1" fontAlgn="auto" latinLnBrk="0" hangingPunct="1">
              <a:lnSpc>
                <a:spcPct val="100000"/>
              </a:lnSpc>
              <a:spcBef>
                <a:spcPts val="0"/>
              </a:spcBef>
              <a:spcAft>
                <a:spcPts val="0"/>
              </a:spcAft>
              <a:buClrTx/>
              <a:buSzTx/>
              <a:buFont typeface="+mj-lt"/>
              <a:buAutoNum type="alphaUcPeriod"/>
              <a:tabLst/>
              <a:defRPr/>
            </a:pPr>
            <a:r>
              <a:rPr kumimoji="0" lang="en-US" sz="2400" b="0" i="0" u="sng" strike="noStrike" kern="1200" cap="none" spc="0" normalizeH="0" baseline="0" noProof="0" dirty="0">
                <a:ln>
                  <a:noFill/>
                </a:ln>
                <a:solidFill>
                  <a:srgbClr val="000000"/>
                </a:solidFill>
                <a:effectLst/>
                <a:uLnTx/>
                <a:uFillTx/>
                <a:latin typeface="Calibri" panose="020F0502020204030204"/>
                <a:ea typeface="+mn-ea"/>
                <a:cs typeface="+mn-cs"/>
              </a:rPr>
              <a:t>Those condemned:</a:t>
            </a:r>
          </a:p>
          <a:p>
            <a:pPr marL="971550" marR="0" lvl="1" indent="-514350" algn="l" defTabSz="914400" rtl="0" eaLnBrk="1" fontAlgn="auto" latinLnBrk="0" hangingPunct="1">
              <a:lnSpc>
                <a:spcPct val="100000"/>
              </a:lnSpc>
              <a:spcBef>
                <a:spcPts val="0"/>
              </a:spcBef>
              <a:spcAft>
                <a:spcPts val="0"/>
              </a:spcAft>
              <a:buClrTx/>
              <a:buSzTx/>
              <a:buFont typeface="+mj-lt"/>
              <a:buAutoNum type="arabicPeriod"/>
              <a:tabLst/>
              <a:defRPr/>
            </a:pPr>
            <a:r>
              <a:rPr kumimoji="0" lang="en-US" sz="2400" b="0" i="1" u="none" strike="noStrike" kern="0" cap="none" spc="0" normalizeH="0" baseline="0" noProof="0" dirty="0">
                <a:ln>
                  <a:noFill/>
                </a:ln>
                <a:solidFill>
                  <a:prstClr val="black"/>
                </a:solidFill>
                <a:effectLst/>
                <a:uLnTx/>
                <a:uFillTx/>
                <a:latin typeface="Calibri" panose="020F0502020204030204"/>
                <a:ea typeface="+mn-ea"/>
                <a:cs typeface="+mn-cs"/>
              </a:rPr>
              <a:t>One who practices sin / error (v. 9)</a:t>
            </a:r>
          </a:p>
          <a:p>
            <a:pPr marL="971550" marR="0" lvl="1" indent="-514350" algn="l" defTabSz="914400" rtl="0" eaLnBrk="1" fontAlgn="auto" latinLnBrk="0" hangingPunct="1">
              <a:lnSpc>
                <a:spcPct val="100000"/>
              </a:lnSpc>
              <a:spcBef>
                <a:spcPts val="0"/>
              </a:spcBef>
              <a:spcAft>
                <a:spcPts val="0"/>
              </a:spcAft>
              <a:buClrTx/>
              <a:buSzTx/>
              <a:buFont typeface="+mj-lt"/>
              <a:buAutoNum type="arabicPeriod"/>
              <a:tabLst/>
              <a:defRPr/>
            </a:pPr>
            <a:r>
              <a:rPr lang="en-US" sz="2400" i="1" kern="0" dirty="0">
                <a:solidFill>
                  <a:prstClr val="black"/>
                </a:solidFill>
                <a:latin typeface="Calibri" panose="020F0502020204030204"/>
              </a:rPr>
              <a:t>One who teaches error (v. 10)</a:t>
            </a:r>
          </a:p>
          <a:p>
            <a:pPr marL="971550" marR="0" lvl="1" indent="-514350" algn="l" defTabSz="914400" rtl="0" eaLnBrk="1" fontAlgn="auto" latinLnBrk="0" hangingPunct="1">
              <a:lnSpc>
                <a:spcPct val="100000"/>
              </a:lnSpc>
              <a:spcBef>
                <a:spcPts val="0"/>
              </a:spcBef>
              <a:spcAft>
                <a:spcPts val="0"/>
              </a:spcAft>
              <a:buClrTx/>
              <a:buSzTx/>
              <a:buFont typeface="+mj-lt"/>
              <a:buAutoNum type="arabicPeriod"/>
              <a:tabLst/>
              <a:defRPr/>
            </a:pPr>
            <a:r>
              <a:rPr kumimoji="0" lang="en-US" sz="2400" b="0" i="1" u="none" strike="noStrike" kern="0" cap="none" spc="0" normalizeH="0" baseline="0" noProof="0" dirty="0">
                <a:ln>
                  <a:noFill/>
                </a:ln>
                <a:solidFill>
                  <a:prstClr val="black"/>
                </a:solidFill>
                <a:effectLst/>
                <a:uLnTx/>
                <a:uFillTx/>
                <a:latin typeface="Calibri" panose="020F0502020204030204"/>
                <a:ea typeface="+mn-ea"/>
                <a:cs typeface="+mn-cs"/>
              </a:rPr>
              <a:t>One who receives the false teacher (v. 11</a:t>
            </a:r>
            <a:r>
              <a:rPr lang="en-US" sz="2400" i="1" kern="0" dirty="0">
                <a:solidFill>
                  <a:prstClr val="black"/>
                </a:solidFill>
                <a:latin typeface="Calibri" panose="020F0502020204030204"/>
              </a:rPr>
              <a:t>)</a:t>
            </a:r>
            <a:endParaRPr kumimoji="0" lang="en-US" sz="2400" b="0" i="1" u="none" strike="noStrike" kern="0" cap="none" spc="0" normalizeH="0" baseline="0" noProof="0" dirty="0">
              <a:ln>
                <a:noFill/>
              </a:ln>
              <a:solidFill>
                <a:prstClr val="black"/>
              </a:solidFill>
              <a:effectLst/>
              <a:uLnTx/>
              <a:uFillTx/>
              <a:latin typeface="Calibri" panose="020F0502020204030204"/>
              <a:ea typeface="+mn-ea"/>
              <a:cs typeface="+mn-cs"/>
            </a:endParaRPr>
          </a:p>
        </p:txBody>
      </p:sp>
      <p:sp>
        <p:nvSpPr>
          <p:cNvPr id="4" name="TextBox 3">
            <a:extLst>
              <a:ext uri="{FF2B5EF4-FFF2-40B4-BE49-F238E27FC236}">
                <a16:creationId xmlns:a16="http://schemas.microsoft.com/office/drawing/2014/main" id="{5AFFAF87-0FBE-7FCE-1F27-4BFB8CA62101}"/>
              </a:ext>
            </a:extLst>
          </p:cNvPr>
          <p:cNvSpPr txBox="1"/>
          <p:nvPr/>
        </p:nvSpPr>
        <p:spPr>
          <a:xfrm>
            <a:off x="1219200" y="601169"/>
            <a:ext cx="7297272" cy="584775"/>
          </a:xfrm>
          <a:prstGeom prst="rect">
            <a:avLst/>
          </a:prstGeom>
          <a:noFill/>
        </p:spPr>
        <p:txBody>
          <a:bodyPr wrap="square" rtlCol="0">
            <a:spAutoFit/>
          </a:bodyPr>
          <a:lstStyle/>
          <a:p>
            <a:pPr marL="571500" marR="0" lvl="0" indent="-571500" algn="ctr" defTabSz="457200" rtl="0" eaLnBrk="1" fontAlgn="auto" latinLnBrk="0" hangingPunct="1">
              <a:lnSpc>
                <a:spcPct val="100000"/>
              </a:lnSpc>
              <a:spcBef>
                <a:spcPts val="0"/>
              </a:spcBef>
              <a:spcAft>
                <a:spcPts val="0"/>
              </a:spcAft>
              <a:buClrTx/>
              <a:buSzTx/>
              <a:buFont typeface="+mj-lt"/>
              <a:buAutoNum type="romanUcPeriod" startAt="3"/>
              <a:tabLst/>
              <a:defRPr/>
            </a:pPr>
            <a:r>
              <a:rPr kumimoji="0" lang="en-US" sz="3200" b="0"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Georgia Pro Cond Semibold" panose="02040706050405020303" pitchFamily="18" charset="0"/>
                <a:ea typeface="+mn-ea"/>
                <a:cs typeface="+mn-cs"/>
              </a:rPr>
              <a:t> Forbidden Fellowship</a:t>
            </a:r>
          </a:p>
        </p:txBody>
      </p:sp>
    </p:spTree>
    <p:extLst>
      <p:ext uri="{BB962C8B-B14F-4D97-AF65-F5344CB8AC3E}">
        <p14:creationId xmlns:p14="http://schemas.microsoft.com/office/powerpoint/2010/main" val="297290145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
                                            <p:txEl>
                                              <p:pRg st="7" end="7"/>
                                            </p:txEl>
                                          </p:spTgt>
                                        </p:tgtEl>
                                        <p:attrNameLst>
                                          <p:attrName>style.visibility</p:attrName>
                                        </p:attrNameLst>
                                      </p:cBhvr>
                                      <p:to>
                                        <p:strVal val="visible"/>
                                      </p:to>
                                    </p:set>
                                    <p:animEffect transition="in" filter="fade">
                                      <p:cBhvr>
                                        <p:cTn id="7" dur="1000"/>
                                        <p:tgtEl>
                                          <p:spTgt spid="2">
                                            <p:txEl>
                                              <p:pRg st="7" end="7"/>
                                            </p:txEl>
                                          </p:spTgt>
                                        </p:tgtEl>
                                      </p:cBhvr>
                                    </p:animEffect>
                                    <p:anim calcmode="lin" valueType="num">
                                      <p:cBhvr>
                                        <p:cTn id="8" dur="1000" fill="hold"/>
                                        <p:tgtEl>
                                          <p:spTgt spid="2">
                                            <p:txEl>
                                              <p:pRg st="7" end="7"/>
                                            </p:txEl>
                                          </p:spTgt>
                                        </p:tgtEl>
                                        <p:attrNameLst>
                                          <p:attrName>ppt_x</p:attrName>
                                        </p:attrNameLst>
                                      </p:cBhvr>
                                      <p:tavLst>
                                        <p:tav tm="0">
                                          <p:val>
                                            <p:strVal val="#ppt_x"/>
                                          </p:val>
                                        </p:tav>
                                        <p:tav tm="100000">
                                          <p:val>
                                            <p:strVal val="#ppt_x"/>
                                          </p:val>
                                        </p:tav>
                                      </p:tavLst>
                                    </p:anim>
                                    <p:anim calcmode="lin" valueType="num">
                                      <p:cBhvr>
                                        <p:cTn id="9" dur="1000" fill="hold"/>
                                        <p:tgtEl>
                                          <p:spTgt spid="2">
                                            <p:txEl>
                                              <p:pRg st="7" end="7"/>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2">
                                            <p:txEl>
                                              <p:pRg st="8" end="8"/>
                                            </p:txEl>
                                          </p:spTgt>
                                        </p:tgtEl>
                                        <p:attrNameLst>
                                          <p:attrName>style.visibility</p:attrName>
                                        </p:attrNameLst>
                                      </p:cBhvr>
                                      <p:to>
                                        <p:strVal val="visible"/>
                                      </p:to>
                                    </p:set>
                                    <p:animEffect transition="in" filter="fade">
                                      <p:cBhvr>
                                        <p:cTn id="14" dur="1000"/>
                                        <p:tgtEl>
                                          <p:spTgt spid="2">
                                            <p:txEl>
                                              <p:pRg st="8" end="8"/>
                                            </p:txEl>
                                          </p:spTgt>
                                        </p:tgtEl>
                                      </p:cBhvr>
                                    </p:animEffect>
                                    <p:anim calcmode="lin" valueType="num">
                                      <p:cBhvr>
                                        <p:cTn id="15" dur="1000" fill="hold"/>
                                        <p:tgtEl>
                                          <p:spTgt spid="2">
                                            <p:txEl>
                                              <p:pRg st="8" end="8"/>
                                            </p:txEl>
                                          </p:spTgt>
                                        </p:tgtEl>
                                        <p:attrNameLst>
                                          <p:attrName>ppt_x</p:attrName>
                                        </p:attrNameLst>
                                      </p:cBhvr>
                                      <p:tavLst>
                                        <p:tav tm="0">
                                          <p:val>
                                            <p:strVal val="#ppt_x"/>
                                          </p:val>
                                        </p:tav>
                                        <p:tav tm="100000">
                                          <p:val>
                                            <p:strVal val="#ppt_x"/>
                                          </p:val>
                                        </p:tav>
                                      </p:tavLst>
                                    </p:anim>
                                    <p:anim calcmode="lin" valueType="num">
                                      <p:cBhvr>
                                        <p:cTn id="16" dur="1000" fill="hold"/>
                                        <p:tgtEl>
                                          <p:spTgt spid="2">
                                            <p:txEl>
                                              <p:pRg st="8" end="8"/>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2">
                                            <p:txEl>
                                              <p:pRg st="9" end="9"/>
                                            </p:txEl>
                                          </p:spTgt>
                                        </p:tgtEl>
                                        <p:attrNameLst>
                                          <p:attrName>style.visibility</p:attrName>
                                        </p:attrNameLst>
                                      </p:cBhvr>
                                      <p:to>
                                        <p:strVal val="visible"/>
                                      </p:to>
                                    </p:set>
                                    <p:animEffect transition="in" filter="fade">
                                      <p:cBhvr>
                                        <p:cTn id="21" dur="1000"/>
                                        <p:tgtEl>
                                          <p:spTgt spid="2">
                                            <p:txEl>
                                              <p:pRg st="9" end="9"/>
                                            </p:txEl>
                                          </p:spTgt>
                                        </p:tgtEl>
                                      </p:cBhvr>
                                    </p:animEffect>
                                    <p:anim calcmode="lin" valueType="num">
                                      <p:cBhvr>
                                        <p:cTn id="22" dur="1000" fill="hold"/>
                                        <p:tgtEl>
                                          <p:spTgt spid="2">
                                            <p:txEl>
                                              <p:pRg st="9" end="9"/>
                                            </p:txEl>
                                          </p:spTgt>
                                        </p:tgtEl>
                                        <p:attrNameLst>
                                          <p:attrName>ppt_x</p:attrName>
                                        </p:attrNameLst>
                                      </p:cBhvr>
                                      <p:tavLst>
                                        <p:tav tm="0">
                                          <p:val>
                                            <p:strVal val="#ppt_x"/>
                                          </p:val>
                                        </p:tav>
                                        <p:tav tm="100000">
                                          <p:val>
                                            <p:strVal val="#ppt_x"/>
                                          </p:val>
                                        </p:tav>
                                      </p:tavLst>
                                    </p:anim>
                                    <p:anim calcmode="lin" valueType="num">
                                      <p:cBhvr>
                                        <p:cTn id="23" dur="1000" fill="hold"/>
                                        <p:tgtEl>
                                          <p:spTgt spid="2">
                                            <p:txEl>
                                              <p:pRg st="9" end="9"/>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extBox 1"/>
          <p:cNvSpPr txBox="1"/>
          <p:nvPr/>
        </p:nvSpPr>
        <p:spPr>
          <a:xfrm>
            <a:off x="0" y="0"/>
            <a:ext cx="9144000" cy="954107"/>
          </a:xfrm>
          <a:prstGeom prst="rect">
            <a:avLst/>
          </a:prstGeom>
          <a:solidFill>
            <a:schemeClr val="tx1"/>
          </a:solidFill>
        </p:spPr>
        <p:txBody>
          <a:bodyPr wrap="square" rtlCol="0">
            <a:spAutoFit/>
          </a:bodyPr>
          <a:lstStyle/>
          <a:p>
            <a:pPr algn="ctr"/>
            <a:r>
              <a:rPr lang="en-US" sz="2800" dirty="0">
                <a:solidFill>
                  <a:schemeClr val="bg1"/>
                </a:solidFill>
              </a:rPr>
              <a:t>Not Receiving One Who Practices Sin or Teaches Error</a:t>
            </a:r>
          </a:p>
          <a:p>
            <a:pPr algn="ctr"/>
            <a:r>
              <a:rPr lang="en-US" sz="2800" dirty="0">
                <a:solidFill>
                  <a:schemeClr val="bg1"/>
                </a:solidFill>
              </a:rPr>
              <a:t>Does Not Mean:</a:t>
            </a:r>
          </a:p>
        </p:txBody>
      </p:sp>
      <p:sp>
        <p:nvSpPr>
          <p:cNvPr id="3" name="TextBox 2"/>
          <p:cNvSpPr txBox="1"/>
          <p:nvPr/>
        </p:nvSpPr>
        <p:spPr>
          <a:xfrm>
            <a:off x="310150" y="1557829"/>
            <a:ext cx="8523700" cy="3323987"/>
          </a:xfrm>
          <a:prstGeom prst="rect">
            <a:avLst/>
          </a:prstGeom>
          <a:noFill/>
        </p:spPr>
        <p:txBody>
          <a:bodyPr wrap="square" rtlCol="0">
            <a:spAutoFit/>
          </a:bodyPr>
          <a:lstStyle/>
          <a:p>
            <a:pPr marL="285750" indent="-285750">
              <a:buFont typeface="Wingdings" panose="05000000000000000000" pitchFamily="2" charset="2"/>
              <a:buChar char="q"/>
            </a:pPr>
            <a:r>
              <a:rPr lang="en-US" sz="2800" dirty="0"/>
              <a:t>  We should not be </a:t>
            </a:r>
            <a:r>
              <a:rPr lang="en-US" sz="2800" u="sng" dirty="0"/>
              <a:t>longsuffering</a:t>
            </a:r>
            <a:r>
              <a:rPr lang="en-US" sz="2800" dirty="0"/>
              <a:t> (1 Thess. 5:14; 1 Cor. 13:4</a:t>
            </a:r>
          </a:p>
          <a:p>
            <a:pPr marL="285750" indent="-285750">
              <a:buFont typeface="Wingdings" panose="05000000000000000000" pitchFamily="2" charset="2"/>
              <a:buChar char="q"/>
            </a:pPr>
            <a:endParaRPr lang="en-US" sz="1400" dirty="0"/>
          </a:p>
          <a:p>
            <a:pPr marL="285750" indent="-285750">
              <a:buFont typeface="Wingdings" panose="05000000000000000000" pitchFamily="2" charset="2"/>
              <a:buChar char="q"/>
            </a:pPr>
            <a:r>
              <a:rPr lang="en-US" sz="2800" dirty="0"/>
              <a:t>  We should not </a:t>
            </a:r>
            <a:r>
              <a:rPr lang="en-US" sz="2800" u="sng" dirty="0"/>
              <a:t>love the sinner</a:t>
            </a:r>
            <a:r>
              <a:rPr lang="en-US" sz="2800" dirty="0"/>
              <a:t> (1 Thess. 3:12)</a:t>
            </a:r>
          </a:p>
          <a:p>
            <a:pPr marL="285750" indent="-285750">
              <a:buFont typeface="Wingdings" panose="05000000000000000000" pitchFamily="2" charset="2"/>
              <a:buChar char="q"/>
            </a:pPr>
            <a:endParaRPr lang="en-US" sz="1400" dirty="0"/>
          </a:p>
          <a:p>
            <a:pPr marL="285750" indent="-285750">
              <a:buFont typeface="Wingdings" panose="05000000000000000000" pitchFamily="2" charset="2"/>
              <a:buChar char="q"/>
            </a:pPr>
            <a:r>
              <a:rPr lang="en-US" sz="2800" dirty="0"/>
              <a:t>  Are not to be </a:t>
            </a:r>
            <a:r>
              <a:rPr lang="en-US" sz="2800" u="sng" dirty="0"/>
              <a:t>patient</a:t>
            </a:r>
            <a:r>
              <a:rPr lang="en-US" sz="2800" dirty="0"/>
              <a:t> as people grow (Heb. 5:12-14; 1 Thess. 5:14)</a:t>
            </a:r>
          </a:p>
          <a:p>
            <a:pPr marL="285750" indent="-285750">
              <a:buFont typeface="Wingdings" panose="05000000000000000000" pitchFamily="2" charset="2"/>
              <a:buChar char="q"/>
            </a:pPr>
            <a:endParaRPr lang="en-US" sz="1400" dirty="0"/>
          </a:p>
          <a:p>
            <a:pPr marL="285750" indent="-285750">
              <a:buFont typeface="Wingdings" panose="05000000000000000000" pitchFamily="2" charset="2"/>
              <a:buChar char="q"/>
            </a:pPr>
            <a:r>
              <a:rPr lang="en-US" sz="2800" dirty="0"/>
              <a:t>  That we will </a:t>
            </a:r>
            <a:r>
              <a:rPr lang="en-US" sz="2800" u="sng" dirty="0"/>
              <a:t>divide over every difference</a:t>
            </a:r>
            <a:r>
              <a:rPr lang="en-US" sz="2800" dirty="0"/>
              <a:t> (cf. Rom. 14)</a:t>
            </a:r>
          </a:p>
        </p:txBody>
      </p:sp>
    </p:spTree>
    <p:extLst>
      <p:ext uri="{BB962C8B-B14F-4D97-AF65-F5344CB8AC3E}">
        <p14:creationId xmlns:p14="http://schemas.microsoft.com/office/powerpoint/2010/main" val="2621226954"/>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2" end="2"/>
                                            </p:txEl>
                                          </p:spTgt>
                                        </p:tgtEl>
                                        <p:attrNameLst>
                                          <p:attrName>style.visibility</p:attrName>
                                        </p:attrNameLst>
                                      </p:cBhvr>
                                      <p:to>
                                        <p:strVal val="visible"/>
                                      </p:to>
                                    </p:set>
                                    <p:animEffect transition="in" filter="fade">
                                      <p:cBhvr>
                                        <p:cTn id="14" dur="1000"/>
                                        <p:tgtEl>
                                          <p:spTgt spid="3">
                                            <p:txEl>
                                              <p:pRg st="2" end="2"/>
                                            </p:txEl>
                                          </p:spTgt>
                                        </p:tgtEl>
                                      </p:cBhvr>
                                    </p:animEffect>
                                    <p:anim calcmode="lin" valueType="num">
                                      <p:cBhvr>
                                        <p:cTn id="15"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animEffect transition="in" filter="fade">
                                      <p:cBhvr>
                                        <p:cTn id="21" dur="1000"/>
                                        <p:tgtEl>
                                          <p:spTgt spid="3">
                                            <p:txEl>
                                              <p:pRg st="4" end="4"/>
                                            </p:txEl>
                                          </p:spTgt>
                                        </p:tgtEl>
                                      </p:cBhvr>
                                    </p:animEffect>
                                    <p:anim calcmode="lin" valueType="num">
                                      <p:cBhvr>
                                        <p:cTn id="22"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6" end="6"/>
                                            </p:txEl>
                                          </p:spTgt>
                                        </p:tgtEl>
                                        <p:attrNameLst>
                                          <p:attrName>style.visibility</p:attrName>
                                        </p:attrNameLst>
                                      </p:cBhvr>
                                      <p:to>
                                        <p:strVal val="visible"/>
                                      </p:to>
                                    </p:set>
                                    <p:animEffect transition="in" filter="fade">
                                      <p:cBhvr>
                                        <p:cTn id="28" dur="1000"/>
                                        <p:tgtEl>
                                          <p:spTgt spid="3">
                                            <p:txEl>
                                              <p:pRg st="6" end="6"/>
                                            </p:txEl>
                                          </p:spTgt>
                                        </p:tgtEl>
                                      </p:cBhvr>
                                    </p:animEffect>
                                    <p:anim calcmode="lin" valueType="num">
                                      <p:cBhvr>
                                        <p:cTn id="29"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5145FF38-8EBA-63A5-DDBF-6029447CAE5D}"/>
              </a:ext>
            </a:extLst>
          </p:cNvPr>
          <p:cNvSpPr txBox="1"/>
          <p:nvPr/>
        </p:nvSpPr>
        <p:spPr>
          <a:xfrm>
            <a:off x="0" y="43031"/>
            <a:ext cx="9144000" cy="2123658"/>
          </a:xfrm>
          <a:prstGeom prst="rect">
            <a:avLst/>
          </a:prstGeom>
          <a:noFill/>
        </p:spPr>
        <p:txBody>
          <a:bodyPr wrap="square" rtlCol="0">
            <a:spAutoFit/>
          </a:bodyPr>
          <a:lstStyle/>
          <a:p>
            <a:pPr algn="ctr"/>
            <a:r>
              <a:rPr lang="en-US" sz="6600" dirty="0">
                <a:latin typeface="Georgia Pro Cond Semibold" panose="02040706050405020303" pitchFamily="18" charset="0"/>
              </a:rPr>
              <a:t>Does It Matter</a:t>
            </a:r>
          </a:p>
          <a:p>
            <a:pPr algn="ctr"/>
            <a:r>
              <a:rPr lang="en-US" sz="6600" dirty="0">
                <a:latin typeface="Georgia Pro Cond Semibold" panose="02040706050405020303" pitchFamily="18" charset="0"/>
              </a:rPr>
              <a:t>About Fellowship?</a:t>
            </a:r>
          </a:p>
        </p:txBody>
      </p:sp>
      <p:sp>
        <p:nvSpPr>
          <p:cNvPr id="3" name="TextBox 2">
            <a:extLst>
              <a:ext uri="{FF2B5EF4-FFF2-40B4-BE49-F238E27FC236}">
                <a16:creationId xmlns:a16="http://schemas.microsoft.com/office/drawing/2014/main" id="{08C59D5E-7C68-3610-C4E8-0862ED9CB559}"/>
              </a:ext>
            </a:extLst>
          </p:cNvPr>
          <p:cNvSpPr txBox="1"/>
          <p:nvPr/>
        </p:nvSpPr>
        <p:spPr>
          <a:xfrm>
            <a:off x="1206948" y="2388133"/>
            <a:ext cx="7142181" cy="2523768"/>
          </a:xfrm>
          <a:prstGeom prst="rect">
            <a:avLst/>
          </a:prstGeom>
          <a:noFill/>
        </p:spPr>
        <p:txBody>
          <a:bodyPr wrap="square" rtlCol="0">
            <a:spAutoFit/>
          </a:bodyPr>
          <a:lstStyle/>
          <a:p>
            <a:pPr marL="514350" indent="-514350" algn="l">
              <a:buFont typeface="+mj-lt"/>
              <a:buAutoNum type="romanUcPeriod"/>
            </a:pPr>
            <a:r>
              <a:rPr lang="en-US" sz="3200" dirty="0">
                <a:solidFill>
                  <a:srgbClr val="002060"/>
                </a:solidFill>
                <a:effectLst>
                  <a:outerShdw blurRad="38100" dist="38100" dir="2700000" algn="tl">
                    <a:srgbClr val="000000">
                      <a:alpha val="43137"/>
                    </a:srgbClr>
                  </a:outerShdw>
                </a:effectLst>
                <a:latin typeface="Georgia Pro Cond Semibold" panose="02040706050405020303" pitchFamily="18" charset="0"/>
              </a:rPr>
              <a:t>What is Fellowship?</a:t>
            </a:r>
          </a:p>
          <a:p>
            <a:pPr marL="514350" indent="-514350" algn="l">
              <a:buFont typeface="+mj-lt"/>
              <a:buAutoNum type="romanUcPeriod"/>
            </a:pPr>
            <a:endParaRPr lang="en-US" sz="1000" dirty="0">
              <a:solidFill>
                <a:srgbClr val="002060"/>
              </a:solidFill>
              <a:effectLst>
                <a:outerShdw blurRad="38100" dist="38100" dir="2700000" algn="tl">
                  <a:srgbClr val="000000">
                    <a:alpha val="43137"/>
                  </a:srgbClr>
                </a:outerShdw>
              </a:effectLst>
              <a:latin typeface="Georgia Pro Cond Semibold" panose="02040706050405020303" pitchFamily="18" charset="0"/>
            </a:endParaRPr>
          </a:p>
          <a:p>
            <a:pPr marL="514350" indent="-514350" algn="l">
              <a:buFont typeface="+mj-lt"/>
              <a:buAutoNum type="romanUcPeriod"/>
            </a:pPr>
            <a:r>
              <a:rPr lang="en-US" sz="3200" dirty="0">
                <a:solidFill>
                  <a:srgbClr val="002060"/>
                </a:solidFill>
                <a:effectLst>
                  <a:outerShdw blurRad="38100" dist="38100" dir="2700000" algn="tl">
                    <a:srgbClr val="000000">
                      <a:alpha val="43137"/>
                    </a:srgbClr>
                  </a:outerShdw>
                </a:effectLst>
                <a:latin typeface="Georgia Pro Cond Semibold" panose="02040706050405020303" pitchFamily="18" charset="0"/>
              </a:rPr>
              <a:t>The Basis for Fellowship</a:t>
            </a:r>
          </a:p>
          <a:p>
            <a:pPr marL="514350" indent="-514350" algn="l">
              <a:buFont typeface="+mj-lt"/>
              <a:buAutoNum type="romanUcPeriod"/>
            </a:pPr>
            <a:endParaRPr lang="en-US" sz="1000" dirty="0">
              <a:solidFill>
                <a:srgbClr val="002060"/>
              </a:solidFill>
              <a:effectLst>
                <a:outerShdw blurRad="38100" dist="38100" dir="2700000" algn="tl">
                  <a:srgbClr val="000000">
                    <a:alpha val="43137"/>
                  </a:srgbClr>
                </a:outerShdw>
              </a:effectLst>
              <a:latin typeface="Georgia Pro Cond Semibold" panose="02040706050405020303" pitchFamily="18" charset="0"/>
            </a:endParaRPr>
          </a:p>
          <a:p>
            <a:pPr marL="514350" indent="-514350" algn="l">
              <a:buFont typeface="+mj-lt"/>
              <a:buAutoNum type="romanUcPeriod"/>
            </a:pPr>
            <a:r>
              <a:rPr lang="en-US" sz="3200" dirty="0">
                <a:solidFill>
                  <a:srgbClr val="002060"/>
                </a:solidFill>
                <a:effectLst>
                  <a:outerShdw blurRad="38100" dist="38100" dir="2700000" algn="tl">
                    <a:srgbClr val="000000">
                      <a:alpha val="43137"/>
                    </a:srgbClr>
                  </a:outerShdw>
                </a:effectLst>
                <a:latin typeface="Georgia Pro Cond Semibold" panose="02040706050405020303" pitchFamily="18" charset="0"/>
              </a:rPr>
              <a:t> Forbidden Fellowship</a:t>
            </a:r>
          </a:p>
          <a:p>
            <a:pPr marL="514350" indent="-514350" algn="l">
              <a:buFont typeface="+mj-lt"/>
              <a:buAutoNum type="romanUcPeriod"/>
            </a:pPr>
            <a:endParaRPr lang="en-US" sz="1000" dirty="0">
              <a:solidFill>
                <a:srgbClr val="002060"/>
              </a:solidFill>
              <a:effectLst>
                <a:outerShdw blurRad="38100" dist="38100" dir="2700000" algn="tl">
                  <a:srgbClr val="000000">
                    <a:alpha val="43137"/>
                  </a:srgbClr>
                </a:outerShdw>
              </a:effectLst>
              <a:latin typeface="Georgia Pro Cond Semibold" panose="02040706050405020303" pitchFamily="18" charset="0"/>
            </a:endParaRPr>
          </a:p>
          <a:p>
            <a:pPr marL="514350" indent="-514350" algn="l">
              <a:buFont typeface="+mj-lt"/>
              <a:buAutoNum type="romanUcPeriod"/>
            </a:pPr>
            <a:r>
              <a:rPr lang="en-US" sz="3200" dirty="0">
                <a:solidFill>
                  <a:srgbClr val="002060"/>
                </a:solidFill>
                <a:effectLst>
                  <a:outerShdw blurRad="38100" dist="38100" dir="2700000" algn="tl">
                    <a:srgbClr val="000000">
                      <a:alpha val="43137"/>
                    </a:srgbClr>
                  </a:outerShdw>
                </a:effectLst>
                <a:latin typeface="Georgia Pro Cond Semibold" panose="02040706050405020303" pitchFamily="18" charset="0"/>
              </a:rPr>
              <a:t> Commended Fellowship</a:t>
            </a:r>
          </a:p>
        </p:txBody>
      </p:sp>
      <p:pic>
        <p:nvPicPr>
          <p:cNvPr id="4" name="Picture 4" descr="http://images.clipartpanda.com/working-clipart-dc8MAqGRi.jpeg">
            <a:extLst>
              <a:ext uri="{FF2B5EF4-FFF2-40B4-BE49-F238E27FC236}">
                <a16:creationId xmlns:a16="http://schemas.microsoft.com/office/drawing/2014/main" id="{E59C548B-36FA-2430-5D01-00F2BFBAACCC}"/>
              </a:ext>
            </a:extLst>
          </p:cNvPr>
          <p:cNvPicPr>
            <a:picLocks noChangeAspect="1" noChangeArrowheads="1"/>
          </p:cNvPicPr>
          <p:nvPr/>
        </p:nvPicPr>
        <p:blipFill>
          <a:blip r:embed="rId2">
            <a:extLst>
              <a:ext uri="{BEBA8EAE-BF5A-486C-A8C5-ECC9F3942E4B}">
                <a14:imgProps xmlns:a14="http://schemas.microsoft.com/office/drawing/2010/main">
                  <a14:imgLayer r:embed="rId3">
                    <a14:imgEffect>
                      <a14:backgroundRemoval t="0" b="98535" l="3883" r="89817"/>
                    </a14:imgEffect>
                  </a14:imgLayer>
                </a14:imgProps>
              </a:ext>
              <a:ext uri="{28A0092B-C50C-407E-A947-70E740481C1C}">
                <a14:useLocalDpi xmlns:a14="http://schemas.microsoft.com/office/drawing/2010/main" val="0"/>
              </a:ext>
            </a:extLst>
          </a:blip>
          <a:srcRect/>
          <a:stretch>
            <a:fillRect/>
          </a:stretch>
        </p:blipFill>
        <p:spPr bwMode="auto">
          <a:xfrm>
            <a:off x="5975563" y="2041182"/>
            <a:ext cx="3246131" cy="243519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1948306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702F8BE7-FBCC-2FEA-CEF5-1E69F2711552}"/>
              </a:ext>
            </a:extLst>
          </p:cNvPr>
          <p:cNvSpPr txBox="1"/>
          <p:nvPr/>
        </p:nvSpPr>
        <p:spPr>
          <a:xfrm>
            <a:off x="1219199" y="565310"/>
            <a:ext cx="7345083" cy="584775"/>
          </a:xfrm>
          <a:prstGeom prst="rect">
            <a:avLst/>
          </a:prstGeom>
          <a:noFill/>
        </p:spPr>
        <p:txBody>
          <a:bodyPr wrap="square" rtlCol="0">
            <a:spAutoFit/>
          </a:bodyPr>
          <a:lstStyle/>
          <a:p>
            <a:pPr marL="571500" indent="-571500" algn="ctr">
              <a:buFont typeface="+mj-lt"/>
              <a:buAutoNum type="romanUcPeriod" startAt="4"/>
            </a:pPr>
            <a:r>
              <a:rPr lang="en-US" sz="3200" dirty="0">
                <a:solidFill>
                  <a:srgbClr val="002060"/>
                </a:solidFill>
                <a:effectLst>
                  <a:outerShdw blurRad="38100" dist="38100" dir="2700000" algn="tl">
                    <a:srgbClr val="000000">
                      <a:alpha val="43137"/>
                    </a:srgbClr>
                  </a:outerShdw>
                </a:effectLst>
                <a:latin typeface="Georgia Pro Cond Semibold" panose="02040706050405020303" pitchFamily="18" charset="0"/>
              </a:rPr>
              <a:t> Commended Fellowship</a:t>
            </a:r>
          </a:p>
        </p:txBody>
      </p:sp>
      <p:sp>
        <p:nvSpPr>
          <p:cNvPr id="4" name="TextBox 3">
            <a:extLst>
              <a:ext uri="{FF2B5EF4-FFF2-40B4-BE49-F238E27FC236}">
                <a16:creationId xmlns:a16="http://schemas.microsoft.com/office/drawing/2014/main" id="{04E1B285-BF30-06B6-2F62-6D034C54AD14}"/>
              </a:ext>
            </a:extLst>
          </p:cNvPr>
          <p:cNvSpPr txBox="1"/>
          <p:nvPr/>
        </p:nvSpPr>
        <p:spPr>
          <a:xfrm>
            <a:off x="675341" y="1843741"/>
            <a:ext cx="8331199" cy="1738938"/>
          </a:xfrm>
          <a:prstGeom prst="rect">
            <a:avLst/>
          </a:prstGeom>
          <a:noFill/>
        </p:spPr>
        <p:txBody>
          <a:bodyPr wrap="square" rtlCol="0">
            <a:spAutoFit/>
          </a:bodyPr>
          <a:lstStyle/>
          <a:p>
            <a:pPr algn="ctr"/>
            <a:r>
              <a:rPr lang="en-US" sz="3200" b="1" dirty="0">
                <a:latin typeface="Abadi" panose="020B0604020104020204" pitchFamily="34" charset="0"/>
              </a:rPr>
              <a:t>Romans 14</a:t>
            </a:r>
          </a:p>
          <a:p>
            <a:pPr algn="ctr"/>
            <a:endParaRPr lang="en-US" sz="700" dirty="0">
              <a:latin typeface="Abadi" panose="020B0604020104020204" pitchFamily="34" charset="0"/>
            </a:endParaRPr>
          </a:p>
          <a:p>
            <a:pPr algn="ctr"/>
            <a:r>
              <a:rPr lang="en-US" sz="3200" dirty="0">
                <a:latin typeface="Abadi" panose="020B0604020104020204" pitchFamily="34" charset="0"/>
              </a:rPr>
              <a:t>Be united in-spite-of your differences</a:t>
            </a:r>
          </a:p>
          <a:p>
            <a:pPr algn="ctr"/>
            <a:r>
              <a:rPr lang="en-US" sz="3200" i="1" dirty="0">
                <a:latin typeface="Abadi" panose="020B0604020104020204" pitchFamily="34" charset="0"/>
              </a:rPr>
              <a:t>“Agree to disagree”</a:t>
            </a:r>
          </a:p>
        </p:txBody>
      </p:sp>
      <p:sp>
        <p:nvSpPr>
          <p:cNvPr id="5" name="Rectangle: Rounded Corners 4">
            <a:extLst>
              <a:ext uri="{FF2B5EF4-FFF2-40B4-BE49-F238E27FC236}">
                <a16:creationId xmlns:a16="http://schemas.microsoft.com/office/drawing/2014/main" id="{A35A9F61-1113-D1BC-4EE4-76C178638718}"/>
              </a:ext>
            </a:extLst>
          </p:cNvPr>
          <p:cNvSpPr/>
          <p:nvPr/>
        </p:nvSpPr>
        <p:spPr>
          <a:xfrm>
            <a:off x="1219199" y="5238725"/>
            <a:ext cx="7123953" cy="1362636"/>
          </a:xfrm>
          <a:prstGeom prst="roundRect">
            <a:avLst/>
          </a:prstGeom>
          <a:solidFill>
            <a:srgbClr val="333333"/>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u="sng" dirty="0">
                <a:solidFill>
                  <a:schemeClr val="accent4">
                    <a:lumMod val="20000"/>
                    <a:lumOff val="80000"/>
                  </a:schemeClr>
                </a:solidFill>
              </a:rPr>
              <a:t>Question</a:t>
            </a:r>
            <a:r>
              <a:rPr lang="en-US" sz="2800" dirty="0">
                <a:solidFill>
                  <a:schemeClr val="bg1"/>
                </a:solidFill>
              </a:rPr>
              <a:t>:</a:t>
            </a:r>
          </a:p>
          <a:p>
            <a:pPr algn="ctr"/>
            <a:endParaRPr lang="en-US" sz="800" dirty="0">
              <a:solidFill>
                <a:schemeClr val="bg1"/>
              </a:solidFill>
            </a:endParaRPr>
          </a:p>
          <a:p>
            <a:pPr algn="ctr"/>
            <a:r>
              <a:rPr lang="en-US" sz="2800" dirty="0">
                <a:solidFill>
                  <a:schemeClr val="bg1"/>
                </a:solidFill>
              </a:rPr>
              <a:t>What is the nature of the issues?</a:t>
            </a:r>
          </a:p>
        </p:txBody>
      </p:sp>
      <p:sp>
        <p:nvSpPr>
          <p:cNvPr id="6" name="Text Box 6">
            <a:extLst>
              <a:ext uri="{FF2B5EF4-FFF2-40B4-BE49-F238E27FC236}">
                <a16:creationId xmlns:a16="http://schemas.microsoft.com/office/drawing/2014/main" id="{2F669EE6-F63E-1AFD-D34B-22879604966E}"/>
              </a:ext>
            </a:extLst>
          </p:cNvPr>
          <p:cNvSpPr txBox="1">
            <a:spLocks noChangeArrowheads="1"/>
          </p:cNvSpPr>
          <p:nvPr/>
        </p:nvSpPr>
        <p:spPr bwMode="auto">
          <a:xfrm>
            <a:off x="1763059" y="3503457"/>
            <a:ext cx="6329082" cy="1569660"/>
          </a:xfrm>
          <a:prstGeom prst="rect">
            <a:avLst/>
          </a:prstGeom>
          <a:noFill/>
          <a:ln>
            <a:noFill/>
          </a:ln>
        </p:spPr>
        <p:txBody>
          <a:bodyPr wrap="square">
            <a:spAutoFit/>
          </a:bodyPr>
          <a:lstStyle>
            <a:lvl1pPr marL="457200" indent="-457200">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457200" marR="0" lvl="0" indent="-457200" defTabSz="914400" eaLnBrk="1" fontAlgn="auto" latinLnBrk="0" hangingPunct="1">
              <a:spcAft>
                <a:spcPts val="0"/>
              </a:spcAft>
              <a:buClrTx/>
              <a:buSzTx/>
              <a:buFont typeface="Arial" panose="020B0604020202020204" pitchFamily="34" charset="0"/>
              <a:buChar char="•"/>
              <a:tabLst/>
              <a:defRPr/>
            </a:pPr>
            <a:r>
              <a:rPr kumimoji="0" lang="en-US" i="0" u="none" strike="noStrike" kern="0" cap="none" spc="0" normalizeH="0" baseline="0" noProof="0" dirty="0">
                <a:ln>
                  <a:noFill/>
                </a:ln>
                <a:solidFill>
                  <a:schemeClr val="tx1"/>
                </a:solidFill>
                <a:effectLst/>
                <a:uLnTx/>
                <a:uFillTx/>
                <a:latin typeface="+mn-lt"/>
              </a:rPr>
              <a:t>Receive him (v. 1)</a:t>
            </a:r>
          </a:p>
          <a:p>
            <a:pPr marL="457200" marR="0" lvl="0" indent="-457200" defTabSz="914400" eaLnBrk="1" fontAlgn="auto" latinLnBrk="0" hangingPunct="1">
              <a:spcAft>
                <a:spcPts val="0"/>
              </a:spcAft>
              <a:buClrTx/>
              <a:buSzTx/>
              <a:buFont typeface="Arial" panose="020B0604020202020204" pitchFamily="34" charset="0"/>
              <a:buChar char="•"/>
              <a:tabLst/>
              <a:defRPr/>
            </a:pPr>
            <a:r>
              <a:rPr kumimoji="0" lang="en-US" i="0" u="none" strike="noStrike" kern="0" cap="none" spc="0" normalizeH="0" baseline="0" noProof="0" dirty="0">
                <a:ln>
                  <a:noFill/>
                </a:ln>
                <a:solidFill>
                  <a:schemeClr val="tx1"/>
                </a:solidFill>
                <a:effectLst/>
                <a:uLnTx/>
                <a:uFillTx/>
                <a:latin typeface="+mn-lt"/>
              </a:rPr>
              <a:t>Don’t dispute (v. 1)</a:t>
            </a:r>
          </a:p>
          <a:p>
            <a:pPr marL="457200" marR="0" lvl="0" indent="-457200" defTabSz="914400" eaLnBrk="1" fontAlgn="auto" latinLnBrk="0" hangingPunct="1">
              <a:spcAft>
                <a:spcPts val="0"/>
              </a:spcAft>
              <a:buClrTx/>
              <a:buSzTx/>
              <a:buFont typeface="Arial" panose="020B0604020202020204" pitchFamily="34" charset="0"/>
              <a:buChar char="•"/>
              <a:tabLst/>
              <a:defRPr/>
            </a:pPr>
            <a:r>
              <a:rPr kumimoji="0" lang="en-US" i="0" u="none" strike="noStrike" kern="0" cap="none" spc="0" normalizeH="0" baseline="0" noProof="0" dirty="0">
                <a:ln>
                  <a:noFill/>
                </a:ln>
                <a:solidFill>
                  <a:schemeClr val="tx1"/>
                </a:solidFill>
                <a:effectLst/>
                <a:uLnTx/>
                <a:uFillTx/>
                <a:latin typeface="+mn-lt"/>
              </a:rPr>
              <a:t>Pursue things that make for peace (v. 19)</a:t>
            </a:r>
          </a:p>
          <a:p>
            <a:pPr marL="457200" marR="0" lvl="0" indent="-457200" defTabSz="914400" eaLnBrk="1" fontAlgn="auto" latinLnBrk="0" hangingPunct="1">
              <a:spcAft>
                <a:spcPts val="0"/>
              </a:spcAft>
              <a:buClrTx/>
              <a:buSzTx/>
              <a:buFont typeface="Arial" panose="020B0604020202020204" pitchFamily="34" charset="0"/>
              <a:buChar char="•"/>
              <a:tabLst/>
              <a:defRPr/>
            </a:pPr>
            <a:r>
              <a:rPr kumimoji="0" lang="en-US" i="0" u="none" strike="noStrike" kern="0" cap="none" spc="0" normalizeH="0" baseline="0" noProof="0" dirty="0">
                <a:ln>
                  <a:noFill/>
                </a:ln>
                <a:solidFill>
                  <a:schemeClr val="tx1"/>
                </a:solidFill>
                <a:effectLst/>
                <a:uLnTx/>
                <a:uFillTx/>
                <a:latin typeface="+mn-lt"/>
              </a:rPr>
              <a:t>Don’t bind your opinion on others (v. 22)</a:t>
            </a:r>
          </a:p>
        </p:txBody>
      </p:sp>
    </p:spTree>
    <p:extLst>
      <p:ext uri="{BB962C8B-B14F-4D97-AF65-F5344CB8AC3E}">
        <p14:creationId xmlns:p14="http://schemas.microsoft.com/office/powerpoint/2010/main" val="329146543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fade">
                                      <p:cBhvr>
                                        <p:cTn id="7" dur="1000"/>
                                        <p:tgtEl>
                                          <p:spTgt spid="6">
                                            <p:txEl>
                                              <p:pRg st="0" end="0"/>
                                            </p:txEl>
                                          </p:spTgt>
                                        </p:tgtEl>
                                      </p:cBhvr>
                                    </p:animEffect>
                                    <p:anim calcmode="lin" valueType="num">
                                      <p:cBhvr>
                                        <p:cTn id="8" dur="1000" fill="hold"/>
                                        <p:tgtEl>
                                          <p:spTgt spid="6">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6">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6">
                                            <p:txEl>
                                              <p:pRg st="1" end="1"/>
                                            </p:txEl>
                                          </p:spTgt>
                                        </p:tgtEl>
                                        <p:attrNameLst>
                                          <p:attrName>style.visibility</p:attrName>
                                        </p:attrNameLst>
                                      </p:cBhvr>
                                      <p:to>
                                        <p:strVal val="visible"/>
                                      </p:to>
                                    </p:set>
                                    <p:animEffect transition="in" filter="fade">
                                      <p:cBhvr>
                                        <p:cTn id="14" dur="1000"/>
                                        <p:tgtEl>
                                          <p:spTgt spid="6">
                                            <p:txEl>
                                              <p:pRg st="1" end="1"/>
                                            </p:txEl>
                                          </p:spTgt>
                                        </p:tgtEl>
                                      </p:cBhvr>
                                    </p:animEffect>
                                    <p:anim calcmode="lin" valueType="num">
                                      <p:cBhvr>
                                        <p:cTn id="15" dur="1000" fill="hold"/>
                                        <p:tgtEl>
                                          <p:spTgt spid="6">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6">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6">
                                            <p:txEl>
                                              <p:pRg st="2" end="2"/>
                                            </p:txEl>
                                          </p:spTgt>
                                        </p:tgtEl>
                                        <p:attrNameLst>
                                          <p:attrName>style.visibility</p:attrName>
                                        </p:attrNameLst>
                                      </p:cBhvr>
                                      <p:to>
                                        <p:strVal val="visible"/>
                                      </p:to>
                                    </p:set>
                                    <p:animEffect transition="in" filter="fade">
                                      <p:cBhvr>
                                        <p:cTn id="21" dur="1000"/>
                                        <p:tgtEl>
                                          <p:spTgt spid="6">
                                            <p:txEl>
                                              <p:pRg st="2" end="2"/>
                                            </p:txEl>
                                          </p:spTgt>
                                        </p:tgtEl>
                                      </p:cBhvr>
                                    </p:animEffect>
                                    <p:anim calcmode="lin" valueType="num">
                                      <p:cBhvr>
                                        <p:cTn id="22" dur="1000" fill="hold"/>
                                        <p:tgtEl>
                                          <p:spTgt spid="6">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6">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6">
                                            <p:txEl>
                                              <p:pRg st="3" end="3"/>
                                            </p:txEl>
                                          </p:spTgt>
                                        </p:tgtEl>
                                        <p:attrNameLst>
                                          <p:attrName>style.visibility</p:attrName>
                                        </p:attrNameLst>
                                      </p:cBhvr>
                                      <p:to>
                                        <p:strVal val="visible"/>
                                      </p:to>
                                    </p:set>
                                    <p:animEffect transition="in" filter="fade">
                                      <p:cBhvr>
                                        <p:cTn id="28" dur="1000"/>
                                        <p:tgtEl>
                                          <p:spTgt spid="6">
                                            <p:txEl>
                                              <p:pRg st="3" end="3"/>
                                            </p:txEl>
                                          </p:spTgt>
                                        </p:tgtEl>
                                      </p:cBhvr>
                                    </p:animEffect>
                                    <p:anim calcmode="lin" valueType="num">
                                      <p:cBhvr>
                                        <p:cTn id="29" dur="1000" fill="hold"/>
                                        <p:tgtEl>
                                          <p:spTgt spid="6">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6">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5"/>
                                        </p:tgtEl>
                                        <p:attrNameLst>
                                          <p:attrName>style.visibility</p:attrName>
                                        </p:attrNameLst>
                                      </p:cBhvr>
                                      <p:to>
                                        <p:strVal val="visible"/>
                                      </p:to>
                                    </p:set>
                                    <p:animEffect transition="in" filter="fade">
                                      <p:cBhvr>
                                        <p:cTn id="35" dur="1000"/>
                                        <p:tgtEl>
                                          <p:spTgt spid="5"/>
                                        </p:tgtEl>
                                      </p:cBhvr>
                                    </p:animEffect>
                                    <p:anim calcmode="lin" valueType="num">
                                      <p:cBhvr>
                                        <p:cTn id="36" dur="1000" fill="hold"/>
                                        <p:tgtEl>
                                          <p:spTgt spid="5"/>
                                        </p:tgtEl>
                                        <p:attrNameLst>
                                          <p:attrName>ppt_x</p:attrName>
                                        </p:attrNameLst>
                                      </p:cBhvr>
                                      <p:tavLst>
                                        <p:tav tm="0">
                                          <p:val>
                                            <p:strVal val="#ppt_x"/>
                                          </p:val>
                                        </p:tav>
                                        <p:tav tm="100000">
                                          <p:val>
                                            <p:strVal val="#ppt_x"/>
                                          </p:val>
                                        </p:tav>
                                      </p:tavLst>
                                    </p:anim>
                                    <p:anim calcmode="lin" valueType="num">
                                      <p:cBhvr>
                                        <p:cTn id="37"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build="p"/>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4D1BD243-E69A-8733-AB2D-E7D3E1508F89}"/>
              </a:ext>
            </a:extLst>
          </p:cNvPr>
          <p:cNvSpPr txBox="1"/>
          <p:nvPr/>
        </p:nvSpPr>
        <p:spPr>
          <a:xfrm>
            <a:off x="1219199" y="2299497"/>
            <a:ext cx="7924801" cy="1200329"/>
          </a:xfrm>
          <a:prstGeom prst="rect">
            <a:avLst/>
          </a:prstGeom>
          <a:noFill/>
        </p:spPr>
        <p:txBody>
          <a:bodyPr wrap="square" rtlCol="0">
            <a:spAutoFit/>
          </a:bodyPr>
          <a:lstStyle/>
          <a:p>
            <a:pPr marL="457200" indent="-457200" algn="l">
              <a:buFont typeface="+mj-lt"/>
              <a:buAutoNum type="alphaUcPeriod"/>
            </a:pPr>
            <a:r>
              <a:rPr lang="en-US" sz="2400" u="sng" dirty="0">
                <a:solidFill>
                  <a:srgbClr val="000000"/>
                </a:solidFill>
              </a:rPr>
              <a:t>The “weak” brother</a:t>
            </a:r>
          </a:p>
          <a:p>
            <a:pPr marL="914400" lvl="1" indent="-457200">
              <a:buFont typeface="+mj-lt"/>
              <a:buAutoNum type="arabicPeriod"/>
            </a:pPr>
            <a:r>
              <a:rPr lang="en-US" sz="2400" i="1" dirty="0">
                <a:solidFill>
                  <a:srgbClr val="000000"/>
                </a:solidFill>
              </a:rPr>
              <a:t>Not weak in faith in God / service</a:t>
            </a:r>
          </a:p>
          <a:p>
            <a:pPr marL="914400" lvl="1" indent="-457200">
              <a:buFont typeface="+mj-lt"/>
              <a:buAutoNum type="arabicPeriod"/>
            </a:pPr>
            <a:r>
              <a:rPr lang="en-US" sz="2400" i="1" dirty="0">
                <a:solidFill>
                  <a:srgbClr val="000000"/>
                </a:solidFill>
              </a:rPr>
              <a:t>Not weak in spiritual strength</a:t>
            </a:r>
          </a:p>
        </p:txBody>
      </p:sp>
      <p:sp>
        <p:nvSpPr>
          <p:cNvPr id="3" name="TextBox 2">
            <a:extLst>
              <a:ext uri="{FF2B5EF4-FFF2-40B4-BE49-F238E27FC236}">
                <a16:creationId xmlns:a16="http://schemas.microsoft.com/office/drawing/2014/main" id="{702F8BE7-FBCC-2FEA-CEF5-1E69F2711552}"/>
              </a:ext>
            </a:extLst>
          </p:cNvPr>
          <p:cNvSpPr txBox="1"/>
          <p:nvPr/>
        </p:nvSpPr>
        <p:spPr>
          <a:xfrm>
            <a:off x="1219199" y="565310"/>
            <a:ext cx="7345083" cy="584775"/>
          </a:xfrm>
          <a:prstGeom prst="rect">
            <a:avLst/>
          </a:prstGeom>
          <a:noFill/>
        </p:spPr>
        <p:txBody>
          <a:bodyPr wrap="square" rtlCol="0">
            <a:spAutoFit/>
          </a:bodyPr>
          <a:lstStyle/>
          <a:p>
            <a:pPr marL="571500" indent="-571500" algn="ctr">
              <a:buFont typeface="+mj-lt"/>
              <a:buAutoNum type="romanUcPeriod" startAt="4"/>
            </a:pPr>
            <a:r>
              <a:rPr lang="en-US" sz="3200" dirty="0">
                <a:solidFill>
                  <a:srgbClr val="002060"/>
                </a:solidFill>
                <a:effectLst>
                  <a:outerShdw blurRad="38100" dist="38100" dir="2700000" algn="tl">
                    <a:srgbClr val="000000">
                      <a:alpha val="43137"/>
                    </a:srgbClr>
                  </a:outerShdw>
                </a:effectLst>
                <a:latin typeface="Georgia Pro Cond Semibold" panose="02040706050405020303" pitchFamily="18" charset="0"/>
              </a:rPr>
              <a:t> Commended Fellowship</a:t>
            </a:r>
          </a:p>
        </p:txBody>
      </p:sp>
      <p:sp>
        <p:nvSpPr>
          <p:cNvPr id="5" name="Oval 4">
            <a:extLst>
              <a:ext uri="{FF2B5EF4-FFF2-40B4-BE49-F238E27FC236}">
                <a16:creationId xmlns:a16="http://schemas.microsoft.com/office/drawing/2014/main" id="{1B011359-1415-6915-18EB-30BD1762DBC6}"/>
              </a:ext>
            </a:extLst>
          </p:cNvPr>
          <p:cNvSpPr>
            <a:spLocks noChangeArrowheads="1"/>
          </p:cNvSpPr>
          <p:nvPr/>
        </p:nvSpPr>
        <p:spPr bwMode="auto">
          <a:xfrm>
            <a:off x="1067756" y="3713536"/>
            <a:ext cx="7535255" cy="1143000"/>
          </a:xfrm>
          <a:prstGeom prst="ellipse">
            <a:avLst/>
          </a:prstGeom>
          <a:solidFill>
            <a:schemeClr val="bg1"/>
          </a:solidFill>
          <a:ln w="38100">
            <a:solidFill>
              <a:schemeClr val="tx1"/>
            </a:solidFill>
            <a:round/>
            <a:headEnd/>
            <a:tailEnd/>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i="0" u="none" strike="noStrike" kern="0" cap="none" spc="0" normalizeH="0" baseline="0" noProof="0">
                <a:ln>
                  <a:noFill/>
                </a:ln>
                <a:solidFill>
                  <a:prstClr val="black"/>
                </a:solidFill>
                <a:effectLst/>
                <a:uLnTx/>
                <a:uFillTx/>
                <a:latin typeface="+mn-lt"/>
                <a:ea typeface="+mn-ea"/>
                <a:cs typeface="+mn-cs"/>
              </a:rPr>
              <a:t>Weak in Conscience</a:t>
            </a:r>
          </a:p>
        </p:txBody>
      </p:sp>
      <p:sp>
        <p:nvSpPr>
          <p:cNvPr id="6" name="Text Box 5">
            <a:extLst>
              <a:ext uri="{FF2B5EF4-FFF2-40B4-BE49-F238E27FC236}">
                <a16:creationId xmlns:a16="http://schemas.microsoft.com/office/drawing/2014/main" id="{57FE7E77-69F5-DBF1-F512-85FC3CC1A59B}"/>
              </a:ext>
            </a:extLst>
          </p:cNvPr>
          <p:cNvSpPr txBox="1">
            <a:spLocks noChangeArrowheads="1"/>
          </p:cNvSpPr>
          <p:nvPr/>
        </p:nvSpPr>
        <p:spPr bwMode="auto">
          <a:xfrm>
            <a:off x="2530905" y="5016462"/>
            <a:ext cx="4608954" cy="13849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i="0" u="none" strike="noStrike" kern="0" cap="none" spc="0" normalizeH="0" baseline="0" noProof="0" dirty="0">
                <a:ln>
                  <a:noFill/>
                </a:ln>
                <a:solidFill>
                  <a:prstClr val="black"/>
                </a:solidFill>
                <a:effectLst/>
                <a:uLnTx/>
                <a:uFillTx/>
                <a:latin typeface="+mn-lt"/>
                <a:ea typeface="+mn-ea"/>
                <a:cs typeface="+mn-cs"/>
              </a:rPr>
              <a:t>Verse 1:</a:t>
            </a:r>
          </a:p>
          <a:p>
            <a:pPr marL="457200" marR="0" lvl="0" indent="-4572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800" i="0" u="none" strike="noStrike" kern="0" cap="none" spc="0" normalizeH="0" baseline="0" noProof="0" dirty="0">
                <a:ln>
                  <a:noFill/>
                </a:ln>
                <a:solidFill>
                  <a:prstClr val="black"/>
                </a:solidFill>
                <a:effectLst/>
                <a:uLnTx/>
                <a:uFillTx/>
                <a:latin typeface="+mn-lt"/>
                <a:ea typeface="+mn-ea"/>
                <a:cs typeface="+mn-cs"/>
              </a:rPr>
              <a:t>“scruples” (ASV)</a:t>
            </a:r>
          </a:p>
          <a:p>
            <a:pPr marL="457200" marR="0" lvl="0" indent="-4572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800" i="0" u="none" strike="noStrike" kern="0" cap="none" spc="0" normalizeH="0" baseline="0" noProof="0" dirty="0">
                <a:ln>
                  <a:noFill/>
                </a:ln>
                <a:solidFill>
                  <a:prstClr val="black"/>
                </a:solidFill>
                <a:effectLst/>
                <a:uLnTx/>
                <a:uFillTx/>
                <a:latin typeface="+mn-lt"/>
                <a:ea typeface="+mn-ea"/>
                <a:cs typeface="+mn-cs"/>
              </a:rPr>
              <a:t>“opinion” (ESV, NASB, RSV)</a:t>
            </a:r>
          </a:p>
        </p:txBody>
      </p:sp>
    </p:spTree>
    <p:extLst>
      <p:ext uri="{BB962C8B-B14F-4D97-AF65-F5344CB8AC3E}">
        <p14:creationId xmlns:p14="http://schemas.microsoft.com/office/powerpoint/2010/main" val="320347070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Effect transition="in" filter="fade">
                                      <p:cBhvr>
                                        <p:cTn id="7" dur="1000"/>
                                        <p:tgtEl>
                                          <p:spTgt spid="2">
                                            <p:txEl>
                                              <p:pRg st="1" end="1"/>
                                            </p:txEl>
                                          </p:spTgt>
                                        </p:tgtEl>
                                      </p:cBhvr>
                                    </p:animEffect>
                                    <p:anim calcmode="lin" valueType="num">
                                      <p:cBhvr>
                                        <p:cTn id="8" dur="1000" fill="hold"/>
                                        <p:tgtEl>
                                          <p:spTgt spid="2">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2">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2">
                                            <p:txEl>
                                              <p:pRg st="2" end="2"/>
                                            </p:txEl>
                                          </p:spTgt>
                                        </p:tgtEl>
                                        <p:attrNameLst>
                                          <p:attrName>style.visibility</p:attrName>
                                        </p:attrNameLst>
                                      </p:cBhvr>
                                      <p:to>
                                        <p:strVal val="visible"/>
                                      </p:to>
                                    </p:set>
                                    <p:animEffect transition="in" filter="fade">
                                      <p:cBhvr>
                                        <p:cTn id="14" dur="1000"/>
                                        <p:tgtEl>
                                          <p:spTgt spid="2">
                                            <p:txEl>
                                              <p:pRg st="2" end="2"/>
                                            </p:txEl>
                                          </p:spTgt>
                                        </p:tgtEl>
                                      </p:cBhvr>
                                    </p:animEffect>
                                    <p:anim calcmode="lin" valueType="num">
                                      <p:cBhvr>
                                        <p:cTn id="15" dur="1000" fill="hold"/>
                                        <p:tgtEl>
                                          <p:spTgt spid="2">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2">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16" presetClass="entr" presetSubtype="37" fill="hold" grpId="0" nodeType="clickEffect">
                                  <p:stCondLst>
                                    <p:cond delay="0"/>
                                  </p:stCondLst>
                                  <p:childTnLst>
                                    <p:set>
                                      <p:cBhvr>
                                        <p:cTn id="20" dur="1" fill="hold">
                                          <p:stCondLst>
                                            <p:cond delay="0"/>
                                          </p:stCondLst>
                                        </p:cTn>
                                        <p:tgtEl>
                                          <p:spTgt spid="5"/>
                                        </p:tgtEl>
                                        <p:attrNameLst>
                                          <p:attrName>style.visibility</p:attrName>
                                        </p:attrNameLst>
                                      </p:cBhvr>
                                      <p:to>
                                        <p:strVal val="visible"/>
                                      </p:to>
                                    </p:set>
                                    <p:animEffect transition="in" filter="barn(outVertical)">
                                      <p:cBhvr>
                                        <p:cTn id="21" dur="1000"/>
                                        <p:tgtEl>
                                          <p:spTgt spid="5"/>
                                        </p:tgtEl>
                                      </p:cBhvr>
                                    </p:animEffect>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grpId="0" nodeType="clickEffect">
                                  <p:stCondLst>
                                    <p:cond delay="0"/>
                                  </p:stCondLst>
                                  <p:childTnLst>
                                    <p:set>
                                      <p:cBhvr>
                                        <p:cTn id="25" dur="1" fill="hold">
                                          <p:stCondLst>
                                            <p:cond delay="0"/>
                                          </p:stCondLst>
                                        </p:cTn>
                                        <p:tgtEl>
                                          <p:spTgt spid="6"/>
                                        </p:tgtEl>
                                        <p:attrNameLst>
                                          <p:attrName>style.visibility</p:attrName>
                                        </p:attrNameLst>
                                      </p:cBhvr>
                                      <p:to>
                                        <p:strVal val="visible"/>
                                      </p:to>
                                    </p:set>
                                    <p:animEffect transition="in" filter="fade">
                                      <p:cBhvr>
                                        <p:cTn id="26" dur="1000"/>
                                        <p:tgtEl>
                                          <p:spTgt spid="6"/>
                                        </p:tgtEl>
                                      </p:cBhvr>
                                    </p:animEffect>
                                    <p:anim calcmode="lin" valueType="num">
                                      <p:cBhvr>
                                        <p:cTn id="27" dur="1000" fill="hold"/>
                                        <p:tgtEl>
                                          <p:spTgt spid="6"/>
                                        </p:tgtEl>
                                        <p:attrNameLst>
                                          <p:attrName>ppt_x</p:attrName>
                                        </p:attrNameLst>
                                      </p:cBhvr>
                                      <p:tavLst>
                                        <p:tav tm="0">
                                          <p:val>
                                            <p:strVal val="#ppt_x"/>
                                          </p:val>
                                        </p:tav>
                                        <p:tav tm="100000">
                                          <p:val>
                                            <p:strVal val="#ppt_x"/>
                                          </p:val>
                                        </p:tav>
                                      </p:tavLst>
                                    </p:anim>
                                    <p:anim calcmode="lin" valueType="num">
                                      <p:cBhvr>
                                        <p:cTn id="28"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4D1BD243-E69A-8733-AB2D-E7D3E1508F89}"/>
              </a:ext>
            </a:extLst>
          </p:cNvPr>
          <p:cNvSpPr txBox="1"/>
          <p:nvPr/>
        </p:nvSpPr>
        <p:spPr>
          <a:xfrm>
            <a:off x="1219199" y="2299497"/>
            <a:ext cx="7924801" cy="984885"/>
          </a:xfrm>
          <a:prstGeom prst="rect">
            <a:avLst/>
          </a:prstGeom>
          <a:noFill/>
        </p:spPr>
        <p:txBody>
          <a:bodyPr wrap="square" rtlCol="0">
            <a:spAutoFit/>
          </a:bodyPr>
          <a:lstStyle/>
          <a:p>
            <a:pPr marL="457200" indent="-457200" algn="l">
              <a:buFont typeface="+mj-lt"/>
              <a:buAutoNum type="alphaUcPeriod"/>
            </a:pPr>
            <a:r>
              <a:rPr lang="en-US" sz="2400" u="sng" dirty="0">
                <a:solidFill>
                  <a:srgbClr val="000000"/>
                </a:solidFill>
              </a:rPr>
              <a:t>The “weak” brother</a:t>
            </a:r>
          </a:p>
          <a:p>
            <a:pPr marL="457200" indent="-457200" algn="l">
              <a:buFont typeface="+mj-lt"/>
              <a:buAutoNum type="alphaUcPeriod"/>
            </a:pPr>
            <a:endParaRPr lang="en-US" sz="1000" u="sng" dirty="0">
              <a:solidFill>
                <a:srgbClr val="000000"/>
              </a:solidFill>
            </a:endParaRPr>
          </a:p>
          <a:p>
            <a:pPr marL="457200" indent="-457200" algn="l">
              <a:buFont typeface="+mj-lt"/>
              <a:buAutoNum type="alphaUcPeriod"/>
            </a:pPr>
            <a:r>
              <a:rPr lang="en-US" sz="2400" u="sng" dirty="0">
                <a:solidFill>
                  <a:srgbClr val="000000"/>
                </a:solidFill>
              </a:rPr>
              <a:t>Two issues</a:t>
            </a:r>
            <a:endParaRPr lang="en-US" sz="2400" i="1" dirty="0">
              <a:solidFill>
                <a:srgbClr val="000000"/>
              </a:solidFill>
            </a:endParaRPr>
          </a:p>
        </p:txBody>
      </p:sp>
      <p:sp>
        <p:nvSpPr>
          <p:cNvPr id="3" name="TextBox 2">
            <a:extLst>
              <a:ext uri="{FF2B5EF4-FFF2-40B4-BE49-F238E27FC236}">
                <a16:creationId xmlns:a16="http://schemas.microsoft.com/office/drawing/2014/main" id="{702F8BE7-FBCC-2FEA-CEF5-1E69F2711552}"/>
              </a:ext>
            </a:extLst>
          </p:cNvPr>
          <p:cNvSpPr txBox="1"/>
          <p:nvPr/>
        </p:nvSpPr>
        <p:spPr>
          <a:xfrm>
            <a:off x="1219199" y="565310"/>
            <a:ext cx="7345083" cy="584775"/>
          </a:xfrm>
          <a:prstGeom prst="rect">
            <a:avLst/>
          </a:prstGeom>
          <a:noFill/>
        </p:spPr>
        <p:txBody>
          <a:bodyPr wrap="square" rtlCol="0">
            <a:spAutoFit/>
          </a:bodyPr>
          <a:lstStyle/>
          <a:p>
            <a:pPr marL="571500" indent="-571500" algn="ctr">
              <a:buFont typeface="+mj-lt"/>
              <a:buAutoNum type="romanUcPeriod" startAt="4"/>
            </a:pPr>
            <a:r>
              <a:rPr lang="en-US" sz="3200" dirty="0">
                <a:solidFill>
                  <a:srgbClr val="002060"/>
                </a:solidFill>
                <a:effectLst>
                  <a:outerShdw blurRad="38100" dist="38100" dir="2700000" algn="tl">
                    <a:srgbClr val="000000">
                      <a:alpha val="43137"/>
                    </a:srgbClr>
                  </a:outerShdw>
                </a:effectLst>
                <a:latin typeface="Georgia Pro Cond Semibold" panose="02040706050405020303" pitchFamily="18" charset="0"/>
              </a:rPr>
              <a:t> Commended Fellowship</a:t>
            </a:r>
          </a:p>
        </p:txBody>
      </p:sp>
    </p:spTree>
    <p:extLst>
      <p:ext uri="{BB962C8B-B14F-4D97-AF65-F5344CB8AC3E}">
        <p14:creationId xmlns:p14="http://schemas.microsoft.com/office/powerpoint/2010/main" val="401767012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
</file>

<file path=ppt/slides/slide5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2050" name="Object 2"/>
          <p:cNvGraphicFramePr>
            <a:graphicFrameLocks noChangeAspect="1"/>
          </p:cNvGraphicFramePr>
          <p:nvPr/>
        </p:nvGraphicFramePr>
        <p:xfrm>
          <a:off x="476250" y="2524125"/>
          <a:ext cx="1123950" cy="2428875"/>
        </p:xfrm>
        <a:graphic>
          <a:graphicData uri="http://schemas.openxmlformats.org/presentationml/2006/ole">
            <mc:AlternateContent xmlns:mc="http://schemas.openxmlformats.org/markup-compatibility/2006">
              <mc:Choice xmlns:v="urn:schemas-microsoft-com:vml" Requires="v">
                <p:oleObj name="Drawing" r:id="rId2" imgW="1123920" imgH="2428920" progId="WPDraw30.Drawing">
                  <p:embed/>
                </p:oleObj>
              </mc:Choice>
              <mc:Fallback>
                <p:oleObj name="Drawing" r:id="rId2" imgW="1123920" imgH="2428920" progId="WPDraw30.Drawing">
                  <p:embed/>
                  <p:pic>
                    <p:nvPicPr>
                      <p:cNvPr id="2050" name="Object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6250" y="2524125"/>
                        <a:ext cx="1123950" cy="2428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2051" name="Text Box 3"/>
          <p:cNvSpPr txBox="1">
            <a:spLocks noChangeArrowheads="1"/>
          </p:cNvSpPr>
          <p:nvPr/>
        </p:nvSpPr>
        <p:spPr bwMode="auto">
          <a:xfrm>
            <a:off x="261938" y="212725"/>
            <a:ext cx="8653462" cy="1006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6000" b="1" i="0" u="none" strike="noStrike" kern="0" cap="none" spc="0" normalizeH="0" baseline="0" noProof="0">
                <a:ln>
                  <a:noFill/>
                </a:ln>
                <a:solidFill>
                  <a:schemeClr val="tx1"/>
                </a:solidFill>
                <a:effectLst/>
                <a:uLnTx/>
                <a:uFillTx/>
                <a:latin typeface="Arial Rounded MT Bold" panose="020F0704030504030204" pitchFamily="34" charset="0"/>
              </a:rPr>
              <a:t>Two Questions / Issues</a:t>
            </a:r>
          </a:p>
        </p:txBody>
      </p:sp>
      <p:sp>
        <p:nvSpPr>
          <p:cNvPr id="477188" name="Rectangle 4"/>
          <p:cNvSpPr>
            <a:spLocks noChangeArrowheads="1"/>
          </p:cNvSpPr>
          <p:nvPr/>
        </p:nvSpPr>
        <p:spPr bwMode="auto">
          <a:xfrm>
            <a:off x="1981200" y="2895600"/>
            <a:ext cx="6781800" cy="838200"/>
          </a:xfrm>
          <a:prstGeom prst="rect">
            <a:avLst/>
          </a:prstGeom>
          <a:solidFill>
            <a:schemeClr val="tx1"/>
          </a:solidFill>
          <a:ln w="9525">
            <a:solidFill>
              <a:schemeClr val="tx1"/>
            </a:solidFill>
            <a:miter lim="800000"/>
            <a:headEnd/>
            <a:tailEnd/>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5400" b="1" i="0" u="none" strike="noStrike" kern="0" cap="none" spc="0" normalizeH="0" baseline="0" noProof="0">
                <a:ln>
                  <a:noFill/>
                </a:ln>
                <a:solidFill>
                  <a:srgbClr val="FFFFFF"/>
                </a:solidFill>
                <a:effectLst/>
                <a:uLnTx/>
                <a:uFillTx/>
                <a:latin typeface="Arial" panose="020B0604020202020204" pitchFamily="34" charset="0"/>
              </a:rPr>
              <a:t>Eating Meats</a:t>
            </a:r>
          </a:p>
        </p:txBody>
      </p:sp>
      <p:sp>
        <p:nvSpPr>
          <p:cNvPr id="477189" name="Rectangle 5"/>
          <p:cNvSpPr>
            <a:spLocks noChangeArrowheads="1"/>
          </p:cNvSpPr>
          <p:nvPr/>
        </p:nvSpPr>
        <p:spPr bwMode="auto">
          <a:xfrm>
            <a:off x="1981200" y="4114800"/>
            <a:ext cx="6781800" cy="838200"/>
          </a:xfrm>
          <a:prstGeom prst="rect">
            <a:avLst/>
          </a:prstGeom>
          <a:solidFill>
            <a:schemeClr val="tx1"/>
          </a:solidFill>
          <a:ln w="9525">
            <a:solidFill>
              <a:schemeClr val="tx1"/>
            </a:solidFill>
            <a:miter lim="800000"/>
            <a:headEnd/>
            <a:tailEnd/>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5400" b="1" i="0" u="none" strike="noStrike" kern="0" cap="none" spc="0" normalizeH="0" baseline="0" noProof="0">
                <a:ln>
                  <a:noFill/>
                </a:ln>
                <a:solidFill>
                  <a:srgbClr val="FFFFFF"/>
                </a:solidFill>
                <a:effectLst/>
                <a:uLnTx/>
                <a:uFillTx/>
                <a:latin typeface="Arial" panose="020B0604020202020204" pitchFamily="34" charset="0"/>
              </a:rPr>
              <a:t>Observing Days</a:t>
            </a:r>
          </a:p>
        </p:txBody>
      </p:sp>
      <p:sp>
        <p:nvSpPr>
          <p:cNvPr id="6" name="Rectangle 15"/>
          <p:cNvSpPr>
            <a:spLocks noGrp="1" noChangeArrowheads="1"/>
          </p:cNvSpPr>
          <p:nvPr>
            <p:ph type="sldNum" sz="quarter" idx="12"/>
          </p:nvPr>
        </p:nvSpPr>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defTabSz="914400" eaLnBrk="1" fontAlgn="auto" latinLnBrk="0" hangingPunct="1">
              <a:lnSpc>
                <a:spcPct val="100000"/>
              </a:lnSpc>
              <a:spcBef>
                <a:spcPts val="0"/>
              </a:spcBef>
              <a:spcAft>
                <a:spcPts val="0"/>
              </a:spcAft>
              <a:buClrTx/>
              <a:buSzTx/>
              <a:buFontTx/>
              <a:buNone/>
              <a:tabLst/>
              <a:defRPr/>
            </a:pPr>
            <a:fld id="{5B56BCF9-D8A2-4676-A857-E3686841C89E}" type="slidenum">
              <a:rPr kumimoji="0" lang="en-US" sz="1400" b="0" i="0" u="none" strike="noStrike" kern="0" cap="none" spc="0" normalizeH="0" baseline="0" noProof="0">
                <a:ln>
                  <a:noFill/>
                </a:ln>
                <a:solidFill>
                  <a:srgbClr val="FFFFFF"/>
                </a:solidFill>
                <a:effectLst/>
                <a:uLnTx/>
                <a:uFillTx/>
                <a:latin typeface="Arial Black" panose="020B0A04020102020204" pitchFamily="34" charset="0"/>
              </a:rPr>
              <a:pPr marL="0" marR="0" lvl="0" indent="0" defTabSz="914400" eaLnBrk="1" fontAlgn="auto" latinLnBrk="0" hangingPunct="1">
                <a:lnSpc>
                  <a:spcPct val="100000"/>
                </a:lnSpc>
                <a:spcBef>
                  <a:spcPts val="0"/>
                </a:spcBef>
                <a:spcAft>
                  <a:spcPts val="0"/>
                </a:spcAft>
                <a:buClrTx/>
                <a:buSzTx/>
                <a:buFontTx/>
                <a:buNone/>
                <a:tabLst/>
                <a:defRPr/>
              </a:pPr>
              <a:t>53</a:t>
            </a:fld>
            <a:endParaRPr kumimoji="0" lang="en-US" sz="1400" b="0" i="0" u="none" strike="noStrike" kern="0" cap="none" spc="0" normalizeH="0" baseline="0" noProof="0">
              <a:ln>
                <a:noFill/>
              </a:ln>
              <a:solidFill>
                <a:srgbClr val="FFFFFF"/>
              </a:solidFill>
              <a:effectLst/>
              <a:uLnTx/>
              <a:uFillTx/>
              <a:latin typeface="Arial Black" panose="020B0A04020102020204" pitchFamily="34" charset="0"/>
            </a:endParaRPr>
          </a:p>
        </p:txBody>
      </p:sp>
    </p:spTree>
    <p:extLst>
      <p:ext uri="{BB962C8B-B14F-4D97-AF65-F5344CB8AC3E}">
        <p14:creationId xmlns:p14="http://schemas.microsoft.com/office/powerpoint/2010/main" val="3791022240"/>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5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38914" name="Picture 2" descr="F:\FILES\PFILES\MSOFFICE\MEDIA\CNTCD1\ClipArt2\j0228889.wmf"/>
          <p:cNvPicPr>
            <a:picLocks noChangeAspect="1" noChangeArrowheads="1"/>
          </p:cNvPicPr>
          <p:nvPr/>
        </p:nvPicPr>
        <p:blipFill>
          <a:blip r:embed="rId2"/>
          <a:srcRect/>
          <a:stretch>
            <a:fillRect/>
          </a:stretch>
        </p:blipFill>
        <p:spPr bwMode="auto">
          <a:xfrm>
            <a:off x="914400" y="381000"/>
            <a:ext cx="2826142" cy="1600200"/>
          </a:xfrm>
          <a:prstGeom prst="rect">
            <a:avLst/>
          </a:prstGeom>
          <a:noFill/>
        </p:spPr>
      </p:pic>
      <p:sp>
        <p:nvSpPr>
          <p:cNvPr id="3" name="TextBox 2"/>
          <p:cNvSpPr txBox="1"/>
          <p:nvPr/>
        </p:nvSpPr>
        <p:spPr>
          <a:xfrm>
            <a:off x="4191000" y="762000"/>
            <a:ext cx="4038600" cy="707886"/>
          </a:xfrm>
          <a:prstGeom prst="rect">
            <a:avLst/>
          </a:prstGeom>
          <a:noFill/>
        </p:spPr>
        <p:txBody>
          <a:bodyPr wrap="square" rtlCol="0">
            <a:spAutoFit/>
          </a:bodyPr>
          <a:lstStyle/>
          <a:p>
            <a:pPr algn="ctr"/>
            <a:r>
              <a:rPr lang="en-US" sz="4000" b="1" u="sng" dirty="0"/>
              <a:t>Eating of Meat</a:t>
            </a:r>
          </a:p>
        </p:txBody>
      </p:sp>
      <p:sp>
        <p:nvSpPr>
          <p:cNvPr id="4" name="TextBox 3"/>
          <p:cNvSpPr txBox="1"/>
          <p:nvPr/>
        </p:nvSpPr>
        <p:spPr>
          <a:xfrm>
            <a:off x="914400" y="2361398"/>
            <a:ext cx="8069179" cy="1815882"/>
          </a:xfrm>
          <a:prstGeom prst="rect">
            <a:avLst/>
          </a:prstGeom>
          <a:noFill/>
        </p:spPr>
        <p:txBody>
          <a:bodyPr wrap="square" rtlCol="0">
            <a:spAutoFit/>
          </a:bodyPr>
          <a:lstStyle/>
          <a:p>
            <a:r>
              <a:rPr lang="en-US" sz="2800" b="1" dirty="0">
                <a:solidFill>
                  <a:schemeClr val="accent2">
                    <a:lumMod val="50000"/>
                  </a:schemeClr>
                </a:solidFill>
              </a:rPr>
              <a:t>Jews</a:t>
            </a:r>
            <a:r>
              <a:rPr lang="en-US" sz="2800" dirty="0"/>
              <a:t> – Still bothered by the OT restrictions on meat</a:t>
            </a:r>
          </a:p>
          <a:p>
            <a:r>
              <a:rPr lang="en-US" sz="2800" dirty="0"/>
              <a:t>	(Clean &amp; Unclean)</a:t>
            </a:r>
          </a:p>
          <a:p>
            <a:endParaRPr lang="en-US" sz="2800" dirty="0"/>
          </a:p>
          <a:p>
            <a:r>
              <a:rPr lang="en-US" sz="2800" b="1" dirty="0">
                <a:solidFill>
                  <a:schemeClr val="accent2">
                    <a:lumMod val="50000"/>
                  </a:schemeClr>
                </a:solidFill>
              </a:rPr>
              <a:t>Gentiles</a:t>
            </a:r>
            <a:r>
              <a:rPr lang="en-US" sz="2800" dirty="0"/>
              <a:t> – Still associated meat with sacrifice to idol</a:t>
            </a:r>
          </a:p>
        </p:txBody>
      </p:sp>
    </p:spTree>
    <p:extLst>
      <p:ext uri="{BB962C8B-B14F-4D97-AF65-F5344CB8AC3E}">
        <p14:creationId xmlns:p14="http://schemas.microsoft.com/office/powerpoint/2010/main" val="119385837"/>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1000"/>
                                        <p:tgtEl>
                                          <p:spTgt spid="4">
                                            <p:txEl>
                                              <p:pRg st="0" end="0"/>
                                            </p:txEl>
                                          </p:spTgt>
                                        </p:tgtEl>
                                      </p:cBhvr>
                                    </p:animEffect>
                                    <p:anim calcmode="lin" valueType="num">
                                      <p:cBhvr>
                                        <p:cTn id="8" dur="1000" fill="hold"/>
                                        <p:tgtEl>
                                          <p:spTgt spid="4">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4">
                                            <p:txEl>
                                              <p:pRg st="1" end="1"/>
                                            </p:txEl>
                                          </p:spTgt>
                                        </p:tgtEl>
                                        <p:attrNameLst>
                                          <p:attrName>style.visibility</p:attrName>
                                        </p:attrNameLst>
                                      </p:cBhvr>
                                      <p:to>
                                        <p:strVal val="visible"/>
                                      </p:to>
                                    </p:set>
                                    <p:animEffect transition="in" filter="fade">
                                      <p:cBhvr>
                                        <p:cTn id="14" dur="1000"/>
                                        <p:tgtEl>
                                          <p:spTgt spid="4">
                                            <p:txEl>
                                              <p:pRg st="1" end="1"/>
                                            </p:txEl>
                                          </p:spTgt>
                                        </p:tgtEl>
                                      </p:cBhvr>
                                    </p:animEffect>
                                    <p:anim calcmode="lin" valueType="num">
                                      <p:cBhvr>
                                        <p:cTn id="15" dur="1000" fill="hold"/>
                                        <p:tgtEl>
                                          <p:spTgt spid="4">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4">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4">
                                            <p:txEl>
                                              <p:pRg st="3" end="3"/>
                                            </p:txEl>
                                          </p:spTgt>
                                        </p:tgtEl>
                                        <p:attrNameLst>
                                          <p:attrName>style.visibility</p:attrName>
                                        </p:attrNameLst>
                                      </p:cBhvr>
                                      <p:to>
                                        <p:strVal val="visible"/>
                                      </p:to>
                                    </p:set>
                                    <p:animEffect transition="in" filter="fade">
                                      <p:cBhvr>
                                        <p:cTn id="21" dur="1000"/>
                                        <p:tgtEl>
                                          <p:spTgt spid="4">
                                            <p:txEl>
                                              <p:pRg st="3" end="3"/>
                                            </p:txEl>
                                          </p:spTgt>
                                        </p:tgtEl>
                                      </p:cBhvr>
                                    </p:animEffect>
                                    <p:anim calcmode="lin" valueType="num">
                                      <p:cBhvr>
                                        <p:cTn id="22" dur="1000" fill="hold"/>
                                        <p:tgtEl>
                                          <p:spTgt spid="4">
                                            <p:txEl>
                                              <p:pRg st="3" end="3"/>
                                            </p:txEl>
                                          </p:spTgt>
                                        </p:tgtEl>
                                        <p:attrNameLst>
                                          <p:attrName>ppt_x</p:attrName>
                                        </p:attrNameLst>
                                      </p:cBhvr>
                                      <p:tavLst>
                                        <p:tav tm="0">
                                          <p:val>
                                            <p:strVal val="#ppt_x"/>
                                          </p:val>
                                        </p:tav>
                                        <p:tav tm="100000">
                                          <p:val>
                                            <p:strVal val="#ppt_x"/>
                                          </p:val>
                                        </p:tav>
                                      </p:tavLst>
                                    </p:anim>
                                    <p:anim calcmode="lin" valueType="num">
                                      <p:cBhvr>
                                        <p:cTn id="23" dur="1000" fill="hold"/>
                                        <p:tgtEl>
                                          <p:spTgt spid="4">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5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39938" name="Picture 2" descr="C:\Documents and Settings\Donnie\Local Settings\Temporary Internet Files\Content.IE5\UD2W6FQZ\MCj04347910000[1].png"/>
          <p:cNvPicPr>
            <a:picLocks noChangeAspect="1" noChangeArrowheads="1"/>
          </p:cNvPicPr>
          <p:nvPr/>
        </p:nvPicPr>
        <p:blipFill>
          <a:blip r:embed="rId3"/>
          <a:srcRect/>
          <a:stretch>
            <a:fillRect/>
          </a:stretch>
        </p:blipFill>
        <p:spPr bwMode="auto">
          <a:xfrm rot="20496983">
            <a:off x="685800" y="304800"/>
            <a:ext cx="1828800" cy="1828800"/>
          </a:xfrm>
          <a:prstGeom prst="rect">
            <a:avLst/>
          </a:prstGeom>
          <a:noFill/>
        </p:spPr>
      </p:pic>
      <p:sp>
        <p:nvSpPr>
          <p:cNvPr id="3" name="TextBox 2"/>
          <p:cNvSpPr txBox="1"/>
          <p:nvPr/>
        </p:nvSpPr>
        <p:spPr>
          <a:xfrm>
            <a:off x="3733800" y="838200"/>
            <a:ext cx="4495800" cy="646331"/>
          </a:xfrm>
          <a:prstGeom prst="rect">
            <a:avLst/>
          </a:prstGeom>
          <a:noFill/>
        </p:spPr>
        <p:txBody>
          <a:bodyPr wrap="square" rtlCol="0">
            <a:spAutoFit/>
          </a:bodyPr>
          <a:lstStyle/>
          <a:p>
            <a:pPr algn="ctr"/>
            <a:r>
              <a:rPr lang="en-US" sz="3600" b="1" u="sng" dirty="0"/>
              <a:t>Observing of Days</a:t>
            </a:r>
          </a:p>
        </p:txBody>
      </p:sp>
      <p:sp>
        <p:nvSpPr>
          <p:cNvPr id="4" name="TextBox 3"/>
          <p:cNvSpPr txBox="1"/>
          <p:nvPr/>
        </p:nvSpPr>
        <p:spPr>
          <a:xfrm>
            <a:off x="304800" y="2438400"/>
            <a:ext cx="8686800" cy="3046988"/>
          </a:xfrm>
          <a:prstGeom prst="rect">
            <a:avLst/>
          </a:prstGeom>
          <a:noFill/>
        </p:spPr>
        <p:txBody>
          <a:bodyPr wrap="square" rtlCol="0">
            <a:spAutoFit/>
          </a:bodyPr>
          <a:lstStyle/>
          <a:p>
            <a:r>
              <a:rPr lang="en-US" sz="2400" dirty="0"/>
              <a:t>“Paul never tolerated the binding of Jewish holy days on Gentile Christians (Col. 2:16; Gal. 4:10-11); however, he permitted the observance of such practices by Jewish Christians so long as they did not bind them on others. Some Jewish Christians could not bring themselves to abandon the observance of Sabbaths and holy days after they were baptized into Christ; not to rest on the sabbath would have violated their consciences.”</a:t>
            </a:r>
          </a:p>
          <a:p>
            <a:pPr algn="r"/>
            <a:r>
              <a:rPr lang="en-US" sz="2400" dirty="0"/>
              <a:t>- </a:t>
            </a:r>
            <a:r>
              <a:rPr lang="en-US" sz="2000" i="1" dirty="0"/>
              <a:t>Melvin Curry</a:t>
            </a:r>
            <a:endParaRPr lang="en-US" sz="2400" i="1" dirty="0"/>
          </a:p>
        </p:txBody>
      </p:sp>
    </p:spTree>
    <p:extLst>
      <p:ext uri="{BB962C8B-B14F-4D97-AF65-F5344CB8AC3E}">
        <p14:creationId xmlns:p14="http://schemas.microsoft.com/office/powerpoint/2010/main" val="2601877612"/>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diamond(in)">
                                      <p:cBhvr>
                                        <p:cTn id="7"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4D1BD243-E69A-8733-AB2D-E7D3E1508F89}"/>
              </a:ext>
            </a:extLst>
          </p:cNvPr>
          <p:cNvSpPr txBox="1"/>
          <p:nvPr/>
        </p:nvSpPr>
        <p:spPr>
          <a:xfrm>
            <a:off x="1219199" y="2299497"/>
            <a:ext cx="7924801" cy="1508105"/>
          </a:xfrm>
          <a:prstGeom prst="rect">
            <a:avLst/>
          </a:prstGeom>
          <a:noFill/>
        </p:spPr>
        <p:txBody>
          <a:bodyPr wrap="square" rtlCol="0">
            <a:spAutoFit/>
          </a:bodyPr>
          <a:lstStyle/>
          <a:p>
            <a:pPr marL="457200" indent="-457200" algn="l">
              <a:buFont typeface="+mj-lt"/>
              <a:buAutoNum type="alphaUcPeriod"/>
            </a:pPr>
            <a:r>
              <a:rPr lang="en-US" sz="2400" u="sng" dirty="0">
                <a:solidFill>
                  <a:srgbClr val="000000"/>
                </a:solidFill>
              </a:rPr>
              <a:t>The “weak” brother</a:t>
            </a:r>
          </a:p>
          <a:p>
            <a:pPr marL="457200" indent="-457200" algn="l">
              <a:buFont typeface="+mj-lt"/>
              <a:buAutoNum type="alphaUcPeriod"/>
            </a:pPr>
            <a:endParaRPr lang="en-US" sz="1000" u="sng" dirty="0">
              <a:solidFill>
                <a:srgbClr val="000000"/>
              </a:solidFill>
            </a:endParaRPr>
          </a:p>
          <a:p>
            <a:pPr marL="457200" indent="-457200" algn="l">
              <a:buFont typeface="+mj-lt"/>
              <a:buAutoNum type="alphaUcPeriod"/>
            </a:pPr>
            <a:r>
              <a:rPr lang="en-US" sz="2400" u="sng" dirty="0">
                <a:solidFill>
                  <a:srgbClr val="000000"/>
                </a:solidFill>
              </a:rPr>
              <a:t>Two issues</a:t>
            </a:r>
          </a:p>
          <a:p>
            <a:pPr marL="457200" indent="-457200" algn="l">
              <a:buFont typeface="+mj-lt"/>
              <a:buAutoNum type="alphaUcPeriod"/>
            </a:pPr>
            <a:endParaRPr lang="en-US" sz="1000" i="1" u="sng" dirty="0">
              <a:solidFill>
                <a:srgbClr val="000000"/>
              </a:solidFill>
            </a:endParaRPr>
          </a:p>
          <a:p>
            <a:pPr marL="457200" indent="-457200" algn="l">
              <a:buFont typeface="+mj-lt"/>
              <a:buAutoNum type="alphaUcPeriod"/>
            </a:pPr>
            <a:r>
              <a:rPr lang="en-US" sz="2400" u="sng" dirty="0">
                <a:solidFill>
                  <a:srgbClr val="000000"/>
                </a:solidFill>
              </a:rPr>
              <a:t>Deals with matters of liberties / indifference</a:t>
            </a:r>
            <a:endParaRPr lang="en-US" sz="2400" dirty="0">
              <a:solidFill>
                <a:srgbClr val="000000"/>
              </a:solidFill>
            </a:endParaRPr>
          </a:p>
        </p:txBody>
      </p:sp>
      <p:sp>
        <p:nvSpPr>
          <p:cNvPr id="3" name="TextBox 2">
            <a:extLst>
              <a:ext uri="{FF2B5EF4-FFF2-40B4-BE49-F238E27FC236}">
                <a16:creationId xmlns:a16="http://schemas.microsoft.com/office/drawing/2014/main" id="{702F8BE7-FBCC-2FEA-CEF5-1E69F2711552}"/>
              </a:ext>
            </a:extLst>
          </p:cNvPr>
          <p:cNvSpPr txBox="1"/>
          <p:nvPr/>
        </p:nvSpPr>
        <p:spPr>
          <a:xfrm>
            <a:off x="1219199" y="565310"/>
            <a:ext cx="7345083" cy="584775"/>
          </a:xfrm>
          <a:prstGeom prst="rect">
            <a:avLst/>
          </a:prstGeom>
          <a:noFill/>
        </p:spPr>
        <p:txBody>
          <a:bodyPr wrap="square" rtlCol="0">
            <a:spAutoFit/>
          </a:bodyPr>
          <a:lstStyle/>
          <a:p>
            <a:pPr marL="571500" indent="-571500" algn="ctr">
              <a:buFont typeface="+mj-lt"/>
              <a:buAutoNum type="romanUcPeriod" startAt="4"/>
            </a:pPr>
            <a:r>
              <a:rPr lang="en-US" sz="3200" dirty="0">
                <a:solidFill>
                  <a:srgbClr val="002060"/>
                </a:solidFill>
                <a:effectLst>
                  <a:outerShdw blurRad="38100" dist="38100" dir="2700000" algn="tl">
                    <a:srgbClr val="000000">
                      <a:alpha val="43137"/>
                    </a:srgbClr>
                  </a:outerShdw>
                </a:effectLst>
                <a:latin typeface="Georgia Pro Cond Semibold" panose="02040706050405020303" pitchFamily="18" charset="0"/>
              </a:rPr>
              <a:t> Commended Fellowship</a:t>
            </a:r>
          </a:p>
        </p:txBody>
      </p:sp>
    </p:spTree>
    <p:extLst>
      <p:ext uri="{BB962C8B-B14F-4D97-AF65-F5344CB8AC3E}">
        <p14:creationId xmlns:p14="http://schemas.microsoft.com/office/powerpoint/2010/main" val="86445417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
</file>

<file path=ppt/slides/slide5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65922" name="Rectangle 2"/>
          <p:cNvSpPr>
            <a:spLocks noGrp="1" noChangeArrowheads="1"/>
          </p:cNvSpPr>
          <p:nvPr>
            <p:ph type="title" idx="4294967295"/>
          </p:nvPr>
        </p:nvSpPr>
        <p:spPr>
          <a:xfrm>
            <a:off x="685800" y="0"/>
            <a:ext cx="7772400" cy="1143000"/>
          </a:xfrm>
        </p:spPr>
        <p:txBody>
          <a:bodyPr/>
          <a:lstStyle/>
          <a:p>
            <a:pPr algn="ctr">
              <a:defRPr/>
            </a:pPr>
            <a:r>
              <a:rPr lang="en-US" b="1" u="sng" dirty="0">
                <a:solidFill>
                  <a:schemeClr val="accent2"/>
                </a:solidFill>
                <a:effectLst>
                  <a:outerShdw blurRad="38100" dist="38100" dir="2700000" algn="tl">
                    <a:srgbClr val="000000"/>
                  </a:outerShdw>
                </a:effectLst>
                <a:latin typeface="Arial" charset="0"/>
              </a:rPr>
              <a:t>Romans 14</a:t>
            </a:r>
            <a:endParaRPr lang="en-US" b="1" u="sng" dirty="0">
              <a:effectLst>
                <a:outerShdw blurRad="38100" dist="38100" dir="2700000" algn="tl">
                  <a:srgbClr val="FFFFFF"/>
                </a:outerShdw>
              </a:effectLst>
              <a:latin typeface="Arial" charset="0"/>
            </a:endParaRPr>
          </a:p>
        </p:txBody>
      </p:sp>
      <p:sp>
        <p:nvSpPr>
          <p:cNvPr id="34819" name="AutoShape 3"/>
          <p:cNvSpPr>
            <a:spLocks noChangeArrowheads="1"/>
          </p:cNvSpPr>
          <p:nvPr/>
        </p:nvSpPr>
        <p:spPr bwMode="auto">
          <a:xfrm>
            <a:off x="762000" y="1447800"/>
            <a:ext cx="2667000" cy="1828800"/>
          </a:xfrm>
          <a:prstGeom prst="star32">
            <a:avLst>
              <a:gd name="adj" fmla="val 37500"/>
            </a:avLst>
          </a:prstGeom>
          <a:solidFill>
            <a:srgbClr val="0000FF"/>
          </a:solidFill>
          <a:ln w="9525">
            <a:solidFill>
              <a:schemeClr val="tx1"/>
            </a:solidFill>
            <a:miter lim="800000"/>
            <a:headEnd/>
            <a:tailEnd/>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800" b="1" i="0" u="none" strike="noStrike" kern="0" cap="none" spc="0" normalizeH="0" baseline="0" noProof="0">
                <a:ln>
                  <a:noFill/>
                </a:ln>
                <a:solidFill>
                  <a:srgbClr val="FFFF00"/>
                </a:solidFill>
                <a:effectLst/>
                <a:uLnTx/>
                <a:uFillTx/>
                <a:latin typeface="Times New Roman" panose="02020603050405020304" pitchFamily="18" charset="0"/>
              </a:rPr>
              <a:t>Doctrine</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800" b="1" i="0" u="none" strike="noStrike" kern="0" cap="none" spc="0" normalizeH="0" baseline="0" noProof="0">
                <a:ln>
                  <a:noFill/>
                </a:ln>
                <a:solidFill>
                  <a:srgbClr val="FFFF00"/>
                </a:solidFill>
                <a:effectLst/>
                <a:uLnTx/>
                <a:uFillTx/>
                <a:latin typeface="Times New Roman" panose="02020603050405020304" pitchFamily="18" charset="0"/>
              </a:rPr>
              <a:t>Faith</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800" b="1" i="0" u="none" strike="noStrike" kern="0" cap="none" spc="0" normalizeH="0" baseline="0" noProof="0">
                <a:ln>
                  <a:noFill/>
                </a:ln>
                <a:solidFill>
                  <a:srgbClr val="FFFF00"/>
                </a:solidFill>
                <a:effectLst/>
                <a:uLnTx/>
                <a:uFillTx/>
                <a:latin typeface="Times New Roman" panose="02020603050405020304" pitchFamily="18" charset="0"/>
              </a:rPr>
              <a:t>Morals</a:t>
            </a:r>
            <a:endParaRPr kumimoji="0" lang="en-US" sz="2800" b="0" i="0" u="none" strike="noStrike" kern="0" cap="none" spc="0" normalizeH="0" baseline="0" noProof="0">
              <a:ln>
                <a:noFill/>
              </a:ln>
              <a:solidFill>
                <a:schemeClr val="tx1"/>
              </a:solidFill>
              <a:effectLst/>
              <a:uLnTx/>
              <a:uFillTx/>
              <a:latin typeface="Times New Roman" panose="02020603050405020304" pitchFamily="18" charset="0"/>
            </a:endParaRPr>
          </a:p>
        </p:txBody>
      </p:sp>
      <p:sp>
        <p:nvSpPr>
          <p:cNvPr id="34820" name="AutoShape 4"/>
          <p:cNvSpPr>
            <a:spLocks noChangeArrowheads="1"/>
          </p:cNvSpPr>
          <p:nvPr/>
        </p:nvSpPr>
        <p:spPr bwMode="auto">
          <a:xfrm>
            <a:off x="5943600" y="1447800"/>
            <a:ext cx="2667000" cy="1828800"/>
          </a:xfrm>
          <a:prstGeom prst="star32">
            <a:avLst>
              <a:gd name="adj" fmla="val 37500"/>
            </a:avLst>
          </a:prstGeom>
          <a:solidFill>
            <a:srgbClr val="0000FF"/>
          </a:solidFill>
          <a:ln w="9525">
            <a:solidFill>
              <a:schemeClr val="tx1"/>
            </a:solidFill>
            <a:miter lim="800000"/>
            <a:headEnd/>
            <a:tailEnd/>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800" b="1" i="0" u="none" strike="noStrike" kern="0" cap="none" spc="0" normalizeH="0" baseline="0" noProof="0">
                <a:ln>
                  <a:noFill/>
                </a:ln>
                <a:solidFill>
                  <a:srgbClr val="FFFF00"/>
                </a:solidFill>
                <a:effectLst/>
                <a:uLnTx/>
                <a:uFillTx/>
                <a:latin typeface="Times New Roman" panose="02020603050405020304" pitchFamily="18" charset="0"/>
              </a:rPr>
              <a:t>Indifference</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800" b="1" i="0" u="none" strike="noStrike" kern="0" cap="none" spc="0" normalizeH="0" baseline="0" noProof="0">
                <a:ln>
                  <a:noFill/>
                </a:ln>
                <a:solidFill>
                  <a:srgbClr val="FFFF00"/>
                </a:solidFill>
                <a:effectLst/>
                <a:uLnTx/>
                <a:uFillTx/>
                <a:latin typeface="Times New Roman" panose="02020603050405020304" pitchFamily="18" charset="0"/>
              </a:rPr>
              <a:t>Liberty</a:t>
            </a:r>
          </a:p>
        </p:txBody>
      </p:sp>
      <p:sp>
        <p:nvSpPr>
          <p:cNvPr id="34821" name="AutoShape 5"/>
          <p:cNvSpPr>
            <a:spLocks noChangeArrowheads="1"/>
          </p:cNvSpPr>
          <p:nvPr/>
        </p:nvSpPr>
        <p:spPr bwMode="auto">
          <a:xfrm>
            <a:off x="3505200" y="1676400"/>
            <a:ext cx="2133600" cy="1371600"/>
          </a:xfrm>
          <a:prstGeom prst="leftRightArrow">
            <a:avLst>
              <a:gd name="adj1" fmla="val 50000"/>
              <a:gd name="adj2" fmla="val 31111"/>
            </a:avLst>
          </a:prstGeom>
          <a:solidFill>
            <a:srgbClr val="0000FF"/>
          </a:solidFill>
          <a:ln w="9525">
            <a:solidFill>
              <a:srgbClr val="FD031B"/>
            </a:solidFill>
            <a:miter lim="800000"/>
            <a:headEnd/>
            <a:tailEnd/>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6000" b="1" i="0" u="none" strike="noStrike" kern="0" cap="none" spc="0" normalizeH="0" baseline="0" noProof="0">
                <a:ln>
                  <a:noFill/>
                </a:ln>
                <a:solidFill>
                  <a:srgbClr val="FFFF00"/>
                </a:solidFill>
                <a:effectLst/>
                <a:uLnTx/>
                <a:uFillTx/>
                <a:latin typeface="Times New Roman" panose="02020603050405020304" pitchFamily="18" charset="0"/>
              </a:rPr>
              <a:t>?</a:t>
            </a:r>
            <a:endParaRPr kumimoji="0" lang="en-US" sz="2400" b="0" i="0" u="none" strike="noStrike" kern="0" cap="none" spc="0" normalizeH="0" baseline="0" noProof="0">
              <a:ln>
                <a:noFill/>
              </a:ln>
              <a:solidFill>
                <a:schemeClr val="tx1"/>
              </a:solidFill>
              <a:effectLst/>
              <a:uLnTx/>
              <a:uFillTx/>
              <a:latin typeface="Times New Roman" panose="02020603050405020304" pitchFamily="18" charset="0"/>
            </a:endParaRPr>
          </a:p>
        </p:txBody>
      </p:sp>
      <p:sp>
        <p:nvSpPr>
          <p:cNvPr id="465926" name="Text Box 6"/>
          <p:cNvSpPr txBox="1">
            <a:spLocks noChangeArrowheads="1"/>
          </p:cNvSpPr>
          <p:nvPr/>
        </p:nvSpPr>
        <p:spPr bwMode="auto">
          <a:xfrm>
            <a:off x="1219200" y="3352800"/>
            <a:ext cx="7278688" cy="2838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defTabSz="914400" eaLnBrk="1" fontAlgn="auto" latinLnBrk="0" hangingPunct="1">
              <a:lnSpc>
                <a:spcPct val="100000"/>
              </a:lnSpc>
              <a:spcBef>
                <a:spcPts val="0"/>
              </a:spcBef>
              <a:spcAft>
                <a:spcPts val="0"/>
              </a:spcAft>
              <a:buClrTx/>
              <a:buSzTx/>
              <a:buFontTx/>
              <a:buChar char="•"/>
              <a:tabLst/>
              <a:defRPr/>
            </a:pPr>
            <a:r>
              <a:rPr kumimoji="0" lang="en-US" sz="3600" b="1" i="0" u="none" strike="noStrike" kern="0" cap="none" spc="0" normalizeH="0" baseline="0" noProof="0" dirty="0">
                <a:ln>
                  <a:noFill/>
                </a:ln>
                <a:solidFill>
                  <a:schemeClr val="tx1"/>
                </a:solidFill>
                <a:effectLst>
                  <a:outerShdw blurRad="38100" dist="38100" dir="2700000" algn="tl">
                    <a:srgbClr val="000000">
                      <a:alpha val="43137"/>
                    </a:srgbClr>
                  </a:outerShdw>
                </a:effectLst>
                <a:uLnTx/>
                <a:uFillTx/>
                <a:latin typeface="Times New Roman" panose="02020603050405020304" pitchFamily="18" charset="0"/>
              </a:rPr>
              <a:t> God received him </a:t>
            </a:r>
            <a:r>
              <a:rPr kumimoji="0" lang="en-US" sz="3600" b="1" i="0" u="none" strike="noStrike" kern="0" cap="none" spc="0" normalizeH="0" baseline="0" noProof="0" dirty="0">
                <a:ln>
                  <a:noFill/>
                </a:ln>
                <a:solidFill>
                  <a:srgbClr val="FD031B"/>
                </a:solidFill>
                <a:effectLst>
                  <a:outerShdw blurRad="38100" dist="38100" dir="2700000" algn="tl">
                    <a:srgbClr val="000000">
                      <a:alpha val="43137"/>
                    </a:srgbClr>
                  </a:outerShdw>
                </a:effectLst>
                <a:uLnTx/>
                <a:uFillTx/>
                <a:latin typeface="Times New Roman" panose="02020603050405020304" pitchFamily="18" charset="0"/>
              </a:rPr>
              <a:t>(v. 3)</a:t>
            </a:r>
            <a:endParaRPr kumimoji="0" lang="en-US" sz="3600" b="1" i="0" u="none" strike="noStrike" kern="0" cap="none" spc="0" normalizeH="0" baseline="0" noProof="0" dirty="0">
              <a:ln>
                <a:noFill/>
              </a:ln>
              <a:solidFill>
                <a:schemeClr val="tx1"/>
              </a:solidFill>
              <a:effectLst>
                <a:outerShdw blurRad="38100" dist="38100" dir="2700000" algn="tl">
                  <a:srgbClr val="000000">
                    <a:alpha val="43137"/>
                  </a:srgbClr>
                </a:outerShdw>
              </a:effectLst>
              <a:uLnTx/>
              <a:uFillTx/>
              <a:latin typeface="Times New Roman" panose="02020603050405020304" pitchFamily="18" charset="0"/>
            </a:endParaRPr>
          </a:p>
          <a:p>
            <a:pPr marL="0" marR="0" lvl="0" indent="0" defTabSz="914400" eaLnBrk="1" fontAlgn="auto" latinLnBrk="0" hangingPunct="1">
              <a:lnSpc>
                <a:spcPct val="100000"/>
              </a:lnSpc>
              <a:spcBef>
                <a:spcPts val="0"/>
              </a:spcBef>
              <a:spcAft>
                <a:spcPts val="0"/>
              </a:spcAft>
              <a:buClrTx/>
              <a:buSzTx/>
              <a:buFontTx/>
              <a:buChar char="•"/>
              <a:tabLst/>
              <a:defRPr/>
            </a:pPr>
            <a:r>
              <a:rPr kumimoji="0" lang="en-US" sz="3600" b="1" i="0" u="none" strike="noStrike" kern="0" cap="none" spc="0" normalizeH="0" baseline="0" noProof="0" dirty="0">
                <a:ln>
                  <a:noFill/>
                </a:ln>
                <a:solidFill>
                  <a:schemeClr val="tx1"/>
                </a:solidFill>
                <a:effectLst>
                  <a:outerShdw blurRad="38100" dist="38100" dir="2700000" algn="tl">
                    <a:srgbClr val="000000">
                      <a:alpha val="43137"/>
                    </a:srgbClr>
                  </a:outerShdw>
                </a:effectLst>
                <a:uLnTx/>
                <a:uFillTx/>
                <a:latin typeface="Times New Roman" panose="02020603050405020304" pitchFamily="18" charset="0"/>
              </a:rPr>
              <a:t> To the Lord </a:t>
            </a:r>
            <a:r>
              <a:rPr kumimoji="0" lang="en-US" sz="3600" b="1" i="0" u="none" strike="noStrike" kern="0" cap="none" spc="0" normalizeH="0" baseline="0" noProof="0" dirty="0">
                <a:ln>
                  <a:noFill/>
                </a:ln>
                <a:solidFill>
                  <a:srgbClr val="FD031B"/>
                </a:solidFill>
                <a:effectLst>
                  <a:outerShdw blurRad="38100" dist="38100" dir="2700000" algn="tl">
                    <a:srgbClr val="000000">
                      <a:alpha val="43137"/>
                    </a:srgbClr>
                  </a:outerShdw>
                </a:effectLst>
                <a:uLnTx/>
                <a:uFillTx/>
                <a:latin typeface="Times New Roman" panose="02020603050405020304" pitchFamily="18" charset="0"/>
              </a:rPr>
              <a:t>(v. 6)</a:t>
            </a:r>
          </a:p>
          <a:p>
            <a:pPr marL="0" marR="0" lvl="0" indent="0" defTabSz="914400" eaLnBrk="1" fontAlgn="auto" latinLnBrk="0" hangingPunct="1">
              <a:lnSpc>
                <a:spcPct val="100000"/>
              </a:lnSpc>
              <a:spcBef>
                <a:spcPts val="0"/>
              </a:spcBef>
              <a:spcAft>
                <a:spcPts val="0"/>
              </a:spcAft>
              <a:buClrTx/>
              <a:buSzTx/>
              <a:buFontTx/>
              <a:buChar char="•"/>
              <a:tabLst/>
              <a:defRPr/>
            </a:pPr>
            <a:r>
              <a:rPr kumimoji="0" lang="en-US" sz="3600" b="1" i="0" u="none" strike="noStrike" kern="0" cap="none" spc="0" normalizeH="0" baseline="0" noProof="0" dirty="0">
                <a:ln>
                  <a:noFill/>
                </a:ln>
                <a:solidFill>
                  <a:schemeClr val="tx1"/>
                </a:solidFill>
                <a:effectLst>
                  <a:outerShdw blurRad="38100" dist="38100" dir="2700000" algn="tl">
                    <a:srgbClr val="000000">
                      <a:alpha val="43137"/>
                    </a:srgbClr>
                  </a:outerShdw>
                </a:effectLst>
                <a:uLnTx/>
                <a:uFillTx/>
                <a:latin typeface="Times New Roman" panose="02020603050405020304" pitchFamily="18" charset="0"/>
              </a:rPr>
              <a:t> Not to judge (condemn) him </a:t>
            </a:r>
            <a:r>
              <a:rPr kumimoji="0" lang="en-US" sz="3600" b="1" i="0" u="none" strike="noStrike" kern="0" cap="none" spc="0" normalizeH="0" baseline="0" noProof="0" dirty="0">
                <a:ln>
                  <a:noFill/>
                </a:ln>
                <a:solidFill>
                  <a:srgbClr val="FD031B"/>
                </a:solidFill>
                <a:effectLst>
                  <a:outerShdw blurRad="38100" dist="38100" dir="2700000" algn="tl">
                    <a:srgbClr val="000000">
                      <a:alpha val="43137"/>
                    </a:srgbClr>
                  </a:outerShdw>
                </a:effectLst>
                <a:uLnTx/>
                <a:uFillTx/>
                <a:latin typeface="Times New Roman" panose="02020603050405020304" pitchFamily="18" charset="0"/>
              </a:rPr>
              <a:t>(v. 13)</a:t>
            </a:r>
            <a:endParaRPr kumimoji="0" lang="en-US" sz="3600" b="1" i="0" u="none" strike="noStrike" kern="0" cap="none" spc="0" normalizeH="0" baseline="0" noProof="0" dirty="0">
              <a:ln>
                <a:noFill/>
              </a:ln>
              <a:solidFill>
                <a:schemeClr val="tx1"/>
              </a:solidFill>
              <a:effectLst>
                <a:outerShdw blurRad="38100" dist="38100" dir="2700000" algn="tl">
                  <a:srgbClr val="000000">
                    <a:alpha val="43137"/>
                  </a:srgbClr>
                </a:outerShdw>
              </a:effectLst>
              <a:uLnTx/>
              <a:uFillTx/>
              <a:latin typeface="Times New Roman" panose="02020603050405020304" pitchFamily="18" charset="0"/>
            </a:endParaRPr>
          </a:p>
          <a:p>
            <a:pPr marL="0" marR="0" lvl="0" indent="0" defTabSz="914400" eaLnBrk="1" fontAlgn="auto" latinLnBrk="0" hangingPunct="1">
              <a:lnSpc>
                <a:spcPct val="100000"/>
              </a:lnSpc>
              <a:spcBef>
                <a:spcPts val="0"/>
              </a:spcBef>
              <a:spcAft>
                <a:spcPts val="0"/>
              </a:spcAft>
              <a:buClrTx/>
              <a:buSzTx/>
              <a:buFontTx/>
              <a:buChar char="•"/>
              <a:tabLst/>
              <a:defRPr/>
            </a:pPr>
            <a:r>
              <a:rPr kumimoji="0" lang="en-US" sz="3600" b="1" i="0" u="none" strike="noStrike" kern="0" cap="none" spc="0" normalizeH="0" baseline="0" noProof="0" dirty="0">
                <a:ln>
                  <a:noFill/>
                </a:ln>
                <a:solidFill>
                  <a:schemeClr val="tx1"/>
                </a:solidFill>
                <a:effectLst>
                  <a:outerShdw blurRad="38100" dist="38100" dir="2700000" algn="tl">
                    <a:srgbClr val="000000">
                      <a:alpha val="43137"/>
                    </a:srgbClr>
                  </a:outerShdw>
                </a:effectLst>
                <a:uLnTx/>
                <a:uFillTx/>
                <a:latin typeface="Times New Roman" panose="02020603050405020304" pitchFamily="18" charset="0"/>
              </a:rPr>
              <a:t> Not wrong within itself </a:t>
            </a:r>
            <a:r>
              <a:rPr kumimoji="0" lang="en-US" sz="3600" b="1" i="0" u="none" strike="noStrike" kern="0" cap="none" spc="0" normalizeH="0" baseline="0" noProof="0" dirty="0">
                <a:ln>
                  <a:noFill/>
                </a:ln>
                <a:solidFill>
                  <a:srgbClr val="FD031B"/>
                </a:solidFill>
                <a:effectLst>
                  <a:outerShdw blurRad="38100" dist="38100" dir="2700000" algn="tl">
                    <a:srgbClr val="000000">
                      <a:alpha val="43137"/>
                    </a:srgbClr>
                  </a:outerShdw>
                </a:effectLst>
                <a:uLnTx/>
                <a:uFillTx/>
                <a:latin typeface="Times New Roman" panose="02020603050405020304" pitchFamily="18" charset="0"/>
              </a:rPr>
              <a:t>(v. 14)</a:t>
            </a:r>
          </a:p>
          <a:p>
            <a:pPr marL="0" marR="0" lvl="0" indent="0" defTabSz="914400" eaLnBrk="1" fontAlgn="auto" latinLnBrk="0" hangingPunct="1">
              <a:lnSpc>
                <a:spcPct val="100000"/>
              </a:lnSpc>
              <a:spcBef>
                <a:spcPts val="0"/>
              </a:spcBef>
              <a:spcAft>
                <a:spcPts val="0"/>
              </a:spcAft>
              <a:buClrTx/>
              <a:buSzTx/>
              <a:buFontTx/>
              <a:buChar char="•"/>
              <a:tabLst/>
              <a:defRPr/>
            </a:pPr>
            <a:r>
              <a:rPr kumimoji="0" lang="en-US" sz="3600" b="1" i="0" u="none" strike="noStrike" kern="0" cap="none" spc="0" normalizeH="0" baseline="0" noProof="0" dirty="0">
                <a:ln>
                  <a:noFill/>
                </a:ln>
                <a:solidFill>
                  <a:schemeClr val="tx1"/>
                </a:solidFill>
                <a:effectLst>
                  <a:outerShdw blurRad="38100" dist="38100" dir="2700000" algn="tl">
                    <a:srgbClr val="000000">
                      <a:alpha val="43137"/>
                    </a:srgbClr>
                  </a:outerShdw>
                </a:effectLst>
                <a:uLnTx/>
                <a:uFillTx/>
                <a:latin typeface="Times New Roman" panose="02020603050405020304" pitchFamily="18" charset="0"/>
              </a:rPr>
              <a:t> Keep it to self </a:t>
            </a:r>
            <a:r>
              <a:rPr kumimoji="0" lang="en-US" sz="3600" b="1" i="0" u="none" strike="noStrike" kern="0" cap="none" spc="0" normalizeH="0" baseline="0" noProof="0" dirty="0">
                <a:ln>
                  <a:noFill/>
                </a:ln>
                <a:solidFill>
                  <a:srgbClr val="FD031B"/>
                </a:solidFill>
                <a:effectLst>
                  <a:outerShdw blurRad="38100" dist="38100" dir="2700000" algn="tl">
                    <a:srgbClr val="000000">
                      <a:alpha val="43137"/>
                    </a:srgbClr>
                  </a:outerShdw>
                </a:effectLst>
                <a:uLnTx/>
                <a:uFillTx/>
                <a:latin typeface="Times New Roman" panose="02020603050405020304" pitchFamily="18" charset="0"/>
              </a:rPr>
              <a:t>(v. 22)</a:t>
            </a:r>
            <a:endParaRPr kumimoji="0" lang="en-US" sz="3600" b="1" i="0" u="none" strike="noStrike" kern="0" cap="none" spc="0" normalizeH="0" baseline="0" noProof="0" dirty="0">
              <a:ln>
                <a:noFill/>
              </a:ln>
              <a:solidFill>
                <a:schemeClr val="tx1"/>
              </a:solidFill>
              <a:effectLst>
                <a:outerShdw blurRad="38100" dist="38100" dir="2700000" algn="tl">
                  <a:srgbClr val="000000">
                    <a:alpha val="43137"/>
                  </a:srgbClr>
                </a:outerShdw>
              </a:effectLst>
              <a:uLnTx/>
              <a:uFillTx/>
              <a:latin typeface="Times New Roman" panose="02020603050405020304" pitchFamily="18" charset="0"/>
            </a:endParaRPr>
          </a:p>
        </p:txBody>
      </p:sp>
      <p:sp>
        <p:nvSpPr>
          <p:cNvPr id="465927" name="Oval 7"/>
          <p:cNvSpPr>
            <a:spLocks noChangeArrowheads="1"/>
          </p:cNvSpPr>
          <p:nvPr/>
        </p:nvSpPr>
        <p:spPr bwMode="auto">
          <a:xfrm>
            <a:off x="5943600" y="1371600"/>
            <a:ext cx="2743200" cy="2057400"/>
          </a:xfrm>
          <a:prstGeom prst="ellipse">
            <a:avLst/>
          </a:prstGeom>
          <a:noFill/>
          <a:ln w="76200">
            <a:solidFill>
              <a:srgbClr val="CA0215"/>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chemeClr val="tx1"/>
              </a:solidFill>
              <a:effectLst/>
              <a:uLnTx/>
              <a:uFillTx/>
              <a:latin typeface="Times New Roman" panose="02020603050405020304" pitchFamily="18" charset="0"/>
            </a:endParaRPr>
          </a:p>
        </p:txBody>
      </p:sp>
    </p:spTree>
    <p:extLst>
      <p:ext uri="{BB962C8B-B14F-4D97-AF65-F5344CB8AC3E}">
        <p14:creationId xmlns:p14="http://schemas.microsoft.com/office/powerpoint/2010/main" val="1610427574"/>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465927"/>
                                        </p:tgtEl>
                                        <p:attrNameLst>
                                          <p:attrName>style.visibility</p:attrName>
                                        </p:attrNameLst>
                                      </p:cBhvr>
                                      <p:to>
                                        <p:strVal val="visible"/>
                                      </p:to>
                                    </p:set>
                                    <p:animEffect transition="in" filter="wipe(left)">
                                      <p:cBhvr>
                                        <p:cTn id="7" dur="500"/>
                                        <p:tgtEl>
                                          <p:spTgt spid="465927"/>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465926">
                                            <p:txEl>
                                              <p:pRg st="0" end="0"/>
                                            </p:txEl>
                                          </p:spTgt>
                                        </p:tgtEl>
                                        <p:attrNameLst>
                                          <p:attrName>style.visibility</p:attrName>
                                        </p:attrNameLst>
                                      </p:cBhvr>
                                      <p:to>
                                        <p:strVal val="visible"/>
                                      </p:to>
                                    </p:set>
                                    <p:animEffect transition="in" filter="fade">
                                      <p:cBhvr>
                                        <p:cTn id="12" dur="1000"/>
                                        <p:tgtEl>
                                          <p:spTgt spid="465926">
                                            <p:txEl>
                                              <p:pRg st="0" end="0"/>
                                            </p:txEl>
                                          </p:spTgt>
                                        </p:tgtEl>
                                      </p:cBhvr>
                                    </p:animEffect>
                                    <p:anim calcmode="lin" valueType="num">
                                      <p:cBhvr>
                                        <p:cTn id="13" dur="1000" fill="hold"/>
                                        <p:tgtEl>
                                          <p:spTgt spid="465926">
                                            <p:txEl>
                                              <p:pRg st="0" end="0"/>
                                            </p:txEl>
                                          </p:spTgt>
                                        </p:tgtEl>
                                        <p:attrNameLst>
                                          <p:attrName>ppt_x</p:attrName>
                                        </p:attrNameLst>
                                      </p:cBhvr>
                                      <p:tavLst>
                                        <p:tav tm="0">
                                          <p:val>
                                            <p:strVal val="#ppt_x"/>
                                          </p:val>
                                        </p:tav>
                                        <p:tav tm="100000">
                                          <p:val>
                                            <p:strVal val="#ppt_x"/>
                                          </p:val>
                                        </p:tav>
                                      </p:tavLst>
                                    </p:anim>
                                    <p:anim calcmode="lin" valueType="num">
                                      <p:cBhvr>
                                        <p:cTn id="14" dur="1000" fill="hold"/>
                                        <p:tgtEl>
                                          <p:spTgt spid="465926">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465926">
                                            <p:txEl>
                                              <p:pRg st="1" end="1"/>
                                            </p:txEl>
                                          </p:spTgt>
                                        </p:tgtEl>
                                        <p:attrNameLst>
                                          <p:attrName>style.visibility</p:attrName>
                                        </p:attrNameLst>
                                      </p:cBhvr>
                                      <p:to>
                                        <p:strVal val="visible"/>
                                      </p:to>
                                    </p:set>
                                    <p:animEffect transition="in" filter="fade">
                                      <p:cBhvr>
                                        <p:cTn id="19" dur="1000"/>
                                        <p:tgtEl>
                                          <p:spTgt spid="465926">
                                            <p:txEl>
                                              <p:pRg st="1" end="1"/>
                                            </p:txEl>
                                          </p:spTgt>
                                        </p:tgtEl>
                                      </p:cBhvr>
                                    </p:animEffect>
                                    <p:anim calcmode="lin" valueType="num">
                                      <p:cBhvr>
                                        <p:cTn id="20" dur="1000" fill="hold"/>
                                        <p:tgtEl>
                                          <p:spTgt spid="465926">
                                            <p:txEl>
                                              <p:pRg st="1" end="1"/>
                                            </p:txEl>
                                          </p:spTgt>
                                        </p:tgtEl>
                                        <p:attrNameLst>
                                          <p:attrName>ppt_x</p:attrName>
                                        </p:attrNameLst>
                                      </p:cBhvr>
                                      <p:tavLst>
                                        <p:tav tm="0">
                                          <p:val>
                                            <p:strVal val="#ppt_x"/>
                                          </p:val>
                                        </p:tav>
                                        <p:tav tm="100000">
                                          <p:val>
                                            <p:strVal val="#ppt_x"/>
                                          </p:val>
                                        </p:tav>
                                      </p:tavLst>
                                    </p:anim>
                                    <p:anim calcmode="lin" valueType="num">
                                      <p:cBhvr>
                                        <p:cTn id="21" dur="1000" fill="hold"/>
                                        <p:tgtEl>
                                          <p:spTgt spid="465926">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grpId="0" nodeType="clickEffect">
                                  <p:stCondLst>
                                    <p:cond delay="0"/>
                                  </p:stCondLst>
                                  <p:childTnLst>
                                    <p:set>
                                      <p:cBhvr>
                                        <p:cTn id="25" dur="1" fill="hold">
                                          <p:stCondLst>
                                            <p:cond delay="0"/>
                                          </p:stCondLst>
                                        </p:cTn>
                                        <p:tgtEl>
                                          <p:spTgt spid="465926">
                                            <p:txEl>
                                              <p:pRg st="2" end="2"/>
                                            </p:txEl>
                                          </p:spTgt>
                                        </p:tgtEl>
                                        <p:attrNameLst>
                                          <p:attrName>style.visibility</p:attrName>
                                        </p:attrNameLst>
                                      </p:cBhvr>
                                      <p:to>
                                        <p:strVal val="visible"/>
                                      </p:to>
                                    </p:set>
                                    <p:animEffect transition="in" filter="fade">
                                      <p:cBhvr>
                                        <p:cTn id="26" dur="1000"/>
                                        <p:tgtEl>
                                          <p:spTgt spid="465926">
                                            <p:txEl>
                                              <p:pRg st="2" end="2"/>
                                            </p:txEl>
                                          </p:spTgt>
                                        </p:tgtEl>
                                      </p:cBhvr>
                                    </p:animEffect>
                                    <p:anim calcmode="lin" valueType="num">
                                      <p:cBhvr>
                                        <p:cTn id="27" dur="1000" fill="hold"/>
                                        <p:tgtEl>
                                          <p:spTgt spid="465926">
                                            <p:txEl>
                                              <p:pRg st="2" end="2"/>
                                            </p:txEl>
                                          </p:spTgt>
                                        </p:tgtEl>
                                        <p:attrNameLst>
                                          <p:attrName>ppt_x</p:attrName>
                                        </p:attrNameLst>
                                      </p:cBhvr>
                                      <p:tavLst>
                                        <p:tav tm="0">
                                          <p:val>
                                            <p:strVal val="#ppt_x"/>
                                          </p:val>
                                        </p:tav>
                                        <p:tav tm="100000">
                                          <p:val>
                                            <p:strVal val="#ppt_x"/>
                                          </p:val>
                                        </p:tav>
                                      </p:tavLst>
                                    </p:anim>
                                    <p:anim calcmode="lin" valueType="num">
                                      <p:cBhvr>
                                        <p:cTn id="28" dur="1000" fill="hold"/>
                                        <p:tgtEl>
                                          <p:spTgt spid="465926">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42" presetClass="entr" presetSubtype="0" fill="hold" grpId="0" nodeType="clickEffect">
                                  <p:stCondLst>
                                    <p:cond delay="0"/>
                                  </p:stCondLst>
                                  <p:childTnLst>
                                    <p:set>
                                      <p:cBhvr>
                                        <p:cTn id="32" dur="1" fill="hold">
                                          <p:stCondLst>
                                            <p:cond delay="0"/>
                                          </p:stCondLst>
                                        </p:cTn>
                                        <p:tgtEl>
                                          <p:spTgt spid="465926">
                                            <p:txEl>
                                              <p:pRg st="3" end="3"/>
                                            </p:txEl>
                                          </p:spTgt>
                                        </p:tgtEl>
                                        <p:attrNameLst>
                                          <p:attrName>style.visibility</p:attrName>
                                        </p:attrNameLst>
                                      </p:cBhvr>
                                      <p:to>
                                        <p:strVal val="visible"/>
                                      </p:to>
                                    </p:set>
                                    <p:animEffect transition="in" filter="fade">
                                      <p:cBhvr>
                                        <p:cTn id="33" dur="1000"/>
                                        <p:tgtEl>
                                          <p:spTgt spid="465926">
                                            <p:txEl>
                                              <p:pRg st="3" end="3"/>
                                            </p:txEl>
                                          </p:spTgt>
                                        </p:tgtEl>
                                      </p:cBhvr>
                                    </p:animEffect>
                                    <p:anim calcmode="lin" valueType="num">
                                      <p:cBhvr>
                                        <p:cTn id="34" dur="1000" fill="hold"/>
                                        <p:tgtEl>
                                          <p:spTgt spid="465926">
                                            <p:txEl>
                                              <p:pRg st="3" end="3"/>
                                            </p:txEl>
                                          </p:spTgt>
                                        </p:tgtEl>
                                        <p:attrNameLst>
                                          <p:attrName>ppt_x</p:attrName>
                                        </p:attrNameLst>
                                      </p:cBhvr>
                                      <p:tavLst>
                                        <p:tav tm="0">
                                          <p:val>
                                            <p:strVal val="#ppt_x"/>
                                          </p:val>
                                        </p:tav>
                                        <p:tav tm="100000">
                                          <p:val>
                                            <p:strVal val="#ppt_x"/>
                                          </p:val>
                                        </p:tav>
                                      </p:tavLst>
                                    </p:anim>
                                    <p:anim calcmode="lin" valueType="num">
                                      <p:cBhvr>
                                        <p:cTn id="35" dur="1000" fill="hold"/>
                                        <p:tgtEl>
                                          <p:spTgt spid="465926">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6" fill="hold">
                      <p:stCondLst>
                        <p:cond delay="indefinite"/>
                      </p:stCondLst>
                      <p:childTnLst>
                        <p:par>
                          <p:cTn id="37" fill="hold">
                            <p:stCondLst>
                              <p:cond delay="0"/>
                            </p:stCondLst>
                            <p:childTnLst>
                              <p:par>
                                <p:cTn id="38" presetID="42" presetClass="entr" presetSubtype="0" fill="hold" grpId="0" nodeType="clickEffect">
                                  <p:stCondLst>
                                    <p:cond delay="0"/>
                                  </p:stCondLst>
                                  <p:childTnLst>
                                    <p:set>
                                      <p:cBhvr>
                                        <p:cTn id="39" dur="1" fill="hold">
                                          <p:stCondLst>
                                            <p:cond delay="0"/>
                                          </p:stCondLst>
                                        </p:cTn>
                                        <p:tgtEl>
                                          <p:spTgt spid="465926">
                                            <p:txEl>
                                              <p:pRg st="4" end="4"/>
                                            </p:txEl>
                                          </p:spTgt>
                                        </p:tgtEl>
                                        <p:attrNameLst>
                                          <p:attrName>style.visibility</p:attrName>
                                        </p:attrNameLst>
                                      </p:cBhvr>
                                      <p:to>
                                        <p:strVal val="visible"/>
                                      </p:to>
                                    </p:set>
                                    <p:animEffect transition="in" filter="fade">
                                      <p:cBhvr>
                                        <p:cTn id="40" dur="1000"/>
                                        <p:tgtEl>
                                          <p:spTgt spid="465926">
                                            <p:txEl>
                                              <p:pRg st="4" end="4"/>
                                            </p:txEl>
                                          </p:spTgt>
                                        </p:tgtEl>
                                      </p:cBhvr>
                                    </p:animEffect>
                                    <p:anim calcmode="lin" valueType="num">
                                      <p:cBhvr>
                                        <p:cTn id="41" dur="1000" fill="hold"/>
                                        <p:tgtEl>
                                          <p:spTgt spid="465926">
                                            <p:txEl>
                                              <p:pRg st="4" end="4"/>
                                            </p:txEl>
                                          </p:spTgt>
                                        </p:tgtEl>
                                        <p:attrNameLst>
                                          <p:attrName>ppt_x</p:attrName>
                                        </p:attrNameLst>
                                      </p:cBhvr>
                                      <p:tavLst>
                                        <p:tav tm="0">
                                          <p:val>
                                            <p:strVal val="#ppt_x"/>
                                          </p:val>
                                        </p:tav>
                                        <p:tav tm="100000">
                                          <p:val>
                                            <p:strVal val="#ppt_x"/>
                                          </p:val>
                                        </p:tav>
                                      </p:tavLst>
                                    </p:anim>
                                    <p:anim calcmode="lin" valueType="num">
                                      <p:cBhvr>
                                        <p:cTn id="42" dur="1000" fill="hold"/>
                                        <p:tgtEl>
                                          <p:spTgt spid="465926">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5926" grpId="0" build="p"/>
      <p:bldP spid="465927" grpId="0" animBg="1"/>
    </p:bldLst>
  </p:timing>
</p:sld>
</file>

<file path=ppt/slides/slide5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extBox 1"/>
          <p:cNvSpPr txBox="1"/>
          <p:nvPr/>
        </p:nvSpPr>
        <p:spPr>
          <a:xfrm>
            <a:off x="904775" y="336884"/>
            <a:ext cx="7353701" cy="1077218"/>
          </a:xfrm>
          <a:prstGeom prst="rect">
            <a:avLst/>
          </a:prstGeom>
          <a:noFill/>
        </p:spPr>
        <p:txBody>
          <a:bodyPr wrap="square" rtlCol="0">
            <a:spAutoFit/>
          </a:bodyPr>
          <a:lstStyle/>
          <a:p>
            <a:pPr algn="ctr"/>
            <a:r>
              <a:rPr lang="en-US" sz="3200" dirty="0"/>
              <a:t>Morals and Doctrine Condemned Before and After Romans 14</a:t>
            </a:r>
          </a:p>
        </p:txBody>
      </p:sp>
      <p:sp>
        <p:nvSpPr>
          <p:cNvPr id="3" name="TextBox 2"/>
          <p:cNvSpPr txBox="1"/>
          <p:nvPr/>
        </p:nvSpPr>
        <p:spPr>
          <a:xfrm>
            <a:off x="789273" y="2406316"/>
            <a:ext cx="2319688" cy="1723549"/>
          </a:xfrm>
          <a:prstGeom prst="rect">
            <a:avLst/>
          </a:prstGeom>
          <a:noFill/>
          <a:ln>
            <a:noFill/>
          </a:ln>
          <a:effectLst/>
          <a:scene3d>
            <a:camera prst="orthographicFront">
              <a:rot lat="0" lon="0" rev="0"/>
            </a:camera>
            <a:lightRig rig="chilly" dir="t">
              <a:rot lat="0" lon="0" rev="18480000"/>
            </a:lightRig>
          </a:scene3d>
          <a:sp3d prstMaterial="clear">
            <a:bevelT h="63500"/>
          </a:sp3d>
        </p:spPr>
        <p:txBody>
          <a:bodyPr wrap="square" rtlCol="0">
            <a:spAutoFit/>
          </a:bodyPr>
          <a:lstStyle/>
          <a:p>
            <a:pPr algn="ctr"/>
            <a:r>
              <a:rPr lang="en-US" sz="2400" b="1" u="sng" dirty="0">
                <a:solidFill>
                  <a:srgbClr val="0070C0"/>
                </a:solidFill>
              </a:rPr>
              <a:t>Rom. 13:12-14</a:t>
            </a:r>
          </a:p>
          <a:p>
            <a:pPr algn="ctr"/>
            <a:endParaRPr lang="en-US" sz="2400" dirty="0"/>
          </a:p>
          <a:p>
            <a:pPr algn="ctr"/>
            <a:r>
              <a:rPr lang="en-US" sz="2400" u="sng" dirty="0"/>
              <a:t>Moral</a:t>
            </a:r>
            <a:r>
              <a:rPr lang="en-US" sz="2400" dirty="0"/>
              <a:t> Issues</a:t>
            </a:r>
          </a:p>
          <a:p>
            <a:pPr algn="ctr"/>
            <a:endParaRPr lang="en-US" sz="1000" dirty="0"/>
          </a:p>
          <a:p>
            <a:pPr algn="ctr"/>
            <a:r>
              <a:rPr lang="en-US" sz="2400" dirty="0"/>
              <a:t>Condemned</a:t>
            </a:r>
          </a:p>
        </p:txBody>
      </p:sp>
      <p:sp>
        <p:nvSpPr>
          <p:cNvPr id="4" name="TextBox 3"/>
          <p:cNvSpPr txBox="1"/>
          <p:nvPr/>
        </p:nvSpPr>
        <p:spPr>
          <a:xfrm>
            <a:off x="6187441" y="2406316"/>
            <a:ext cx="2319688" cy="1723549"/>
          </a:xfrm>
          <a:prstGeom prst="rect">
            <a:avLst/>
          </a:prstGeom>
          <a:noFill/>
          <a:ln>
            <a:noFill/>
          </a:ln>
          <a:effectLst/>
          <a:scene3d>
            <a:camera prst="orthographicFront">
              <a:rot lat="0" lon="0" rev="0"/>
            </a:camera>
            <a:lightRig rig="chilly" dir="t">
              <a:rot lat="0" lon="0" rev="18480000"/>
            </a:lightRig>
          </a:scene3d>
          <a:sp3d prstMaterial="clear">
            <a:bevelT h="63500"/>
          </a:sp3d>
        </p:spPr>
        <p:txBody>
          <a:bodyPr wrap="square" rtlCol="0">
            <a:spAutoFit/>
          </a:bodyPr>
          <a:lstStyle/>
          <a:p>
            <a:pPr algn="ctr"/>
            <a:r>
              <a:rPr lang="en-US" sz="2400" b="1" u="sng" dirty="0">
                <a:solidFill>
                  <a:srgbClr val="0070C0"/>
                </a:solidFill>
              </a:rPr>
              <a:t>Rom. 16:17-18</a:t>
            </a:r>
          </a:p>
          <a:p>
            <a:pPr algn="ctr"/>
            <a:endParaRPr lang="en-US" sz="2400" dirty="0"/>
          </a:p>
          <a:p>
            <a:pPr algn="ctr"/>
            <a:r>
              <a:rPr lang="en-US" sz="2400" u="sng" dirty="0"/>
              <a:t>Doctrinal</a:t>
            </a:r>
            <a:r>
              <a:rPr lang="en-US" sz="2400" dirty="0"/>
              <a:t> Issues</a:t>
            </a:r>
          </a:p>
          <a:p>
            <a:pPr algn="ctr"/>
            <a:endParaRPr lang="en-US" sz="1000" dirty="0"/>
          </a:p>
          <a:p>
            <a:pPr algn="ctr"/>
            <a:r>
              <a:rPr lang="en-US" sz="2400" dirty="0"/>
              <a:t>Condemned</a:t>
            </a:r>
          </a:p>
        </p:txBody>
      </p:sp>
      <p:sp>
        <p:nvSpPr>
          <p:cNvPr id="5" name="TextBox 4"/>
          <p:cNvSpPr txBox="1"/>
          <p:nvPr/>
        </p:nvSpPr>
        <p:spPr>
          <a:xfrm rot="20578382">
            <a:off x="712268" y="1867301"/>
            <a:ext cx="2646948" cy="523220"/>
          </a:xfrm>
          <a:prstGeom prst="rect">
            <a:avLst/>
          </a:prstGeom>
          <a:noFill/>
        </p:spPr>
        <p:txBody>
          <a:bodyPr wrap="square" rtlCol="0">
            <a:spAutoFit/>
          </a:bodyPr>
          <a:lstStyle/>
          <a:p>
            <a:pPr algn="ctr"/>
            <a:r>
              <a:rPr lang="en-US" sz="2800" i="1" dirty="0">
                <a:latin typeface="AR BLANCA" panose="02000000000000000000" pitchFamily="2" charset="0"/>
              </a:rPr>
              <a:t>Before</a:t>
            </a:r>
          </a:p>
        </p:txBody>
      </p:sp>
      <p:sp>
        <p:nvSpPr>
          <p:cNvPr id="6" name="TextBox 5"/>
          <p:cNvSpPr txBox="1"/>
          <p:nvPr/>
        </p:nvSpPr>
        <p:spPr>
          <a:xfrm rot="20578382">
            <a:off x="6023810" y="1867301"/>
            <a:ext cx="2646948" cy="523220"/>
          </a:xfrm>
          <a:prstGeom prst="rect">
            <a:avLst/>
          </a:prstGeom>
          <a:noFill/>
        </p:spPr>
        <p:txBody>
          <a:bodyPr wrap="square" rtlCol="0">
            <a:spAutoFit/>
          </a:bodyPr>
          <a:lstStyle/>
          <a:p>
            <a:pPr algn="ctr"/>
            <a:r>
              <a:rPr lang="en-US" sz="2800" i="1" dirty="0">
                <a:latin typeface="AR BLANCA" panose="02000000000000000000" pitchFamily="2" charset="0"/>
              </a:rPr>
              <a:t>After</a:t>
            </a:r>
          </a:p>
        </p:txBody>
      </p:sp>
      <p:sp>
        <p:nvSpPr>
          <p:cNvPr id="7" name="TextBox 6"/>
          <p:cNvSpPr txBox="1"/>
          <p:nvPr/>
        </p:nvSpPr>
        <p:spPr>
          <a:xfrm>
            <a:off x="3531669" y="2406316"/>
            <a:ext cx="2319688" cy="1723549"/>
          </a:xfrm>
          <a:prstGeom prst="rect">
            <a:avLst/>
          </a:prstGeom>
          <a:noFill/>
          <a:ln>
            <a:noFill/>
          </a:ln>
          <a:effectLst/>
          <a:scene3d>
            <a:camera prst="orthographicFront">
              <a:rot lat="0" lon="0" rev="0"/>
            </a:camera>
            <a:lightRig rig="chilly" dir="t">
              <a:rot lat="0" lon="0" rev="18480000"/>
            </a:lightRig>
          </a:scene3d>
          <a:sp3d prstMaterial="clear">
            <a:bevelT h="63500"/>
          </a:sp3d>
        </p:spPr>
        <p:txBody>
          <a:bodyPr wrap="square" rtlCol="0">
            <a:spAutoFit/>
          </a:bodyPr>
          <a:lstStyle/>
          <a:p>
            <a:pPr algn="ctr"/>
            <a:r>
              <a:rPr lang="en-US" sz="2400" b="1" u="sng" dirty="0">
                <a:solidFill>
                  <a:srgbClr val="0070C0"/>
                </a:solidFill>
              </a:rPr>
              <a:t>Rom. 14</a:t>
            </a:r>
          </a:p>
          <a:p>
            <a:pPr algn="ctr"/>
            <a:endParaRPr lang="en-US" sz="1000" dirty="0"/>
          </a:p>
          <a:p>
            <a:pPr algn="ctr"/>
            <a:r>
              <a:rPr lang="en-US" sz="2400" dirty="0"/>
              <a:t>How could this chapter approve fellowship?</a:t>
            </a:r>
          </a:p>
        </p:txBody>
      </p:sp>
      <p:sp>
        <p:nvSpPr>
          <p:cNvPr id="8" name="Curved Up Arrow 7"/>
          <p:cNvSpPr/>
          <p:nvPr/>
        </p:nvSpPr>
        <p:spPr>
          <a:xfrm>
            <a:off x="4691513" y="4215865"/>
            <a:ext cx="2440807" cy="837398"/>
          </a:xfrm>
          <a:prstGeom prst="curved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9" name="Curved Up Arrow 8"/>
          <p:cNvSpPr/>
          <p:nvPr/>
        </p:nvSpPr>
        <p:spPr>
          <a:xfrm flipH="1">
            <a:off x="2035742" y="4215865"/>
            <a:ext cx="2440807" cy="837398"/>
          </a:xfrm>
          <a:prstGeom prst="curved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Tree>
    <p:extLst>
      <p:ext uri="{BB962C8B-B14F-4D97-AF65-F5344CB8AC3E}">
        <p14:creationId xmlns:p14="http://schemas.microsoft.com/office/powerpoint/2010/main" val="690305432"/>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5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75141" name="Oval 5"/>
          <p:cNvSpPr>
            <a:spLocks noChangeArrowheads="1"/>
          </p:cNvSpPr>
          <p:nvPr/>
        </p:nvSpPr>
        <p:spPr bwMode="auto">
          <a:xfrm>
            <a:off x="3886200" y="2057400"/>
            <a:ext cx="1371600" cy="1143000"/>
          </a:xfrm>
          <a:prstGeom prst="ellipse">
            <a:avLst/>
          </a:prstGeom>
          <a:solidFill>
            <a:schemeClr val="tx1"/>
          </a:solidFill>
          <a:ln w="9525">
            <a:solidFill>
              <a:schemeClr val="tx1"/>
            </a:solidFill>
            <a:round/>
            <a:headEnd/>
            <a:tailEnd/>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3200" b="1" i="0" u="none" strike="noStrike" kern="0" cap="none" spc="0" normalizeH="0" baseline="0" noProof="0">
                <a:ln>
                  <a:noFill/>
                </a:ln>
                <a:solidFill>
                  <a:schemeClr val="bg1"/>
                </a:solidFill>
                <a:effectLst/>
                <a:uLnTx/>
                <a:uFillTx/>
                <a:latin typeface="Times New Roman" panose="02020603050405020304" pitchFamily="18" charset="0"/>
              </a:rPr>
              <a:t>Error!</a:t>
            </a:r>
            <a:endParaRPr kumimoji="0" lang="en-US" sz="3200" b="1" i="0" u="none" strike="noStrike" kern="0" cap="none" spc="0" normalizeH="0" baseline="0" noProof="0">
              <a:ln>
                <a:noFill/>
              </a:ln>
              <a:solidFill>
                <a:schemeClr val="tx1"/>
              </a:solidFill>
              <a:effectLst/>
              <a:uLnTx/>
              <a:uFillTx/>
              <a:latin typeface="Times New Roman" panose="02020603050405020304" pitchFamily="18" charset="0"/>
            </a:endParaRPr>
          </a:p>
        </p:txBody>
      </p:sp>
      <p:grpSp>
        <p:nvGrpSpPr>
          <p:cNvPr id="2" name="Group 2"/>
          <p:cNvGrpSpPr>
            <a:grpSpLocks/>
          </p:cNvGrpSpPr>
          <p:nvPr/>
        </p:nvGrpSpPr>
        <p:grpSpPr bwMode="auto">
          <a:xfrm>
            <a:off x="0" y="2590800"/>
            <a:ext cx="5830888" cy="3505200"/>
            <a:chOff x="0" y="1632"/>
            <a:chExt cx="3673" cy="2208"/>
          </a:xfrm>
        </p:grpSpPr>
        <p:graphicFrame>
          <p:nvGraphicFramePr>
            <p:cNvPr id="6147" name="Object 3"/>
            <p:cNvGraphicFramePr>
              <a:graphicFrameLocks noChangeAspect="1"/>
            </p:cNvGraphicFramePr>
            <p:nvPr/>
          </p:nvGraphicFramePr>
          <p:xfrm>
            <a:off x="0" y="1632"/>
            <a:ext cx="3673" cy="2208"/>
          </p:xfrm>
          <a:graphic>
            <a:graphicData uri="http://schemas.openxmlformats.org/presentationml/2006/ole">
              <mc:AlternateContent xmlns:mc="http://schemas.openxmlformats.org/markup-compatibility/2006">
                <mc:Choice xmlns:v="urn:schemas-microsoft-com:vml" Requires="v">
                  <p:oleObj name="Drawing" r:id="rId2" imgW="5829480" imgH="3505320" progId="WPDraw30.Drawing">
                    <p:embed/>
                  </p:oleObj>
                </mc:Choice>
                <mc:Fallback>
                  <p:oleObj name="Drawing" r:id="rId2" imgW="5829480" imgH="3505320" progId="WPDraw30.Drawing">
                    <p:embed/>
                    <p:pic>
                      <p:nvPicPr>
                        <p:cNvPr id="6147" name="Object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632"/>
                          <a:ext cx="3673" cy="22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6152" name="Rectangle 4"/>
            <p:cNvSpPr>
              <a:spLocks noChangeArrowheads="1"/>
            </p:cNvSpPr>
            <p:nvPr/>
          </p:nvSpPr>
          <p:spPr bwMode="auto">
            <a:xfrm>
              <a:off x="2496" y="2304"/>
              <a:ext cx="1152" cy="528"/>
            </a:xfrm>
            <a:prstGeom prst="rect">
              <a:avLst/>
            </a:prstGeom>
            <a:solidFill>
              <a:srgbClr val="FFFF00"/>
            </a:solidFill>
            <a:ln w="9525">
              <a:solidFill>
                <a:schemeClr val="tx1"/>
              </a:solidFill>
              <a:miter lim="800000"/>
              <a:headEnd/>
              <a:tailEnd/>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400" b="0" i="0" u="none" strike="noStrike" kern="0" cap="none" spc="0" normalizeH="0" baseline="0" noProof="0">
                  <a:ln>
                    <a:noFill/>
                  </a:ln>
                  <a:solidFill>
                    <a:schemeClr val="tx1"/>
                  </a:solidFill>
                  <a:effectLst/>
                  <a:uLnTx/>
                  <a:uFillTx/>
                  <a:latin typeface="Arial Rounded MT Bold" panose="020F0704030504030204" pitchFamily="34" charset="0"/>
                </a:rPr>
                <a:t>Abuse Of</a:t>
              </a:r>
              <a:r>
                <a:rPr kumimoji="0" lang="en-US" sz="2400" b="1" i="0" u="none" strike="noStrike" kern="0" cap="none" spc="0" normalizeH="0" baseline="0" noProof="0">
                  <a:ln>
                    <a:noFill/>
                  </a:ln>
                  <a:solidFill>
                    <a:schemeClr val="tx1"/>
                  </a:solidFill>
                  <a:effectLst/>
                  <a:uLnTx/>
                  <a:uFillTx/>
                  <a:latin typeface="Arial Rounded MT Bold" panose="020F0704030504030204" pitchFamily="34" charset="0"/>
                </a:rPr>
                <a:t> </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a:ln>
                    <a:noFill/>
                  </a:ln>
                  <a:solidFill>
                    <a:schemeClr val="tx1"/>
                  </a:solidFill>
                  <a:effectLst/>
                  <a:uLnTx/>
                  <a:uFillTx/>
                  <a:latin typeface="Arial Rounded MT Bold" panose="020F0704030504030204" pitchFamily="34" charset="0"/>
                </a:rPr>
                <a:t>Romans 14</a:t>
              </a:r>
            </a:p>
          </p:txBody>
        </p:sp>
      </p:grpSp>
      <p:graphicFrame>
        <p:nvGraphicFramePr>
          <p:cNvPr id="475142" name="Object 2"/>
          <p:cNvGraphicFramePr>
            <a:graphicFrameLocks noChangeAspect="1"/>
          </p:cNvGraphicFramePr>
          <p:nvPr/>
        </p:nvGraphicFramePr>
        <p:xfrm>
          <a:off x="4953000" y="1905000"/>
          <a:ext cx="6916738" cy="3571875"/>
        </p:xfrm>
        <a:graphic>
          <a:graphicData uri="http://schemas.openxmlformats.org/presentationml/2006/ole">
            <mc:AlternateContent xmlns:mc="http://schemas.openxmlformats.org/markup-compatibility/2006">
              <mc:Choice xmlns:v="urn:schemas-microsoft-com:vml" Requires="v">
                <p:oleObj name="Drawing" r:id="rId4" imgW="6915240" imgH="3571920" progId="WPDraw30.Drawing">
                  <p:embed/>
                </p:oleObj>
              </mc:Choice>
              <mc:Fallback>
                <p:oleObj name="Drawing" r:id="rId4" imgW="6915240" imgH="3571920" progId="WPDraw30.Drawing">
                  <p:embed/>
                  <p:pic>
                    <p:nvPicPr>
                      <p:cNvPr id="475142"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953000" y="1905000"/>
                        <a:ext cx="6916738" cy="3571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475143" name="Text Box 7"/>
          <p:cNvSpPr txBox="1">
            <a:spLocks noChangeArrowheads="1"/>
          </p:cNvSpPr>
          <p:nvPr/>
        </p:nvSpPr>
        <p:spPr bwMode="auto">
          <a:xfrm>
            <a:off x="457200" y="762000"/>
            <a:ext cx="8458200" cy="579438"/>
          </a:xfrm>
          <a:prstGeom prst="rect">
            <a:avLst/>
          </a:prstGeom>
          <a:noFill/>
          <a:ln w="9525">
            <a:noFill/>
            <a:miter lim="800000"/>
            <a:headEnd/>
            <a:tailEnd/>
          </a:ln>
          <a:effectLst/>
        </p:spPr>
        <p:txBody>
          <a:bodyPr>
            <a:spAutoFit/>
          </a:bodyPr>
          <a:lstStyle/>
          <a:p>
            <a:pPr marL="0" marR="0" lvl="0" indent="0" algn="ctr" defTabSz="914400" eaLnBrk="1" fontAlgn="auto" latinLnBrk="0" hangingPunct="1">
              <a:lnSpc>
                <a:spcPct val="100000"/>
              </a:lnSpc>
              <a:spcBef>
                <a:spcPct val="50000"/>
              </a:spcBef>
              <a:spcAft>
                <a:spcPts val="0"/>
              </a:spcAft>
              <a:buClrTx/>
              <a:buSzTx/>
              <a:buFontTx/>
              <a:buNone/>
              <a:tabLst/>
              <a:defRPr/>
            </a:pPr>
            <a:r>
              <a:rPr kumimoji="0" lang="en-US" sz="3200" b="1" i="0" u="none" strike="noStrike" kern="0" cap="none" spc="0" normalizeH="0" baseline="0" noProof="0">
                <a:ln>
                  <a:noFill/>
                </a:ln>
                <a:solidFill>
                  <a:sysClr val="windowText" lastClr="000000"/>
                </a:solidFill>
                <a:effectLst>
                  <a:outerShdw blurRad="38100" dist="38100" dir="2700000" algn="tl">
                    <a:srgbClr val="FFFFFF"/>
                  </a:outerShdw>
                </a:effectLst>
                <a:uLnTx/>
                <a:uFillTx/>
                <a:latin typeface="Tahoma" pitchFamily="34" charset="0"/>
              </a:rPr>
              <a:t>What’s The Big Deal About Romans 14?</a:t>
            </a:r>
          </a:p>
        </p:txBody>
      </p:sp>
    </p:spTree>
    <p:extLst>
      <p:ext uri="{BB962C8B-B14F-4D97-AF65-F5344CB8AC3E}">
        <p14:creationId xmlns:p14="http://schemas.microsoft.com/office/powerpoint/2010/main" val="4237593698"/>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2"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2000" fill="hold"/>
                                        <p:tgtEl>
                                          <p:spTgt spid="2"/>
                                        </p:tgtEl>
                                        <p:attrNameLst>
                                          <p:attrName>ppt_x</p:attrName>
                                        </p:attrNameLst>
                                      </p:cBhvr>
                                      <p:tavLst>
                                        <p:tav tm="0">
                                          <p:val>
                                            <p:strVal val="1+#ppt_w/2"/>
                                          </p:val>
                                        </p:tav>
                                        <p:tav tm="100000">
                                          <p:val>
                                            <p:strVal val="#ppt_x"/>
                                          </p:val>
                                        </p:tav>
                                      </p:tavLst>
                                    </p:anim>
                                    <p:anim calcmode="lin" valueType="num">
                                      <p:cBhvr additive="base">
                                        <p:cTn id="8" dur="2000" fill="hold"/>
                                        <p:tgtEl>
                                          <p:spTgt spid="2"/>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2" fill="hold" nodeType="clickEffect">
                                  <p:stCondLst>
                                    <p:cond delay="0"/>
                                  </p:stCondLst>
                                  <p:childTnLst>
                                    <p:set>
                                      <p:cBhvr>
                                        <p:cTn id="12" dur="1" fill="hold">
                                          <p:stCondLst>
                                            <p:cond delay="0"/>
                                          </p:stCondLst>
                                        </p:cTn>
                                        <p:tgtEl>
                                          <p:spTgt spid="475142"/>
                                        </p:tgtEl>
                                        <p:attrNameLst>
                                          <p:attrName>style.visibility</p:attrName>
                                        </p:attrNameLst>
                                      </p:cBhvr>
                                      <p:to>
                                        <p:strVal val="visible"/>
                                      </p:to>
                                    </p:set>
                                    <p:anim calcmode="lin" valueType="num">
                                      <p:cBhvr additive="base">
                                        <p:cTn id="13" dur="2000" fill="hold"/>
                                        <p:tgtEl>
                                          <p:spTgt spid="475142"/>
                                        </p:tgtEl>
                                        <p:attrNameLst>
                                          <p:attrName>ppt_x</p:attrName>
                                        </p:attrNameLst>
                                      </p:cBhvr>
                                      <p:tavLst>
                                        <p:tav tm="0">
                                          <p:val>
                                            <p:strVal val="1+#ppt_w/2"/>
                                          </p:val>
                                        </p:tav>
                                        <p:tav tm="100000">
                                          <p:val>
                                            <p:strVal val="#ppt_x"/>
                                          </p:val>
                                        </p:tav>
                                      </p:tavLst>
                                    </p:anim>
                                    <p:anim calcmode="lin" valueType="num">
                                      <p:cBhvr additive="base">
                                        <p:cTn id="14" dur="2000" fill="hold"/>
                                        <p:tgtEl>
                                          <p:spTgt spid="475142"/>
                                        </p:tgtEl>
                                        <p:attrNameLst>
                                          <p:attrName>ppt_y</p:attrName>
                                        </p:attrNameLst>
                                      </p:cBhvr>
                                      <p:tavLst>
                                        <p:tav tm="0">
                                          <p:val>
                                            <p:strVal val="#ppt_y"/>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12" presetClass="entr" presetSubtype="2" fill="hold" grpId="0" nodeType="clickEffect">
                                  <p:stCondLst>
                                    <p:cond delay="0"/>
                                  </p:stCondLst>
                                  <p:childTnLst>
                                    <p:set>
                                      <p:cBhvr>
                                        <p:cTn id="18" dur="1" fill="hold">
                                          <p:stCondLst>
                                            <p:cond delay="0"/>
                                          </p:stCondLst>
                                        </p:cTn>
                                        <p:tgtEl>
                                          <p:spTgt spid="475141"/>
                                        </p:tgtEl>
                                        <p:attrNameLst>
                                          <p:attrName>style.visibility</p:attrName>
                                        </p:attrNameLst>
                                      </p:cBhvr>
                                      <p:to>
                                        <p:strVal val="visible"/>
                                      </p:to>
                                    </p:set>
                                    <p:animEffect transition="in" filter="slide(fromRight)">
                                      <p:cBhvr>
                                        <p:cTn id="19" dur="500"/>
                                        <p:tgtEl>
                                          <p:spTgt spid="475141"/>
                                        </p:tgtEl>
                                      </p:cBhvr>
                                    </p:animEffect>
                                  </p:childTnLst>
                                </p:cTn>
                              </p:par>
                            </p:childTnLst>
                          </p:cTn>
                        </p:par>
                      </p:childTnLst>
                    </p:cTn>
                  </p:par>
                  <p:par>
                    <p:cTn id="20" fill="hold" nodeType="clickPar">
                      <p:stCondLst>
                        <p:cond delay="indefinite"/>
                      </p:stCondLst>
                      <p:childTnLst>
                        <p:par>
                          <p:cTn id="21" fill="hold" nodeType="withGroup">
                            <p:stCondLst>
                              <p:cond delay="0"/>
                            </p:stCondLst>
                            <p:childTnLst>
                              <p:par>
                                <p:cTn id="22" presetID="42" presetClass="path" presetSubtype="0" accel="50000" decel="50000" fill="hold" grpId="1" nodeType="clickEffect">
                                  <p:stCondLst>
                                    <p:cond delay="0"/>
                                  </p:stCondLst>
                                  <p:childTnLst>
                                    <p:animMotion origin="layout" path="M 0.0 0.0  L 0.0 0.33333  E" pathEditMode="relative" ptsTypes="">
                                      <p:cBhvr>
                                        <p:cTn id="23" dur="2000" fill="hold"/>
                                        <p:tgtEl>
                                          <p:spTgt spid="475141"/>
                                        </p:tgtEl>
                                        <p:attrNameLst>
                                          <p:attrName>ppt_x</p:attrName>
                                          <p:attrName>ppt_y</p:attrName>
                                        </p:attrNameLst>
                                      </p:cBhvr>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5141" grpId="0" animBg="1" autoUpdateAnimBg="0"/>
      <p:bldP spid="475141" grpId="1" animBg="1"/>
    </p:bldLst>
  </p:timing>
</p:sld>
</file>

<file path=ppt/slides/slide6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75141" name="Oval 5"/>
          <p:cNvSpPr>
            <a:spLocks noChangeArrowheads="1"/>
          </p:cNvSpPr>
          <p:nvPr/>
        </p:nvSpPr>
        <p:spPr bwMode="auto">
          <a:xfrm>
            <a:off x="3886200" y="2057400"/>
            <a:ext cx="1371600" cy="1143000"/>
          </a:xfrm>
          <a:prstGeom prst="ellipse">
            <a:avLst/>
          </a:prstGeom>
          <a:solidFill>
            <a:schemeClr val="tx1"/>
          </a:solidFill>
          <a:ln w="9525">
            <a:solidFill>
              <a:schemeClr val="tx1"/>
            </a:solidFill>
            <a:round/>
            <a:headEnd/>
            <a:tailEnd/>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ctr" defTabSz="914400" eaLnBrk="1" fontAlgn="auto" latinLnBrk="0" hangingPunct="1">
              <a:lnSpc>
                <a:spcPct val="100000"/>
              </a:lnSpc>
              <a:spcBef>
                <a:spcPts val="0"/>
              </a:spcBef>
              <a:spcAft>
                <a:spcPts val="0"/>
              </a:spcAft>
              <a:buClrTx/>
              <a:buSzTx/>
              <a:buFontTx/>
              <a:buNone/>
              <a:tabLst/>
              <a:defRPr/>
            </a:pPr>
            <a:r>
              <a:rPr lang="en-US" sz="3200" b="1" kern="0" dirty="0">
                <a:solidFill>
                  <a:schemeClr val="bg1"/>
                </a:solidFill>
              </a:rPr>
              <a:t>Sin</a:t>
            </a:r>
            <a:r>
              <a:rPr kumimoji="0" lang="en-US" sz="3200" b="1" i="0" u="none" strike="noStrike" kern="0" cap="none" spc="0" normalizeH="0" baseline="0" noProof="0" dirty="0">
                <a:ln>
                  <a:noFill/>
                </a:ln>
                <a:solidFill>
                  <a:schemeClr val="bg1"/>
                </a:solidFill>
                <a:effectLst/>
                <a:uLnTx/>
                <a:uFillTx/>
                <a:latin typeface="Times New Roman" panose="02020603050405020304" pitchFamily="18" charset="0"/>
              </a:rPr>
              <a:t>!</a:t>
            </a:r>
            <a:endParaRPr kumimoji="0" lang="en-US" sz="3200" b="1" i="0" u="none" strike="noStrike" kern="0" cap="none" spc="0" normalizeH="0" baseline="0" noProof="0" dirty="0">
              <a:ln>
                <a:noFill/>
              </a:ln>
              <a:solidFill>
                <a:schemeClr val="tx1"/>
              </a:solidFill>
              <a:effectLst/>
              <a:uLnTx/>
              <a:uFillTx/>
              <a:latin typeface="Times New Roman" panose="02020603050405020304" pitchFamily="18" charset="0"/>
            </a:endParaRPr>
          </a:p>
        </p:txBody>
      </p:sp>
      <p:grpSp>
        <p:nvGrpSpPr>
          <p:cNvPr id="2" name="Group 2"/>
          <p:cNvGrpSpPr>
            <a:grpSpLocks/>
          </p:cNvGrpSpPr>
          <p:nvPr/>
        </p:nvGrpSpPr>
        <p:grpSpPr bwMode="auto">
          <a:xfrm>
            <a:off x="0" y="2590800"/>
            <a:ext cx="5830888" cy="3505200"/>
            <a:chOff x="0" y="1632"/>
            <a:chExt cx="3673" cy="2208"/>
          </a:xfrm>
        </p:grpSpPr>
        <p:graphicFrame>
          <p:nvGraphicFramePr>
            <p:cNvPr id="6147" name="Object 3"/>
            <p:cNvGraphicFramePr>
              <a:graphicFrameLocks noChangeAspect="1"/>
            </p:cNvGraphicFramePr>
            <p:nvPr/>
          </p:nvGraphicFramePr>
          <p:xfrm>
            <a:off x="0" y="1632"/>
            <a:ext cx="3673" cy="2208"/>
          </p:xfrm>
          <a:graphic>
            <a:graphicData uri="http://schemas.openxmlformats.org/presentationml/2006/ole">
              <mc:AlternateContent xmlns:mc="http://schemas.openxmlformats.org/markup-compatibility/2006">
                <mc:Choice xmlns:v="urn:schemas-microsoft-com:vml" Requires="v">
                  <p:oleObj name="Drawing" r:id="rId2" imgW="5829480" imgH="3505320" progId="WPDraw30.Drawing">
                    <p:embed/>
                  </p:oleObj>
                </mc:Choice>
                <mc:Fallback>
                  <p:oleObj name="Drawing" r:id="rId2" imgW="5829480" imgH="3505320" progId="WPDraw30.Drawing">
                    <p:embed/>
                    <p:pic>
                      <p:nvPicPr>
                        <p:cNvPr id="6147" name="Object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632"/>
                          <a:ext cx="3673" cy="22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6152" name="Rectangle 4"/>
            <p:cNvSpPr>
              <a:spLocks noChangeArrowheads="1"/>
            </p:cNvSpPr>
            <p:nvPr/>
          </p:nvSpPr>
          <p:spPr bwMode="auto">
            <a:xfrm>
              <a:off x="2496" y="2304"/>
              <a:ext cx="1152" cy="528"/>
            </a:xfrm>
            <a:prstGeom prst="rect">
              <a:avLst/>
            </a:prstGeom>
            <a:solidFill>
              <a:srgbClr val="FFFF00"/>
            </a:solidFill>
            <a:ln w="9525">
              <a:solidFill>
                <a:schemeClr val="tx1"/>
              </a:solidFill>
              <a:miter lim="800000"/>
              <a:headEnd/>
              <a:tailEnd/>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400" b="0" i="0" u="none" strike="noStrike" kern="0" cap="none" spc="0" normalizeH="0" baseline="0" noProof="0">
                  <a:ln>
                    <a:noFill/>
                  </a:ln>
                  <a:solidFill>
                    <a:schemeClr val="tx1"/>
                  </a:solidFill>
                  <a:effectLst/>
                  <a:uLnTx/>
                  <a:uFillTx/>
                  <a:latin typeface="Arial Rounded MT Bold" panose="020F0704030504030204" pitchFamily="34" charset="0"/>
                </a:rPr>
                <a:t>Abuse Of</a:t>
              </a:r>
              <a:r>
                <a:rPr kumimoji="0" lang="en-US" sz="2400" b="1" i="0" u="none" strike="noStrike" kern="0" cap="none" spc="0" normalizeH="0" baseline="0" noProof="0">
                  <a:ln>
                    <a:noFill/>
                  </a:ln>
                  <a:solidFill>
                    <a:schemeClr val="tx1"/>
                  </a:solidFill>
                  <a:effectLst/>
                  <a:uLnTx/>
                  <a:uFillTx/>
                  <a:latin typeface="Arial Rounded MT Bold" panose="020F0704030504030204" pitchFamily="34" charset="0"/>
                </a:rPr>
                <a:t> </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a:ln>
                    <a:noFill/>
                  </a:ln>
                  <a:solidFill>
                    <a:schemeClr val="tx1"/>
                  </a:solidFill>
                  <a:effectLst/>
                  <a:uLnTx/>
                  <a:uFillTx/>
                  <a:latin typeface="Arial Rounded MT Bold" panose="020F0704030504030204" pitchFamily="34" charset="0"/>
                </a:rPr>
                <a:t>Romans 14</a:t>
              </a:r>
            </a:p>
          </p:txBody>
        </p:sp>
      </p:grpSp>
      <p:graphicFrame>
        <p:nvGraphicFramePr>
          <p:cNvPr id="475142" name="Object 2"/>
          <p:cNvGraphicFramePr>
            <a:graphicFrameLocks noChangeAspect="1"/>
          </p:cNvGraphicFramePr>
          <p:nvPr/>
        </p:nvGraphicFramePr>
        <p:xfrm>
          <a:off x="4953000" y="1905000"/>
          <a:ext cx="6916738" cy="3571875"/>
        </p:xfrm>
        <a:graphic>
          <a:graphicData uri="http://schemas.openxmlformats.org/presentationml/2006/ole">
            <mc:AlternateContent xmlns:mc="http://schemas.openxmlformats.org/markup-compatibility/2006">
              <mc:Choice xmlns:v="urn:schemas-microsoft-com:vml" Requires="v">
                <p:oleObj name="Drawing" r:id="rId4" imgW="6915240" imgH="3571920" progId="WPDraw30.Drawing">
                  <p:embed/>
                </p:oleObj>
              </mc:Choice>
              <mc:Fallback>
                <p:oleObj name="Drawing" r:id="rId4" imgW="6915240" imgH="3571920" progId="WPDraw30.Drawing">
                  <p:embed/>
                  <p:pic>
                    <p:nvPicPr>
                      <p:cNvPr id="475142"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953000" y="1905000"/>
                        <a:ext cx="6916738" cy="3571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475143" name="Text Box 7"/>
          <p:cNvSpPr txBox="1">
            <a:spLocks noChangeArrowheads="1"/>
          </p:cNvSpPr>
          <p:nvPr/>
        </p:nvSpPr>
        <p:spPr bwMode="auto">
          <a:xfrm>
            <a:off x="457200" y="762000"/>
            <a:ext cx="8458200" cy="579438"/>
          </a:xfrm>
          <a:prstGeom prst="rect">
            <a:avLst/>
          </a:prstGeom>
          <a:noFill/>
          <a:ln w="9525">
            <a:noFill/>
            <a:miter lim="800000"/>
            <a:headEnd/>
            <a:tailEnd/>
          </a:ln>
          <a:effectLst/>
        </p:spPr>
        <p:txBody>
          <a:bodyPr>
            <a:spAutoFit/>
          </a:bodyPr>
          <a:lstStyle/>
          <a:p>
            <a:pPr marL="0" marR="0" lvl="0" indent="0" algn="ctr" defTabSz="914400" eaLnBrk="1" fontAlgn="auto" latinLnBrk="0" hangingPunct="1">
              <a:lnSpc>
                <a:spcPct val="100000"/>
              </a:lnSpc>
              <a:spcBef>
                <a:spcPct val="50000"/>
              </a:spcBef>
              <a:spcAft>
                <a:spcPts val="0"/>
              </a:spcAft>
              <a:buClrTx/>
              <a:buSzTx/>
              <a:buFontTx/>
              <a:buNone/>
              <a:tabLst/>
              <a:defRPr/>
            </a:pPr>
            <a:r>
              <a:rPr kumimoji="0" lang="en-US" sz="3200" b="1" i="0" u="none" strike="noStrike" kern="0" cap="none" spc="0" normalizeH="0" baseline="0" noProof="0">
                <a:ln>
                  <a:noFill/>
                </a:ln>
                <a:solidFill>
                  <a:sysClr val="windowText" lastClr="000000"/>
                </a:solidFill>
                <a:effectLst>
                  <a:outerShdw blurRad="38100" dist="38100" dir="2700000" algn="tl">
                    <a:srgbClr val="FFFFFF"/>
                  </a:outerShdw>
                </a:effectLst>
                <a:uLnTx/>
                <a:uFillTx/>
                <a:latin typeface="Tahoma" pitchFamily="34" charset="0"/>
              </a:rPr>
              <a:t>What’s The Big Deal About Romans 14?</a:t>
            </a:r>
          </a:p>
        </p:txBody>
      </p:sp>
      <p:sp>
        <p:nvSpPr>
          <p:cNvPr id="3" name="TextBox 2"/>
          <p:cNvSpPr txBox="1"/>
          <p:nvPr/>
        </p:nvSpPr>
        <p:spPr>
          <a:xfrm>
            <a:off x="490889" y="5322867"/>
            <a:ext cx="8162222" cy="1077218"/>
          </a:xfrm>
          <a:prstGeom prst="rect">
            <a:avLst/>
          </a:prstGeom>
          <a:solidFill>
            <a:srgbClr val="C00000"/>
          </a:solidFill>
        </p:spPr>
        <p:txBody>
          <a:bodyPr wrap="square" rtlCol="0">
            <a:spAutoFit/>
          </a:bodyPr>
          <a:lstStyle/>
          <a:p>
            <a:pPr algn="ctr"/>
            <a:r>
              <a:rPr lang="en-US" sz="3200" dirty="0">
                <a:solidFill>
                  <a:schemeClr val="bg1"/>
                </a:solidFill>
                <a:effectLst>
                  <a:outerShdw blurRad="38100" dist="38100" dir="2700000" algn="tl">
                    <a:srgbClr val="000000">
                      <a:alpha val="43137"/>
                    </a:srgbClr>
                  </a:outerShdw>
                </a:effectLst>
              </a:rPr>
              <a:t>The Next Generation Will Make Logical Application of the Principles!</a:t>
            </a:r>
          </a:p>
        </p:txBody>
      </p:sp>
    </p:spTree>
    <p:extLst>
      <p:ext uri="{BB962C8B-B14F-4D97-AF65-F5344CB8AC3E}">
        <p14:creationId xmlns:p14="http://schemas.microsoft.com/office/powerpoint/2010/main" val="3950667359"/>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2" fill="hold" nodeType="clickEffect">
                                  <p:stCondLst>
                                    <p:cond delay="0"/>
                                  </p:stCondLst>
                                  <p:childTnLst>
                                    <p:set>
                                      <p:cBhvr>
                                        <p:cTn id="6" dur="1" fill="hold">
                                          <p:stCondLst>
                                            <p:cond delay="0"/>
                                          </p:stCondLst>
                                        </p:cTn>
                                        <p:tgtEl>
                                          <p:spTgt spid="475142"/>
                                        </p:tgtEl>
                                        <p:attrNameLst>
                                          <p:attrName>style.visibility</p:attrName>
                                        </p:attrNameLst>
                                      </p:cBhvr>
                                      <p:to>
                                        <p:strVal val="visible"/>
                                      </p:to>
                                    </p:set>
                                    <p:anim calcmode="lin" valueType="num">
                                      <p:cBhvr additive="base">
                                        <p:cTn id="7" dur="2000" fill="hold"/>
                                        <p:tgtEl>
                                          <p:spTgt spid="475142"/>
                                        </p:tgtEl>
                                        <p:attrNameLst>
                                          <p:attrName>ppt_x</p:attrName>
                                        </p:attrNameLst>
                                      </p:cBhvr>
                                      <p:tavLst>
                                        <p:tav tm="0">
                                          <p:val>
                                            <p:strVal val="1+#ppt_w/2"/>
                                          </p:val>
                                        </p:tav>
                                        <p:tav tm="100000">
                                          <p:val>
                                            <p:strVal val="#ppt_x"/>
                                          </p:val>
                                        </p:tav>
                                      </p:tavLst>
                                    </p:anim>
                                    <p:anim calcmode="lin" valueType="num">
                                      <p:cBhvr additive="base">
                                        <p:cTn id="8" dur="2000" fill="hold"/>
                                        <p:tgtEl>
                                          <p:spTgt spid="475142"/>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12" presetClass="entr" presetSubtype="2" fill="hold" grpId="0" nodeType="clickEffect">
                                  <p:stCondLst>
                                    <p:cond delay="0"/>
                                  </p:stCondLst>
                                  <p:childTnLst>
                                    <p:set>
                                      <p:cBhvr>
                                        <p:cTn id="12" dur="1" fill="hold">
                                          <p:stCondLst>
                                            <p:cond delay="0"/>
                                          </p:stCondLst>
                                        </p:cTn>
                                        <p:tgtEl>
                                          <p:spTgt spid="475141"/>
                                        </p:tgtEl>
                                        <p:attrNameLst>
                                          <p:attrName>style.visibility</p:attrName>
                                        </p:attrNameLst>
                                      </p:cBhvr>
                                      <p:to>
                                        <p:strVal val="visible"/>
                                      </p:to>
                                    </p:set>
                                    <p:animEffect transition="in" filter="slide(fromRight)">
                                      <p:cBhvr>
                                        <p:cTn id="13" dur="500"/>
                                        <p:tgtEl>
                                          <p:spTgt spid="475141"/>
                                        </p:tgtEl>
                                      </p:cBhvr>
                                    </p:animEffect>
                                  </p:childTnLst>
                                </p:cTn>
                              </p:par>
                            </p:childTnLst>
                          </p:cTn>
                        </p:par>
                      </p:childTnLst>
                    </p:cTn>
                  </p:par>
                  <p:par>
                    <p:cTn id="14" fill="hold" nodeType="clickPar">
                      <p:stCondLst>
                        <p:cond delay="indefinite"/>
                      </p:stCondLst>
                      <p:childTnLst>
                        <p:par>
                          <p:cTn id="15" fill="hold" nodeType="withGroup">
                            <p:stCondLst>
                              <p:cond delay="0"/>
                            </p:stCondLst>
                            <p:childTnLst>
                              <p:par>
                                <p:cTn id="16" presetID="42" presetClass="path" presetSubtype="0" accel="50000" decel="50000" fill="hold" grpId="1" nodeType="clickEffect">
                                  <p:stCondLst>
                                    <p:cond delay="0"/>
                                  </p:stCondLst>
                                  <p:childTnLst>
                                    <p:animMotion origin="layout" path="M 0.0 0.0  L 0.0 0.33333  E" pathEditMode="relative" ptsTypes="">
                                      <p:cBhvr>
                                        <p:cTn id="17" dur="2000" fill="hold"/>
                                        <p:tgtEl>
                                          <p:spTgt spid="475141"/>
                                        </p:tgtEl>
                                        <p:attrNameLst>
                                          <p:attrName>ppt_x</p:attrName>
                                          <p:attrName>ppt_y</p:attrName>
                                        </p:attrNameLst>
                                      </p:cBhvr>
                                    </p:animMotion>
                                  </p:childTnLst>
                                </p:cTn>
                              </p:par>
                            </p:childTnLst>
                          </p:cTn>
                        </p:par>
                      </p:childTnLst>
                    </p:cTn>
                  </p:par>
                  <p:par>
                    <p:cTn id="18" fill="hold">
                      <p:stCondLst>
                        <p:cond delay="indefinite"/>
                      </p:stCondLst>
                      <p:childTnLst>
                        <p:par>
                          <p:cTn id="19" fill="hold">
                            <p:stCondLst>
                              <p:cond delay="0"/>
                            </p:stCondLst>
                            <p:childTnLst>
                              <p:par>
                                <p:cTn id="20" presetID="42" presetClass="entr" presetSubtype="0" fill="hold" grpId="0" nodeType="clickEffect">
                                  <p:stCondLst>
                                    <p:cond delay="0"/>
                                  </p:stCondLst>
                                  <p:childTnLst>
                                    <p:set>
                                      <p:cBhvr>
                                        <p:cTn id="21" dur="1" fill="hold">
                                          <p:stCondLst>
                                            <p:cond delay="0"/>
                                          </p:stCondLst>
                                        </p:cTn>
                                        <p:tgtEl>
                                          <p:spTgt spid="3"/>
                                        </p:tgtEl>
                                        <p:attrNameLst>
                                          <p:attrName>style.visibility</p:attrName>
                                        </p:attrNameLst>
                                      </p:cBhvr>
                                      <p:to>
                                        <p:strVal val="visible"/>
                                      </p:to>
                                    </p:set>
                                    <p:animEffect transition="in" filter="fade">
                                      <p:cBhvr>
                                        <p:cTn id="22" dur="1000"/>
                                        <p:tgtEl>
                                          <p:spTgt spid="3"/>
                                        </p:tgtEl>
                                      </p:cBhvr>
                                    </p:animEffect>
                                    <p:anim calcmode="lin" valueType="num">
                                      <p:cBhvr>
                                        <p:cTn id="23" dur="1000" fill="hold"/>
                                        <p:tgtEl>
                                          <p:spTgt spid="3"/>
                                        </p:tgtEl>
                                        <p:attrNameLst>
                                          <p:attrName>ppt_x</p:attrName>
                                        </p:attrNameLst>
                                      </p:cBhvr>
                                      <p:tavLst>
                                        <p:tav tm="0">
                                          <p:val>
                                            <p:strVal val="#ppt_x"/>
                                          </p:val>
                                        </p:tav>
                                        <p:tav tm="100000">
                                          <p:val>
                                            <p:strVal val="#ppt_x"/>
                                          </p:val>
                                        </p:tav>
                                      </p:tavLst>
                                    </p:anim>
                                    <p:anim calcmode="lin" valueType="num">
                                      <p:cBhvr>
                                        <p:cTn id="24"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5141" grpId="0" animBg="1" autoUpdateAnimBg="0"/>
      <p:bldP spid="475141" grpId="1" animBg="1"/>
      <p:bldP spid="3" grpId="0" animBg="1"/>
    </p:bld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4D1BD243-E69A-8733-AB2D-E7D3E1508F89}"/>
              </a:ext>
            </a:extLst>
          </p:cNvPr>
          <p:cNvSpPr txBox="1"/>
          <p:nvPr/>
        </p:nvSpPr>
        <p:spPr>
          <a:xfrm>
            <a:off x="1219199" y="2299497"/>
            <a:ext cx="7924801" cy="2031325"/>
          </a:xfrm>
          <a:prstGeom prst="rect">
            <a:avLst/>
          </a:prstGeom>
          <a:noFill/>
        </p:spPr>
        <p:txBody>
          <a:bodyPr wrap="square" rtlCol="0">
            <a:spAutoFit/>
          </a:bodyPr>
          <a:lstStyle/>
          <a:p>
            <a:pPr marL="457200" indent="-457200" algn="l">
              <a:buFont typeface="+mj-lt"/>
              <a:buAutoNum type="alphaUcPeriod"/>
            </a:pPr>
            <a:r>
              <a:rPr lang="en-US" sz="2400" u="sng" dirty="0">
                <a:solidFill>
                  <a:srgbClr val="000000"/>
                </a:solidFill>
              </a:rPr>
              <a:t>The “weak” brother</a:t>
            </a:r>
          </a:p>
          <a:p>
            <a:pPr marL="457200" indent="-457200" algn="l">
              <a:buFont typeface="+mj-lt"/>
              <a:buAutoNum type="alphaUcPeriod"/>
            </a:pPr>
            <a:endParaRPr lang="en-US" sz="1000" u="sng" dirty="0">
              <a:solidFill>
                <a:srgbClr val="000000"/>
              </a:solidFill>
            </a:endParaRPr>
          </a:p>
          <a:p>
            <a:pPr marL="457200" indent="-457200" algn="l">
              <a:buFont typeface="+mj-lt"/>
              <a:buAutoNum type="alphaUcPeriod"/>
            </a:pPr>
            <a:r>
              <a:rPr lang="en-US" sz="2400" u="sng" dirty="0">
                <a:solidFill>
                  <a:srgbClr val="000000"/>
                </a:solidFill>
              </a:rPr>
              <a:t>Two issues</a:t>
            </a:r>
          </a:p>
          <a:p>
            <a:pPr marL="457200" indent="-457200" algn="l">
              <a:buFont typeface="+mj-lt"/>
              <a:buAutoNum type="alphaUcPeriod"/>
            </a:pPr>
            <a:endParaRPr lang="en-US" sz="1000" i="1" u="sng" dirty="0">
              <a:solidFill>
                <a:srgbClr val="000000"/>
              </a:solidFill>
            </a:endParaRPr>
          </a:p>
          <a:p>
            <a:pPr marL="457200" indent="-457200" algn="l">
              <a:buFont typeface="+mj-lt"/>
              <a:buAutoNum type="alphaUcPeriod"/>
            </a:pPr>
            <a:r>
              <a:rPr lang="en-US" sz="2400" u="sng" dirty="0">
                <a:solidFill>
                  <a:srgbClr val="000000"/>
                </a:solidFill>
              </a:rPr>
              <a:t>Deals with matters of liberties / indifference</a:t>
            </a:r>
          </a:p>
          <a:p>
            <a:pPr marL="457200" indent="-457200" algn="l">
              <a:buFont typeface="+mj-lt"/>
              <a:buAutoNum type="alphaUcPeriod"/>
            </a:pPr>
            <a:endParaRPr lang="en-US" sz="1000" u="sng" dirty="0">
              <a:solidFill>
                <a:srgbClr val="000000"/>
              </a:solidFill>
            </a:endParaRPr>
          </a:p>
          <a:p>
            <a:pPr marL="457200" indent="-457200" algn="l">
              <a:buFont typeface="+mj-lt"/>
              <a:buAutoNum type="alphaUcPeriod"/>
            </a:pPr>
            <a:r>
              <a:rPr lang="en-US" sz="2400" u="sng" dirty="0">
                <a:solidFill>
                  <a:srgbClr val="000000"/>
                </a:solidFill>
              </a:rPr>
              <a:t>How does it apply today?</a:t>
            </a:r>
            <a:endParaRPr lang="en-US" sz="2400" dirty="0">
              <a:solidFill>
                <a:srgbClr val="000000"/>
              </a:solidFill>
            </a:endParaRPr>
          </a:p>
        </p:txBody>
      </p:sp>
      <p:sp>
        <p:nvSpPr>
          <p:cNvPr id="3" name="TextBox 2">
            <a:extLst>
              <a:ext uri="{FF2B5EF4-FFF2-40B4-BE49-F238E27FC236}">
                <a16:creationId xmlns:a16="http://schemas.microsoft.com/office/drawing/2014/main" id="{702F8BE7-FBCC-2FEA-CEF5-1E69F2711552}"/>
              </a:ext>
            </a:extLst>
          </p:cNvPr>
          <p:cNvSpPr txBox="1"/>
          <p:nvPr/>
        </p:nvSpPr>
        <p:spPr>
          <a:xfrm>
            <a:off x="1219199" y="565310"/>
            <a:ext cx="7345083" cy="584775"/>
          </a:xfrm>
          <a:prstGeom prst="rect">
            <a:avLst/>
          </a:prstGeom>
          <a:noFill/>
        </p:spPr>
        <p:txBody>
          <a:bodyPr wrap="square" rtlCol="0">
            <a:spAutoFit/>
          </a:bodyPr>
          <a:lstStyle/>
          <a:p>
            <a:pPr marL="571500" indent="-571500" algn="ctr">
              <a:buFont typeface="+mj-lt"/>
              <a:buAutoNum type="romanUcPeriod" startAt="4"/>
            </a:pPr>
            <a:r>
              <a:rPr lang="en-US" sz="3200" dirty="0">
                <a:solidFill>
                  <a:srgbClr val="002060"/>
                </a:solidFill>
                <a:effectLst>
                  <a:outerShdw blurRad="38100" dist="38100" dir="2700000" algn="tl">
                    <a:srgbClr val="000000">
                      <a:alpha val="43137"/>
                    </a:srgbClr>
                  </a:outerShdw>
                </a:effectLst>
                <a:latin typeface="Georgia Pro Cond Semibold" panose="02040706050405020303" pitchFamily="18" charset="0"/>
              </a:rPr>
              <a:t> Commended Fellowship</a:t>
            </a:r>
          </a:p>
        </p:txBody>
      </p:sp>
    </p:spTree>
    <p:extLst>
      <p:ext uri="{BB962C8B-B14F-4D97-AF65-F5344CB8AC3E}">
        <p14:creationId xmlns:p14="http://schemas.microsoft.com/office/powerpoint/2010/main" val="22845881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
</file>

<file path=ppt/slides/slide6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3">
            <a:extLst>
              <a:ext uri="{FF2B5EF4-FFF2-40B4-BE49-F238E27FC236}">
                <a16:creationId xmlns:a16="http://schemas.microsoft.com/office/drawing/2014/main" id="{F72BB137-4EF4-88B5-A51B-03148AD125BD}"/>
              </a:ext>
            </a:extLst>
          </p:cNvPr>
          <p:cNvSpPr txBox="1">
            <a:spLocks/>
          </p:cNvSpPr>
          <p:nvPr/>
        </p:nvSpPr>
        <p:spPr>
          <a:xfrm>
            <a:off x="527195" y="760005"/>
            <a:ext cx="8072946" cy="1325563"/>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4000" b="1" dirty="0">
                <a:effectLst>
                  <a:outerShdw blurRad="38100" dist="38100" dir="2700000" algn="tl">
                    <a:srgbClr val="000000">
                      <a:alpha val="43137"/>
                    </a:srgbClr>
                  </a:outerShdw>
                </a:effectLst>
              </a:rPr>
              <a:t>The Kind Of Issues That Fit</a:t>
            </a:r>
          </a:p>
        </p:txBody>
      </p:sp>
      <p:sp>
        <p:nvSpPr>
          <p:cNvPr id="3" name="Rounded Rectangle 3">
            <a:extLst>
              <a:ext uri="{FF2B5EF4-FFF2-40B4-BE49-F238E27FC236}">
                <a16:creationId xmlns:a16="http://schemas.microsoft.com/office/drawing/2014/main" id="{550A6988-E9BF-97DA-BCA9-D55618585D63}"/>
              </a:ext>
            </a:extLst>
          </p:cNvPr>
          <p:cNvSpPr/>
          <p:nvPr/>
        </p:nvSpPr>
        <p:spPr>
          <a:xfrm>
            <a:off x="432729" y="1883841"/>
            <a:ext cx="3886200" cy="3751007"/>
          </a:xfrm>
          <a:prstGeom prst="roundRect">
            <a:avLst>
              <a:gd name="adj" fmla="val 11551"/>
            </a:avLst>
          </a:prstGeom>
          <a:solidFill>
            <a:schemeClr val="bg1"/>
          </a:solidFill>
          <a:ln>
            <a:solidFill>
              <a:srgbClr val="002060"/>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a:solidFill>
                  <a:srgbClr val="0070C0"/>
                </a:solidFill>
              </a:rPr>
              <a:t>The Criteria</a:t>
            </a:r>
          </a:p>
          <a:p>
            <a:pPr algn="ctr"/>
            <a:endParaRPr lang="en-US" sz="2400" dirty="0">
              <a:solidFill>
                <a:schemeClr val="tx1"/>
              </a:solidFill>
            </a:endParaRPr>
          </a:p>
          <a:p>
            <a:pPr algn="ctr"/>
            <a:r>
              <a:rPr lang="en-US" sz="2400" dirty="0">
                <a:solidFill>
                  <a:schemeClr val="tx1"/>
                </a:solidFill>
              </a:rPr>
              <a:t>Matter of indifference</a:t>
            </a:r>
          </a:p>
          <a:p>
            <a:pPr algn="ctr"/>
            <a:r>
              <a:rPr lang="en-US" sz="2400" dirty="0">
                <a:solidFill>
                  <a:schemeClr val="tx1"/>
                </a:solidFill>
              </a:rPr>
              <a:t>(Rom. 14:14)</a:t>
            </a:r>
          </a:p>
          <a:p>
            <a:pPr algn="ctr"/>
            <a:endParaRPr lang="en-US" sz="2400" dirty="0">
              <a:solidFill>
                <a:schemeClr val="tx1"/>
              </a:solidFill>
            </a:endParaRPr>
          </a:p>
          <a:p>
            <a:pPr algn="ctr"/>
            <a:r>
              <a:rPr lang="en-US" sz="2400" dirty="0">
                <a:solidFill>
                  <a:schemeClr val="tx1"/>
                </a:solidFill>
              </a:rPr>
              <a:t>Yet – Matter of Conscience (14:1, 23)</a:t>
            </a:r>
          </a:p>
          <a:p>
            <a:pPr algn="ctr"/>
            <a:endParaRPr lang="en-US" sz="2400" dirty="0">
              <a:solidFill>
                <a:schemeClr val="tx1"/>
              </a:solidFill>
            </a:endParaRPr>
          </a:p>
        </p:txBody>
      </p:sp>
      <p:sp>
        <p:nvSpPr>
          <p:cNvPr id="4" name="Rounded Rectangle 4">
            <a:extLst>
              <a:ext uri="{FF2B5EF4-FFF2-40B4-BE49-F238E27FC236}">
                <a16:creationId xmlns:a16="http://schemas.microsoft.com/office/drawing/2014/main" id="{198A5134-01DD-8156-E5A9-3471226ABBDB}"/>
              </a:ext>
            </a:extLst>
          </p:cNvPr>
          <p:cNvSpPr/>
          <p:nvPr/>
        </p:nvSpPr>
        <p:spPr>
          <a:xfrm>
            <a:off x="4869537" y="1883841"/>
            <a:ext cx="3886200" cy="3751007"/>
          </a:xfrm>
          <a:prstGeom prst="roundRect">
            <a:avLst>
              <a:gd name="adj" fmla="val 11551"/>
            </a:avLst>
          </a:prstGeom>
          <a:solidFill>
            <a:schemeClr val="bg1"/>
          </a:solidFill>
          <a:ln>
            <a:solidFill>
              <a:srgbClr val="002060"/>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a:solidFill>
                  <a:srgbClr val="0070C0"/>
                </a:solidFill>
              </a:rPr>
              <a:t>Issues Today</a:t>
            </a:r>
          </a:p>
          <a:p>
            <a:pPr algn="ctr"/>
            <a:endParaRPr lang="en-US" sz="2400" dirty="0">
              <a:solidFill>
                <a:schemeClr val="tx1"/>
              </a:solidFill>
            </a:endParaRPr>
          </a:p>
          <a:p>
            <a:pPr algn="ctr"/>
            <a:r>
              <a:rPr lang="en-US" sz="2400" dirty="0">
                <a:solidFill>
                  <a:schemeClr val="tx1"/>
                </a:solidFill>
              </a:rPr>
              <a:t>Circumcision</a:t>
            </a:r>
          </a:p>
          <a:p>
            <a:pPr algn="ctr"/>
            <a:r>
              <a:rPr lang="en-US" sz="2400" dirty="0">
                <a:solidFill>
                  <a:schemeClr val="tx1"/>
                </a:solidFill>
              </a:rPr>
              <a:t>Non-Rel. Christmas</a:t>
            </a:r>
          </a:p>
          <a:p>
            <a:pPr algn="ctr"/>
            <a:r>
              <a:rPr lang="en-US" sz="2400" dirty="0">
                <a:solidFill>
                  <a:schemeClr val="tx1"/>
                </a:solidFill>
              </a:rPr>
              <a:t>Playing Cards</a:t>
            </a:r>
          </a:p>
          <a:p>
            <a:pPr algn="ctr"/>
            <a:r>
              <a:rPr lang="en-US" sz="2400" dirty="0">
                <a:solidFill>
                  <a:schemeClr val="tx1"/>
                </a:solidFill>
              </a:rPr>
              <a:t>Playing Dice</a:t>
            </a:r>
          </a:p>
          <a:p>
            <a:pPr algn="ctr"/>
            <a:r>
              <a:rPr lang="en-US" sz="2400" dirty="0">
                <a:solidFill>
                  <a:schemeClr val="tx1"/>
                </a:solidFill>
              </a:rPr>
              <a:t>Eat at rest. with bar</a:t>
            </a:r>
          </a:p>
          <a:p>
            <a:pPr algn="ctr"/>
            <a:r>
              <a:rPr lang="en-US" sz="2400" dirty="0">
                <a:solidFill>
                  <a:schemeClr val="tx1"/>
                </a:solidFill>
              </a:rPr>
              <a:t>No Movies</a:t>
            </a:r>
          </a:p>
          <a:p>
            <a:pPr algn="ctr"/>
            <a:r>
              <a:rPr lang="en-US" sz="2400" dirty="0">
                <a:solidFill>
                  <a:schemeClr val="tx1"/>
                </a:solidFill>
              </a:rPr>
              <a:t>Etc.</a:t>
            </a:r>
          </a:p>
        </p:txBody>
      </p:sp>
    </p:spTree>
    <p:extLst>
      <p:ext uri="{BB962C8B-B14F-4D97-AF65-F5344CB8AC3E}">
        <p14:creationId xmlns:p14="http://schemas.microsoft.com/office/powerpoint/2010/main" val="406681867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diamond(in)">
                                      <p:cBhvr>
                                        <p:cTn id="7" dur="20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8" presetClass="entr" presetSubtype="16"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diamond(in)">
                                      <p:cBhvr>
                                        <p:cTn id="12"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4977571" y="835743"/>
            <a:ext cx="3829665" cy="5279922"/>
          </a:xfrm>
          <a:prstGeom prst="rect">
            <a:avLst/>
          </a:prstGeom>
          <a:solidFill>
            <a:srgbClr val="FFFF0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0" u="sng" strike="noStrike" kern="0" cap="none" spc="0" normalizeH="0" baseline="0" noProof="0" dirty="0">
                <a:ln>
                  <a:noFill/>
                </a:ln>
                <a:solidFill>
                  <a:srgbClr val="002060"/>
                </a:solidFill>
                <a:effectLst/>
                <a:uLnTx/>
                <a:uFillTx/>
                <a:latin typeface="Calibri" panose="020F0502020204030204"/>
                <a:ea typeface="+mn-ea"/>
                <a:cs typeface="+mn-cs"/>
              </a:rPr>
              <a:t>2 John 9-11</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0" cap="none" spc="0" normalizeH="0" baseline="0" noProof="0" dirty="0">
              <a:ln>
                <a:noFill/>
              </a:ln>
              <a:solidFill>
                <a:srgbClr val="002060"/>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1" u="none" strike="noStrike" kern="0" cap="none" spc="0" normalizeH="0" baseline="0" noProof="0" dirty="0">
                <a:ln>
                  <a:noFill/>
                </a:ln>
                <a:solidFill>
                  <a:srgbClr val="C00000"/>
                </a:solidFill>
                <a:effectLst/>
                <a:uLnTx/>
                <a:uFillTx/>
                <a:latin typeface="Calibri" panose="020F0502020204030204"/>
                <a:ea typeface="+mn-ea"/>
                <a:cs typeface="+mn-cs"/>
              </a:rPr>
              <a:t>“Do Not Receive Him”</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0" i="1" u="none" strike="noStrike" kern="0" cap="none" spc="0" normalizeH="0" baseline="0" noProof="0" dirty="0">
              <a:ln>
                <a:noFill/>
              </a:ln>
              <a:solidFill>
                <a:srgbClr val="002060"/>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1" u="none" strike="noStrike" kern="0" cap="none" spc="0" normalizeH="0" baseline="0" noProof="0" dirty="0">
                <a:ln>
                  <a:noFill/>
                </a:ln>
                <a:solidFill>
                  <a:srgbClr val="002060"/>
                </a:solidFill>
                <a:effectLst/>
                <a:uLnTx/>
                <a:uFillTx/>
                <a:latin typeface="Calibri" panose="020F0502020204030204"/>
                <a:ea typeface="+mn-ea"/>
                <a:cs typeface="+mn-cs"/>
              </a:rPr>
              <a:t>Matters of</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1" u="none" strike="noStrike" kern="0" cap="none" spc="0" normalizeH="0" baseline="0" noProof="0" dirty="0">
                <a:ln>
                  <a:noFill/>
                </a:ln>
                <a:solidFill>
                  <a:srgbClr val="002060"/>
                </a:solidFill>
                <a:effectLst/>
                <a:uLnTx/>
                <a:uFillTx/>
                <a:latin typeface="Calibri" panose="020F0502020204030204"/>
                <a:ea typeface="+mn-ea"/>
                <a:cs typeface="+mn-cs"/>
              </a:rPr>
              <a:t>Faith / Doctrine</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0" i="1" u="none" strike="noStrike" kern="0" cap="none" spc="0" normalizeH="0" baseline="0" noProof="0" dirty="0">
              <a:ln>
                <a:noFill/>
              </a:ln>
              <a:solidFill>
                <a:srgbClr val="002060"/>
              </a:solidFill>
              <a:effectLst/>
              <a:uLnTx/>
              <a:uFillTx/>
              <a:latin typeface="Calibri" panose="020F0502020204030204"/>
              <a:ea typeface="+mn-ea"/>
              <a:cs typeface="+mn-cs"/>
            </a:endParaRPr>
          </a:p>
          <a:p>
            <a:pPr marL="457200" marR="0" lvl="0" indent="-457200" algn="ctr"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3200" b="0" i="0" u="none" strike="noStrike" kern="0" cap="none" spc="0" normalizeH="0" baseline="0" noProof="0" dirty="0">
                <a:ln>
                  <a:noFill/>
                </a:ln>
                <a:solidFill>
                  <a:srgbClr val="002060"/>
                </a:solidFill>
                <a:effectLst/>
                <a:uLnTx/>
                <a:uFillTx/>
                <a:latin typeface="Calibri" panose="020F0502020204030204"/>
                <a:ea typeface="+mn-ea"/>
                <a:cs typeface="+mn-cs"/>
              </a:rPr>
              <a:t>God rejects him</a:t>
            </a:r>
          </a:p>
          <a:p>
            <a:pPr marL="457200" marR="0" lvl="0" indent="-457200" algn="ctr"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3200" b="0" i="0" u="none" strike="noStrike" kern="0" cap="none" spc="0" normalizeH="0" baseline="0" noProof="0" dirty="0">
                <a:ln>
                  <a:noFill/>
                </a:ln>
                <a:solidFill>
                  <a:srgbClr val="002060"/>
                </a:solidFill>
                <a:effectLst/>
                <a:uLnTx/>
                <a:uFillTx/>
                <a:latin typeface="Calibri" panose="020F0502020204030204"/>
                <a:ea typeface="+mn-ea"/>
                <a:cs typeface="+mn-cs"/>
              </a:rPr>
              <a:t>We should too</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0" i="0" u="none" strike="noStrike" kern="0" cap="none" spc="0" normalizeH="0" baseline="0" noProof="0" dirty="0">
              <a:ln>
                <a:noFill/>
              </a:ln>
              <a:solidFill>
                <a:srgbClr val="002060"/>
              </a:solidFill>
              <a:effectLst/>
              <a:uLnTx/>
              <a:uFillTx/>
              <a:latin typeface="Calibri" panose="020F0502020204030204"/>
              <a:ea typeface="+mn-ea"/>
              <a:cs typeface="+mn-cs"/>
            </a:endParaRPr>
          </a:p>
        </p:txBody>
      </p:sp>
      <p:sp>
        <p:nvSpPr>
          <p:cNvPr id="4" name="Rectangle 3"/>
          <p:cNvSpPr/>
          <p:nvPr/>
        </p:nvSpPr>
        <p:spPr>
          <a:xfrm>
            <a:off x="437544" y="835743"/>
            <a:ext cx="3861619" cy="5279922"/>
          </a:xfrm>
          <a:prstGeom prst="rect">
            <a:avLst/>
          </a:prstGeom>
          <a:solidFill>
            <a:srgbClr val="FFFF0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0" u="sng" strike="noStrike" kern="0" cap="none" spc="0" normalizeH="0" baseline="0" noProof="0" dirty="0">
                <a:ln>
                  <a:noFill/>
                </a:ln>
                <a:solidFill>
                  <a:srgbClr val="002060"/>
                </a:solidFill>
                <a:effectLst/>
                <a:uLnTx/>
                <a:uFillTx/>
                <a:latin typeface="Calibri" panose="020F0502020204030204"/>
                <a:ea typeface="+mn-ea"/>
                <a:cs typeface="+mn-cs"/>
              </a:rPr>
              <a:t>Romans 14</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0" cap="none" spc="0" normalizeH="0" baseline="0" noProof="0" dirty="0">
              <a:ln>
                <a:noFill/>
              </a:ln>
              <a:solidFill>
                <a:srgbClr val="002060"/>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1" u="none" strike="noStrike" kern="0" cap="none" spc="0" normalizeH="0" baseline="0" noProof="0" dirty="0">
                <a:ln>
                  <a:noFill/>
                </a:ln>
                <a:solidFill>
                  <a:srgbClr val="C00000"/>
                </a:solidFill>
                <a:effectLst/>
                <a:uLnTx/>
                <a:uFillTx/>
                <a:latin typeface="Calibri" panose="020F0502020204030204"/>
                <a:ea typeface="+mn-ea"/>
                <a:cs typeface="+mn-cs"/>
              </a:rPr>
              <a:t>“Receive Him”</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0" i="1" u="none" strike="noStrike" kern="0" cap="none" spc="0" normalizeH="0" baseline="0" noProof="0" dirty="0">
              <a:ln>
                <a:noFill/>
              </a:ln>
              <a:solidFill>
                <a:srgbClr val="002060"/>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1" u="none" strike="noStrike" kern="0" cap="none" spc="0" normalizeH="0" baseline="0" noProof="0" dirty="0">
                <a:ln>
                  <a:noFill/>
                </a:ln>
                <a:solidFill>
                  <a:srgbClr val="002060"/>
                </a:solidFill>
                <a:effectLst/>
                <a:uLnTx/>
                <a:uFillTx/>
                <a:latin typeface="Calibri" panose="020F0502020204030204"/>
                <a:ea typeface="+mn-ea"/>
                <a:cs typeface="+mn-cs"/>
              </a:rPr>
              <a:t>Matters of</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1" u="none" strike="noStrike" kern="0" cap="none" spc="0" normalizeH="0" baseline="0" noProof="0" dirty="0">
                <a:ln>
                  <a:noFill/>
                </a:ln>
                <a:solidFill>
                  <a:srgbClr val="002060"/>
                </a:solidFill>
                <a:effectLst/>
                <a:uLnTx/>
                <a:uFillTx/>
                <a:latin typeface="Calibri" panose="020F0502020204030204"/>
                <a:ea typeface="+mn-ea"/>
                <a:cs typeface="+mn-cs"/>
              </a:rPr>
              <a:t>Indifference</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0" i="0" u="none" strike="noStrike" kern="0" cap="none" spc="0" normalizeH="0" baseline="0" noProof="0" dirty="0">
              <a:ln>
                <a:noFill/>
              </a:ln>
              <a:solidFill>
                <a:srgbClr val="002060"/>
              </a:solidFill>
              <a:effectLst/>
              <a:uLnTx/>
              <a:uFillTx/>
              <a:latin typeface="Calibri" panose="020F0502020204030204"/>
              <a:ea typeface="+mn-ea"/>
              <a:cs typeface="+mn-cs"/>
            </a:endParaRPr>
          </a:p>
          <a:p>
            <a:pPr marL="457200" marR="0" lvl="0" indent="-457200" algn="ctr"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3200" b="0" i="0" u="none" strike="noStrike" kern="0" cap="none" spc="0" normalizeH="0" baseline="0" noProof="0" dirty="0">
                <a:ln>
                  <a:noFill/>
                </a:ln>
                <a:solidFill>
                  <a:srgbClr val="002060"/>
                </a:solidFill>
                <a:effectLst/>
                <a:uLnTx/>
                <a:uFillTx/>
                <a:latin typeface="Calibri" panose="020F0502020204030204"/>
                <a:ea typeface="+mn-ea"/>
                <a:cs typeface="+mn-cs"/>
              </a:rPr>
              <a:t>God receives him</a:t>
            </a:r>
          </a:p>
          <a:p>
            <a:pPr marL="457200" marR="0" lvl="0" indent="-457200" algn="ctr"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3200" b="0" i="0" u="none" strike="noStrike" kern="0" cap="none" spc="0" normalizeH="0" baseline="0" noProof="0" dirty="0">
                <a:ln>
                  <a:noFill/>
                </a:ln>
                <a:solidFill>
                  <a:srgbClr val="002060"/>
                </a:solidFill>
                <a:effectLst/>
                <a:uLnTx/>
                <a:uFillTx/>
                <a:latin typeface="Calibri" panose="020F0502020204030204"/>
                <a:ea typeface="+mn-ea"/>
                <a:cs typeface="+mn-cs"/>
              </a:rPr>
              <a:t>We should too</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0" i="0" u="none" strike="noStrike" kern="0" cap="none" spc="0" normalizeH="0" baseline="0" noProof="0" dirty="0">
              <a:ln>
                <a:noFill/>
              </a:ln>
              <a:solidFill>
                <a:srgbClr val="002060"/>
              </a:solidFill>
              <a:effectLst/>
              <a:uLnTx/>
              <a:uFillTx/>
              <a:latin typeface="Calibri" panose="020F0502020204030204"/>
              <a:ea typeface="+mn-ea"/>
              <a:cs typeface="+mn-cs"/>
            </a:endParaRPr>
          </a:p>
        </p:txBody>
      </p:sp>
      <p:sp>
        <p:nvSpPr>
          <p:cNvPr id="5" name="Left-Right Arrow 4"/>
          <p:cNvSpPr/>
          <p:nvPr/>
        </p:nvSpPr>
        <p:spPr>
          <a:xfrm>
            <a:off x="3758381" y="2890685"/>
            <a:ext cx="1759973" cy="712839"/>
          </a:xfrm>
          <a:prstGeom prst="leftRightArrow">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Calibri" panose="020F0502020204030204"/>
              <a:ea typeface="+mn-ea"/>
              <a:cs typeface="+mn-cs"/>
            </a:endParaRPr>
          </a:p>
        </p:txBody>
      </p:sp>
      <p:sp>
        <p:nvSpPr>
          <p:cNvPr id="2" name="TextBox 1"/>
          <p:cNvSpPr txBox="1"/>
          <p:nvPr/>
        </p:nvSpPr>
        <p:spPr>
          <a:xfrm>
            <a:off x="2121361" y="86156"/>
            <a:ext cx="4957011" cy="707886"/>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a:ln>
                  <a:noFill/>
                </a:ln>
                <a:solidFill>
                  <a:prstClr val="black"/>
                </a:solidFill>
                <a:effectLst/>
                <a:uLnTx/>
                <a:uFillTx/>
                <a:latin typeface="Calibri" panose="020F0502020204030204"/>
                <a:ea typeface="+mn-ea"/>
                <a:cs typeface="+mn-cs"/>
              </a:rPr>
              <a:t>Two Different Patterns</a:t>
            </a:r>
          </a:p>
        </p:txBody>
      </p:sp>
    </p:spTree>
    <p:extLst>
      <p:ext uri="{BB962C8B-B14F-4D97-AF65-F5344CB8AC3E}">
        <p14:creationId xmlns:p14="http://schemas.microsoft.com/office/powerpoint/2010/main" val="1859364625"/>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5145FF38-8EBA-63A5-DDBF-6029447CAE5D}"/>
              </a:ext>
            </a:extLst>
          </p:cNvPr>
          <p:cNvSpPr txBox="1"/>
          <p:nvPr/>
        </p:nvSpPr>
        <p:spPr>
          <a:xfrm>
            <a:off x="0" y="43031"/>
            <a:ext cx="9144000" cy="2123658"/>
          </a:xfrm>
          <a:prstGeom prst="rect">
            <a:avLst/>
          </a:prstGeom>
          <a:noFill/>
        </p:spPr>
        <p:txBody>
          <a:bodyPr wrap="square" rtlCol="0">
            <a:spAutoFit/>
          </a:bodyPr>
          <a:lstStyle/>
          <a:p>
            <a:pPr algn="ctr"/>
            <a:r>
              <a:rPr lang="en-US" sz="6600" dirty="0">
                <a:latin typeface="Georgia Pro Cond Semibold" panose="02040706050405020303" pitchFamily="18" charset="0"/>
              </a:rPr>
              <a:t>Does It Matter</a:t>
            </a:r>
          </a:p>
          <a:p>
            <a:pPr algn="ctr"/>
            <a:r>
              <a:rPr lang="en-US" sz="6600" dirty="0">
                <a:latin typeface="Georgia Pro Cond Semibold" panose="02040706050405020303" pitchFamily="18" charset="0"/>
              </a:rPr>
              <a:t>About Fellowship?</a:t>
            </a:r>
          </a:p>
        </p:txBody>
      </p:sp>
      <p:sp>
        <p:nvSpPr>
          <p:cNvPr id="3" name="TextBox 2">
            <a:extLst>
              <a:ext uri="{FF2B5EF4-FFF2-40B4-BE49-F238E27FC236}">
                <a16:creationId xmlns:a16="http://schemas.microsoft.com/office/drawing/2014/main" id="{08C59D5E-7C68-3610-C4E8-0862ED9CB559}"/>
              </a:ext>
            </a:extLst>
          </p:cNvPr>
          <p:cNvSpPr txBox="1"/>
          <p:nvPr/>
        </p:nvSpPr>
        <p:spPr>
          <a:xfrm>
            <a:off x="1206948" y="2388133"/>
            <a:ext cx="7142181" cy="2523768"/>
          </a:xfrm>
          <a:prstGeom prst="rect">
            <a:avLst/>
          </a:prstGeom>
          <a:noFill/>
        </p:spPr>
        <p:txBody>
          <a:bodyPr wrap="square" rtlCol="0">
            <a:spAutoFit/>
          </a:bodyPr>
          <a:lstStyle/>
          <a:p>
            <a:pPr marL="514350" indent="-514350" algn="l">
              <a:buFont typeface="+mj-lt"/>
              <a:buAutoNum type="romanUcPeriod"/>
            </a:pPr>
            <a:r>
              <a:rPr lang="en-US" sz="3200" dirty="0">
                <a:solidFill>
                  <a:srgbClr val="002060"/>
                </a:solidFill>
                <a:effectLst>
                  <a:outerShdw blurRad="38100" dist="38100" dir="2700000" algn="tl">
                    <a:srgbClr val="000000">
                      <a:alpha val="43137"/>
                    </a:srgbClr>
                  </a:outerShdw>
                </a:effectLst>
                <a:latin typeface="Georgia Pro Cond Semibold" panose="02040706050405020303" pitchFamily="18" charset="0"/>
              </a:rPr>
              <a:t>What is Fellowship?</a:t>
            </a:r>
          </a:p>
          <a:p>
            <a:pPr marL="514350" indent="-514350" algn="l">
              <a:buFont typeface="+mj-lt"/>
              <a:buAutoNum type="romanUcPeriod"/>
            </a:pPr>
            <a:endParaRPr lang="en-US" sz="1000" dirty="0">
              <a:solidFill>
                <a:srgbClr val="002060"/>
              </a:solidFill>
              <a:effectLst>
                <a:outerShdw blurRad="38100" dist="38100" dir="2700000" algn="tl">
                  <a:srgbClr val="000000">
                    <a:alpha val="43137"/>
                  </a:srgbClr>
                </a:outerShdw>
              </a:effectLst>
              <a:latin typeface="Georgia Pro Cond Semibold" panose="02040706050405020303" pitchFamily="18" charset="0"/>
            </a:endParaRPr>
          </a:p>
          <a:p>
            <a:pPr marL="514350" indent="-514350" algn="l">
              <a:buFont typeface="+mj-lt"/>
              <a:buAutoNum type="romanUcPeriod"/>
            </a:pPr>
            <a:r>
              <a:rPr lang="en-US" sz="3200" dirty="0">
                <a:solidFill>
                  <a:srgbClr val="002060"/>
                </a:solidFill>
                <a:effectLst>
                  <a:outerShdw blurRad="38100" dist="38100" dir="2700000" algn="tl">
                    <a:srgbClr val="000000">
                      <a:alpha val="43137"/>
                    </a:srgbClr>
                  </a:outerShdw>
                </a:effectLst>
                <a:latin typeface="Georgia Pro Cond Semibold" panose="02040706050405020303" pitchFamily="18" charset="0"/>
              </a:rPr>
              <a:t>The Basis for Fellowship</a:t>
            </a:r>
          </a:p>
          <a:p>
            <a:pPr marL="514350" indent="-514350" algn="l">
              <a:buFont typeface="+mj-lt"/>
              <a:buAutoNum type="romanUcPeriod"/>
            </a:pPr>
            <a:endParaRPr lang="en-US" sz="1000" dirty="0">
              <a:solidFill>
                <a:srgbClr val="002060"/>
              </a:solidFill>
              <a:effectLst>
                <a:outerShdw blurRad="38100" dist="38100" dir="2700000" algn="tl">
                  <a:srgbClr val="000000">
                    <a:alpha val="43137"/>
                  </a:srgbClr>
                </a:outerShdw>
              </a:effectLst>
              <a:latin typeface="Georgia Pro Cond Semibold" panose="02040706050405020303" pitchFamily="18" charset="0"/>
            </a:endParaRPr>
          </a:p>
          <a:p>
            <a:pPr marL="514350" indent="-514350" algn="l">
              <a:buFont typeface="+mj-lt"/>
              <a:buAutoNum type="romanUcPeriod"/>
            </a:pPr>
            <a:r>
              <a:rPr lang="en-US" sz="3200" dirty="0">
                <a:solidFill>
                  <a:srgbClr val="002060"/>
                </a:solidFill>
                <a:effectLst>
                  <a:outerShdw blurRad="38100" dist="38100" dir="2700000" algn="tl">
                    <a:srgbClr val="000000">
                      <a:alpha val="43137"/>
                    </a:srgbClr>
                  </a:outerShdw>
                </a:effectLst>
                <a:latin typeface="Georgia Pro Cond Semibold" panose="02040706050405020303" pitchFamily="18" charset="0"/>
              </a:rPr>
              <a:t>Forbidden Fellowship</a:t>
            </a:r>
          </a:p>
          <a:p>
            <a:pPr marL="514350" indent="-514350" algn="l">
              <a:buFont typeface="+mj-lt"/>
              <a:buAutoNum type="romanUcPeriod"/>
            </a:pPr>
            <a:endParaRPr lang="en-US" sz="1000" dirty="0">
              <a:solidFill>
                <a:srgbClr val="002060"/>
              </a:solidFill>
              <a:effectLst>
                <a:outerShdw blurRad="38100" dist="38100" dir="2700000" algn="tl">
                  <a:srgbClr val="000000">
                    <a:alpha val="43137"/>
                  </a:srgbClr>
                </a:outerShdw>
              </a:effectLst>
              <a:latin typeface="Georgia Pro Cond Semibold" panose="02040706050405020303" pitchFamily="18" charset="0"/>
            </a:endParaRPr>
          </a:p>
          <a:p>
            <a:pPr marL="514350" indent="-514350" algn="l">
              <a:buFont typeface="+mj-lt"/>
              <a:buAutoNum type="romanUcPeriod"/>
            </a:pPr>
            <a:r>
              <a:rPr lang="en-US" sz="3200" dirty="0">
                <a:solidFill>
                  <a:srgbClr val="002060"/>
                </a:solidFill>
                <a:effectLst>
                  <a:outerShdw blurRad="38100" dist="38100" dir="2700000" algn="tl">
                    <a:srgbClr val="000000">
                      <a:alpha val="43137"/>
                    </a:srgbClr>
                  </a:outerShdw>
                </a:effectLst>
                <a:latin typeface="Georgia Pro Cond Semibold" panose="02040706050405020303" pitchFamily="18" charset="0"/>
              </a:rPr>
              <a:t> Commended Fellowship</a:t>
            </a:r>
          </a:p>
        </p:txBody>
      </p:sp>
      <p:pic>
        <p:nvPicPr>
          <p:cNvPr id="4" name="Picture 4" descr="http://images.clipartpanda.com/working-clipart-dc8MAqGRi.jpeg">
            <a:extLst>
              <a:ext uri="{FF2B5EF4-FFF2-40B4-BE49-F238E27FC236}">
                <a16:creationId xmlns:a16="http://schemas.microsoft.com/office/drawing/2014/main" id="{CD178BE1-2B48-9C67-050B-09A577DF0085}"/>
              </a:ext>
            </a:extLst>
          </p:cNvPr>
          <p:cNvPicPr>
            <a:picLocks noChangeAspect="1" noChangeArrowheads="1"/>
          </p:cNvPicPr>
          <p:nvPr/>
        </p:nvPicPr>
        <p:blipFill>
          <a:blip r:embed="rId2">
            <a:extLst>
              <a:ext uri="{BEBA8EAE-BF5A-486C-A8C5-ECC9F3942E4B}">
                <a14:imgProps xmlns:a14="http://schemas.microsoft.com/office/drawing/2010/main">
                  <a14:imgLayer r:embed="rId3">
                    <a14:imgEffect>
                      <a14:backgroundRemoval t="0" b="98535" l="3883" r="89817"/>
                    </a14:imgEffect>
                  </a14:imgLayer>
                </a14:imgProps>
              </a:ext>
              <a:ext uri="{28A0092B-C50C-407E-A947-70E740481C1C}">
                <a14:useLocalDpi xmlns:a14="http://schemas.microsoft.com/office/drawing/2010/main" val="0"/>
              </a:ext>
            </a:extLst>
          </a:blip>
          <a:srcRect/>
          <a:stretch>
            <a:fillRect/>
          </a:stretch>
        </p:blipFill>
        <p:spPr bwMode="auto">
          <a:xfrm>
            <a:off x="5975563" y="2041182"/>
            <a:ext cx="3246131" cy="243519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8117583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2_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1_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1_powerpoint-template">
  <a:themeElements>
    <a:clrScheme name="powerpoint-template-24 13">
      <a:dk1>
        <a:srgbClr val="4D4D4D"/>
      </a:dk1>
      <a:lt1>
        <a:srgbClr val="FFFFFF"/>
      </a:lt1>
      <a:dk2>
        <a:srgbClr val="4D4D4D"/>
      </a:dk2>
      <a:lt2>
        <a:srgbClr val="045B4B"/>
      </a:lt2>
      <a:accent1>
        <a:srgbClr val="1C7C70"/>
      </a:accent1>
      <a:accent2>
        <a:srgbClr val="379690"/>
      </a:accent2>
      <a:accent3>
        <a:srgbClr val="FFFFFF"/>
      </a:accent3>
      <a:accent4>
        <a:srgbClr val="404040"/>
      </a:accent4>
      <a:accent5>
        <a:srgbClr val="ABBFBB"/>
      </a:accent5>
      <a:accent6>
        <a:srgbClr val="318782"/>
      </a:accent6>
      <a:hlink>
        <a:srgbClr val="54B2A4"/>
      </a:hlink>
      <a:folHlink>
        <a:srgbClr val="DDDDDD"/>
      </a:folHlink>
    </a:clrScheme>
    <a:fontScheme name="powerpoint-template-24">
      <a:majorFont>
        <a:latin typeface="Microsoft Sans Serif"/>
        <a:ea typeface=""/>
        <a:cs typeface=""/>
      </a:majorFont>
      <a:minorFont>
        <a:latin typeface="Microsoft Sans Serif"/>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gradFill rotWithShape="1">
          <a:gsLst>
            <a:gs pos="0">
              <a:schemeClr val="bg2">
                <a:gamma/>
                <a:tint val="26667"/>
                <a:invGamma/>
              </a:schemeClr>
            </a:gs>
            <a:gs pos="100000">
              <a:schemeClr val="bg2">
                <a:alpha val="14999"/>
              </a:schemeClr>
            </a:gs>
          </a:gsLst>
          <a:lin ang="5400000" scaled="1"/>
        </a:gradFill>
        <a:ln>
          <a:noFill/>
        </a:ln>
        <a:effectLst/>
        <a:extLs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none" lIns="91440" tIns="45720" rIns="91440" bIns="45720" numCol="1"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gradFill rotWithShape="1">
          <a:gsLst>
            <a:gs pos="0">
              <a:schemeClr val="bg2">
                <a:gamma/>
                <a:tint val="26667"/>
                <a:invGamma/>
              </a:schemeClr>
            </a:gs>
            <a:gs pos="100000">
              <a:schemeClr val="bg2">
                <a:alpha val="14999"/>
              </a:schemeClr>
            </a:gs>
          </a:gsLst>
          <a:lin ang="5400000" scaled="1"/>
        </a:gradFill>
        <a:ln>
          <a:noFill/>
        </a:ln>
        <a:effectLst/>
        <a:extLs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none" lIns="91440" tIns="45720" rIns="91440" bIns="45720" numCol="1"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Arial" charset="0"/>
          </a:defRPr>
        </a:defPPr>
      </a:lstStyle>
    </a:lnDef>
  </a:objectDefaults>
  <a:extraClrSchemeLst>
    <a:extraClrScheme>
      <a:clrScheme name="powerpoint-template-24 1">
        <a:dk1>
          <a:srgbClr val="4D4D4D"/>
        </a:dk1>
        <a:lt1>
          <a:srgbClr val="FFFFFF"/>
        </a:lt1>
        <a:dk2>
          <a:srgbClr val="4D4D4D"/>
        </a:dk2>
        <a:lt2>
          <a:srgbClr val="0C209B"/>
        </a:lt2>
        <a:accent1>
          <a:srgbClr val="2167BF"/>
        </a:accent1>
        <a:accent2>
          <a:srgbClr val="C60C0D"/>
        </a:accent2>
        <a:accent3>
          <a:srgbClr val="FFFFFF"/>
        </a:accent3>
        <a:accent4>
          <a:srgbClr val="404040"/>
        </a:accent4>
        <a:accent5>
          <a:srgbClr val="ABB8DC"/>
        </a:accent5>
        <a:accent6>
          <a:srgbClr val="B30A0B"/>
        </a:accent6>
        <a:hlink>
          <a:srgbClr val="4793C7"/>
        </a:hlink>
        <a:folHlink>
          <a:srgbClr val="DDDDDD"/>
        </a:folHlink>
      </a:clrScheme>
      <a:clrMap bg1="lt1" tx1="dk1" bg2="lt2" tx2="dk2" accent1="accent1" accent2="accent2" accent3="accent3" accent4="accent4" accent5="accent5" accent6="accent6" hlink="hlink" folHlink="folHlink"/>
    </a:extraClrScheme>
    <a:extraClrScheme>
      <a:clrScheme name="powerpoint-template-24 2">
        <a:dk1>
          <a:srgbClr val="4D4D4D"/>
        </a:dk1>
        <a:lt1>
          <a:srgbClr val="FFFFFF"/>
        </a:lt1>
        <a:dk2>
          <a:srgbClr val="4D4D4D"/>
        </a:dk2>
        <a:lt2>
          <a:srgbClr val="CC0000"/>
        </a:lt2>
        <a:accent1>
          <a:srgbClr val="FF9933"/>
        </a:accent1>
        <a:accent2>
          <a:srgbClr val="009900"/>
        </a:accent2>
        <a:accent3>
          <a:srgbClr val="FFFFFF"/>
        </a:accent3>
        <a:accent4>
          <a:srgbClr val="404040"/>
        </a:accent4>
        <a:accent5>
          <a:srgbClr val="FFCAAD"/>
        </a:accent5>
        <a:accent6>
          <a:srgbClr val="008A00"/>
        </a:accent6>
        <a:hlink>
          <a:srgbClr val="3366FF"/>
        </a:hlink>
        <a:folHlink>
          <a:srgbClr val="DDDDDD"/>
        </a:folHlink>
      </a:clrScheme>
      <a:clrMap bg1="lt1" tx1="dk1" bg2="lt2" tx2="dk2" accent1="accent1" accent2="accent2" accent3="accent3" accent4="accent4" accent5="accent5" accent6="accent6" hlink="hlink" folHlink="folHlink"/>
    </a:extraClrScheme>
    <a:extraClrScheme>
      <a:clrScheme name="powerpoint-template-24 3">
        <a:dk1>
          <a:srgbClr val="4D4D4D"/>
        </a:dk1>
        <a:lt1>
          <a:srgbClr val="FFFFFF"/>
        </a:lt1>
        <a:dk2>
          <a:srgbClr val="4D4D4D"/>
        </a:dk2>
        <a:lt2>
          <a:srgbClr val="93CB6A"/>
        </a:lt2>
        <a:accent1>
          <a:srgbClr val="71BE5E"/>
        </a:accent1>
        <a:accent2>
          <a:srgbClr val="A0CD6E"/>
        </a:accent2>
        <a:accent3>
          <a:srgbClr val="FFFFFF"/>
        </a:accent3>
        <a:accent4>
          <a:srgbClr val="404040"/>
        </a:accent4>
        <a:accent5>
          <a:srgbClr val="BBDBB6"/>
        </a:accent5>
        <a:accent6>
          <a:srgbClr val="91BA63"/>
        </a:accent6>
        <a:hlink>
          <a:srgbClr val="6BAB4A"/>
        </a:hlink>
        <a:folHlink>
          <a:srgbClr val="DDDDDD"/>
        </a:folHlink>
      </a:clrScheme>
      <a:clrMap bg1="lt1" tx1="dk1" bg2="lt2" tx2="dk2" accent1="accent1" accent2="accent2" accent3="accent3" accent4="accent4" accent5="accent5" accent6="accent6" hlink="hlink" folHlink="folHlink"/>
    </a:extraClrScheme>
    <a:extraClrScheme>
      <a:clrScheme name="powerpoint-template-24 4">
        <a:dk1>
          <a:srgbClr val="4D4D4D"/>
        </a:dk1>
        <a:lt1>
          <a:srgbClr val="FFFFFF"/>
        </a:lt1>
        <a:dk2>
          <a:srgbClr val="4D4D4D"/>
        </a:dk2>
        <a:lt2>
          <a:srgbClr val="189C25"/>
        </a:lt2>
        <a:accent1>
          <a:srgbClr val="33B642"/>
        </a:accent1>
        <a:accent2>
          <a:srgbClr val="5ED05F"/>
        </a:accent2>
        <a:accent3>
          <a:srgbClr val="FFFFFF"/>
        </a:accent3>
        <a:accent4>
          <a:srgbClr val="404040"/>
        </a:accent4>
        <a:accent5>
          <a:srgbClr val="ADD7B0"/>
        </a:accent5>
        <a:accent6>
          <a:srgbClr val="54BC55"/>
        </a:accent6>
        <a:hlink>
          <a:srgbClr val="66D15F"/>
        </a:hlink>
        <a:folHlink>
          <a:srgbClr val="DDDDDD"/>
        </a:folHlink>
      </a:clrScheme>
      <a:clrMap bg1="lt1" tx1="dk1" bg2="lt2" tx2="dk2" accent1="accent1" accent2="accent2" accent3="accent3" accent4="accent4" accent5="accent5" accent6="accent6" hlink="hlink" folHlink="folHlink"/>
    </a:extraClrScheme>
    <a:extraClrScheme>
      <a:clrScheme name="powerpoint-template-24 5">
        <a:dk1>
          <a:srgbClr val="4D4D4D"/>
        </a:dk1>
        <a:lt1>
          <a:srgbClr val="FFFFFF"/>
        </a:lt1>
        <a:dk2>
          <a:srgbClr val="4D4D4D"/>
        </a:dk2>
        <a:lt2>
          <a:srgbClr val="E1E14F"/>
        </a:lt2>
        <a:accent1>
          <a:srgbClr val="33B642"/>
        </a:accent1>
        <a:accent2>
          <a:srgbClr val="5ED05F"/>
        </a:accent2>
        <a:accent3>
          <a:srgbClr val="FFFFFF"/>
        </a:accent3>
        <a:accent4>
          <a:srgbClr val="404040"/>
        </a:accent4>
        <a:accent5>
          <a:srgbClr val="ADD7B0"/>
        </a:accent5>
        <a:accent6>
          <a:srgbClr val="54BC55"/>
        </a:accent6>
        <a:hlink>
          <a:srgbClr val="66D15F"/>
        </a:hlink>
        <a:folHlink>
          <a:srgbClr val="DDDDDD"/>
        </a:folHlink>
      </a:clrScheme>
      <a:clrMap bg1="lt1" tx1="dk1" bg2="lt2" tx2="dk2" accent1="accent1" accent2="accent2" accent3="accent3" accent4="accent4" accent5="accent5" accent6="accent6" hlink="hlink" folHlink="folHlink"/>
    </a:extraClrScheme>
    <a:extraClrScheme>
      <a:clrScheme name="powerpoint-template-24 6">
        <a:dk1>
          <a:srgbClr val="4D4D4D"/>
        </a:dk1>
        <a:lt1>
          <a:srgbClr val="FFFFFF"/>
        </a:lt1>
        <a:dk2>
          <a:srgbClr val="4D4D4D"/>
        </a:dk2>
        <a:lt2>
          <a:srgbClr val="4C8E3D"/>
        </a:lt2>
        <a:accent1>
          <a:srgbClr val="66A050"/>
        </a:accent1>
        <a:accent2>
          <a:srgbClr val="6EA552"/>
        </a:accent2>
        <a:accent3>
          <a:srgbClr val="FFFFFF"/>
        </a:accent3>
        <a:accent4>
          <a:srgbClr val="404040"/>
        </a:accent4>
        <a:accent5>
          <a:srgbClr val="B8CDB3"/>
        </a:accent5>
        <a:accent6>
          <a:srgbClr val="639549"/>
        </a:accent6>
        <a:hlink>
          <a:srgbClr val="89B963"/>
        </a:hlink>
        <a:folHlink>
          <a:srgbClr val="DDDDDD"/>
        </a:folHlink>
      </a:clrScheme>
      <a:clrMap bg1="lt1" tx1="dk1" bg2="lt2" tx2="dk2" accent1="accent1" accent2="accent2" accent3="accent3" accent4="accent4" accent5="accent5" accent6="accent6" hlink="hlink" folHlink="folHlink"/>
    </a:extraClrScheme>
    <a:extraClrScheme>
      <a:clrScheme name="powerpoint-template-24 7">
        <a:dk1>
          <a:srgbClr val="4D4D4D"/>
        </a:dk1>
        <a:lt1>
          <a:srgbClr val="FFFFFF"/>
        </a:lt1>
        <a:dk2>
          <a:srgbClr val="4D4D4D"/>
        </a:dk2>
        <a:lt2>
          <a:srgbClr val="4D7C48"/>
        </a:lt2>
        <a:accent1>
          <a:srgbClr val="599148"/>
        </a:accent1>
        <a:accent2>
          <a:srgbClr val="69A253"/>
        </a:accent2>
        <a:accent3>
          <a:srgbClr val="FFFFFF"/>
        </a:accent3>
        <a:accent4>
          <a:srgbClr val="404040"/>
        </a:accent4>
        <a:accent5>
          <a:srgbClr val="B5C7B1"/>
        </a:accent5>
        <a:accent6>
          <a:srgbClr val="5E924A"/>
        </a:accent6>
        <a:hlink>
          <a:srgbClr val="80C15D"/>
        </a:hlink>
        <a:folHlink>
          <a:srgbClr val="DDDDDD"/>
        </a:folHlink>
      </a:clrScheme>
      <a:clrMap bg1="lt1" tx1="dk1" bg2="lt2" tx2="dk2" accent1="accent1" accent2="accent2" accent3="accent3" accent4="accent4" accent5="accent5" accent6="accent6" hlink="hlink" folHlink="folHlink"/>
    </a:extraClrScheme>
    <a:extraClrScheme>
      <a:clrScheme name="powerpoint-template-24 8">
        <a:dk1>
          <a:srgbClr val="4D4D4D"/>
        </a:dk1>
        <a:lt1>
          <a:srgbClr val="FFFFFF"/>
        </a:lt1>
        <a:dk2>
          <a:srgbClr val="4D4D4D"/>
        </a:dk2>
        <a:lt2>
          <a:srgbClr val="467F20"/>
        </a:lt2>
        <a:accent1>
          <a:srgbClr val="5CA822"/>
        </a:accent1>
        <a:accent2>
          <a:srgbClr val="66C022"/>
        </a:accent2>
        <a:accent3>
          <a:srgbClr val="FFFFFF"/>
        </a:accent3>
        <a:accent4>
          <a:srgbClr val="404040"/>
        </a:accent4>
        <a:accent5>
          <a:srgbClr val="B5D1AB"/>
        </a:accent5>
        <a:accent6>
          <a:srgbClr val="5CAE1E"/>
        </a:accent6>
        <a:hlink>
          <a:srgbClr val="71CF21"/>
        </a:hlink>
        <a:folHlink>
          <a:srgbClr val="DDDDDD"/>
        </a:folHlink>
      </a:clrScheme>
      <a:clrMap bg1="lt1" tx1="dk1" bg2="lt2" tx2="dk2" accent1="accent1" accent2="accent2" accent3="accent3" accent4="accent4" accent5="accent5" accent6="accent6" hlink="hlink" folHlink="folHlink"/>
    </a:extraClrScheme>
    <a:extraClrScheme>
      <a:clrScheme name="powerpoint-template-24 9">
        <a:dk1>
          <a:srgbClr val="4D4D4D"/>
        </a:dk1>
        <a:lt1>
          <a:srgbClr val="FFFFFF"/>
        </a:lt1>
        <a:dk2>
          <a:srgbClr val="4D4D4D"/>
        </a:dk2>
        <a:lt2>
          <a:srgbClr val="8A9BA5"/>
        </a:lt2>
        <a:accent1>
          <a:srgbClr val="5CA822"/>
        </a:accent1>
        <a:accent2>
          <a:srgbClr val="66C022"/>
        </a:accent2>
        <a:accent3>
          <a:srgbClr val="FFFFFF"/>
        </a:accent3>
        <a:accent4>
          <a:srgbClr val="404040"/>
        </a:accent4>
        <a:accent5>
          <a:srgbClr val="B5D1AB"/>
        </a:accent5>
        <a:accent6>
          <a:srgbClr val="5CAE1E"/>
        </a:accent6>
        <a:hlink>
          <a:srgbClr val="71CF21"/>
        </a:hlink>
        <a:folHlink>
          <a:srgbClr val="DDDDDD"/>
        </a:folHlink>
      </a:clrScheme>
      <a:clrMap bg1="lt1" tx1="dk1" bg2="lt2" tx2="dk2" accent1="accent1" accent2="accent2" accent3="accent3" accent4="accent4" accent5="accent5" accent6="accent6" hlink="hlink" folHlink="folHlink"/>
    </a:extraClrScheme>
    <a:extraClrScheme>
      <a:clrScheme name="powerpoint-template-24 10">
        <a:dk1>
          <a:srgbClr val="4D4D4D"/>
        </a:dk1>
        <a:lt1>
          <a:srgbClr val="FFFFFF"/>
        </a:lt1>
        <a:dk2>
          <a:srgbClr val="4D4D4D"/>
        </a:dk2>
        <a:lt2>
          <a:srgbClr val="51873B"/>
        </a:lt2>
        <a:accent1>
          <a:srgbClr val="669E4B"/>
        </a:accent1>
        <a:accent2>
          <a:srgbClr val="79B25C"/>
        </a:accent2>
        <a:accent3>
          <a:srgbClr val="FFFFFF"/>
        </a:accent3>
        <a:accent4>
          <a:srgbClr val="404040"/>
        </a:accent4>
        <a:accent5>
          <a:srgbClr val="B8CCB1"/>
        </a:accent5>
        <a:accent6>
          <a:srgbClr val="6DA153"/>
        </a:accent6>
        <a:hlink>
          <a:srgbClr val="92CB6F"/>
        </a:hlink>
        <a:folHlink>
          <a:srgbClr val="DDDDDD"/>
        </a:folHlink>
      </a:clrScheme>
      <a:clrMap bg1="lt1" tx1="dk1" bg2="lt2" tx2="dk2" accent1="accent1" accent2="accent2" accent3="accent3" accent4="accent4" accent5="accent5" accent6="accent6" hlink="hlink" folHlink="folHlink"/>
    </a:extraClrScheme>
    <a:extraClrScheme>
      <a:clrScheme name="powerpoint-template-24 11">
        <a:dk1>
          <a:srgbClr val="4D4D4D"/>
        </a:dk1>
        <a:lt1>
          <a:srgbClr val="FFFFFF"/>
        </a:lt1>
        <a:dk2>
          <a:srgbClr val="4D4D4D"/>
        </a:dk2>
        <a:lt2>
          <a:srgbClr val="0E7E24"/>
        </a:lt2>
        <a:accent1>
          <a:srgbClr val="369026"/>
        </a:accent1>
        <a:accent2>
          <a:srgbClr val="57A025"/>
        </a:accent2>
        <a:accent3>
          <a:srgbClr val="FFFFFF"/>
        </a:accent3>
        <a:accent4>
          <a:srgbClr val="404040"/>
        </a:accent4>
        <a:accent5>
          <a:srgbClr val="AEC6AC"/>
        </a:accent5>
        <a:accent6>
          <a:srgbClr val="4E9120"/>
        </a:accent6>
        <a:hlink>
          <a:srgbClr val="73B023"/>
        </a:hlink>
        <a:folHlink>
          <a:srgbClr val="DDDDDD"/>
        </a:folHlink>
      </a:clrScheme>
      <a:clrMap bg1="lt1" tx1="dk1" bg2="lt2" tx2="dk2" accent1="accent1" accent2="accent2" accent3="accent3" accent4="accent4" accent5="accent5" accent6="accent6" hlink="hlink" folHlink="folHlink"/>
    </a:extraClrScheme>
    <a:extraClrScheme>
      <a:clrScheme name="powerpoint-template-24 12">
        <a:dk1>
          <a:srgbClr val="4D4D4D"/>
        </a:dk1>
        <a:lt1>
          <a:srgbClr val="FFFFFF"/>
        </a:lt1>
        <a:dk2>
          <a:srgbClr val="4D4D4D"/>
        </a:dk2>
        <a:lt2>
          <a:srgbClr val="015802"/>
        </a:lt2>
        <a:accent1>
          <a:srgbClr val="016E01"/>
        </a:accent1>
        <a:accent2>
          <a:srgbClr val="019003"/>
        </a:accent2>
        <a:accent3>
          <a:srgbClr val="FFFFFF"/>
        </a:accent3>
        <a:accent4>
          <a:srgbClr val="404040"/>
        </a:accent4>
        <a:accent5>
          <a:srgbClr val="AABAAA"/>
        </a:accent5>
        <a:accent6>
          <a:srgbClr val="018202"/>
        </a:accent6>
        <a:hlink>
          <a:srgbClr val="01A604"/>
        </a:hlink>
        <a:folHlink>
          <a:srgbClr val="DDDDDD"/>
        </a:folHlink>
      </a:clrScheme>
      <a:clrMap bg1="lt1" tx1="dk1" bg2="lt2" tx2="dk2" accent1="accent1" accent2="accent2" accent3="accent3" accent4="accent4" accent5="accent5" accent6="accent6" hlink="hlink" folHlink="folHlink"/>
    </a:extraClrScheme>
    <a:extraClrScheme>
      <a:clrScheme name="powerpoint-template-24 13">
        <a:dk1>
          <a:srgbClr val="4D4D4D"/>
        </a:dk1>
        <a:lt1>
          <a:srgbClr val="FFFFFF"/>
        </a:lt1>
        <a:dk2>
          <a:srgbClr val="4D4D4D"/>
        </a:dk2>
        <a:lt2>
          <a:srgbClr val="045B4B"/>
        </a:lt2>
        <a:accent1>
          <a:srgbClr val="1C7C70"/>
        </a:accent1>
        <a:accent2>
          <a:srgbClr val="379690"/>
        </a:accent2>
        <a:accent3>
          <a:srgbClr val="FFFFFF"/>
        </a:accent3>
        <a:accent4>
          <a:srgbClr val="404040"/>
        </a:accent4>
        <a:accent5>
          <a:srgbClr val="ABBFBB"/>
        </a:accent5>
        <a:accent6>
          <a:srgbClr val="318782"/>
        </a:accent6>
        <a:hlink>
          <a:srgbClr val="54B2A4"/>
        </a:hlink>
        <a:folHlink>
          <a:srgbClr val="DDDDDD"/>
        </a:folHlink>
      </a:clrScheme>
      <a:clrMap bg1="lt1" tx1="dk1" bg2="lt2" tx2="dk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6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3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4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8.xml><?xml version="1.0" encoding="utf-8"?>
<a:theme xmlns:a="http://schemas.openxmlformats.org/drawingml/2006/main" name="5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9.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4572</TotalTime>
  <Words>3881</Words>
  <Application>Microsoft Office PowerPoint</Application>
  <PresentationFormat>On-screen Show (4:3)</PresentationFormat>
  <Paragraphs>493</Paragraphs>
  <Slides>64</Slides>
  <Notes>2</Notes>
  <HiddenSlides>0</HiddenSlides>
  <MMClips>0</MMClips>
  <ScaleCrop>false</ScaleCrop>
  <HeadingPairs>
    <vt:vector size="8" baseType="variant">
      <vt:variant>
        <vt:lpstr>Fonts Used</vt:lpstr>
      </vt:variant>
      <vt:variant>
        <vt:i4>13</vt:i4>
      </vt:variant>
      <vt:variant>
        <vt:lpstr>Theme</vt:lpstr>
      </vt:variant>
      <vt:variant>
        <vt:i4>8</vt:i4>
      </vt:variant>
      <vt:variant>
        <vt:lpstr>Embedded OLE Servers</vt:lpstr>
      </vt:variant>
      <vt:variant>
        <vt:i4>1</vt:i4>
      </vt:variant>
      <vt:variant>
        <vt:lpstr>Slide Titles</vt:lpstr>
      </vt:variant>
      <vt:variant>
        <vt:i4>64</vt:i4>
      </vt:variant>
    </vt:vector>
  </HeadingPairs>
  <TitlesOfParts>
    <vt:vector size="86" baseType="lpstr">
      <vt:lpstr>Arial Black</vt:lpstr>
      <vt:lpstr>Georgia Pro Cond Semibold</vt:lpstr>
      <vt:lpstr>Microsoft Sans Serif</vt:lpstr>
      <vt:lpstr>Abadi</vt:lpstr>
      <vt:lpstr>Tahoma</vt:lpstr>
      <vt:lpstr>Arial</vt:lpstr>
      <vt:lpstr>Wingdings</vt:lpstr>
      <vt:lpstr>AR BLANCA</vt:lpstr>
      <vt:lpstr>Times New Roman</vt:lpstr>
      <vt:lpstr>Calibri Light</vt:lpstr>
      <vt:lpstr>Arial Rounded MT Bold</vt:lpstr>
      <vt:lpstr>Calibri</vt:lpstr>
      <vt:lpstr>Arial Narrow</vt:lpstr>
      <vt:lpstr>Office Theme</vt:lpstr>
      <vt:lpstr>2_Office Theme</vt:lpstr>
      <vt:lpstr>1_Office Theme</vt:lpstr>
      <vt:lpstr>1_powerpoint-template</vt:lpstr>
      <vt:lpstr>6_Office Theme</vt:lpstr>
      <vt:lpstr>3_Office Theme</vt:lpstr>
      <vt:lpstr>4_Office Theme</vt:lpstr>
      <vt:lpstr>5_Office Theme</vt:lpstr>
      <vt:lpstr>Drawing</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Romans 14</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Donnie V. Rader</dc:creator>
  <cp:lastModifiedBy>Dathan Rader</cp:lastModifiedBy>
  <cp:revision>9</cp:revision>
  <cp:lastPrinted>2022-12-18T22:04:44Z</cp:lastPrinted>
  <dcterms:created xsi:type="dcterms:W3CDTF">2022-11-20T20:54:42Z</dcterms:created>
  <dcterms:modified xsi:type="dcterms:W3CDTF">2022-12-19T02:45:25Z</dcterms:modified>
</cp:coreProperties>
</file>