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84" r:id="rId2"/>
    <p:sldMasterId id="2147483672" r:id="rId3"/>
    <p:sldMasterId id="2147483696" r:id="rId4"/>
    <p:sldMasterId id="2147483709" r:id="rId5"/>
    <p:sldMasterId id="2147483721" r:id="rId6"/>
  </p:sldMasterIdLst>
  <p:notesMasterIdLst>
    <p:notesMasterId r:id="rId57"/>
  </p:notesMasterIdLst>
  <p:sldIdLst>
    <p:sldId id="256" r:id="rId7"/>
    <p:sldId id="309" r:id="rId8"/>
    <p:sldId id="257" r:id="rId9"/>
    <p:sldId id="305" r:id="rId10"/>
    <p:sldId id="258" r:id="rId11"/>
    <p:sldId id="310" r:id="rId12"/>
    <p:sldId id="311" r:id="rId13"/>
    <p:sldId id="312" r:id="rId14"/>
    <p:sldId id="500" r:id="rId15"/>
    <p:sldId id="501" r:id="rId16"/>
    <p:sldId id="502" r:id="rId17"/>
    <p:sldId id="571" r:id="rId18"/>
    <p:sldId id="572" r:id="rId19"/>
    <p:sldId id="573" r:id="rId20"/>
    <p:sldId id="577" r:id="rId21"/>
    <p:sldId id="578" r:id="rId22"/>
    <p:sldId id="579" r:id="rId23"/>
    <p:sldId id="624" r:id="rId24"/>
    <p:sldId id="625" r:id="rId25"/>
    <p:sldId id="622" r:id="rId26"/>
    <p:sldId id="626" r:id="rId27"/>
    <p:sldId id="306" r:id="rId28"/>
    <p:sldId id="627" r:id="rId29"/>
    <p:sldId id="308" r:id="rId30"/>
    <p:sldId id="276" r:id="rId31"/>
    <p:sldId id="277" r:id="rId32"/>
    <p:sldId id="629" r:id="rId33"/>
    <p:sldId id="288" r:id="rId34"/>
    <p:sldId id="289" r:id="rId35"/>
    <p:sldId id="628" r:id="rId36"/>
    <p:sldId id="630" r:id="rId37"/>
    <p:sldId id="631" r:id="rId38"/>
    <p:sldId id="632" r:id="rId39"/>
    <p:sldId id="633" r:id="rId40"/>
    <p:sldId id="634" r:id="rId41"/>
    <p:sldId id="635" r:id="rId42"/>
    <p:sldId id="636" r:id="rId43"/>
    <p:sldId id="637" r:id="rId44"/>
    <p:sldId id="638" r:id="rId45"/>
    <p:sldId id="639" r:id="rId46"/>
    <p:sldId id="640" r:id="rId47"/>
    <p:sldId id="641" r:id="rId48"/>
    <p:sldId id="642" r:id="rId49"/>
    <p:sldId id="643" r:id="rId50"/>
    <p:sldId id="644" r:id="rId51"/>
    <p:sldId id="645" r:id="rId52"/>
    <p:sldId id="646" r:id="rId53"/>
    <p:sldId id="647" r:id="rId54"/>
    <p:sldId id="648" r:id="rId55"/>
    <p:sldId id="307" r:id="rId56"/>
  </p:sldIdLst>
  <p:sldSz cx="9144000" cy="6858000" type="screen4x3"/>
  <p:notesSz cx="7010400" cy="9296400"/>
  <p:embeddedFontLst>
    <p:embeddedFont>
      <p:font typeface="Arial Narrow" panose="020B0606020202030204" pitchFamily="34" charset="0"/>
      <p:regular r:id="rId58"/>
      <p:bold r:id="rId59"/>
      <p:italic r:id="rId60"/>
      <p:boldItalic r:id="rId61"/>
    </p:embeddedFont>
    <p:embeddedFont>
      <p:font typeface="Calibri" panose="020F0502020204030204" pitchFamily="34" charset="0"/>
      <p:regular r:id="rId62"/>
      <p:bold r:id="rId63"/>
      <p:italic r:id="rId64"/>
      <p:boldItalic r:id="rId65"/>
    </p:embeddedFont>
    <p:embeddedFont>
      <p:font typeface="Calibri Light" panose="020F0302020204030204" pitchFamily="34" charset="0"/>
      <p:regular r:id="rId66"/>
      <p:italic r:id="rId67"/>
    </p:embeddedFont>
    <p:embeddedFont>
      <p:font typeface="Comic Sans MS" panose="030F0702030302020204" pitchFamily="66" charset="0"/>
      <p:regular r:id="rId68"/>
      <p:bold r:id="rId69"/>
      <p:italic r:id="rId70"/>
      <p:boldItalic r:id="rId71"/>
    </p:embeddedFont>
    <p:embeddedFont>
      <p:font typeface="Freestyle Script" panose="030804020302050B0404" pitchFamily="66" charset="0"/>
      <p:regular r:id="rId72"/>
    </p:embeddedFont>
    <p:embeddedFont>
      <p:font typeface="Georgia Pro Cond Semibold" panose="02040706050405020303" pitchFamily="18" charset="0"/>
      <p:bold r:id="rId73"/>
      <p:boldItalic r:id="rId74"/>
    </p:embeddedFont>
    <p:embeddedFont>
      <p:font typeface="Microsoft Sans Serif" panose="020B0604020202020204" pitchFamily="34" charset="0"/>
      <p:regular r:id="rId75"/>
    </p:embeddedFont>
    <p:embeddedFont>
      <p:font typeface="Tahoma" panose="020B0604030504040204" pitchFamily="34" charset="0"/>
      <p:regular r:id="rId76"/>
      <p:bold r:id="rId77"/>
    </p:embeddedFont>
    <p:embeddedFont>
      <p:font typeface="Verdana" panose="020B0604030504040204" pitchFamily="34" charset="0"/>
      <p:regular r:id="rId78"/>
      <p:bold r:id="rId79"/>
      <p:italic r:id="rId80"/>
      <p:boldItalic r:id="rId8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CC"/>
    <a:srgbClr val="FFFFFF"/>
    <a:srgbClr val="BD7860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130D33-0A67-4917-9A95-7D0DFA1EE486}" v="4474" dt="2022-12-11T21:21:17.9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0641" autoAdjust="0"/>
  </p:normalViewPr>
  <p:slideViewPr>
    <p:cSldViewPr snapToGrid="0">
      <p:cViewPr varScale="1">
        <p:scale>
          <a:sx n="71" d="100"/>
          <a:sy n="71" d="100"/>
        </p:scale>
        <p:origin x="4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font" Target="fonts/font6.fntdata"/><Relationship Id="rId68" Type="http://schemas.openxmlformats.org/officeDocument/2006/relationships/font" Target="fonts/font11.fntdata"/><Relationship Id="rId84" Type="http://schemas.openxmlformats.org/officeDocument/2006/relationships/theme" Target="theme/theme1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font" Target="fonts/font1.fntdata"/><Relationship Id="rId74" Type="http://schemas.openxmlformats.org/officeDocument/2006/relationships/font" Target="fonts/font17.fntdata"/><Relationship Id="rId79" Type="http://schemas.openxmlformats.org/officeDocument/2006/relationships/font" Target="fonts/font22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font" Target="fonts/font7.fntdata"/><Relationship Id="rId69" Type="http://schemas.openxmlformats.org/officeDocument/2006/relationships/font" Target="fonts/font12.fntdata"/><Relationship Id="rId77" Type="http://schemas.openxmlformats.org/officeDocument/2006/relationships/font" Target="fonts/font20.fntdata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font" Target="fonts/font15.fntdata"/><Relationship Id="rId80" Type="http://schemas.openxmlformats.org/officeDocument/2006/relationships/font" Target="fonts/font23.fntdata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font" Target="fonts/font5.fntdata"/><Relationship Id="rId70" Type="http://schemas.openxmlformats.org/officeDocument/2006/relationships/font" Target="fonts/font13.fntdata"/><Relationship Id="rId75" Type="http://schemas.openxmlformats.org/officeDocument/2006/relationships/font" Target="fonts/font18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73" Type="http://schemas.openxmlformats.org/officeDocument/2006/relationships/font" Target="fonts/font16.fntdata"/><Relationship Id="rId78" Type="http://schemas.openxmlformats.org/officeDocument/2006/relationships/font" Target="fonts/font21.fntdata"/><Relationship Id="rId81" Type="http://schemas.openxmlformats.org/officeDocument/2006/relationships/font" Target="fonts/font24.fntdata"/><Relationship Id="rId86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font" Target="fonts/font19.fntdata"/><Relationship Id="rId7" Type="http://schemas.openxmlformats.org/officeDocument/2006/relationships/slide" Target="slides/slide1.xml"/><Relationship Id="rId71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font" Target="fonts/font9.fntdata"/><Relationship Id="rId61" Type="http://schemas.openxmlformats.org/officeDocument/2006/relationships/font" Target="fonts/font4.fntdata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EDAE4BE-9CBC-41A8-94F4-F84DAE3E7922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0A1DD0F-EE1C-4559-9A14-02129645C0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049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FC 50-year book?  They have a section on pp.74-75 that describes the series of board meetings (does not quote Cope's statement but places it in spring 1956.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160C00-1AF4-40F9-AF3D-F08FD9BD0BC4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221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 fontAlgn="base">
              <a:spcBef>
                <a:spcPct val="0"/>
              </a:spcBef>
              <a:spcAft>
                <a:spcPct val="0"/>
              </a:spcAft>
            </a:pPr>
            <a:fld id="{C2160C00-1AF4-40F9-AF3D-F08FD9BD0BC4}" type="slidenum">
              <a:rPr lang="en-US">
                <a:solidFill>
                  <a:prstClr val="black"/>
                </a:solidFill>
                <a:latin typeface="Arial" pitchFamily="34" charset="0"/>
              </a:rPr>
              <a:pPr defTabSz="931774"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440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559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1103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720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7437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5216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3900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502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1873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2957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8408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0964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0242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282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0782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1860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4059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2679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990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9594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4318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2649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9717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488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158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7515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7054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091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6807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5051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6800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5062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6831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8595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47271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25" y="219075"/>
            <a:ext cx="87249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447800"/>
            <a:ext cx="7315200" cy="4267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67802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89382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25" y="219075"/>
            <a:ext cx="87249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447800"/>
            <a:ext cx="3581400" cy="4267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447800"/>
            <a:ext cx="3581400" cy="4267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92223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75188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25" y="219075"/>
            <a:ext cx="87249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19055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83113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26293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05439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25" y="219075"/>
            <a:ext cx="87249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1447800"/>
            <a:ext cx="7315200" cy="4267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97175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19075"/>
            <a:ext cx="2181225" cy="54959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8125" y="219075"/>
            <a:ext cx="6391275" cy="54959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3699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A6CDD91-2748-4936-8969-BC5D6085BEC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4582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6" name="Picture 104" descr="PPP_SEDUC_TLE_Bo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9144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886200"/>
            <a:ext cx="7772400" cy="685800"/>
          </a:xfrm>
        </p:spPr>
        <p:txBody>
          <a:bodyPr anchor="ctr"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117" name="Rectangle 4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118" name="Rectangle 4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119" name="Rectangle 4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97734D6-2208-42F8-A5FE-48B8123DC71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3224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285ECF-C521-46D3-90C8-7F6AD489378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0475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6F0941-5748-4B8B-9B1B-C2353CA40C6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5968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A64BBC-9AF5-4D72-9A77-B8331B74E6F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1648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8856C5-63B9-4CFF-A06B-A77FA873195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20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0274FA-9A42-4511-BAB9-63968A0A51B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2359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8B8E45-F9D8-4624-8BD1-53A01EBF8D6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8003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418906-E37F-4ECF-B4DF-420EE096D8C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1564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3332DC-5922-4FB6-99AD-FD442F7FA71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824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5550E8-68B0-47DC-B229-A345546A1CB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0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1000" y="2286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3050" y="2286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F0DD49-ED23-47D6-B6FB-81F886C9586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0899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>
            <a:extLst>
              <a:ext uri="{FF2B5EF4-FFF2-40B4-BE49-F238E27FC236}">
                <a16:creationId xmlns:a16="http://schemas.microsoft.com/office/drawing/2014/main" id="{5A8ABF17-9A37-4A1A-83B3-4D91C098410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79555" name="Rectangle 3">
            <a:extLst>
              <a:ext uri="{FF2B5EF4-FFF2-40B4-BE49-F238E27FC236}">
                <a16:creationId xmlns:a16="http://schemas.microsoft.com/office/drawing/2014/main" id="{F71D874C-8BA4-72D2-937E-D3140F9CBA4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79556" name="Rectangle 4">
            <a:extLst>
              <a:ext uri="{FF2B5EF4-FFF2-40B4-BE49-F238E27FC236}">
                <a16:creationId xmlns:a16="http://schemas.microsoft.com/office/drawing/2014/main" id="{97D867A3-3F5E-8C94-464C-DA1FEA8F7AD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279557" name="Rectangle 5">
            <a:extLst>
              <a:ext uri="{FF2B5EF4-FFF2-40B4-BE49-F238E27FC236}">
                <a16:creationId xmlns:a16="http://schemas.microsoft.com/office/drawing/2014/main" id="{654451D8-52B0-A6CB-BB73-EA1FF80173C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279558" name="Rectangle 6">
            <a:extLst>
              <a:ext uri="{FF2B5EF4-FFF2-40B4-BE49-F238E27FC236}">
                <a16:creationId xmlns:a16="http://schemas.microsoft.com/office/drawing/2014/main" id="{70D5BBFB-D0AC-38B2-4F93-4EA651CC5CD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B6DC04F-FA5F-4D8F-96AA-7625BE6F1DF8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279559" name="AutoShape 7">
            <a:extLst>
              <a:ext uri="{FF2B5EF4-FFF2-40B4-BE49-F238E27FC236}">
                <a16:creationId xmlns:a16="http://schemas.microsoft.com/office/drawing/2014/main" id="{F9699620-1DF0-A98B-C1B1-422823255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G0" fmla="+- 618 0 0"/>
              <a:gd name="T0" fmla="*/ 0 w 1000"/>
              <a:gd name="T1" fmla="*/ 0 h 1000"/>
              <a:gd name="T2" fmla="*/ 618 w 1000"/>
              <a:gd name="T3" fmla="*/ 0 h 1000"/>
              <a:gd name="T4" fmla="*/ 618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6714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B25C8-85C1-C957-730B-A411A95B2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E670C-EBAA-D71C-EF41-FA705E4FC9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2D4A65-14A5-89A2-748C-519E65B18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B6A406-57BA-E20E-C0D8-9A183D73F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9053F7-AA9C-D737-A15A-208A65A9E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5A8796-CAF6-447B-A441-CDC596B3E08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386316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A97F8-A067-CC1B-3DD0-2E07F3350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5F9EA3-16AF-9D5D-2BC1-8BC6F9F1B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DCFB0F-D599-CD6A-469C-307CE9EFC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3C52CA-1BC3-882A-E14B-0BF07D552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A07EC-10FA-0DEC-831E-3444138FD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CEB708-8065-427B-A9D0-96AC1391C54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107901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4DCD5-9AB2-08C2-433D-DD4E547ED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E339F-CFE7-CF1C-0A12-1026CDEB47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0F7514-DD9C-81B5-8BC8-1F14F0AE3A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3ACA1C-F1F6-9B22-F89F-D1DA91D95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1B3A24-C6EE-4708-8FDC-FFA89C87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C5CE86-07C1-3744-A5B4-8BA9D35BB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721431-D632-49A4-B831-8390A182D4A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36916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EEA06-E348-24C8-6F64-753521C74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5BA979-DF6D-A412-75EA-29492FCFA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DA1F2C-3393-A921-69D6-8182889FEE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958C98-6248-36CC-5E7D-6063CFE22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A61340-CF2E-C9D9-4D83-01D43DFAF9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6950EC-C989-7FDA-08CE-9E61EA283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F626F6-ED09-413F-8E49-7852359F7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D27A81-361F-269F-1F9B-0F25F50FA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E54E06-2E38-464B-9D5D-E385D0B9B9E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978528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D9CA4-BA18-5212-0B5D-2C4A630DB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3D34B3-CC50-B202-61D1-C4E737319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9D970A-8020-5EAD-EC20-FA7092399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85C838-9B40-D572-2504-8E7081478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8962B-B3CA-452C-9C93-DA71B206FDD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347340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4F50BE-91C8-D786-20F5-90CA435E3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64F444-DF84-8A29-80CB-A65979654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FE58FB-A26F-DB83-7DB6-E55654F8C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B3389-8179-4AA7-8317-732992B0BF6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958228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DDF93-630D-68AD-2355-8EC20C603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A936F9-C57F-6D7E-7A14-CB9F18DE1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1059FD-8947-FBC8-73D8-51D3723A6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295498-9431-0725-E8EA-BFFF2A39A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932758-E47B-DB26-B34B-0DF06F3AE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1A4CB0-79F0-33F6-067B-8B24C7604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B4E716-4430-4B8C-BFD4-D694974833A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042174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9126F-E4CE-C210-DBEF-6C71C6FBD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6A23AF-E9B0-DE3F-CE5D-379E1D0E57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03132B-28DE-1968-6F1D-EE15480373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8E1556-15A8-5143-3801-CEE4A61B2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3F97A6-9E55-4AE7-C7C8-8C6B86614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7F0D89-4997-D53D-0645-83FDEF6FD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309501-62DD-4F7D-9D18-CAC3E48D9CB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006084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A1608-77FE-5DB0-0934-8EE95223D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8C6148-9132-247A-CCAD-FF0090DC8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94974-BDFA-FDF7-2B5F-CC77AA203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EB50C1-FB95-3543-98AE-12CA5BC31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038C8-FF5E-D605-5C2A-504A773A6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21DD93-66A3-420C-BF26-E7D4E664EE5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034662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C56965-CB96-E913-1570-57CBE03D9A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6FC631-4113-605C-2010-BC0FC23E07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11428A-111E-38F9-6487-8EA11C64F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DE9B5-A881-4DF5-AD2A-FAAD8D826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350075-AA3E-7ADA-6313-26CEDFFF5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721673-F0B6-4303-B812-68D34B318DB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466551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A close-up of a book&#10;&#10;Description automatically generated with medium confidence">
            <a:extLst>
              <a:ext uri="{FF2B5EF4-FFF2-40B4-BE49-F238E27FC236}">
                <a16:creationId xmlns:a16="http://schemas.microsoft.com/office/drawing/2014/main" id="{4DEF9744-0130-F1B1-BD24-989CAB1A18D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1517602"/>
            <a:ext cx="3457575" cy="15430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076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A close-up of a book&#10;&#10;Description automatically generated with medium confidence">
            <a:extLst>
              <a:ext uri="{FF2B5EF4-FFF2-40B4-BE49-F238E27FC236}">
                <a16:creationId xmlns:a16="http://schemas.microsoft.com/office/drawing/2014/main" id="{4DEF9744-0130-F1B1-BD24-989CAB1A18D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4" y="5079502"/>
            <a:ext cx="3457575" cy="15430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161690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FDFCB-C36E-4D99-9AF2-7AFB269F6961}" type="datetimeFigureOut">
              <a:rPr lang="en-US" smtClean="0"/>
              <a:t>12/10/2022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394A2-FA04-4D27-A8D8-E0D7BD7377CE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09697B-1AC6-0175-9C35-D3F638D59B8E}"/>
              </a:ext>
            </a:extLst>
          </p:cNvPr>
          <p:cNvCxnSpPr/>
          <p:nvPr userDrawn="1"/>
        </p:nvCxnSpPr>
        <p:spPr>
          <a:xfrm>
            <a:off x="628650" y="2057400"/>
            <a:ext cx="0" cy="4609214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DB1DD8E-4C91-1EA9-0E1B-CD89AB58E9F0}"/>
              </a:ext>
            </a:extLst>
          </p:cNvPr>
          <p:cNvCxnSpPr/>
          <p:nvPr userDrawn="1"/>
        </p:nvCxnSpPr>
        <p:spPr>
          <a:xfrm>
            <a:off x="2200940" y="1735931"/>
            <a:ext cx="6314410" cy="0"/>
          </a:xfrm>
          <a:prstGeom prst="line">
            <a:avLst/>
          </a:prstGeom>
          <a:ln w="57150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close-up of a book&#10;&#10;Description automatically generated with medium confidence">
            <a:extLst>
              <a:ext uri="{FF2B5EF4-FFF2-40B4-BE49-F238E27FC236}">
                <a16:creationId xmlns:a16="http://schemas.microsoft.com/office/drawing/2014/main" id="{4DEF9744-0130-F1B1-BD24-989CAB1A18D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7" y="1194899"/>
            <a:ext cx="2424627" cy="10820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980876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455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2">
                        <a:gamma/>
                        <a:tint val="26667"/>
                        <a:invGamma/>
                      </a:schemeClr>
                    </a:gs>
                    <a:gs pos="100000">
                      <a:schemeClr val="bg2">
                        <a:alpha val="14999"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Connector 3"/>
          <p:cNvCxnSpPr/>
          <p:nvPr userDrawn="1"/>
        </p:nvCxnSpPr>
        <p:spPr bwMode="auto">
          <a:xfrm>
            <a:off x="2045537" y="0"/>
            <a:ext cx="1" cy="685800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381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52759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9" name="Picture 195" descr="PPP_SEDUC_TXT_Board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228600"/>
            <a:ext cx="8610600" cy="111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2E3F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14" name="Rectangle 19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8600" y="6629400"/>
            <a:ext cx="2133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aseline="-250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15" name="Rectangle 19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aseline="-250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16" name="Rectangle 19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64338" y="6629400"/>
            <a:ext cx="2133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aseline="-25000">
                <a:solidFill>
                  <a:srgbClr val="FFFFFF"/>
                </a:solidFill>
              </a:defRPr>
            </a:lvl1pPr>
          </a:lstStyle>
          <a:p>
            <a:fld id="{F48591D4-48A9-42E4-8B91-F2F6E27DD51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11473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rgbClr val="FFFFFF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rgbClr val="FFFFFF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rgbClr val="FFFFFF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FFFFFF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FFFFFF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FFFFFF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FFFFFF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>
            <a:extLst>
              <a:ext uri="{FF2B5EF4-FFF2-40B4-BE49-F238E27FC236}">
                <a16:creationId xmlns:a16="http://schemas.microsoft.com/office/drawing/2014/main" id="{1278460D-BF9C-260C-08FB-1895160C9B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78531" name="Rectangle 3">
            <a:extLst>
              <a:ext uri="{FF2B5EF4-FFF2-40B4-BE49-F238E27FC236}">
                <a16:creationId xmlns:a16="http://schemas.microsoft.com/office/drawing/2014/main" id="{E823C614-8F08-59A2-4781-FDBF5EB91E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78532" name="AutoShape 4">
            <a:extLst>
              <a:ext uri="{FF2B5EF4-FFF2-40B4-BE49-F238E27FC236}">
                <a16:creationId xmlns:a16="http://schemas.microsoft.com/office/drawing/2014/main" id="{05376B67-9809-F48B-22AE-72506C452C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78533" name="Line 5">
            <a:extLst>
              <a:ext uri="{FF2B5EF4-FFF2-40B4-BE49-F238E27FC236}">
                <a16:creationId xmlns:a16="http://schemas.microsoft.com/office/drawing/2014/main" id="{ECD52927-936D-CC45-6FD1-9BA983C3354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8534" name="Rectangle 6">
            <a:extLst>
              <a:ext uri="{FF2B5EF4-FFF2-40B4-BE49-F238E27FC236}">
                <a16:creationId xmlns:a16="http://schemas.microsoft.com/office/drawing/2014/main" id="{9D1D71C8-DD7A-1AAE-9DBE-14D8E1C4FC6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endParaRPr lang="en-US" altLang="en-US" dirty="0"/>
          </a:p>
        </p:txBody>
      </p:sp>
      <p:sp>
        <p:nvSpPr>
          <p:cNvPr id="278535" name="Rectangle 7">
            <a:extLst>
              <a:ext uri="{FF2B5EF4-FFF2-40B4-BE49-F238E27FC236}">
                <a16:creationId xmlns:a16="http://schemas.microsoft.com/office/drawing/2014/main" id="{1268B582-44BD-E60B-2571-D397CA61D8A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endParaRPr lang="en-US" altLang="en-US" dirty="0"/>
          </a:p>
        </p:txBody>
      </p:sp>
      <p:sp>
        <p:nvSpPr>
          <p:cNvPr id="278536" name="Rectangle 8">
            <a:extLst>
              <a:ext uri="{FF2B5EF4-FFF2-40B4-BE49-F238E27FC236}">
                <a16:creationId xmlns:a16="http://schemas.microsoft.com/office/drawing/2014/main" id="{6ACC0310-3220-ED01-0FB9-3AF40E7C18F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+mn-lt"/>
              </a:defRPr>
            </a:lvl1pPr>
          </a:lstStyle>
          <a:p>
            <a:fld id="{F99B867C-BB3C-4FA1-8D92-14D11444483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5561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rtl="0" fontAlgn="base">
        <a:spcBef>
          <a:spcPct val="0"/>
        </a:spcBef>
        <a:spcAft>
          <a:spcPct val="0"/>
        </a:spcAft>
        <a:defRPr sz="38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jpeg"/><Relationship Id="rId5" Type="http://schemas.openxmlformats.org/officeDocument/2006/relationships/image" Target="../media/image9.gif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6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AAF4A28-4380-0C85-8978-F385A7F26FB1}"/>
              </a:ext>
            </a:extLst>
          </p:cNvPr>
          <p:cNvSpPr txBox="1"/>
          <p:nvPr/>
        </p:nvSpPr>
        <p:spPr>
          <a:xfrm>
            <a:off x="0" y="338866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B032BB-8431-A48B-57B0-05436FEAE867}"/>
              </a:ext>
            </a:extLst>
          </p:cNvPr>
          <p:cNvSpPr txBox="1"/>
          <p:nvPr/>
        </p:nvSpPr>
        <p:spPr>
          <a:xfrm>
            <a:off x="1640542" y="3603812"/>
            <a:ext cx="64707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>
                <a:latin typeface="Georgia Pro Cond Semibold" panose="02040706050405020303" pitchFamily="18" charset="0"/>
              </a:rPr>
              <a:t> What we believe?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latin typeface="Georgia Pro Cond Semibold" panose="02040706050405020303" pitchFamily="18" charset="0"/>
              </a:rPr>
              <a:t> About Authority?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latin typeface="Georgia Pro Cond Semibold" panose="02040706050405020303" pitchFamily="18" charset="0"/>
              </a:rPr>
              <a:t> Which Church?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latin typeface="Georgia Pro Cond Semibold" panose="02040706050405020303" pitchFamily="18" charset="0"/>
              </a:rPr>
              <a:t> Which Church of Christ?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latin typeface="Georgia Pro Cond Semibold" panose="02040706050405020303" pitchFamily="18" charset="0"/>
              </a:rPr>
              <a:t> About Fellowship?</a:t>
            </a:r>
          </a:p>
        </p:txBody>
      </p:sp>
    </p:spTree>
    <p:extLst>
      <p:ext uri="{BB962C8B-B14F-4D97-AF65-F5344CB8AC3E}">
        <p14:creationId xmlns:p14="http://schemas.microsoft.com/office/powerpoint/2010/main" val="32985395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45FF38-8EBA-63A5-DDBF-6029447CAE5D}"/>
              </a:ext>
            </a:extLst>
          </p:cNvPr>
          <p:cNvSpPr txBox="1"/>
          <p:nvPr/>
        </p:nvSpPr>
        <p:spPr>
          <a:xfrm>
            <a:off x="0" y="43031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</a:t>
            </a:r>
          </a:p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Which Church of Christ?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0A5EA9-BC8D-EA4E-AB26-44451663D250}"/>
              </a:ext>
            </a:extLst>
          </p:cNvPr>
          <p:cNvSpPr txBox="1"/>
          <p:nvPr/>
        </p:nvSpPr>
        <p:spPr>
          <a:xfrm>
            <a:off x="672028" y="2736040"/>
            <a:ext cx="763468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/>
              <a:t>Common practice</a:t>
            </a:r>
            <a:r>
              <a:rPr lang="en-US" sz="2400" dirty="0"/>
              <a:t>: Find a church that has “Church of Christ” on sign – conclude it must be good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/>
              <a:t>When questioned about the soundness of a church</a:t>
            </a:r>
            <a:r>
              <a:rPr lang="en-US" sz="2400" dirty="0"/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i="1" dirty="0"/>
              <a:t>“Oh, it’s a church of Christ”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i="1" dirty="0"/>
              <a:t>“They are not institutional – so they are good”</a:t>
            </a:r>
          </a:p>
        </p:txBody>
      </p:sp>
    </p:spTree>
    <p:extLst>
      <p:ext uri="{BB962C8B-B14F-4D97-AF65-F5344CB8AC3E}">
        <p14:creationId xmlns:p14="http://schemas.microsoft.com/office/powerpoint/2010/main" val="189983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45FF38-8EBA-63A5-DDBF-6029447CAE5D}"/>
              </a:ext>
            </a:extLst>
          </p:cNvPr>
          <p:cNvSpPr txBox="1"/>
          <p:nvPr/>
        </p:nvSpPr>
        <p:spPr>
          <a:xfrm>
            <a:off x="0" y="43031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</a:t>
            </a:r>
          </a:p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Which Church of Christ?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96E1B0-9CBC-4791-F2A9-C261D2D0D28B}"/>
              </a:ext>
            </a:extLst>
          </p:cNvPr>
          <p:cNvSpPr txBox="1"/>
          <p:nvPr/>
        </p:nvSpPr>
        <p:spPr>
          <a:xfrm>
            <a:off x="504264" y="2408736"/>
            <a:ext cx="813547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b="1" dirty="0"/>
              <a:t>Not all churches of Christ are the same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0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b="1" dirty="0"/>
              <a:t>Serious differences in </a:t>
            </a:r>
            <a:r>
              <a:rPr lang="en-US" sz="2400" b="1" i="1" dirty="0"/>
              <a:t>teaching</a:t>
            </a:r>
            <a:r>
              <a:rPr lang="en-US" sz="2400" b="1" dirty="0"/>
              <a:t> and </a:t>
            </a:r>
            <a:r>
              <a:rPr lang="en-US" sz="2400" b="1" i="1" dirty="0"/>
              <a:t>practice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0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b="1" dirty="0"/>
              <a:t>The differences are not minor or mere matters of judgment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0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b="1" dirty="0"/>
              <a:t>This lesson builds on the foundation: it matters what we believe, about authority, and which church</a:t>
            </a:r>
          </a:p>
        </p:txBody>
      </p:sp>
    </p:spTree>
    <p:extLst>
      <p:ext uri="{BB962C8B-B14F-4D97-AF65-F5344CB8AC3E}">
        <p14:creationId xmlns:p14="http://schemas.microsoft.com/office/powerpoint/2010/main" val="37112652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45FF38-8EBA-63A5-DDBF-6029447CAE5D}"/>
              </a:ext>
            </a:extLst>
          </p:cNvPr>
          <p:cNvSpPr txBox="1"/>
          <p:nvPr/>
        </p:nvSpPr>
        <p:spPr>
          <a:xfrm>
            <a:off x="0" y="43031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</a:t>
            </a:r>
          </a:p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Which Church of Christ?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C59D5E-7C68-3610-C4E8-0862ED9CB559}"/>
              </a:ext>
            </a:extLst>
          </p:cNvPr>
          <p:cNvSpPr txBox="1"/>
          <p:nvPr/>
        </p:nvSpPr>
        <p:spPr>
          <a:xfrm>
            <a:off x="710901" y="2728792"/>
            <a:ext cx="8190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Institutional –vs- Non-Institutional</a:t>
            </a:r>
          </a:p>
        </p:txBody>
      </p:sp>
    </p:spTree>
    <p:extLst>
      <p:ext uri="{BB962C8B-B14F-4D97-AF65-F5344CB8AC3E}">
        <p14:creationId xmlns:p14="http://schemas.microsoft.com/office/powerpoint/2010/main" val="26320549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26561C5-A6D4-F08F-4844-2BFB87CEC096}"/>
              </a:ext>
            </a:extLst>
          </p:cNvPr>
          <p:cNvSpPr txBox="1"/>
          <p:nvPr/>
        </p:nvSpPr>
        <p:spPr>
          <a:xfrm>
            <a:off x="753932" y="491202"/>
            <a:ext cx="8190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Institutional –vs- Non-Institutional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DD1D2B-FA6A-B5D0-B539-A62FC7435F57}"/>
              </a:ext>
            </a:extLst>
          </p:cNvPr>
          <p:cNvSpPr txBox="1"/>
          <p:nvPr/>
        </p:nvSpPr>
        <p:spPr>
          <a:xfrm>
            <a:off x="1297194" y="2659558"/>
            <a:ext cx="724975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Churches of Christ divided in mid 1950’s – mid 1960’s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We need to keep teaching on this division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455CA7-9619-AC6F-9535-45997BC9451B}"/>
              </a:ext>
            </a:extLst>
          </p:cNvPr>
          <p:cNvSpPr txBox="1"/>
          <p:nvPr/>
        </p:nvSpPr>
        <p:spPr>
          <a:xfrm>
            <a:off x="753932" y="5025394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1955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985CD383-9B92-A009-5D7F-E1EAA3C6B06D}"/>
              </a:ext>
            </a:extLst>
          </p:cNvPr>
          <p:cNvSpPr/>
          <p:nvPr/>
        </p:nvSpPr>
        <p:spPr>
          <a:xfrm>
            <a:off x="2735132" y="4403382"/>
            <a:ext cx="914400" cy="1828800"/>
          </a:xfrm>
          <a:prstGeom prst="leftBrace">
            <a:avLst>
              <a:gd name="adj1" fmla="val 39761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D3ED6B-3098-B1EF-EFE9-400C66FD0C81}"/>
              </a:ext>
            </a:extLst>
          </p:cNvPr>
          <p:cNvSpPr txBox="1"/>
          <p:nvPr/>
        </p:nvSpPr>
        <p:spPr>
          <a:xfrm>
            <a:off x="3497132" y="4701137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67 or younger – not even born</a:t>
            </a:r>
          </a:p>
          <a:p>
            <a:r>
              <a:rPr lang="en-US" sz="2400" dirty="0"/>
              <a:t>77 – only 10 years old at time</a:t>
            </a:r>
          </a:p>
          <a:p>
            <a:r>
              <a:rPr lang="en-US" sz="2400" dirty="0"/>
              <a:t>87 – only 20 years old at time</a:t>
            </a:r>
          </a:p>
        </p:txBody>
      </p:sp>
    </p:spTree>
    <p:extLst>
      <p:ext uri="{BB962C8B-B14F-4D97-AF65-F5344CB8AC3E}">
        <p14:creationId xmlns:p14="http://schemas.microsoft.com/office/powerpoint/2010/main" val="38497271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  <p:bldP spid="7" grpId="0"/>
      <p:bldP spid="8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College in church budget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6561C5-A6D4-F08F-4844-2BFB87CEC096}"/>
              </a:ext>
            </a:extLst>
          </p:cNvPr>
          <p:cNvSpPr txBox="1"/>
          <p:nvPr/>
        </p:nvSpPr>
        <p:spPr>
          <a:xfrm>
            <a:off x="753932" y="491202"/>
            <a:ext cx="8190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Institutional –vs- Non-Institutional</a:t>
            </a:r>
          </a:p>
        </p:txBody>
      </p:sp>
    </p:spTree>
    <p:extLst>
      <p:ext uri="{BB962C8B-B14F-4D97-AF65-F5344CB8AC3E}">
        <p14:creationId xmlns:p14="http://schemas.microsoft.com/office/powerpoint/2010/main" val="6429024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A0BC6E37-89E6-6F5A-492E-6DC5F41CAC38}"/>
              </a:ext>
            </a:extLst>
          </p:cNvPr>
          <p:cNvSpPr/>
          <p:nvPr/>
        </p:nvSpPr>
        <p:spPr>
          <a:xfrm>
            <a:off x="361647" y="1066800"/>
            <a:ext cx="3744686" cy="47244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“Colleges Supported by Churches”</a:t>
            </a:r>
          </a:p>
          <a:p>
            <a:pPr algn="ctr"/>
            <a:endParaRPr lang="en-US" sz="36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/>
            <a:r>
              <a:rPr lang="en-US" sz="36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Was the first of the</a:t>
            </a:r>
          </a:p>
          <a:p>
            <a:pPr algn="ctr"/>
            <a:r>
              <a:rPr lang="en-US" sz="36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“Institutional”</a:t>
            </a:r>
          </a:p>
          <a:p>
            <a:pPr algn="ctr"/>
            <a:r>
              <a:rPr lang="en-US" sz="36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issues</a:t>
            </a: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16078646-BE5B-9546-FBD9-61A12F5A3260}"/>
              </a:ext>
            </a:extLst>
          </p:cNvPr>
          <p:cNvSpPr/>
          <p:nvPr/>
        </p:nvSpPr>
        <p:spPr>
          <a:xfrm>
            <a:off x="4688113" y="1066800"/>
            <a:ext cx="3744686" cy="47244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Today Most Colleges</a:t>
            </a:r>
          </a:p>
          <a:p>
            <a:pPr algn="ctr"/>
            <a:r>
              <a:rPr lang="en-US" sz="28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Among “Brethren”</a:t>
            </a:r>
          </a:p>
          <a:p>
            <a:pPr algn="ctr"/>
            <a:r>
              <a:rPr lang="en-US" sz="28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Are Supported by Churches</a:t>
            </a:r>
          </a:p>
          <a:p>
            <a:pPr algn="ctr"/>
            <a:endParaRPr lang="en-US" sz="28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/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David Lipscomb</a:t>
            </a:r>
          </a:p>
          <a:p>
            <a:pPr algn="ctr"/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Freed-Hardeman</a:t>
            </a:r>
          </a:p>
          <a:p>
            <a:pPr algn="ctr"/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Harding</a:t>
            </a:r>
          </a:p>
          <a:p>
            <a:pPr algn="ctr"/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Abilene Christian</a:t>
            </a:r>
          </a:p>
          <a:p>
            <a:pPr algn="ctr"/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Oklahoma Christian</a:t>
            </a:r>
          </a:p>
        </p:txBody>
      </p:sp>
    </p:spTree>
    <p:extLst>
      <p:ext uri="{BB962C8B-B14F-4D97-AF65-F5344CB8AC3E}">
        <p14:creationId xmlns:p14="http://schemas.microsoft.com/office/powerpoint/2010/main" val="28649830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t3.gstatic.com/images?q=tbn:ANd9GcSfAIhl78Be3K5FIWlTb9wUY8Vrd2p4tIg5BX_eo0Hc-BAc6afX">
            <a:extLst>
              <a:ext uri="{FF2B5EF4-FFF2-40B4-BE49-F238E27FC236}">
                <a16:creationId xmlns:a16="http://schemas.microsoft.com/office/drawing/2014/main" id="{51FBEB2F-4B2B-AFB6-6123-A368F0506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19099"/>
            <a:ext cx="1373421" cy="20193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E5FB82-F342-3E63-2A11-D500BA3A2083}"/>
              </a:ext>
            </a:extLst>
          </p:cNvPr>
          <p:cNvSpPr txBox="1"/>
          <p:nvPr/>
        </p:nvSpPr>
        <p:spPr>
          <a:xfrm>
            <a:off x="2590800" y="420469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N. B. Hardeman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C617BF-B68C-548F-1A2A-72982E65FB83}"/>
              </a:ext>
            </a:extLst>
          </p:cNvPr>
          <p:cNvSpPr txBox="1"/>
          <p:nvPr/>
        </p:nvSpPr>
        <p:spPr>
          <a:xfrm>
            <a:off x="685800" y="3352800"/>
            <a:ext cx="7848600" cy="224676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“The right to contribute to one is the right to contribute to the other…The same principle that permits one permits the other. They must stand or fall together.”</a:t>
            </a:r>
          </a:p>
          <a:p>
            <a:pPr algn="r"/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Gospel Advocate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1947, p. 844)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5DB6EED-2ABA-BC60-9AE7-9C7EE95603AA}"/>
              </a:ext>
            </a:extLst>
          </p:cNvPr>
          <p:cNvGrpSpPr/>
          <p:nvPr/>
        </p:nvGrpSpPr>
        <p:grpSpPr>
          <a:xfrm>
            <a:off x="2438400" y="1676400"/>
            <a:ext cx="6077857" cy="1295400"/>
            <a:chOff x="2438400" y="1676400"/>
            <a:chExt cx="6077857" cy="12954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B724E80-DCB9-C1F3-5E2E-EEA00FEC812F}"/>
                </a:ext>
              </a:extLst>
            </p:cNvPr>
            <p:cNvSpPr/>
            <p:nvPr/>
          </p:nvSpPr>
          <p:spPr>
            <a:xfrm>
              <a:off x="2438400" y="1676400"/>
              <a:ext cx="2019300" cy="129540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College</a:t>
              </a:r>
            </a:p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Supported</a:t>
              </a:r>
            </a:p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by Church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9F3D0E0-D690-A41B-C290-FF3E059DC92B}"/>
                </a:ext>
              </a:extLst>
            </p:cNvPr>
            <p:cNvSpPr/>
            <p:nvPr/>
          </p:nvSpPr>
          <p:spPr>
            <a:xfrm>
              <a:off x="6230257" y="1676400"/>
              <a:ext cx="2286000" cy="129540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Orphan Home</a:t>
              </a:r>
            </a:p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Supported</a:t>
              </a:r>
            </a:p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by Church</a:t>
              </a:r>
            </a:p>
          </p:txBody>
        </p:sp>
        <p:sp>
          <p:nvSpPr>
            <p:cNvPr id="10" name="Right Arrow 6">
              <a:extLst>
                <a:ext uri="{FF2B5EF4-FFF2-40B4-BE49-F238E27FC236}">
                  <a16:creationId xmlns:a16="http://schemas.microsoft.com/office/drawing/2014/main" id="{41C0A156-4E61-3D53-16CA-65370A4252AF}"/>
                </a:ext>
              </a:extLst>
            </p:cNvPr>
            <p:cNvSpPr/>
            <p:nvPr/>
          </p:nvSpPr>
          <p:spPr>
            <a:xfrm>
              <a:off x="4471307" y="1901371"/>
              <a:ext cx="1758950" cy="845457"/>
            </a:xfrm>
            <a:prstGeom prst="rightArrow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Shifted 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48304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g;base64,/9j/4AAQSkZJRgABAQAAAQABAAD/2wCEAAkGBhQSERUUEhQUFBQWGRwZGRcWGRgfGxgeHBgcGhoZISUjHCggGyUvHh4fHzsgJCcqLjEvHSAyNzAqNSkrLCwBCQoKDQsNGg8PGTQkHyQ1NDQ1NTI1NTUtKiwsNSwtNCkwLjEpLS00LjU2KTIuNCwuNCktNCk0KykvLSk0NCwsNP/AABEIAFMAZAMBIgACEQEDEQH/xAAbAAABBQEBAAAAAAAAAAAAAAAGAAEEBQcDAv/EADoQAAIBAwMCBQEFBQcFAAAAAAECEQADIQQSMQVBBhMiUWFxIzJCUoEUM5GxwQcVQ1Ni0fBjcoKSof/EABoBAAEFAQAAAAAAAAAAAAAAAAQAAgMFBgH/xAAtEQABAwIEAgkFAAAAAAAAAAABAAIDBBEFEiExUWETQXGBobHB0fAUIjKR4f/aAAwDAQACEQMRAD8A3GmNPTMYpJJiar+rdTFhN5VnG5VhYkbjE5IEDmonWvEARSLTI11XCFTJgmCcAgnB96Btd1g27hQ7LuruN6gPRbU/h3ZyQMBZ/nQc1QWnJGLu8Ai6akfUGwRJqfEF655nlHZbIG12AUphZMkx+bBEgme0Ee1/XUZpu671L+78vm3giRtXaxMmSZxjPcb1ese6qvf33SLhtvbkqE/LsUYyJ57iK8HT2UFywzqQzOUuYO0oYQmDPAIiO9QdHI43c89y0MWFxM/Pfl7/AMV8vX9MVdDqCVufvFe2SLh9PqaVJJ9IE+2Parzp/X3e4j276akqCuwXNu4HkldskjBmO3aTWdaO9Fgqji3d8yWJMSu3A3fDSY+alWtIHNj0eYbrE3LgkbTuIIHZYA3TSEDm7OIPzippcMpyDlPl1frzWoaLxVsULqAxuFwp2pAAd9qzJ5yMCTGfeidDWKabr9ywq+cwv2WZgoY/abVOHVuwJ7EniijoXVGtDfpTbexca2NpTaUIIR5O5QvozBBHpxzT2zvjOWXUcfdUlXhr4BnGy0anFRtLrEcEoQwBIkcSOfrUgGjwqhPSpUq6kmJqB1fXeXbMPbRzhPMIAZonb94T/Gppag3xReNzVW7PpTZ9pIMs9tlZWBG0bQGE8nKioZ5OjjLhupImZ3AKg6t1R7YJQhtRqCWXCqLa8Fz29gC2Z5mqPU9OtiwQ4KsCrGAjXJMy4bcPMVj7ZBqFreoC7qHa6jeVe9KRjaoaEKzgjAkH3NEPg/o6s3mkMUskpaDwZeZZyBKwCYA95oamiO25O6172iggzuNra9vLfuspHTfDbXPtNQWt7ws20MPcjhrpGQfgD9asNV5enUJp0to7cEKPSO7kyTj55OO1WOs1YtqXbgcx3M8DOSTjihnW67y1e9dje2I5j8tsfHufqaMqnimYGRi8jtB79iypq5qx5c52Vg1NtuxSLF06cyJNs/vVOSf+p/3Due4J9qna3w3pryzsCbvx2oWfaROxh9e1B/QuvMbhS6Qd5lTPBP4fgcf8NFnSNT5beUx9Jnyye3c2+R9R8SO1MgZNSzfR1urtwePLuUZqSW/UUriB1jghzq/Q9t0NeUvj0G3hLu3At+1s9yMz2qF0vXX7btqPLAtEw6AbQ44O0dyOZHH8a0XV6VbttrdwSrCDHI9iOSCORQD1JSjuNQ9wMjbBsCsWOz7yzhFKQT7mu1FOG9hWmw3EPrIix419OQRx4f6qLTgG7b/Z3U3FZ9qgD4bAJJYSG/KYo2Xisc8PMWsXdPuHoAuWywMG2xG5SNwMdiAe5rWul6prlpXZdhYTtzjJjkA8QcjvQ9K4gmM9W3YqTEKfoJSFLpU1KjVXryRWc+Ir4nW3EkwjAMc5PoZRmdoJPtknHc6OazLxMDHUFOX2gmAQsegpH/iM95BoGsuQ23FHUABmF/mqG7a3bVsmzdVlUSUNxXXaEBJ2nIO6cCjnpGl8rT2UAHptgnjlhuJ/ifjislt6O4wlEdh2IU/0FaTrOsC8q27RYSq+YSGG0bQConucjHABoqGRsAc+TQNCtsdAe1kcTg4k629V41ep8193+HbnZ7MRIL/Qdv40Edb6t5z4nYAQvz2n9f5RVx4i1pI8mypMAb9oJAHZccUO/sV3H2b8H8B/2qzwGBkspr6ogE/iCfxbx71jsRe5rBTQi4G54lR8D34/r9KMujdQGotbGP2ixJHPurD5H/OaFP2K7/lvx+Q/7VI0gvW3DrbuSI/C2fcccRNW+OU1PiMF2SASN1ab634dhQeHyy00n3NOU7rS+l6/zF2vAuJhhiPhx8GJ47EVV+KEC3EuSyhrbBtioxlGEROAdrkSDxXLT63cFv2ckDK/mH4kPz7fMVA8aa8am3Z8kO8Fy0I+PuiOM8EY9jWTjq/qKc59HtNiOf8AVqMPiENaBm+1w35Lj0S1bTW2ltlyHFy2S5UzjBEYA+K0bwdq1Ntrct5iEFlJJCgyE2/ELx7g1k3hGyRr7IIIKsSQREQpJrWvBxueUSQvlf4eDvJlt5b4mIxODM4oZoIn1HUrTGwwFuV2bQa/tEdKmpUes4hfU/2j6JGKm7JBiQpIPyCOR8/r7UI9Q8Q6Nr1zZdixdtsGBVy29y29s9o2495qFqPAmtV322d437twdQD9JzHtMfSo9zwZrVG5rAhZJJdeABJPvxzRjqSllYMzuHWNPBDtqJ4n3aFW9F6mdPILoysOJaN3Y8foYq2/v60ls7Lga4cksG9THEnHHx8RVTc6VetobhVQu4es3JM9hIHHI471FFwxzb/9ueecZGeMVBLhuHTODukv3ixtx0R5qMQqCXiLfgDp4rt0vVi3cLPcUq878tJB78cj+tX39+2D/jT2OG+77fB/1c1SaXo17U5tIlzafUFYZniRz2GRU8+HNWR+5XJnDryRBIHM9/iaJrqCjry2TNra2hFtO5ARS1NJeMt/d7+amHr1j/O+Puv938v1/wBXNReo9atm2Vt3RuI2idw2rifeT8nOa5jwzq5H2S/XesxHBP1z+leLHhHVgsBZDbv9YMDkccZ7moIcFoYXiTOdLdYt5Lr66okGXKNVx6F1EWGIa4pttmBukHsRj9Ksb/XrabzZdTuzBDAK35uO/ce4+TVJe3KWU+UG4MPgn1cxg/e7HkU2jn0ovlsd2IOSWkYxzmn1VFQVMrp3u+47gEWPgp4W18MYaIjYa3IKm+HdVbtXnu3bqk7GAMMZZsEnGMTRz4f8eaKzZCvcYXCSXwzZn3CqOI4Uf1oKseH9Ubgti2rPPAdZO2SZMZxzMTAqangjXxnTjiJDqDgCO/x/9pzKSjzdIH3O249k2prqmcjO21rdX9WmaHxlpLqbhftqJiLjKp+sE8UqCeieAdWLZ3eUhLElXZsccbQRH60qFkaA4hpuE1rnFoJGq1Oud+2GEEAg4IIkEHkGulMRTVIgTqvQjYN1ilgae4wHlpuEggA7hG0HEyDWedb8Nm0PMtHzNOeHGSvw0cfXg1vpWhnrfQnDm7Za4zMwDW/s9sNAJMiSAMxu98Gq+WBzXZ2a8vVXOHYm+jdy8FjLag2mXym2sg++hgknPI7dv40SaPxxqhb3XBbvAA/eBDQDGSsA5PcVM6r4XssWFxG010HIt+tMkAMQPugyMyILVW3PCF6Clq7ZcTn1FSe4BB4+lQNmdGAGOsea0pqaCsYOkAvzHqpdr+0O45CpYtycDc7mP5RVN1HxbqL/AKLlzbbnKoNojvPc/qakabwhqkaR5I+TcQ9x9f413t+EBJe9fUiSWFhWaIy2YgR75jvUj6l7iQ52nqkwYVSuLmAd2uqotXofWFtyxYmFAz8RHIiifonRxpjLNbOqO0KpMi1vIUExJJzyBjNXXRujEKP2SyNhdUN7epaAR5m4nKjbI9M5IxRv0foi2N+0sxcglm2yYUADCj6/UmmxRPkFuriqrEMZMjOij281H8OdFNhCbi2vNJaWQfhJkLJUMf1q7FMFr1Vm1oaLDZZckk3KVKlSpy4lSpUqSSVeGpqVJJcL2kRgwZVIceoED1cDPvQ91bw7pxesILShbrOtwCRvAtO4DZ9Xqzn6cYpqVMka0jULrSQUP9VUWtP1NrYAaw6paJzsULbMCZ7u2eeBwBBvY6JZS6rpbVWUMAVEdwJgYJgkSc5NPSqCJjQdB81Uzyfncp1pABgAfT9T/Ouq0qVFndDheqVKlXF1KlSpUkl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AutoShape 4" descr="data:image/jpg;base64,/9j/4AAQSkZJRgABAQAAAQABAAD/2wCEAAkGBhQSERUUEhQUFBQWGRwZGRcWGRgfGxgeHBgcGhoZISUjHCggGyUvHh4fHzsgJCcqLjEvHSAyNzAqNSkrLCwBCQoKDQsNGg8PGTQkHyQ1NDQ1NTI1NTUtKiwsNSwtNCkwLjEpLS00LjU2KTIuNCwuNCktNCk0KykvLSk0NCwsNP/AABEIAFMAZAMBIgACEQEDEQH/xAAbAAABBQEBAAAAAAAAAAAAAAAGAAEEBQcDAv/EADoQAAIBAwMCBQEFBQcFAAAAAAECEQADIQQSMQVBBhMiUWFxIzJCUoEUM5GxwQcVQ1Ni0fBjcoKSof/EABoBAAEFAQAAAAAAAAAAAAAAAAQAAgMFBgH/xAAtEQABAwIEAgkFAAAAAAAAAAABAAIDBBEFEiExUWETQXGBobHB0fAUIjKR4f/aAAwDAQACEQMRAD8A3GmNPTMYpJJiar+rdTFhN5VnG5VhYkbjE5IEDmonWvEARSLTI11XCFTJgmCcAgnB96Btd1g27hQ7LuruN6gPRbU/h3ZyQMBZ/nQc1QWnJGLu8Ai6akfUGwRJqfEF655nlHZbIG12AUphZMkx+bBEgme0Ee1/XUZpu671L+78vm3giRtXaxMmSZxjPcb1ese6qvf33SLhtvbkqE/LsUYyJ57iK8HT2UFywzqQzOUuYO0oYQmDPAIiO9QdHI43c89y0MWFxM/Pfl7/AMV8vX9MVdDqCVufvFe2SLh9PqaVJJ9IE+2Parzp/X3e4j276akqCuwXNu4HkldskjBmO3aTWdaO9Fgqji3d8yWJMSu3A3fDSY+alWtIHNj0eYbrE3LgkbTuIIHZYA3TSEDm7OIPzippcMpyDlPl1frzWoaLxVsULqAxuFwp2pAAd9qzJ5yMCTGfeidDWKabr9ywq+cwv2WZgoY/abVOHVuwJ7EniijoXVGtDfpTbexca2NpTaUIIR5O5QvozBBHpxzT2zvjOWXUcfdUlXhr4BnGy0anFRtLrEcEoQwBIkcSOfrUgGjwqhPSpUq6kmJqB1fXeXbMPbRzhPMIAZonb94T/Gppag3xReNzVW7PpTZ9pIMs9tlZWBG0bQGE8nKioZ5OjjLhupImZ3AKg6t1R7YJQhtRqCWXCqLa8Fz29gC2Z5mqPU9OtiwQ4KsCrGAjXJMy4bcPMVj7ZBqFreoC7qHa6jeVe9KRjaoaEKzgjAkH3NEPg/o6s3mkMUskpaDwZeZZyBKwCYA95oamiO25O6172iggzuNra9vLfuspHTfDbXPtNQWt7ws20MPcjhrpGQfgD9asNV5enUJp0to7cEKPSO7kyTj55OO1WOs1YtqXbgcx3M8DOSTjihnW67y1e9dje2I5j8tsfHufqaMqnimYGRi8jtB79iypq5qx5c52Vg1NtuxSLF06cyJNs/vVOSf+p/3Due4J9qna3w3pryzsCbvx2oWfaROxh9e1B/QuvMbhS6Qd5lTPBP4fgcf8NFnSNT5beUx9Jnyye3c2+R9R8SO1MgZNSzfR1urtwePLuUZqSW/UUriB1jghzq/Q9t0NeUvj0G3hLu3At+1s9yMz2qF0vXX7btqPLAtEw6AbQ44O0dyOZHH8a0XV6VbttrdwSrCDHI9iOSCORQD1JSjuNQ9wMjbBsCsWOz7yzhFKQT7mu1FOG9hWmw3EPrIix419OQRx4f6qLTgG7b/Z3U3FZ9qgD4bAJJYSG/KYo2Xisc8PMWsXdPuHoAuWywMG2xG5SNwMdiAe5rWul6prlpXZdhYTtzjJjkA8QcjvQ9K4gmM9W3YqTEKfoJSFLpU1KjVXryRWc+Ir4nW3EkwjAMc5PoZRmdoJPtknHc6OazLxMDHUFOX2gmAQsegpH/iM95BoGsuQ23FHUABmF/mqG7a3bVsmzdVlUSUNxXXaEBJ2nIO6cCjnpGl8rT2UAHptgnjlhuJ/ifjislt6O4wlEdh2IU/0FaTrOsC8q27RYSq+YSGG0bQConucjHABoqGRsAc+TQNCtsdAe1kcTg4k629V41ep8193+HbnZ7MRIL/Qdv40Edb6t5z4nYAQvz2n9f5RVx4i1pI8mypMAb9oJAHZccUO/sV3H2b8H8B/2qzwGBkspr6ogE/iCfxbx71jsRe5rBTQi4G54lR8D34/r9KMujdQGotbGP2ixJHPurD5H/OaFP2K7/lvx+Q/7VI0gvW3DrbuSI/C2fcccRNW+OU1PiMF2SASN1ab634dhQeHyy00n3NOU7rS+l6/zF2vAuJhhiPhx8GJ47EVV+KEC3EuSyhrbBtioxlGEROAdrkSDxXLT63cFv2ckDK/mH4kPz7fMVA8aa8am3Z8kO8Fy0I+PuiOM8EY9jWTjq/qKc59HtNiOf8AVqMPiENaBm+1w35Lj0S1bTW2ltlyHFy2S5UzjBEYA+K0bwdq1Ntrct5iEFlJJCgyE2/ELx7g1k3hGyRr7IIIKsSQREQpJrWvBxueUSQvlf4eDvJlt5b4mIxODM4oZoIn1HUrTGwwFuV2bQa/tEdKmpUes4hfU/2j6JGKm7JBiQpIPyCOR8/r7UI9Q8Q6Nr1zZdixdtsGBVy29y29s9o2495qFqPAmtV322d437twdQD9JzHtMfSo9zwZrVG5rAhZJJdeABJPvxzRjqSllYMzuHWNPBDtqJ4n3aFW9F6mdPILoysOJaN3Y8foYq2/v60ls7Lga4cksG9THEnHHx8RVTc6VetobhVQu4es3JM9hIHHI471FFwxzb/9ueecZGeMVBLhuHTODukv3ixtx0R5qMQqCXiLfgDp4rt0vVi3cLPcUq878tJB78cj+tX39+2D/jT2OG+77fB/1c1SaXo17U5tIlzafUFYZniRz2GRU8+HNWR+5XJnDryRBIHM9/iaJrqCjry2TNra2hFtO5ARS1NJeMt/d7+amHr1j/O+Puv938v1/wBXNReo9atm2Vt3RuI2idw2rifeT8nOa5jwzq5H2S/XesxHBP1z+leLHhHVgsBZDbv9YMDkccZ7moIcFoYXiTOdLdYt5Lr66okGXKNVx6F1EWGIa4pttmBukHsRj9Ksb/XrabzZdTuzBDAK35uO/ce4+TVJe3KWU+UG4MPgn1cxg/e7HkU2jn0ovlsd2IOSWkYxzmn1VFQVMrp3u+47gEWPgp4W18MYaIjYa3IKm+HdVbtXnu3bqk7GAMMZZsEnGMTRz4f8eaKzZCvcYXCSXwzZn3CqOI4Uf1oKseH9Ubgti2rPPAdZO2SZMZxzMTAqangjXxnTjiJDqDgCO/x/9pzKSjzdIH3O249k2prqmcjO21rdX9WmaHxlpLqbhftqJiLjKp+sE8UqCeieAdWLZ3eUhLElXZsccbQRH60qFkaA4hpuE1rnFoJGq1Oud+2GEEAg4IIkEHkGulMRTVIgTqvQjYN1ilgae4wHlpuEggA7hG0HEyDWedb8Nm0PMtHzNOeHGSvw0cfXg1vpWhnrfQnDm7Za4zMwDW/s9sNAJMiSAMxu98Gq+WBzXZ2a8vVXOHYm+jdy8FjLag2mXym2sg++hgknPI7dv40SaPxxqhb3XBbvAA/eBDQDGSsA5PcVM6r4XssWFxG010HIt+tMkAMQPugyMyILVW3PCF6Clq7ZcTn1FSe4BB4+lQNmdGAGOsea0pqaCsYOkAvzHqpdr+0O45CpYtycDc7mP5RVN1HxbqL/AKLlzbbnKoNojvPc/qakabwhqkaR5I+TcQ9x9f413t+EBJe9fUiSWFhWaIy2YgR75jvUj6l7iQ52nqkwYVSuLmAd2uqotXofWFtyxYmFAz8RHIiifonRxpjLNbOqO0KpMi1vIUExJJzyBjNXXRujEKP2SyNhdUN7epaAR5m4nKjbI9M5IxRv0foi2N+0sxcglm2yYUADCj6/UmmxRPkFuriqrEMZMjOij281H8OdFNhCbi2vNJaWQfhJkLJUMf1q7FMFr1Vm1oaLDZZckk3KVKlSpy4lSpUqSSVeGpqVJJcL2kRgwZVIceoED1cDPvQ91bw7pxesILShbrOtwCRvAtO4DZ9Xqzn6cYpqVMka0jULrSQUP9VUWtP1NrYAaw6paJzsULbMCZ7u2eeBwBBvY6JZS6rpbVWUMAVEdwJgYJgkSc5NPSqCJjQdB81Uzyfncp1pABgAfT9T/Ouq0qVFndDheqVKlXF1KlSpUkl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AutoShape 8" descr="data:image/jpg;base64,/9j/4AAQSkZJRgABAQAAAQABAAD/2wCEAAkGBhISERQUEhQWEhIWFxcZGBgXGRkYHBkeHCQaFB8cFRwfHCYqHB8vGxcbHzAgJycpLC0tGB4xNTAqOCYsLCkBCQoKBQUFDQUFDSkYEhgpKSkpKSkpKSkpKSkpKSkpKSkpKSkpKSkpKSkpKSkpKSkpKSkpKSkpKSkpKSkpKSkpKf/AABEIAHwAigMBIgACEQEDEQH/xAAcAAEAAQUBAQAAAAAAAAAAAAAABQEDBAYHAgj/xABAEAACAQMDAwIDBQMHDQAAAAABAgMABBEFEiEGEzEiQQcUUSMyYXGRQlKBFTM1gqGxsggWY3JzdIOEkpOz0fD/xAAUAQEAAAAAAAAAAAAAAAAAAAAA/8QAFBEBAAAAAAAAAAAAAAAAAAAAAP/aAAwDAQACEQMRAD8A7jSlKBSlKBSlKBXiaZUUsxCqBkkkAAfUk+K918+/EXqS51fUxplo2IVfZjJAZl++8mPKrg4H4H3NB0+7+L+kRtsN2jH6oHcf9QXH6VsGidSWt2pa2mjmUedhyR/rL5H8RXKZPhXo1p24rmXuTMftGabt7Bg+rYPA3YA3fXzWr9ZdFz6FNFe2EzNAzYVsglT5Cvjh0IB58H9DQfSANVqE6M6lW/soblRguPUv7rD0sP1H6YqboFKUoFKUoFKUoFKUoFKUoFKUoKGvl/4f6g8N9qE6/wA7Fa3jofPq9j+pr6gNfK/RaA3Gp5zxZ3jDBxypDjkfiBQQesXs3dAUvldrFuSWdgGZ3P7RJYjJ9uK2uPUXfR7+Jv5oCznRfZGdtj7B7AsM4HAzWbo/QMs38o7ryUG0jRlwPvlozN6ueBgbeOec+2KwRYMmk3zvI0rPBYSAnPpEkjZUDP1Qc0HTP8ntydLb6C4kx+HCH++uniuXf5PP9Fv/ALxJ/hSun7xnGRn6UHqlKUClKUClKUClKUClUJpmgGuffESwU3emnLr3rlYpNsjoHTazYYKwHn3810HNaF8TrbuT6Um5k3XoG5G2sPS3Kn2NBc1LT7bT7lLtGlWOKN/mI1aWUbXB2yFMnABRhu/9VrUXQmjyXAZGvLRrsP2/vRJIJASyRlkI5U/cJzip/qHpxra01V+7JMktocGVy7qUWXIBx93DAj8SawIZWvW0yzdDb9lLe83OQTKsQChYduf2j6skED2OaDEtNBslmuYY59V7pCi4VVbLLgopf7PkFcgEeRUfc9MaR8upebUvl3cQbcNgPESixuvb9JBY7Qfqa2iK4nTWdQ7EKzn5e1yGk7eOHIx6TnJ/KsbrYv8AyZaSGMLPJd2buuNmZCwyG445AGfwoJLpu2sLeNNNijuYhNvYdxZY2fGC57nHOAOBjgVHfDjpS1uNPzLEHczXC9wlu4NsjouJM7gQAOQfatp02a4ku2FzAkaxxq0RBEnqYurkPtGDtAG36HPvUb8Jf6O/5i6/8r0HvozVJVuLmwuHMslsVaOVvvSQuMqX+rA+kn34rcK0TTfX1Fcsv3Y7KFHI/eZi4B/HbW9E0FaVQNTdQVpSlApSlBqPxTVl02eZHkilhQujRuyEHIHOD6hj2OalNK0dDZJEWlKuilmMr7yWAYnfncOfof7Kjfir/RF7/sj/AHiml9N3BhiP8o3QzGnAW3wOB4+yoMP4Tqz2ZmkklllaWZC0kjP6Y3ZFABOBwPIHNW+qLe4vZraW0EDxWVwXYtIylnTMbx4CHGPrz7cVh9A6l8rockpOTG91gtgZbuOq7vblsfrXj4cXSW99d2KzLOjrHdIyuHyzALMMj/SDOPpQZvU/V9vdWFxFFJHvdDFIX7qpCXBUmRu3xjPg4/hUbrM4RNNG+JNRtynaVTJIs8e0I6qyRnhlG7xxgGrVv1Gtq2rh4nkEl8YweBHukSONRK5PoXJ5JBHIrIOivZv0/bu+94pJlYjOM9pvH4DOB+VBc0XULg6ncyqkO+aKJew8kkcgEe4bhviAceo525xxUZr2sS3kbR92Ayx3cczJmciFYtpWMgQ5JYgknA88Zra/inbD+TpZ1O2a2xNC48oykeD9CMqR75qB0LXJ0vdUljtpJyyWkhCsi7SYd20hmGfPt9KDPk66kle1MbW6JIzbB3ZPt3G6MRBuyAvr8559I45rzoUV9pdjIsq2u1GlkMzSuEUOxkO9e2ScFvA88VZ6r0b5i1hSJAkzQzXaBcjE47cwIz4y5I/rGvXVWuLfaYpTlHs5bmQe3oQhVP8AxiP+2aCZ6Qhgt7WW6M3eMpaee4KsgbA5KqRlY1UYUfQeTmr3XMYm06V0kdCI98ckbshBI4b0kZGDnB4qH1CeNtLsLWWQRpdRRI7MwX7NYw74JPk4C/1qj+ntW72gzxMweS1Elu5ByDsICsD7gpt5/Ogm+gdXkngmtLok3dqxhmOSC687JARz6k9xz5PvWf0TYBIpG3yyMZpVzJI8mFR2RQNx4wB+Z981CdbKbC8g1RB9n6YLwD3jYgLIfxVsc/TArZOkWHYYjkGe4II8HMjnIoJylKUCoS8630+J2jlvLeORThlaRAVP0IJ4qaNaRq0WdZt4cL2pbeaR17cR3MhCglihb9rPn2FBg/ELq+zubKW2t7q0dplKFmuYkCDg7jknPjwKzdP+I1olou6e176Iq9oXUJDbcLw+cAHzzUv05pELWsLSRxyOVyzGKIE/wVQP7K0mO7eO+FtOI+3PPutZBDFkqjlJIJPs/O3DA+fHPPARnT/UMcMEFtNJZtEly08jJeQEMCzSqoDMM4dgTngheKluqeprQ3tlcWc9ozW7N3D8zBGHjkGGQAtktwGGcD8a2vrayig0+6lhiijkjhd0YRRnBUZ8FSPasvQtIhe1gZ4o3doo2ZjHHkllDE4C48n6UGgabq1lKupw3VxbRxXsryI3zMD7cqqDcFfIYFQ3uPHNY46rDnTGmmtWks3fusLu3xICphDJl/JB3EHH51NdLo0l1LaS7GltrmUyHswjfCVHaz9nxksORzlDUr8RrdbexaWBI45BJCMrFExId1jIwykeGP8AHFBE9Q9UWmoAQSXdrb2e5TMTcRNJKFO4RqEYhFJHLFs+wHvWHofWkEF7fTl7btXBh2Bbu23L217fqG8AA+eCcVunTWkRNBuliDMXkx3oYkkUBiArhVA8DOfcEVo2r37pqz2yBAhuLRUVoIe1tkRpJFd9mdxC+gZyTxQZ+mfECNrtJJ5bURjvL6bq3PbVzHsGA3qwsZLe+W4zWB8zYW1jfww3lrO9yZlhX5iJRFHJu2qSxGArSOxAyfVxW/69pKLbTNb28DTiN+0GjTBfB2g5H1xUN0A8F1DIXiPdjk2SJPDEskTbVJUlUAYZywOPDY9qCD6b6ttRLF8zLaqkNokKMbm3cBhzISobODtQAjJwDnGaiNT1yIXV+baWz+XvI0UhruBMSL6e5tBOFK/1s+1bnFaqdaa32x9gWiyiPtRY3lzGTnZu8DxnzXj4k6f8vZyXFv24TEudohiIcsyKN25DwATwPcj6UGTJ1rpdzbNHcXVqolQrJGZ43xngjIODxzkVgdC9R6fZWUdvJf2rGMyAN3kOVLsVJ587SPyrZtK6aiSPEixzMSzbmijBwxLBThQOAcZ/CtPhsZhqctk+0oSlzHL2YOIBlWiPo5beQufOOaDotreJKivGyujAFWU5BB9wR5q9XiKEKAFAUDgADAH4AV7oFRWrdNQ3Ekcrb1lj3BHjcowDcMuR5U48GpWqGgt21qsaKiDaqgAD6AcCoz/NWDEedzGOczoWYsVc5JwT7eo+nxzWq9ddU3NtPMsMgASwkmCnt+l1cKG9Qywx+zWDD1bcmW7U3YVY9qxuezjc0Sycrty2GLHI4wuDQdE1fSo7mF4Zc9uQbWCkqSD5GRyM1csLFYYkjTO1FCruJY4HAyT54rnA6sve7DHPKbdxdpbz4EYUjtPIZYmZThW2o3PjJFeNN60vHmgWaYRo0RdjiOPIE5hWXDgnDxgHYDnnI4oOi2+jxJNLOq4llCK7fUJkL/iNWtd6fhvIu1NuMe5WwrFMlTuGSPxwf4CuZaT13qEkT5lQy7Y3RHMcbSrvlWTsPt2qdqKMODhgfqMykHWl06M4ZlkWa0SO3dFVpopRHl2xzuO52yp2r2z+NBv2maSkCsqF23MXZndnYk48k/gAMeOKib7oK0lkllcSF5Widj3HGGi/m2TB9JXkDH1NQXT/AFVOs+y8mBh7bSxzgKscsbMkahyBxIjttOMAhgazuoL24XULaBLpoo7hJmICxnZ2lUjaWU+SWznP4YoNov8ATkmieKTJRxg4JB/gR4Oec1b0zR44A+zcWdt7sxLM7YC5Ynz6VAHsAAK51ovVd/PaxvHOjXTkMsb9rEoXulkwoBj3bAozyCM+M1WbrW87azxuzQNH9pGUTvQGSSWNJMY5ClFVlI8HNBvy9Owi7N36++Y+399tuzzt2+PPP51c13Q4ruFoJtxjbG4KxUnBDAZHOMgVz+Pqy8Jugk6M6XEkUSu0SCQIyZVTt9L7NwDt6CSOKsXfXl2InkDOqm1d4ziIskiR9wi6QrwS2Crr6SHUYyaDqkEQVVUEkAAZJyeOOT7mo49Ow/N/N+vvdvt/fbbs842+PPP51oUvV9yJLZfmcB0maX1W/o29llJbbj7rs23zzjyM11BDkA0FaUpQKoarSgsvbqTkqCfqQK8/Jp+4v6CsilBZa2U+VB/MA1U26nkqCePIHtV2lBYNomMbVx9MDFeuwMg4GRwDgZx9Ku0oMaaxRl2MilPpgY8g+PpkVcMIJyQM/XAzV2lBYW0UchVB/ACqi3HPpHPngf2//e5q9SgsG0Q59K8+eBz781U2y/ujkAHgeB4Bq9SgsfKJ+4v6D8/pV4VWlApSlApSlApSlApSlApSlApSlApSlApSlApSlApSlB/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AutoShape 10" descr="data:image/jpg;base64,/9j/4AAQSkZJRgABAQAAAQABAAD/2wCEAAkGBhISERQUEhQWEhIWFxcZGBgXGRkYHBkeHCQaFB8cFRwfHCYqHB8vGxcbHzAgJycpLC0tGB4xNTAqOCYsLCkBCQoKBQUFDQUFDSkYEhgpKSkpKSkpKSkpKSkpKSkpKSkpKSkpKSkpKSkpKSkpKSkpKSkpKSkpKSkpKSkpKSkpKf/AABEIAHwAigMBIgACEQEDEQH/xAAcAAEAAQUBAQAAAAAAAAAAAAAABQEDBAYHAgj/xABAEAACAQMDAwIDBQMHDQAAAAABAgMABBEFEiEGEzEiQQcUUSMyYXGRQlKBFTM1gqGxsggWY3JzdIOEkpOz0fD/xAAUAQEAAAAAAAAAAAAAAAAAAAAA/8QAFBEBAAAAAAAAAAAAAAAAAAAAAP/aAAwDAQACEQMRAD8A7jSlKBSlKBSlKBXiaZUUsxCqBkkkAAfUk+K918+/EXqS51fUxplo2IVfZjJAZl++8mPKrg4H4H3NB0+7+L+kRtsN2jH6oHcf9QXH6VsGidSWt2pa2mjmUedhyR/rL5H8RXKZPhXo1p24rmXuTMftGabt7Bg+rYPA3YA3fXzWr9ZdFz6FNFe2EzNAzYVsglT5Cvjh0IB58H9DQfSANVqE6M6lW/soblRguPUv7rD0sP1H6YqboFKUoFKUoFKUoFKUoFKUoFKUoKGvl/4f6g8N9qE6/wA7Fa3jofPq9j+pr6gNfK/RaA3Gp5zxZ3jDBxypDjkfiBQQesXs3dAUvldrFuSWdgGZ3P7RJYjJ9uK2uPUXfR7+Jv5oCznRfZGdtj7B7AsM4HAzWbo/QMs38o7ryUG0jRlwPvlozN6ueBgbeOec+2KwRYMmk3zvI0rPBYSAnPpEkjZUDP1Qc0HTP8ntydLb6C4kx+HCH++uniuXf5PP9Fv/ALxJ/hSun7xnGRn6UHqlKUClKUClKUClKUClUJpmgGuffESwU3emnLr3rlYpNsjoHTazYYKwHn3810HNaF8TrbuT6Um5k3XoG5G2sPS3Kn2NBc1LT7bT7lLtGlWOKN/mI1aWUbXB2yFMnABRhu/9VrUXQmjyXAZGvLRrsP2/vRJIJASyRlkI5U/cJzip/qHpxra01V+7JMktocGVy7qUWXIBx93DAj8SawIZWvW0yzdDb9lLe83OQTKsQChYduf2j6skED2OaDEtNBslmuYY59V7pCi4VVbLLgopf7PkFcgEeRUfc9MaR8upebUvl3cQbcNgPESixuvb9JBY7Qfqa2iK4nTWdQ7EKzn5e1yGk7eOHIx6TnJ/KsbrYv8AyZaSGMLPJd2buuNmZCwyG445AGfwoJLpu2sLeNNNijuYhNvYdxZY2fGC57nHOAOBjgVHfDjpS1uNPzLEHczXC9wlu4NsjouJM7gQAOQfatp02a4ku2FzAkaxxq0RBEnqYurkPtGDtAG36HPvUb8Jf6O/5i6/8r0HvozVJVuLmwuHMslsVaOVvvSQuMqX+rA+kn34rcK0TTfX1Fcsv3Y7KFHI/eZi4B/HbW9E0FaVQNTdQVpSlApSlBqPxTVl02eZHkilhQujRuyEHIHOD6hj2OalNK0dDZJEWlKuilmMr7yWAYnfncOfof7Kjfir/RF7/sj/AHiml9N3BhiP8o3QzGnAW3wOB4+yoMP4Tqz2ZmkklllaWZC0kjP6Y3ZFABOBwPIHNW+qLe4vZraW0EDxWVwXYtIylnTMbx4CHGPrz7cVh9A6l8rockpOTG91gtgZbuOq7vblsfrXj4cXSW99d2KzLOjrHdIyuHyzALMMj/SDOPpQZvU/V9vdWFxFFJHvdDFIX7qpCXBUmRu3xjPg4/hUbrM4RNNG+JNRtynaVTJIs8e0I6qyRnhlG7xxgGrVv1Gtq2rh4nkEl8YweBHukSONRK5PoXJ5JBHIrIOivZv0/bu+94pJlYjOM9pvH4DOB+VBc0XULg6ncyqkO+aKJew8kkcgEe4bhviAceo525xxUZr2sS3kbR92Ayx3cczJmciFYtpWMgQ5JYgknA88Zra/inbD+TpZ1O2a2xNC48oykeD9CMqR75qB0LXJ0vdUljtpJyyWkhCsi7SYd20hmGfPt9KDPk66kle1MbW6JIzbB3ZPt3G6MRBuyAvr8559I45rzoUV9pdjIsq2u1GlkMzSuEUOxkO9e2ScFvA88VZ6r0b5i1hSJAkzQzXaBcjE47cwIz4y5I/rGvXVWuLfaYpTlHs5bmQe3oQhVP8AxiP+2aCZ6Qhgt7WW6M3eMpaee4KsgbA5KqRlY1UYUfQeTmr3XMYm06V0kdCI98ckbshBI4b0kZGDnB4qH1CeNtLsLWWQRpdRRI7MwX7NYw74JPk4C/1qj+ntW72gzxMweS1Elu5ByDsICsD7gpt5/Ogm+gdXkngmtLok3dqxhmOSC687JARz6k9xz5PvWf0TYBIpG3yyMZpVzJI8mFR2RQNx4wB+Z981CdbKbC8g1RB9n6YLwD3jYgLIfxVsc/TArZOkWHYYjkGe4II8HMjnIoJylKUCoS8630+J2jlvLeORThlaRAVP0IJ4qaNaRq0WdZt4cL2pbeaR17cR3MhCglihb9rPn2FBg/ELq+zubKW2t7q0dplKFmuYkCDg7jknPjwKzdP+I1olou6e176Iq9oXUJDbcLw+cAHzzUv05pELWsLSRxyOVyzGKIE/wVQP7K0mO7eO+FtOI+3PPutZBDFkqjlJIJPs/O3DA+fHPPARnT/UMcMEFtNJZtEly08jJeQEMCzSqoDMM4dgTngheKluqeprQ3tlcWc9ozW7N3D8zBGHjkGGQAtktwGGcD8a2vrayig0+6lhiijkjhd0YRRnBUZ8FSPasvQtIhe1gZ4o3doo2ZjHHkllDE4C48n6UGgabq1lKupw3VxbRxXsryI3zMD7cqqDcFfIYFQ3uPHNY46rDnTGmmtWks3fusLu3xICphDJl/JB3EHH51NdLo0l1LaS7GltrmUyHswjfCVHaz9nxksORzlDUr8RrdbexaWBI45BJCMrFExId1jIwykeGP8AHFBE9Q9UWmoAQSXdrb2e5TMTcRNJKFO4RqEYhFJHLFs+wHvWHofWkEF7fTl7btXBh2Bbu23L217fqG8AA+eCcVunTWkRNBuliDMXkx3oYkkUBiArhVA8DOfcEVo2r37pqz2yBAhuLRUVoIe1tkRpJFd9mdxC+gZyTxQZ+mfECNrtJJ5bURjvL6bq3PbVzHsGA3qwsZLe+W4zWB8zYW1jfww3lrO9yZlhX5iJRFHJu2qSxGArSOxAyfVxW/69pKLbTNb28DTiN+0GjTBfB2g5H1xUN0A8F1DIXiPdjk2SJPDEskTbVJUlUAYZywOPDY9qCD6b6ttRLF8zLaqkNokKMbm3cBhzISobODtQAjJwDnGaiNT1yIXV+baWz+XvI0UhruBMSL6e5tBOFK/1s+1bnFaqdaa32x9gWiyiPtRY3lzGTnZu8DxnzXj4k6f8vZyXFv24TEudohiIcsyKN25DwATwPcj6UGTJ1rpdzbNHcXVqolQrJGZ43xngjIODxzkVgdC9R6fZWUdvJf2rGMyAN3kOVLsVJ587SPyrZtK6aiSPEixzMSzbmijBwxLBThQOAcZ/CtPhsZhqctk+0oSlzHL2YOIBlWiPo5beQufOOaDotreJKivGyujAFWU5BB9wR5q9XiKEKAFAUDgADAH4AV7oFRWrdNQ3Ekcrb1lj3BHjcowDcMuR5U48GpWqGgt21qsaKiDaqgAD6AcCoz/NWDEedzGOczoWYsVc5JwT7eo+nxzWq9ddU3NtPMsMgASwkmCnt+l1cKG9Qywx+zWDD1bcmW7U3YVY9qxuezjc0Sycrty2GLHI4wuDQdE1fSo7mF4Zc9uQbWCkqSD5GRyM1csLFYYkjTO1FCruJY4HAyT54rnA6sve7DHPKbdxdpbz4EYUjtPIZYmZThW2o3PjJFeNN60vHmgWaYRo0RdjiOPIE5hWXDgnDxgHYDnnI4oOi2+jxJNLOq4llCK7fUJkL/iNWtd6fhvIu1NuMe5WwrFMlTuGSPxwf4CuZaT13qEkT5lQy7Y3RHMcbSrvlWTsPt2qdqKMODhgfqMykHWl06M4ZlkWa0SO3dFVpopRHl2xzuO52yp2r2z+NBv2maSkCsqF23MXZndnYk48k/gAMeOKib7oK0lkllcSF5Widj3HGGi/m2TB9JXkDH1NQXT/AFVOs+y8mBh7bSxzgKscsbMkahyBxIjttOMAhgazuoL24XULaBLpoo7hJmICxnZ2lUjaWU+SWznP4YoNov8ATkmieKTJRxg4JB/gR4Oec1b0zR44A+zcWdt7sxLM7YC5Ynz6VAHsAAK51ovVd/PaxvHOjXTkMsb9rEoXulkwoBj3bAozyCM+M1WbrW87azxuzQNH9pGUTvQGSSWNJMY5ClFVlI8HNBvy9Owi7N36++Y+399tuzzt2+PPP51c13Q4ruFoJtxjbG4KxUnBDAZHOMgVz+Pqy8Jugk6M6XEkUSu0SCQIyZVTt9L7NwDt6CSOKsXfXl2InkDOqm1d4ziIskiR9wi6QrwS2Crr6SHUYyaDqkEQVVUEkAAZJyeOOT7mo49Ow/N/N+vvdvt/fbbs842+PPP51oUvV9yJLZfmcB0maX1W/o29llJbbj7rs23zzjyM11BDkA0FaUpQKoarSgsvbqTkqCfqQK8/Jp+4v6CsilBZa2U+VB/MA1U26nkqCePIHtV2lBYNomMbVx9MDFeuwMg4GRwDgZx9Ku0oMaaxRl2MilPpgY8g+PpkVcMIJyQM/XAzV2lBYW0UchVB/ACqi3HPpHPngf2//e5q9SgsG0Q59K8+eBz781U2y/ujkAHgeB4Bq9SgsfKJ+4v6D8/pV4VWlApSlApSlApSlApSlApSlApSlApSlApSlApSlApSlB/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36" name="Picture 12" descr="http://alumni.fhu.edu/photos/images/441/FHU_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482262"/>
            <a:ext cx="1444625" cy="130266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4" descr="data:image/jpg;base64,/9j/4AAQSkZJRgABAQAAAQABAAD/2wCEAAkGBhQQEBASEhQRFRQVFBsVEhgXFRIXFRIfFRQgGBYVFxQYHCYgFxsjGRUWIC8gJCcrLCwsFR49NTAqNSYtLCkBCQoKDgwOGg8PGi8kHCQsMiwvNTA2LjA0LyotLTQ1LywvLi8qLS4uKy01LCwuMC8pLC0wNS8sKSwsKSwsLCwsKv/AABEIAHgAwwMBIgACEQEDEQH/xAAbAAEAAgMBAQAAAAAAAAAAAAAAAQUCBAYHA//EAEQQAAIBAgQDAwgFCQcFAAAAAAECAwARBAUSIQYTMUFRYQcUFSIyUnHRQoGRkqEkMzVicnOys9IlQ3STorHBNFNjgsL/xAAaAQEBAQEBAQEAAAAAAAAAAAAAAQIDBQQG/8QALhEAAgECBAQEBgMBAAAAAAAAAAECAxESIVGRMUHS4SJhcfAEEzKBocFCUtEF/9oADAMBAAIRAxEAPwD2+lTalqAilTalqAilTalqAilTalqAilTalqAilTXzlnVBdiFHiQKjaSuwlczpVVJnYd1jhGski5+iovufHarUVypV4Vb4HexudOULYhSptS1djBFKm1LUBFKm1LUBFKm1LUBFKm1LUBFKm1TQClKUApSlAKUpQClKUApSlAaWaY3lRlgLnoo7ydgK5zkGSS0haSU/RUgBf2n6L8BXQ5zCzRnQLuN17x2EjxsT9tcxhMLMrXRZAw7dJHx67V+Z/wCtOXz4RcXKPln65c365L7nqfBpfLbTSfv8HVZfgVjUAKoJ62ub/WdzW5VVg4sQbGR1HgFBJ+J7KtBXu/DNOCUYuK0dl+EefVXizdyaUpX0nMUpSgFKUoBSlKAUpSgFKUoBSlKAUpSgFKUoBSlKAVDC9TSgPKOMeG8fhXeaPNGiwtxbnTSgxljbRdUbUL9D138L1QcnMdSp6YXUy6wvMxYbT75Xk3VdjubV3flp/RMv72L+YKq8aP7cxXjk5r1aNRumm0ufJcreXmVMq+FshzDGSKfSzvACDI0UmI1EG9hGXjVTexFwTavX4ItKhdyAAASSSbC25O5PjXKeSb9DYH9hv5jV19fH8TNym1pkQUpSvmApSlAKUpQClKUApSlAKUpQClUvE3EnmELTvFLJEovI0ZjulzYEqzC437Knh7P2xkayiCWKJ11RtI0V3B6HQjEgEb71rA8OLkC5pQVUcR56cFE05hkljRS0nLKakA7dLEah8D2VEm3ZAt6VTcM8QnHQrOsMkcTi8ZkMepxci+lCdI27TWxneaNhomlETyqgLOEZAwCrckByA3TperhaeHmCxpXJZbxvLioExOHwU8kLAkHmYdZDpJBtGX3NwbC4vVvw7xLDj4ubAxIBKurDS8bDqjod1IqypyjxQLalVOfcQLhFjurvJK4igjS2uVjvYXIAAAJLHYAVT5nxpPg4mmxWBlESi7NDNFNo8XX1CB4i9FCUuAPl5W8vknyuWOGN5HLxkKgLMbOCbAdwquxOVTHOJpRFJy2yoxh9J067+xf3vCu/w0wdFcXsyhhfruLj/eqviDiaLBiMOHeSVtMMMY1SzHuVbjYdrEgDtNdYVZJYEtfzb/AV3kwwckOVYOOVHjdVYMrAhh65O4PSuqrlpuI8bGpkfLXKAEkR4mF5QB/47AMfAMfrq14az9Mfho8TGHVHvYOAGGlipBAJ7Qe2sVFJtzfNgtKVUcR8TwYCMSTsRqOmNVBaSVj0VEG7Gq9M/wAcy61y6y9Qr4qJJSPFApVT4FqyoSav2B09KouHuLosY0kYEkU8RtNBKNMsfjYbMp94EirfGSOqMY1DsPZUtpDeGqxt9lRxadmD7Uri8i8ohxWN8z81kjkUM0haWMqAp0lkK/nBq2Fqu+Kc/OBwzTiPmhSAyhwrEE29W4Oprn2a06UlJRazYLmlUHCHEzZhAMRyTFE1+VqkVnexIJKqLKLg9pqwzjGSRRM8UQlZQSU16CQBc6SVIv4G3xrLi1LC+IN+lcZkPG+Jx2H85w+CBjJKqGxSK7aTY+roIG9+pq24a4uix3NVRJHLC2ieGQBZIj4gEgg2NiDatSpSje64AvaUpXMHL+U79EY/91/9Ctzgc/2bgP8ADR/wCqvypZhGmWYuNnUPJFpjW/rOdQ2VeprW4T42wUOXYNJMRGrRwIjqdWpSqgEabXvevqUW6GS/l+incXqi47/RmP8A8NJ/Aar+GOJjmWLmkhLrhYFEa6lK8+R/WZ7HcKqgAD9cnurY8oeYxx5di1d1VpIHSNSfWkZlsFVerG5HQVzhBxqRT43QQ8mv6Jy/9wv/ADVtxCPyTE/uJP5Zrn/JZmUb5ZhIlYcyKILKnR0IJ9pTuPjVvxZmUcGEnMrqmqJ1W53YlCAqr1YnuFWafzmvP9kOO8mXE0WHyjDK64gsofZMPiH13cn1CqkN1763/Jtkc8cmYYuaNoRi5uZHC1taAFjqcDox19P1ax8juYIctgw+oCaPXzIz6rrdyQdB3sQRv0rvBXSvPDOpFLi/2DkvKBwvNjEw8uFcJicNJzYbmyttYqTba9h127D1qgw3lOMZ80zjCvh2cFGexMMgIsxI3spBPQsKv+L87kwOJweICzSQPrhxCRq76AQHSYKo6qQwPeG8K1uK+IsvxeBlTmRYgyIRDFGQ8zOQeXoiHrq2q25At20p/TFTjdcmuK9+YOvwUSrFGsfsKgVN7+qFsvrdu1t687yOY4jifHtJv5vhxHCD9EErqI+OpvvV2PBeWyYbL8HDN+cjhVX7bG3s38On1VyfFeUz4DMkzbDRvNGycvGxILvawHMVe3ZVPxXx2lG2Kcb5tNL35g9GrRyrK0w6yKl9LyvLbaymQ6mAt2arn66oIvKnl7qNMzs56RLDM01/d5YW96sch84leTET6olcBYMOdN41BvzJSP71u4GygAbm9cHCUV4sgcd/1XFTLJuuEw+qFT0DFVJYDvvIT/6jur04VwHF3D8+HzCDNsIhlKry8VCvtyJ01R+8wHZ+qtXKeUXAFNRxCIR7SSBklU+6YiNV/qrvVTmouGasl6MHL+UH8lzjJsVHs8snIlt/eKXVbHv2kP2Dur0tmsCT2b/ZXnuGy2XNs0gx0kbxYPCj8lWRSsk73vzTGd1W4BF7H1R3m3VcV52mGw0pYnW0biJVV2d20kKAqgnqRUq+LBDmlnvw+wPOsfGcJh8nzhLnlnTibfSixMjNf6uYfvCu7zALjMZBCLNFAnnEp7C0qtHh1+6ZX+pO+tPJsPDjsnXB7j8kWGRWVleNhHpF1YCxDLf6qngHAtg8tSTFFhKyiScuN10qERCLdFjRFA8K3UndXf1JtL0ft/gHy8kPq5YsR6wTzQt4FJT/AMEV12O/NyfsN/Ca8/4BzhY8XmcbLMkU2LM2FZ4ZlSTWLPpZlsNwp363rt86zBIYXZydwQAFZmY6TYBVBJNc66fzX557g8/8k+byQ5XEq4XEygySWaPkFTeTodUilbeI7K2OAoi2a5pPOVixL2U4bfWiAjTIWtZwQF3W43NfDyYZ/DgcuSHFc2CQSOSskM6+01xYlLHavrhOZj8+ixkMUqYWCExtK6NGJyQ2yBwCy3Yb2+ifCvpqfXUysnfPXPh9ynpN6mopXnENbEY1IyNbAE9OtfP0xD/3B+NbtqWrjKNW/hkrej6kbThbNPfsaXpiL3x+Pyp6Xi98fj8q3bUtWcNb+y2fUW8NHv2NL0vF74/1fKp9Lxe+Psb5VnmGYx4eNpZXCIttTMdhc23PZubVHpKPmJFrHMdC6rvcqpALfAEj7aqjW1Wz6heno9+xh6Xi9/8ABvlU+mIvfH2N8qYrNYopIo5HVWlOmIMbaz7qnoT4XvWWGzOOSSWNHDPEQJFF7oWFwDt2jerhrarZ9QvT0e/Yx9LRe/8Ag3yrAZlCCTqFz1Olrn67V9FzSMzGAOOaqhym+oKTYN8L1EuaxLMkDOoldSyJvqYL7RHw7amGtqtn1C8NHv2AzeL3vwb5U9LRe9+DfKssFmMcwcxuG0OY2tfZlNmX4g1qtxNhwWHNW6yiF/asrsQFRjawYll2PeO+rgr6rZ9QvDR79j7jM4gb6t+31W3/AAqfS0Xvf6X+VZ5hmMeHjaWZwka7szXsvZc929RgsyjmLiNwxQ6XG4KG17Mp3GxB8QamGta91s+oXho9+xj6Wi94/df5VBzOK9779+l7/wC1Y5lnsOHNpZAtkLnZjpVdi7WB0qD2natnzhdGu9106rjcEWvcW67VcFbVbPqF4aPfsfH0rH7x+6/yp6Vj94/df5Vnl+YR4iJJYmDxuLowvZhe1xeq5OMMIxAE6G5UDZ7HXIY1N7WsXBUHoSKvy62q2fULw0e/Y3vSsfefuSfKnpWPvb7kn9NY5jm8WH0GV9GtwiXDHUzeytwOpOwHbWcGZxvLLCrXkjtzFs3qahdbm1txvUw1rXutn1C8NHv2HpSPvf7kn9NPSifr/wCXJ/TW3aptTDV/stn1C8NHv2NP0pH+v/ly/wBNZQ45XNhqv4o4/Eitq1Raqo1L5tbdyNw5J79iaUpXUwKVF6XoCaVF6XoCk43yx8Tl+KhiF5HT1BcDUQwa1z2m1qYHFtiMQsgimjRI3VjKhQlnZSFCnc2Cm56bi16u70rePw4feYOf4owYnbDQvHI8Tu3N0g2QctgjluqkOVIYbg2O1qy4Yws8ZxC4i7MHVVluLYhVjAWUqPZfsYdLqSNjV7U0xu1gUEcL+lXfQ/L80VA9vULCZnK379LCsuKsvkZYJ4F1T4eUPGtwOYrepLHc9LoxO/aq1e0vTG7pg1MswPJiRLkkbsx+kzG7N9bEmuRgglinxkpixbasYzwxIFEWID4eOINITsFDITc9LXsa7m9RSM2r+YKDjnCyS5bi440Z5HiKqq9STbYXtXy4fwkkWMxbSpI5n0PHOQANCAhIHQW0Ohd+z1tV732HSUoptRw++X+A5LirBO0/MjTEpKsBEM8Olwx1E+bzQtsyXswvtu2610eDLiCPmKokES61T2Q2n1lTwvsK2qVHK6SBScE4V4svwkcqMjpGFdWtcEd9javhDl7elJXMR5JwccStZdBZJ5HKgeAdeyujpVxu7eoNLOMCk0Escil1ZCCo6ntGk9jAgEHsIFaXCGGkTBw89WGIZQ2I1W1NJYBiSDY9B02tarq9L1m+WEE0qL0vUBNKi9L0BNKi9KAilKUApSlAKUpQClKUApSlAKUpQClKUApSlAKUpQClKUApSlAKUpQClKUB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AutoShape 16" descr="data:image/jpg;base64,/9j/4AAQSkZJRgABAQAAAQABAAD/2wCEAAkGBhQQEBASEhQRFRQVFBsVEhgXFRIXFRIfFRQgGBYVFxQYHCYgFxsjGRUWIC8gJCcrLCwsFR49NTAqNSYtLCkBCQoKDgwOGg8PGi8kHCQsMiwvNTA2LjA0LyotLTQ1LywvLi8qLS4uKy01LCwuMC8pLC0wNS8sKSwsKSwsLCwsKv/AABEIAHgAwwMBIgACEQEDEQH/xAAbAAEAAgMBAQAAAAAAAAAAAAAAAQUCBAYHA//EAEQQAAIBAgQDAwgFCQcFAAAAAAECAwARBAUSIQYTMUFRYQcUFSIyUnHRQoGRkqEkMzVicnOys9IlQ3STorHBNFNjgsL/xAAaAQEBAQEBAQEAAAAAAAAAAAAAAQIDBQQG/8QALhEAAgECBAQEBgMBAAAAAAAAAAECAxESIVGRMUHS4SJhcfAEEzKBocFCUtEF/9oADAMBAAIRAxEAPwD2+lTalqAilTalqAilTalqAilTalqAilTalqAilTXzlnVBdiFHiQKjaSuwlczpVVJnYd1jhGski5+iovufHarUVypV4Vb4HexudOULYhSptS1djBFKm1LUBFKm1LUBFKm1LUBFKm1LUBFKm1TQClKUApSlAKUpQClKUApSlAaWaY3lRlgLnoo7ydgK5zkGSS0haSU/RUgBf2n6L8BXQ5zCzRnQLuN17x2EjxsT9tcxhMLMrXRZAw7dJHx67V+Z/wCtOXz4RcXKPln65c365L7nqfBpfLbTSfv8HVZfgVjUAKoJ62ub/WdzW5VVg4sQbGR1HgFBJ+J7KtBXu/DNOCUYuK0dl+EefVXizdyaUpX0nMUpSgFKUoBSlKAUpSgFKUoBSlKAUpSgFKUoBSlKAVDC9TSgPKOMeG8fhXeaPNGiwtxbnTSgxljbRdUbUL9D138L1QcnMdSp6YXUy6wvMxYbT75Xk3VdjubV3flp/RMv72L+YKq8aP7cxXjk5r1aNRumm0ufJcreXmVMq+FshzDGSKfSzvACDI0UmI1EG9hGXjVTexFwTavX4ItKhdyAAASSSbC25O5PjXKeSb9DYH9hv5jV19fH8TNym1pkQUpSvmApSlAKUpQClKUApSlAKUpQClUvE3EnmELTvFLJEovI0ZjulzYEqzC437Knh7P2xkayiCWKJ11RtI0V3B6HQjEgEb71rA8OLkC5pQVUcR56cFE05hkljRS0nLKakA7dLEah8D2VEm3ZAt6VTcM8QnHQrOsMkcTi8ZkMepxci+lCdI27TWxneaNhomlETyqgLOEZAwCrckByA3TperhaeHmCxpXJZbxvLioExOHwU8kLAkHmYdZDpJBtGX3NwbC4vVvw7xLDj4ubAxIBKurDS8bDqjod1IqypyjxQLalVOfcQLhFjurvJK4igjS2uVjvYXIAAAJLHYAVT5nxpPg4mmxWBlESi7NDNFNo8XX1CB4i9FCUuAPl5W8vknyuWOGN5HLxkKgLMbOCbAdwquxOVTHOJpRFJy2yoxh9J067+xf3vCu/w0wdFcXsyhhfruLj/eqviDiaLBiMOHeSVtMMMY1SzHuVbjYdrEgDtNdYVZJYEtfzb/AV3kwwckOVYOOVHjdVYMrAhh65O4PSuqrlpuI8bGpkfLXKAEkR4mF5QB/47AMfAMfrq14az9Mfho8TGHVHvYOAGGlipBAJ7Qe2sVFJtzfNgtKVUcR8TwYCMSTsRqOmNVBaSVj0VEG7Gq9M/wAcy61y6y9Qr4qJJSPFApVT4FqyoSav2B09KouHuLosY0kYEkU8RtNBKNMsfjYbMp94EirfGSOqMY1DsPZUtpDeGqxt9lRxadmD7Uri8i8ohxWN8z81kjkUM0haWMqAp0lkK/nBq2Fqu+Kc/OBwzTiPmhSAyhwrEE29W4Oprn2a06UlJRazYLmlUHCHEzZhAMRyTFE1+VqkVnexIJKqLKLg9pqwzjGSRRM8UQlZQSU16CQBc6SVIv4G3xrLi1LC+IN+lcZkPG+Jx2H85w+CBjJKqGxSK7aTY+roIG9+pq24a4uix3NVRJHLC2ieGQBZIj4gEgg2NiDatSpSje64AvaUpXMHL+U79EY/91/9Ctzgc/2bgP8ADR/wCqvypZhGmWYuNnUPJFpjW/rOdQ2VeprW4T42wUOXYNJMRGrRwIjqdWpSqgEabXvevqUW6GS/l+incXqi47/RmP8A8NJ/Aar+GOJjmWLmkhLrhYFEa6lK8+R/WZ7HcKqgAD9cnurY8oeYxx5di1d1VpIHSNSfWkZlsFVerG5HQVzhBxqRT43QQ8mv6Jy/9wv/ADVtxCPyTE/uJP5Zrn/JZmUb5ZhIlYcyKILKnR0IJ9pTuPjVvxZmUcGEnMrqmqJ1W53YlCAqr1YnuFWafzmvP9kOO8mXE0WHyjDK64gsofZMPiH13cn1CqkN1763/Jtkc8cmYYuaNoRi5uZHC1taAFjqcDox19P1ax8juYIctgw+oCaPXzIz6rrdyQdB3sQRv0rvBXSvPDOpFLi/2DkvKBwvNjEw8uFcJicNJzYbmyttYqTba9h127D1qgw3lOMZ80zjCvh2cFGexMMgIsxI3spBPQsKv+L87kwOJweICzSQPrhxCRq76AQHSYKo6qQwPeG8K1uK+IsvxeBlTmRYgyIRDFGQ8zOQeXoiHrq2q25At20p/TFTjdcmuK9+YOvwUSrFGsfsKgVN7+qFsvrdu1t687yOY4jifHtJv5vhxHCD9EErqI+OpvvV2PBeWyYbL8HDN+cjhVX7bG3s38On1VyfFeUz4DMkzbDRvNGycvGxILvawHMVe3ZVPxXx2lG2Kcb5tNL35g9GrRyrK0w6yKl9LyvLbaymQ6mAt2arn66oIvKnl7qNMzs56RLDM01/d5YW96sch84leTET6olcBYMOdN41BvzJSP71u4GygAbm9cHCUV4sgcd/1XFTLJuuEw+qFT0DFVJYDvvIT/6jur04VwHF3D8+HzCDNsIhlKry8VCvtyJ01R+8wHZ+qtXKeUXAFNRxCIR7SSBklU+6YiNV/qrvVTmouGasl6MHL+UH8lzjJsVHs8snIlt/eKXVbHv2kP2Dur0tmsCT2b/ZXnuGy2XNs0gx0kbxYPCj8lWRSsk73vzTGd1W4BF7H1R3m3VcV52mGw0pYnW0biJVV2d20kKAqgnqRUq+LBDmlnvw+wPOsfGcJh8nzhLnlnTibfSixMjNf6uYfvCu7zALjMZBCLNFAnnEp7C0qtHh1+6ZX+pO+tPJsPDjsnXB7j8kWGRWVleNhHpF1YCxDLf6qngHAtg8tSTFFhKyiScuN10qERCLdFjRFA8K3UndXf1JtL0ft/gHy8kPq5YsR6wTzQt4FJT/AMEV12O/NyfsN/Ca8/4BzhY8XmcbLMkU2LM2FZ4ZlSTWLPpZlsNwp363rt86zBIYXZydwQAFZmY6TYBVBJNc66fzX557g8/8k+byQ5XEq4XEygySWaPkFTeTodUilbeI7K2OAoi2a5pPOVixL2U4bfWiAjTIWtZwQF3W43NfDyYZ/DgcuSHFc2CQSOSskM6+01xYlLHavrhOZj8+ixkMUqYWCExtK6NGJyQ2yBwCy3Yb2+ifCvpqfXUysnfPXPh9ynpN6mopXnENbEY1IyNbAE9OtfP0xD/3B+NbtqWrjKNW/hkrej6kbThbNPfsaXpiL3x+Pyp6Xi98fj8q3bUtWcNb+y2fUW8NHv2NL0vF74/1fKp9Lxe+Psb5VnmGYx4eNpZXCIttTMdhc23PZubVHpKPmJFrHMdC6rvcqpALfAEj7aqjW1Wz6heno9+xh6Xi9/8ABvlU+mIvfH2N8qYrNYopIo5HVWlOmIMbaz7qnoT4XvWWGzOOSSWNHDPEQJFF7oWFwDt2jerhrarZ9QvT0e/Yx9LRe/8Ag3yrAZlCCTqFz1Olrn67V9FzSMzGAOOaqhym+oKTYN8L1EuaxLMkDOoldSyJvqYL7RHw7amGtqtn1C8NHv2AzeL3vwb5U9LRe9+DfKssFmMcwcxuG0OY2tfZlNmX4g1qtxNhwWHNW6yiF/asrsQFRjawYll2PeO+rgr6rZ9QvDR79j7jM4gb6t+31W3/AAqfS0Xvf6X+VZ5hmMeHjaWZwka7szXsvZc929RgsyjmLiNwxQ6XG4KG17Mp3GxB8QamGta91s+oXho9+xj6Wi94/df5VBzOK9779+l7/wC1Y5lnsOHNpZAtkLnZjpVdi7WB0qD2natnzhdGu9106rjcEWvcW67VcFbVbPqF4aPfsfH0rH7x+6/yp6Vj94/df5Vnl+YR4iJJYmDxuLowvZhe1xeq5OMMIxAE6G5UDZ7HXIY1N7WsXBUHoSKvy62q2fULw0e/Y3vSsfefuSfKnpWPvb7kn9NY5jm8WH0GV9GtwiXDHUzeytwOpOwHbWcGZxvLLCrXkjtzFs3qahdbm1txvUw1rXutn1C8NHv2HpSPvf7kn9NPSifr/wCXJ/TW3aptTDV/stn1C8NHv2NP0pH+v/ly/wBNZQ45XNhqv4o4/Eitq1Raqo1L5tbdyNw5J79iaUpXUwKVF6XoCaVF6XoCk43yx8Tl+KhiF5HT1BcDUQwa1z2m1qYHFtiMQsgimjRI3VjKhQlnZSFCnc2Cm56bi16u70rePw4feYOf4owYnbDQvHI8Tu3N0g2QctgjluqkOVIYbg2O1qy4Yws8ZxC4i7MHVVluLYhVjAWUqPZfsYdLqSNjV7U0xu1gUEcL+lXfQ/L80VA9vULCZnK379LCsuKsvkZYJ4F1T4eUPGtwOYrepLHc9LoxO/aq1e0vTG7pg1MswPJiRLkkbsx+kzG7N9bEmuRgglinxkpixbasYzwxIFEWID4eOINITsFDITc9LXsa7m9RSM2r+YKDjnCyS5bi440Z5HiKqq9STbYXtXy4fwkkWMxbSpI5n0PHOQANCAhIHQW0Ohd+z1tV732HSUoptRw++X+A5LirBO0/MjTEpKsBEM8Olwx1E+bzQtsyXswvtu2610eDLiCPmKokES61T2Q2n1lTwvsK2qVHK6SBScE4V4svwkcqMjpGFdWtcEd9javhDl7elJXMR5JwccStZdBZJ5HKgeAdeyujpVxu7eoNLOMCk0Escil1ZCCo6ntGk9jAgEHsIFaXCGGkTBw89WGIZQ2I1W1NJYBiSDY9B02tarq9L1m+WEE0qL0vUBNKi9L0BNKi9KAilKUApSlAKUpQClKUApSlAKUpQClKUApSlAKUpQClKUApSlAKUpQClKUB/9k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42" name="Picture 18" descr="http://www.pinecastlechurch.com/images/logo_dl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64" y="3124200"/>
            <a:ext cx="1901825" cy="116915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Abilene Christian Universit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" y="4648200"/>
            <a:ext cx="1152525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arding University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650" y="1743070"/>
            <a:ext cx="2286000" cy="78105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http://www.rwandans4water.org/wp-content/uploads/2010/04/OklahomaChristianUniversityLogo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708777"/>
            <a:ext cx="1714500" cy="12858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>
            <a:off x="5410200" y="312738"/>
            <a:ext cx="76200" cy="616426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16164" y="292884"/>
            <a:ext cx="45688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Colleges Accepting Church Contributions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75086" y="4917760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Board Meeting: Spring 1956</a:t>
            </a:r>
          </a:p>
          <a:p>
            <a:pPr algn="ctr"/>
            <a:r>
              <a:rPr lang="en-US" dirty="0"/>
              <a:t>Cope being pressured said:</a:t>
            </a:r>
          </a:p>
          <a:p>
            <a:pPr algn="ctr"/>
            <a:r>
              <a:rPr lang="en-US" dirty="0"/>
              <a:t>“My soul is not for sale, nor is this college.”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413375" y="304800"/>
            <a:ext cx="3730625" cy="4423577"/>
            <a:chOff x="5413375" y="304800"/>
            <a:chExt cx="3730625" cy="4423577"/>
          </a:xfrm>
        </p:grpSpPr>
        <p:pic>
          <p:nvPicPr>
            <p:cNvPr id="1030" name="Picture 6" descr="&quot;Education Above &amp; Beyond&quot;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6187" y="1743070"/>
              <a:ext cx="1752600" cy="1458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5413375" y="304800"/>
              <a:ext cx="357822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34" charset="0"/>
                </a:rPr>
                <a:t>Only One College</a:t>
              </a:r>
            </a:p>
            <a:p>
              <a:pPr algn="ctr"/>
              <a:r>
                <a:rPr lang="en-US" sz="28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34" charset="0"/>
                </a:rPr>
                <a:t>Did Not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00800" y="3370197"/>
              <a:ext cx="27432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James R. Cope</a:t>
              </a:r>
            </a:p>
            <a:p>
              <a:pPr algn="ctr"/>
              <a:r>
                <a:rPr lang="en-US" sz="24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President</a:t>
              </a:r>
            </a:p>
            <a:p>
              <a:pPr algn="ctr"/>
              <a:r>
                <a:rPr lang="en-US" sz="24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1949 - 1982</a:t>
              </a:r>
            </a:p>
          </p:txBody>
        </p:sp>
        <p:pic>
          <p:nvPicPr>
            <p:cNvPr id="20" name="Picture 4" descr="James Cope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2600" y="3309569"/>
              <a:ext cx="1120166" cy="1418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693983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College in church budget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Problem: no authority (Col. 3:17)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Problem: puts church in secular business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Problem: Organization between the church &amp; the work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6561C5-A6D4-F08F-4844-2BFB87CEC096}"/>
              </a:ext>
            </a:extLst>
          </p:cNvPr>
          <p:cNvSpPr txBox="1"/>
          <p:nvPr/>
        </p:nvSpPr>
        <p:spPr>
          <a:xfrm>
            <a:off x="753932" y="491202"/>
            <a:ext cx="8190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Institutional –vs- Non-Institutional</a:t>
            </a:r>
          </a:p>
        </p:txBody>
      </p:sp>
    </p:spTree>
    <p:extLst>
      <p:ext uri="{BB962C8B-B14F-4D97-AF65-F5344CB8AC3E}">
        <p14:creationId xmlns:p14="http://schemas.microsoft.com/office/powerpoint/2010/main" val="1784162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College in church budget</a:t>
            </a:r>
          </a:p>
          <a:p>
            <a:pPr marL="457200" indent="-457200" algn="l">
              <a:buFont typeface="+mj-lt"/>
              <a:buAutoNum type="alphaUcPeriod"/>
            </a:pPr>
            <a:endParaRPr lang="en-US" sz="10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Orphan home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The most noted of the issues (also carried emotion)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This was the main dividing issue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Historians suggest 80/20 split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Usually, small groups pulled off and started new works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Exceptions: Louisville, Tampa, Athens, Birmingham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6561C5-A6D4-F08F-4844-2BFB87CEC096}"/>
              </a:ext>
            </a:extLst>
          </p:cNvPr>
          <p:cNvSpPr txBox="1"/>
          <p:nvPr/>
        </p:nvSpPr>
        <p:spPr>
          <a:xfrm>
            <a:off x="753932" y="491202"/>
            <a:ext cx="8190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Institutional –vs- Non-Institutional</a:t>
            </a:r>
          </a:p>
        </p:txBody>
      </p:sp>
    </p:spTree>
    <p:extLst>
      <p:ext uri="{BB962C8B-B14F-4D97-AF65-F5344CB8AC3E}">
        <p14:creationId xmlns:p14="http://schemas.microsoft.com/office/powerpoint/2010/main" val="631657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3276600" y="2667000"/>
            <a:ext cx="2819400" cy="2057400"/>
          </a:xfrm>
          <a:prstGeom prst="roundRect">
            <a:avLst>
              <a:gd name="adj" fmla="val 20900"/>
            </a:avLst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Benevolent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Society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“Orphan Home”</a:t>
            </a:r>
          </a:p>
        </p:txBody>
      </p:sp>
      <p:sp>
        <p:nvSpPr>
          <p:cNvPr id="4" name="Oval 3"/>
          <p:cNvSpPr/>
          <p:nvPr/>
        </p:nvSpPr>
        <p:spPr>
          <a:xfrm>
            <a:off x="576943" y="1447800"/>
            <a:ext cx="1371600" cy="1219200"/>
          </a:xfrm>
          <a:prstGeom prst="ellipse">
            <a:avLst/>
          </a:prstGeom>
          <a:solidFill>
            <a:schemeClr val="tx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Local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Church</a:t>
            </a:r>
          </a:p>
        </p:txBody>
      </p:sp>
      <p:sp>
        <p:nvSpPr>
          <p:cNvPr id="5" name="Oval 4"/>
          <p:cNvSpPr/>
          <p:nvPr/>
        </p:nvSpPr>
        <p:spPr>
          <a:xfrm>
            <a:off x="576943" y="2773438"/>
            <a:ext cx="1371600" cy="1219200"/>
          </a:xfrm>
          <a:prstGeom prst="ellipse">
            <a:avLst/>
          </a:prstGeom>
          <a:solidFill>
            <a:schemeClr val="tx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Local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Church</a:t>
            </a:r>
          </a:p>
        </p:txBody>
      </p:sp>
      <p:sp>
        <p:nvSpPr>
          <p:cNvPr id="6" name="Oval 5"/>
          <p:cNvSpPr/>
          <p:nvPr/>
        </p:nvSpPr>
        <p:spPr>
          <a:xfrm>
            <a:off x="576943" y="4099076"/>
            <a:ext cx="1371600" cy="1219200"/>
          </a:xfrm>
          <a:prstGeom prst="ellipse">
            <a:avLst/>
          </a:prstGeom>
          <a:solidFill>
            <a:schemeClr val="tx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Local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Church</a:t>
            </a:r>
          </a:p>
        </p:txBody>
      </p:sp>
      <p:sp>
        <p:nvSpPr>
          <p:cNvPr id="7" name="Oval 6"/>
          <p:cNvSpPr/>
          <p:nvPr/>
        </p:nvSpPr>
        <p:spPr>
          <a:xfrm>
            <a:off x="576943" y="5424714"/>
            <a:ext cx="1371600" cy="1219200"/>
          </a:xfrm>
          <a:prstGeom prst="ellipse">
            <a:avLst/>
          </a:prstGeom>
          <a:solidFill>
            <a:schemeClr val="tx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Local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Church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948543" y="2286000"/>
            <a:ext cx="1175657" cy="914400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948543" y="3505200"/>
            <a:ext cx="1175657" cy="76200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2057400" y="4099076"/>
            <a:ext cx="1066800" cy="472924"/>
          </a:xfrm>
          <a:prstGeom prst="straightConnector1">
            <a:avLst/>
          </a:prstGeom>
          <a:ln w="38100">
            <a:solidFill>
              <a:srgbClr val="FFFF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1948543" y="4572000"/>
            <a:ext cx="1328057" cy="1066800"/>
          </a:xfrm>
          <a:prstGeom prst="straightConnector1">
            <a:avLst/>
          </a:prstGeom>
          <a:ln w="38100">
            <a:solidFill>
              <a:srgbClr val="FFFF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438400" y="2286000"/>
            <a:ext cx="22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$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09800" y="2935514"/>
            <a:ext cx="22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$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20685" y="3775910"/>
            <a:ext cx="22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$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56971" y="4601474"/>
            <a:ext cx="22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$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6172200" y="3695700"/>
            <a:ext cx="990600" cy="0"/>
          </a:xfrm>
          <a:prstGeom prst="straightConnector1">
            <a:avLst/>
          </a:prstGeom>
          <a:ln w="5715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010400" y="3218646"/>
            <a:ext cx="182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Care of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Needy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10429" y="5200633"/>
            <a:ext cx="4648200" cy="1200329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A Separate Organization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Between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The Church And The Work</a:t>
            </a: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685800" y="304800"/>
            <a:ext cx="7772400" cy="6858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FFFFFF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FFFFFF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FFFFFF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FFFFFF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FFFFFF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FFFFFF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FFFFFF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FFFFFF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eestyle Script" pitchFamily="66" charset="0"/>
                <a:ea typeface="+mn-ea"/>
                <a:cs typeface="+mn-cs"/>
              </a:rPr>
              <a:t>The Benevolent Society </a:t>
            </a: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A9742020-9E42-B0EA-58BD-8569EC789DDB}"/>
              </a:ext>
            </a:extLst>
          </p:cNvPr>
          <p:cNvCxnSpPr/>
          <p:nvPr/>
        </p:nvCxnSpPr>
        <p:spPr>
          <a:xfrm flipV="1">
            <a:off x="2057400" y="4066827"/>
            <a:ext cx="1066800" cy="472924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EE2DAC2-9F01-B8B1-2C5C-30EF64A38AD0}"/>
              </a:ext>
            </a:extLst>
          </p:cNvPr>
          <p:cNvCxnSpPr/>
          <p:nvPr/>
        </p:nvCxnSpPr>
        <p:spPr>
          <a:xfrm flipV="1">
            <a:off x="1948543" y="4539751"/>
            <a:ext cx="1328057" cy="1066800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61262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College in church budget</a:t>
            </a:r>
          </a:p>
          <a:p>
            <a:pPr marL="457200" indent="-457200" algn="l">
              <a:buFont typeface="+mj-lt"/>
              <a:buAutoNum type="alphaUcPeriod"/>
            </a:pPr>
            <a:endParaRPr lang="en-US" sz="10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Orphan home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The most noted of the issues (also carried emotion)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This was the main dividing issue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Problem: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No Bible authority (Col. 3:17)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An organization between the church &amp; work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Church can do its own work (Acts 6; 1 Tim. 5:16)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6561C5-A6D4-F08F-4844-2BFB87CEC096}"/>
              </a:ext>
            </a:extLst>
          </p:cNvPr>
          <p:cNvSpPr txBox="1"/>
          <p:nvPr/>
        </p:nvSpPr>
        <p:spPr>
          <a:xfrm>
            <a:off x="753932" y="491202"/>
            <a:ext cx="8190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Institutional –vs- Non-Institutional</a:t>
            </a:r>
          </a:p>
        </p:txBody>
      </p:sp>
    </p:spTree>
    <p:extLst>
      <p:ext uri="{BB962C8B-B14F-4D97-AF65-F5344CB8AC3E}">
        <p14:creationId xmlns:p14="http://schemas.microsoft.com/office/powerpoint/2010/main" val="24482945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College in church budget</a:t>
            </a:r>
          </a:p>
          <a:p>
            <a:pPr marL="457200" indent="-457200" algn="l">
              <a:buFont typeface="+mj-lt"/>
              <a:buAutoNum type="alphaUcPeriod"/>
            </a:pPr>
            <a:endParaRPr lang="en-US" sz="10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Orphan home</a:t>
            </a:r>
          </a:p>
          <a:p>
            <a:pPr marL="457200" indent="-457200" algn="l">
              <a:buFont typeface="+mj-lt"/>
              <a:buAutoNum type="alphaUcPeriod"/>
            </a:pPr>
            <a:endParaRPr lang="en-US" sz="10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Sponsoring church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The second major issue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6561C5-A6D4-F08F-4844-2BFB87CEC096}"/>
              </a:ext>
            </a:extLst>
          </p:cNvPr>
          <p:cNvSpPr txBox="1"/>
          <p:nvPr/>
        </p:nvSpPr>
        <p:spPr>
          <a:xfrm>
            <a:off x="753932" y="491202"/>
            <a:ext cx="8190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Institutional –vs- Non-Institutional</a:t>
            </a:r>
          </a:p>
        </p:txBody>
      </p:sp>
    </p:spTree>
    <p:extLst>
      <p:ext uri="{BB962C8B-B14F-4D97-AF65-F5344CB8AC3E}">
        <p14:creationId xmlns:p14="http://schemas.microsoft.com/office/powerpoint/2010/main" val="19874204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685800" y="304800"/>
            <a:ext cx="7772400" cy="6858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FFFFFF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FFFFFF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FFFFFF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FFFFFF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FFFFFF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FFFFFF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FFFFFF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FFFFFF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eestyle Script" pitchFamily="66" charset="0"/>
                <a:ea typeface="+mn-ea"/>
                <a:cs typeface="+mn-cs"/>
              </a:rPr>
              <a:t>Sponsoring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eestyle Script" pitchFamily="66" charset="0"/>
                <a:ea typeface="+mn-ea"/>
                <a:cs typeface="+mn-cs"/>
              </a:rPr>
              <a:t> 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eestyle Script" pitchFamily="66" charset="0"/>
                <a:ea typeface="+mn-ea"/>
                <a:cs typeface="+mn-cs"/>
              </a:rPr>
              <a:t>Church</a:t>
            </a:r>
          </a:p>
        </p:txBody>
      </p:sp>
      <p:sp>
        <p:nvSpPr>
          <p:cNvPr id="7" name="Oval 6"/>
          <p:cNvSpPr/>
          <p:nvPr/>
        </p:nvSpPr>
        <p:spPr>
          <a:xfrm>
            <a:off x="576943" y="1447800"/>
            <a:ext cx="1371600" cy="1219200"/>
          </a:xfrm>
          <a:prstGeom prst="ellipse">
            <a:avLst/>
          </a:prstGeom>
          <a:solidFill>
            <a:schemeClr val="tx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Local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Church</a:t>
            </a:r>
          </a:p>
        </p:txBody>
      </p:sp>
      <p:sp>
        <p:nvSpPr>
          <p:cNvPr id="8" name="Oval 7"/>
          <p:cNvSpPr/>
          <p:nvPr/>
        </p:nvSpPr>
        <p:spPr>
          <a:xfrm>
            <a:off x="576943" y="2773438"/>
            <a:ext cx="1371600" cy="1219200"/>
          </a:xfrm>
          <a:prstGeom prst="ellipse">
            <a:avLst/>
          </a:prstGeom>
          <a:solidFill>
            <a:schemeClr val="tx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Local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Church</a:t>
            </a:r>
          </a:p>
        </p:txBody>
      </p:sp>
      <p:sp>
        <p:nvSpPr>
          <p:cNvPr id="9" name="Oval 8"/>
          <p:cNvSpPr/>
          <p:nvPr/>
        </p:nvSpPr>
        <p:spPr>
          <a:xfrm>
            <a:off x="576943" y="4099076"/>
            <a:ext cx="1371600" cy="1219200"/>
          </a:xfrm>
          <a:prstGeom prst="ellipse">
            <a:avLst/>
          </a:prstGeom>
          <a:solidFill>
            <a:schemeClr val="tx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Local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Church</a:t>
            </a:r>
          </a:p>
        </p:txBody>
      </p:sp>
      <p:sp>
        <p:nvSpPr>
          <p:cNvPr id="10" name="Oval 9"/>
          <p:cNvSpPr/>
          <p:nvPr/>
        </p:nvSpPr>
        <p:spPr>
          <a:xfrm>
            <a:off x="576943" y="5424714"/>
            <a:ext cx="1371600" cy="1219200"/>
          </a:xfrm>
          <a:prstGeom prst="ellipse">
            <a:avLst/>
          </a:prstGeom>
          <a:solidFill>
            <a:schemeClr val="tx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Local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Church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948543" y="2286000"/>
            <a:ext cx="1175657" cy="914400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948543" y="3505200"/>
            <a:ext cx="1175657" cy="76200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2057400" y="4099076"/>
            <a:ext cx="1066800" cy="472924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1948543" y="4572000"/>
            <a:ext cx="1328057" cy="1066800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438400" y="2286000"/>
            <a:ext cx="2286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$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09800" y="2935514"/>
            <a:ext cx="2286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$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20685" y="3775910"/>
            <a:ext cx="2286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$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56971" y="4601474"/>
            <a:ext cx="2286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$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6172200" y="3695700"/>
            <a:ext cx="990600" cy="0"/>
          </a:xfrm>
          <a:prstGeom prst="straightConnector1">
            <a:avLst/>
          </a:prstGeom>
          <a:ln w="5715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010400" y="3218646"/>
            <a:ext cx="182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Preach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Gospel</a:t>
            </a:r>
          </a:p>
        </p:txBody>
      </p:sp>
      <p:sp>
        <p:nvSpPr>
          <p:cNvPr id="2" name="Oval 1"/>
          <p:cNvSpPr/>
          <p:nvPr/>
        </p:nvSpPr>
        <p:spPr>
          <a:xfrm>
            <a:off x="3124200" y="2341144"/>
            <a:ext cx="3048000" cy="2709111"/>
          </a:xfrm>
          <a:prstGeom prst="ellipse">
            <a:avLst/>
          </a:prstGeom>
          <a:solidFill>
            <a:schemeClr val="tx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Sponsoring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Church</a:t>
            </a:r>
          </a:p>
        </p:txBody>
      </p:sp>
    </p:spTree>
    <p:extLst>
      <p:ext uri="{BB962C8B-B14F-4D97-AF65-F5344CB8AC3E}">
        <p14:creationId xmlns:p14="http://schemas.microsoft.com/office/powerpoint/2010/main" val="12343662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College in church budget</a:t>
            </a:r>
          </a:p>
          <a:p>
            <a:pPr marL="457200" indent="-457200" algn="l">
              <a:buFont typeface="+mj-lt"/>
              <a:buAutoNum type="alphaUcPeriod"/>
            </a:pPr>
            <a:endParaRPr lang="en-US" sz="10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Orphan home</a:t>
            </a:r>
          </a:p>
          <a:p>
            <a:pPr marL="457200" indent="-457200" algn="l">
              <a:buFont typeface="+mj-lt"/>
              <a:buAutoNum type="alphaUcPeriod"/>
            </a:pPr>
            <a:endParaRPr lang="en-US" sz="10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Sponsoring church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The second major issue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The problem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No Bible authority (Col. 3:17)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Violates the limitation of elders’ authority (1 Pet. 5:1-4)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6561C5-A6D4-F08F-4844-2BFB87CEC096}"/>
              </a:ext>
            </a:extLst>
          </p:cNvPr>
          <p:cNvSpPr txBox="1"/>
          <p:nvPr/>
        </p:nvSpPr>
        <p:spPr>
          <a:xfrm>
            <a:off x="753932" y="491202"/>
            <a:ext cx="8190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Institutional –vs- Non-Institutional</a:t>
            </a:r>
          </a:p>
        </p:txBody>
      </p:sp>
    </p:spTree>
    <p:extLst>
      <p:ext uri="{BB962C8B-B14F-4D97-AF65-F5344CB8AC3E}">
        <p14:creationId xmlns:p14="http://schemas.microsoft.com/office/powerpoint/2010/main" val="4660562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College in church budget</a:t>
            </a:r>
          </a:p>
          <a:p>
            <a:pPr marL="457200" indent="-457200" algn="l">
              <a:buFont typeface="+mj-lt"/>
              <a:buAutoNum type="alphaUcPeriod"/>
            </a:pPr>
            <a:endParaRPr lang="en-US" sz="10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Orphan home</a:t>
            </a:r>
          </a:p>
          <a:p>
            <a:pPr marL="457200" indent="-457200" algn="l">
              <a:buFont typeface="+mj-lt"/>
              <a:buAutoNum type="alphaUcPeriod"/>
            </a:pPr>
            <a:endParaRPr lang="en-US" sz="10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Sponsoring church</a:t>
            </a:r>
          </a:p>
          <a:p>
            <a:pPr marL="457200" indent="-457200" algn="l">
              <a:buFont typeface="+mj-lt"/>
              <a:buAutoNum type="alphaUcPeriod"/>
            </a:pPr>
            <a:endParaRPr lang="en-US" sz="10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Social gospel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All of these issues were social gospel issues – but it grew by late 1960’s and into the 1970’s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rgbClr val="000000"/>
                </a:solidFill>
              </a:rPr>
              <a:t>Included: Fellowship halls, church kitchens, bus ministries, gyms, ball teams, and gimmick to draw crowds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6561C5-A6D4-F08F-4844-2BFB87CEC096}"/>
              </a:ext>
            </a:extLst>
          </p:cNvPr>
          <p:cNvSpPr txBox="1"/>
          <p:nvPr/>
        </p:nvSpPr>
        <p:spPr>
          <a:xfrm>
            <a:off x="753932" y="491202"/>
            <a:ext cx="8190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Institutional –vs- Non-Institutional</a:t>
            </a:r>
          </a:p>
        </p:txBody>
      </p:sp>
    </p:spTree>
    <p:extLst>
      <p:ext uri="{BB962C8B-B14F-4D97-AF65-F5344CB8AC3E}">
        <p14:creationId xmlns:p14="http://schemas.microsoft.com/office/powerpoint/2010/main" val="35056131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685800" y="304800"/>
            <a:ext cx="7772400" cy="6858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FFFFFF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FFFFFF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FFFFFF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FFFFFF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FFFFFF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FFFFFF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FFFFFF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FFFFFF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eestyle Script" pitchFamily="66" charset="0"/>
                <a:ea typeface="+mn-ea"/>
                <a:cs typeface="+mn-cs"/>
              </a:rPr>
              <a:t>The Social Gospel Defined</a:t>
            </a:r>
          </a:p>
        </p:txBody>
      </p:sp>
      <p:sp>
        <p:nvSpPr>
          <p:cNvPr id="7" name="Rectangle 6"/>
          <p:cNvSpPr/>
          <p:nvPr/>
        </p:nvSpPr>
        <p:spPr>
          <a:xfrm>
            <a:off x="2765319" y="1431275"/>
            <a:ext cx="361336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 w="11430"/>
                <a:solidFill>
                  <a:srgbClr val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A Great Shift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31AAB4C-3930-4A5E-A84C-B45E7371DE6C}"/>
              </a:ext>
            </a:extLst>
          </p:cNvPr>
          <p:cNvGrpSpPr/>
          <p:nvPr/>
        </p:nvGrpSpPr>
        <p:grpSpPr>
          <a:xfrm>
            <a:off x="1219200" y="2743200"/>
            <a:ext cx="6934200" cy="1077686"/>
            <a:chOff x="1219200" y="3124200"/>
            <a:chExt cx="6934200" cy="1077686"/>
          </a:xfrm>
        </p:grpSpPr>
        <p:sp>
          <p:nvSpPr>
            <p:cNvPr id="13" name="Right Arrow 5">
              <a:extLst>
                <a:ext uri="{FF2B5EF4-FFF2-40B4-BE49-F238E27FC236}">
                  <a16:creationId xmlns:a16="http://schemas.microsoft.com/office/drawing/2014/main" id="{36F54BAF-CFC5-4BE6-9B76-60E3A1A253BD}"/>
                </a:ext>
              </a:extLst>
            </p:cNvPr>
            <p:cNvSpPr/>
            <p:nvPr/>
          </p:nvSpPr>
          <p:spPr>
            <a:xfrm>
              <a:off x="3341914" y="3257550"/>
              <a:ext cx="2362200" cy="800100"/>
            </a:xfrm>
            <a:prstGeom prst="rightArrow">
              <a:avLst/>
            </a:prstGeom>
            <a:solidFill>
              <a:schemeClr val="tx2"/>
            </a:solidFill>
            <a:ln w="12700"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7348FB-E168-4897-96A3-39932A456443}"/>
                </a:ext>
              </a:extLst>
            </p:cNvPr>
            <p:cNvSpPr/>
            <p:nvPr/>
          </p:nvSpPr>
          <p:spPr>
            <a:xfrm>
              <a:off x="1219200" y="3135086"/>
              <a:ext cx="2362200" cy="10668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2B3535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Spiritual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1905188-C592-4726-B75E-A6DF6C41AA2D}"/>
                </a:ext>
              </a:extLst>
            </p:cNvPr>
            <p:cNvSpPr/>
            <p:nvPr/>
          </p:nvSpPr>
          <p:spPr>
            <a:xfrm>
              <a:off x="5791200" y="3124200"/>
              <a:ext cx="2362200" cy="1066800"/>
            </a:xfrm>
            <a:prstGeom prst="rect">
              <a:avLst/>
            </a:prstGeom>
            <a:solidFill>
              <a:srgbClr val="00CC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2B3535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Social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35C5DE1-22BE-4FF8-808D-64C80769C7EF}"/>
              </a:ext>
            </a:extLst>
          </p:cNvPr>
          <p:cNvGrpSpPr/>
          <p:nvPr/>
        </p:nvGrpSpPr>
        <p:grpSpPr>
          <a:xfrm>
            <a:off x="1219200" y="4103914"/>
            <a:ext cx="6934200" cy="1077686"/>
            <a:chOff x="1219200" y="3124200"/>
            <a:chExt cx="6934200" cy="1077686"/>
          </a:xfrm>
        </p:grpSpPr>
        <p:sp>
          <p:nvSpPr>
            <p:cNvPr id="17" name="Right Arrow 8">
              <a:extLst>
                <a:ext uri="{FF2B5EF4-FFF2-40B4-BE49-F238E27FC236}">
                  <a16:creationId xmlns:a16="http://schemas.microsoft.com/office/drawing/2014/main" id="{6011FC82-9268-41E4-8DE8-19A894212934}"/>
                </a:ext>
              </a:extLst>
            </p:cNvPr>
            <p:cNvSpPr/>
            <p:nvPr/>
          </p:nvSpPr>
          <p:spPr>
            <a:xfrm>
              <a:off x="3341914" y="3257550"/>
              <a:ext cx="2362200" cy="800100"/>
            </a:xfrm>
            <a:prstGeom prst="rightArrow">
              <a:avLst/>
            </a:prstGeom>
            <a:solidFill>
              <a:schemeClr val="tx2"/>
            </a:solidFill>
            <a:ln w="12700"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E4A36B8-960B-4D0A-AC3B-43A6E6B7E0C1}"/>
                </a:ext>
              </a:extLst>
            </p:cNvPr>
            <p:cNvSpPr/>
            <p:nvPr/>
          </p:nvSpPr>
          <p:spPr>
            <a:xfrm>
              <a:off x="1219200" y="3135086"/>
              <a:ext cx="2362200" cy="1066800"/>
            </a:xfrm>
            <a:prstGeom prst="rect">
              <a:avLst/>
            </a:prstGeom>
            <a:solidFill>
              <a:srgbClr val="3333CC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Individual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FB30E40-5AC3-40C9-BFD3-463D4BFFFDF5}"/>
                </a:ext>
              </a:extLst>
            </p:cNvPr>
            <p:cNvSpPr/>
            <p:nvPr/>
          </p:nvSpPr>
          <p:spPr>
            <a:xfrm>
              <a:off x="5791200" y="3124200"/>
              <a:ext cx="2362200" cy="1066800"/>
            </a:xfrm>
            <a:prstGeom prst="rect">
              <a:avLst/>
            </a:prstGeom>
            <a:solidFill>
              <a:srgbClr val="83B08F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2B3535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Church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29851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College in church budget</a:t>
            </a:r>
          </a:p>
          <a:p>
            <a:pPr marL="457200" indent="-457200" algn="l">
              <a:buFont typeface="+mj-lt"/>
              <a:buAutoNum type="alphaUcPeriod"/>
            </a:pPr>
            <a:endParaRPr lang="en-US" sz="10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Orphan home</a:t>
            </a:r>
          </a:p>
          <a:p>
            <a:pPr marL="457200" indent="-457200" algn="l">
              <a:buFont typeface="+mj-lt"/>
              <a:buAutoNum type="alphaUcPeriod"/>
            </a:pPr>
            <a:endParaRPr lang="en-US" sz="10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Sponsoring church</a:t>
            </a:r>
          </a:p>
          <a:p>
            <a:pPr marL="457200" indent="-457200" algn="l">
              <a:buFont typeface="+mj-lt"/>
              <a:buAutoNum type="alphaUcPeriod"/>
            </a:pPr>
            <a:endParaRPr lang="en-US" sz="10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Social gospel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000000"/>
                </a:solidFill>
              </a:rPr>
              <a:t>No Bible authority (Col. 3:17)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000000"/>
                </a:solidFill>
              </a:rPr>
              <a:t>Puts church in recreation and social work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000000"/>
                </a:solidFill>
              </a:rPr>
              <a:t>Has church involved in work of the individual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6561C5-A6D4-F08F-4844-2BFB87CEC096}"/>
              </a:ext>
            </a:extLst>
          </p:cNvPr>
          <p:cNvSpPr txBox="1"/>
          <p:nvPr/>
        </p:nvSpPr>
        <p:spPr>
          <a:xfrm>
            <a:off x="753932" y="491202"/>
            <a:ext cx="8190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Institutional –vs- Non-Institutional</a:t>
            </a:r>
          </a:p>
        </p:txBody>
      </p:sp>
    </p:spTree>
    <p:extLst>
      <p:ext uri="{BB962C8B-B14F-4D97-AF65-F5344CB8AC3E}">
        <p14:creationId xmlns:p14="http://schemas.microsoft.com/office/powerpoint/2010/main" val="11703913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9" name="Oval 11"/>
          <p:cNvSpPr>
            <a:spLocks noChangeArrowheads="1"/>
          </p:cNvSpPr>
          <p:nvPr/>
        </p:nvSpPr>
        <p:spPr bwMode="auto">
          <a:xfrm>
            <a:off x="3429000" y="2209800"/>
            <a:ext cx="2514600" cy="9906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1 Tim. 5:16</a:t>
            </a:r>
          </a:p>
        </p:txBody>
      </p:sp>
      <p:sp>
        <p:nvSpPr>
          <p:cNvPr id="150532" name="Rectangle 4"/>
          <p:cNvSpPr>
            <a:spLocks noChangeArrowheads="1"/>
          </p:cNvSpPr>
          <p:nvPr/>
        </p:nvSpPr>
        <p:spPr bwMode="auto">
          <a:xfrm>
            <a:off x="0" y="0"/>
            <a:ext cx="9144000" cy="1371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 Difference In The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Individual &amp; The Church</a:t>
            </a:r>
          </a:p>
        </p:txBody>
      </p:sp>
      <p:sp>
        <p:nvSpPr>
          <p:cNvPr id="150538" name="Text Box 10"/>
          <p:cNvSpPr txBox="1">
            <a:spLocks noChangeArrowheads="1"/>
          </p:cNvSpPr>
          <p:nvPr/>
        </p:nvSpPr>
        <p:spPr bwMode="auto">
          <a:xfrm>
            <a:off x="838200" y="2971800"/>
            <a:ext cx="7772400" cy="22987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If any man or woman that believeth have widows, let them relieve them, and let not the church be charged; that it may relieve them that are widows indeed.</a:t>
            </a:r>
          </a:p>
        </p:txBody>
      </p:sp>
      <p:grpSp>
        <p:nvGrpSpPr>
          <p:cNvPr id="150543" name="Group 15"/>
          <p:cNvGrpSpPr>
            <a:grpSpLocks/>
          </p:cNvGrpSpPr>
          <p:nvPr/>
        </p:nvGrpSpPr>
        <p:grpSpPr bwMode="auto">
          <a:xfrm>
            <a:off x="1447800" y="1524000"/>
            <a:ext cx="3505200" cy="2057400"/>
            <a:chOff x="912" y="960"/>
            <a:chExt cx="2208" cy="1296"/>
          </a:xfrm>
        </p:grpSpPr>
        <p:sp>
          <p:nvSpPr>
            <p:cNvPr id="150541" name="Rectangle 13"/>
            <p:cNvSpPr>
              <a:spLocks noChangeArrowheads="1"/>
            </p:cNvSpPr>
            <p:nvPr/>
          </p:nvSpPr>
          <p:spPr bwMode="auto">
            <a:xfrm>
              <a:off x="1296" y="1920"/>
              <a:ext cx="1824" cy="336"/>
            </a:xfrm>
            <a:prstGeom prst="rect">
              <a:avLst/>
            </a:prstGeom>
            <a:noFill/>
            <a:ln w="76200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50542" name="Line 14"/>
            <p:cNvSpPr>
              <a:spLocks noChangeShapeType="1"/>
            </p:cNvSpPr>
            <p:nvPr/>
          </p:nvSpPr>
          <p:spPr bwMode="auto">
            <a:xfrm>
              <a:off x="912" y="960"/>
              <a:ext cx="768" cy="960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sp>
        <p:nvSpPr>
          <p:cNvPr id="150544" name="Rectangle 16"/>
          <p:cNvSpPr>
            <a:spLocks noChangeArrowheads="1"/>
          </p:cNvSpPr>
          <p:nvPr/>
        </p:nvSpPr>
        <p:spPr bwMode="auto">
          <a:xfrm>
            <a:off x="762000" y="4114800"/>
            <a:ext cx="5105400" cy="609600"/>
          </a:xfrm>
          <a:prstGeom prst="rect">
            <a:avLst/>
          </a:prstGeom>
          <a:noFill/>
          <a:ln w="76200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50545" name="Line 17"/>
          <p:cNvSpPr>
            <a:spLocks noChangeShapeType="1"/>
          </p:cNvSpPr>
          <p:nvPr/>
        </p:nvSpPr>
        <p:spPr bwMode="auto">
          <a:xfrm flipV="1">
            <a:off x="5715000" y="1752600"/>
            <a:ext cx="1981200" cy="236220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11951A-584D-4381-825F-65C6173242E9}" type="slidenum">
              <a:rPr kumimoji="0" lang="en-US" sz="1000" b="0" i="0" u="none" strike="noStrike" kern="1200" cap="none" spc="0" normalizeH="0" baseline="-2500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0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14" name="Picture 11" descr="C:\Documents and Settings\Donnie\Local Settings\Temporary Internet Files\Content.IE5\TNDCW2JQ\MCj0432625000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0871" y="67469"/>
            <a:ext cx="1685131" cy="1685131"/>
          </a:xfrm>
          <a:prstGeom prst="rect">
            <a:avLst/>
          </a:prstGeom>
          <a:noFill/>
        </p:spPr>
      </p:pic>
      <p:grpSp>
        <p:nvGrpSpPr>
          <p:cNvPr id="36" name="Group 35"/>
          <p:cNvGrpSpPr/>
          <p:nvPr/>
        </p:nvGrpSpPr>
        <p:grpSpPr>
          <a:xfrm>
            <a:off x="6850027" y="53441"/>
            <a:ext cx="1981200" cy="1926166"/>
            <a:chOff x="3048000" y="1228635"/>
            <a:chExt cx="4648200" cy="4114800"/>
          </a:xfrm>
        </p:grpSpPr>
        <p:grpSp>
          <p:nvGrpSpPr>
            <p:cNvPr id="37" name="Group 20"/>
            <p:cNvGrpSpPr/>
            <p:nvPr/>
          </p:nvGrpSpPr>
          <p:grpSpPr>
            <a:xfrm>
              <a:off x="3429000" y="1228635"/>
              <a:ext cx="4267200" cy="2514600"/>
              <a:chOff x="4876800" y="1295400"/>
              <a:chExt cx="4267200" cy="2514600"/>
            </a:xfrm>
          </p:grpSpPr>
          <p:pic>
            <p:nvPicPr>
              <p:cNvPr id="47" name="Picture 12" descr="C:\Documents and Settings\Donnie\Local Settings\Temporary Internet Files\Content.IE5\7ZVCNS1P\MCj0432609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562600" y="1295400"/>
                <a:ext cx="1828800" cy="1828800"/>
              </a:xfrm>
              <a:prstGeom prst="rect">
                <a:avLst/>
              </a:prstGeom>
              <a:noFill/>
            </p:spPr>
          </p:pic>
          <p:pic>
            <p:nvPicPr>
              <p:cNvPr id="48" name="Picture 11" descr="C:\Documents and Settings\Donnie\Local Settings\Temporary Internet Files\Content.IE5\TNDCW2JQ\MCj04326250000[1]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876800" y="1447800"/>
                <a:ext cx="1600200" cy="1600200"/>
              </a:xfrm>
              <a:prstGeom prst="rect">
                <a:avLst/>
              </a:prstGeom>
              <a:noFill/>
            </p:spPr>
          </p:pic>
          <p:pic>
            <p:nvPicPr>
              <p:cNvPr id="49" name="Picture 13" descr="C:\Documents and Settings\Donnie\Local Settings\Temporary Internet Files\Content.IE5\L1V11MNQ\MCj04316140000[1]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6467475" y="1371600"/>
                <a:ext cx="1828800" cy="1828800"/>
              </a:xfrm>
              <a:prstGeom prst="rect">
                <a:avLst/>
              </a:prstGeom>
              <a:noFill/>
            </p:spPr>
          </p:pic>
          <p:pic>
            <p:nvPicPr>
              <p:cNvPr id="50" name="Picture 14" descr="C:\Documents and Settings\Donnie\Local Settings\Temporary Internet Files\Content.IE5\7ZVCNS1P\MCj04316010000[1]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7315200" y="1371600"/>
                <a:ext cx="1828800" cy="1828800"/>
              </a:xfrm>
              <a:prstGeom prst="rect">
                <a:avLst/>
              </a:prstGeom>
              <a:noFill/>
            </p:spPr>
          </p:pic>
          <p:pic>
            <p:nvPicPr>
              <p:cNvPr id="51" name="Picture 15" descr="C:\Documents and Settings\Donnie\Local Settings\Temporary Internet Files\Content.IE5\1ZRCUT1B\MCj0431641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flipH="1">
                <a:off x="7429500" y="2057400"/>
                <a:ext cx="1714500" cy="1714500"/>
              </a:xfrm>
              <a:prstGeom prst="rect">
                <a:avLst/>
              </a:prstGeom>
              <a:noFill/>
            </p:spPr>
          </p:pic>
          <p:pic>
            <p:nvPicPr>
              <p:cNvPr id="52" name="Picture 16" descr="C:\Documents and Settings\Donnie\Local Settings\Temporary Internet Files\Content.IE5\3J0W0GQY\MCj04326230000[1].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334000" y="1981200"/>
                <a:ext cx="1828800" cy="1828800"/>
              </a:xfrm>
              <a:prstGeom prst="rect">
                <a:avLst/>
              </a:prstGeom>
              <a:noFill/>
            </p:spPr>
          </p:pic>
          <p:pic>
            <p:nvPicPr>
              <p:cNvPr id="53" name="Picture 17" descr="C:\Documents and Settings\Donnie\Local Settings\Temporary Internet Files\Content.IE5\TNDCW2JQ\MCj04326120000[1].pn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6019800" y="2057400"/>
                <a:ext cx="1725612" cy="1725612"/>
              </a:xfrm>
              <a:prstGeom prst="rect">
                <a:avLst/>
              </a:prstGeom>
              <a:noFill/>
            </p:spPr>
          </p:pic>
          <p:pic>
            <p:nvPicPr>
              <p:cNvPr id="54" name="Picture 18" descr="C:\Documents and Settings\Donnie\Local Settings\Temporary Internet Files\Content.IE5\E51G5CIU\MCj04326220000[1].png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 flipH="1">
                <a:off x="6781799" y="2133600"/>
                <a:ext cx="1676400" cy="1676400"/>
              </a:xfrm>
              <a:prstGeom prst="rect">
                <a:avLst/>
              </a:prstGeom>
              <a:noFill/>
            </p:spPr>
          </p:pic>
        </p:grpSp>
        <p:grpSp>
          <p:nvGrpSpPr>
            <p:cNvPr id="38" name="Group 21"/>
            <p:cNvGrpSpPr/>
            <p:nvPr/>
          </p:nvGrpSpPr>
          <p:grpSpPr>
            <a:xfrm flipH="1">
              <a:off x="3048000" y="2828835"/>
              <a:ext cx="4267200" cy="2514600"/>
              <a:chOff x="4876800" y="1295400"/>
              <a:chExt cx="4267200" cy="2514600"/>
            </a:xfrm>
          </p:grpSpPr>
          <p:pic>
            <p:nvPicPr>
              <p:cNvPr id="39" name="Picture 12" descr="C:\Documents and Settings\Donnie\Local Settings\Temporary Internet Files\Content.IE5\7ZVCNS1P\MCj0432609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562600" y="1295400"/>
                <a:ext cx="1828800" cy="1828800"/>
              </a:xfrm>
              <a:prstGeom prst="rect">
                <a:avLst/>
              </a:prstGeom>
              <a:noFill/>
            </p:spPr>
          </p:pic>
          <p:pic>
            <p:nvPicPr>
              <p:cNvPr id="40" name="Picture 11" descr="C:\Documents and Settings\Donnie\Local Settings\Temporary Internet Files\Content.IE5\TNDCW2JQ\MCj04326250000[1]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876800" y="1447800"/>
                <a:ext cx="1600200" cy="1600200"/>
              </a:xfrm>
              <a:prstGeom prst="rect">
                <a:avLst/>
              </a:prstGeom>
              <a:noFill/>
            </p:spPr>
          </p:pic>
          <p:pic>
            <p:nvPicPr>
              <p:cNvPr id="41" name="Picture 13" descr="C:\Documents and Settings\Donnie\Local Settings\Temporary Internet Files\Content.IE5\L1V11MNQ\MCj04316140000[1]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6467475" y="1371600"/>
                <a:ext cx="1828800" cy="1828800"/>
              </a:xfrm>
              <a:prstGeom prst="rect">
                <a:avLst/>
              </a:prstGeom>
              <a:noFill/>
            </p:spPr>
          </p:pic>
          <p:pic>
            <p:nvPicPr>
              <p:cNvPr id="42" name="Picture 14" descr="C:\Documents and Settings\Donnie\Local Settings\Temporary Internet Files\Content.IE5\7ZVCNS1P\MCj04316010000[1]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7315200" y="1371600"/>
                <a:ext cx="1828800" cy="1828800"/>
              </a:xfrm>
              <a:prstGeom prst="rect">
                <a:avLst/>
              </a:prstGeom>
              <a:noFill/>
            </p:spPr>
          </p:pic>
          <p:pic>
            <p:nvPicPr>
              <p:cNvPr id="43" name="Picture 15" descr="C:\Documents and Settings\Donnie\Local Settings\Temporary Internet Files\Content.IE5\1ZRCUT1B\MCj0431641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flipH="1">
                <a:off x="7429500" y="2057400"/>
                <a:ext cx="1714500" cy="1714500"/>
              </a:xfrm>
              <a:prstGeom prst="rect">
                <a:avLst/>
              </a:prstGeom>
              <a:noFill/>
            </p:spPr>
          </p:pic>
          <p:pic>
            <p:nvPicPr>
              <p:cNvPr id="44" name="Picture 16" descr="C:\Documents and Settings\Donnie\Local Settings\Temporary Internet Files\Content.IE5\3J0W0GQY\MCj04326230000[1].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334000" y="1981200"/>
                <a:ext cx="1828800" cy="1828800"/>
              </a:xfrm>
              <a:prstGeom prst="rect">
                <a:avLst/>
              </a:prstGeom>
              <a:noFill/>
            </p:spPr>
          </p:pic>
          <p:pic>
            <p:nvPicPr>
              <p:cNvPr id="45" name="Picture 17" descr="C:\Documents and Settings\Donnie\Local Settings\Temporary Internet Files\Content.IE5\TNDCW2JQ\MCj04326120000[1].pn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6019800" y="2057400"/>
                <a:ext cx="1725612" cy="1725612"/>
              </a:xfrm>
              <a:prstGeom prst="rect">
                <a:avLst/>
              </a:prstGeom>
              <a:noFill/>
            </p:spPr>
          </p:pic>
          <p:pic>
            <p:nvPicPr>
              <p:cNvPr id="46" name="Picture 18" descr="C:\Documents and Settings\Donnie\Local Settings\Temporary Internet Files\Content.IE5\E51G5CIU\MCj04326220000[1].png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 flipH="1">
                <a:off x="6781799" y="2133600"/>
                <a:ext cx="1676400" cy="1676400"/>
              </a:xfrm>
              <a:prstGeom prst="rect">
                <a:avLst/>
              </a:prstGeom>
              <a:noFill/>
            </p:spPr>
          </p:pic>
        </p:grpSp>
      </p:grpSp>
    </p:spTree>
    <p:extLst>
      <p:ext uri="{BB962C8B-B14F-4D97-AF65-F5344CB8AC3E}">
        <p14:creationId xmlns:p14="http://schemas.microsoft.com/office/powerpoint/2010/main" val="26589001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0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0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0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44" grpId="0" animBg="1"/>
      <p:bldP spid="15054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443210" y="2360090"/>
            <a:ext cx="3613532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College in church budget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Orphan home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Sponsoring church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Social gospel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6561C5-A6D4-F08F-4844-2BFB87CEC096}"/>
              </a:ext>
            </a:extLst>
          </p:cNvPr>
          <p:cNvSpPr txBox="1"/>
          <p:nvPr/>
        </p:nvSpPr>
        <p:spPr>
          <a:xfrm>
            <a:off x="753932" y="491202"/>
            <a:ext cx="8190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Institutional –vs- Non-Institutional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616B186-A0F9-926E-710E-F07C89E0FE43}"/>
              </a:ext>
            </a:extLst>
          </p:cNvPr>
          <p:cNvSpPr/>
          <p:nvPr/>
        </p:nvSpPr>
        <p:spPr>
          <a:xfrm>
            <a:off x="1128348" y="4234792"/>
            <a:ext cx="7441894" cy="2478796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Issues Are Serious &amp; Not Minor:</a:t>
            </a:r>
          </a:p>
          <a:p>
            <a:pPr algn="ctr"/>
            <a:endParaRPr lang="en-US" sz="1000" dirty="0">
              <a:solidFill>
                <a:schemeClr val="bg1"/>
              </a:solidFill>
            </a:endParaRP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</a:rPr>
              <a:t>Authority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</a:rPr>
              <a:t>Work / Mission of the church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</a:rPr>
              <a:t>Organization of the church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</a:rPr>
              <a:t>Distinction in individual and church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A0DBCD-C39F-F73A-E9FE-B6CC7C67DB72}"/>
              </a:ext>
            </a:extLst>
          </p:cNvPr>
          <p:cNvSpPr txBox="1"/>
          <p:nvPr/>
        </p:nvSpPr>
        <p:spPr>
          <a:xfrm>
            <a:off x="5215451" y="2360090"/>
            <a:ext cx="3613532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Instrumental music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Women preachers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Verbal inspiration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Tolerant on many issues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01E8ED-4AEF-9E9A-EF42-8F503AEF4264}"/>
              </a:ext>
            </a:extLst>
          </p:cNvPr>
          <p:cNvSpPr txBox="1"/>
          <p:nvPr/>
        </p:nvSpPr>
        <p:spPr>
          <a:xfrm>
            <a:off x="5303741" y="1824215"/>
            <a:ext cx="35574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Now Some – Gone Further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B0781F-619B-5D4C-5677-B30897124161}"/>
              </a:ext>
            </a:extLst>
          </p:cNvPr>
          <p:cNvSpPr txBox="1"/>
          <p:nvPr/>
        </p:nvSpPr>
        <p:spPr>
          <a:xfrm>
            <a:off x="2384236" y="1824214"/>
            <a:ext cx="2367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it Started</a:t>
            </a:r>
          </a:p>
        </p:txBody>
      </p:sp>
    </p:spTree>
    <p:extLst>
      <p:ext uri="{BB962C8B-B14F-4D97-AF65-F5344CB8AC3E}">
        <p14:creationId xmlns:p14="http://schemas.microsoft.com/office/powerpoint/2010/main" val="36016891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45FF38-8EBA-63A5-DDBF-6029447CAE5D}"/>
              </a:ext>
            </a:extLst>
          </p:cNvPr>
          <p:cNvSpPr txBox="1"/>
          <p:nvPr/>
        </p:nvSpPr>
        <p:spPr>
          <a:xfrm>
            <a:off x="0" y="43031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</a:t>
            </a:r>
          </a:p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Which Church of Christ?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C59D5E-7C68-3610-C4E8-0862ED9CB559}"/>
              </a:ext>
            </a:extLst>
          </p:cNvPr>
          <p:cNvSpPr txBox="1"/>
          <p:nvPr/>
        </p:nvSpPr>
        <p:spPr>
          <a:xfrm>
            <a:off x="710901" y="2728792"/>
            <a:ext cx="819072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Institutional –vs- Non-Institutional</a:t>
            </a:r>
          </a:p>
          <a:p>
            <a:pPr marL="514350" indent="-514350" algn="l">
              <a:buFont typeface="+mj-lt"/>
              <a:buAutoNum type="romanUcPeriod"/>
            </a:pPr>
            <a:endParaRPr lang="en-US" sz="1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 Pro Cond Semibold" panose="02040706050405020303" pitchFamily="18" charset="0"/>
            </a:endParaRP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Differences in Non-Institutional Churches</a:t>
            </a:r>
          </a:p>
        </p:txBody>
      </p:sp>
    </p:spTree>
    <p:extLst>
      <p:ext uri="{BB962C8B-B14F-4D97-AF65-F5344CB8AC3E}">
        <p14:creationId xmlns:p14="http://schemas.microsoft.com/office/powerpoint/2010/main" val="37049509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ED1DEC-B71A-5E99-BF14-8D870734B196}"/>
              </a:ext>
            </a:extLst>
          </p:cNvPr>
          <p:cNvSpPr txBox="1"/>
          <p:nvPr/>
        </p:nvSpPr>
        <p:spPr>
          <a:xfrm>
            <a:off x="476636" y="566506"/>
            <a:ext cx="8190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Differences in Non-Institutional Churches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C4C08E-0838-1A21-8FF7-5A7F24AE3BDC}"/>
              </a:ext>
            </a:extLst>
          </p:cNvPr>
          <p:cNvSpPr txBox="1"/>
          <p:nvPr/>
        </p:nvSpPr>
        <p:spPr>
          <a:xfrm>
            <a:off x="1057620" y="2616506"/>
            <a:ext cx="7921128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rgbClr val="0070C0"/>
                </a:solidFill>
              </a:rPr>
              <a:t>Common idea</a:t>
            </a:r>
            <a:r>
              <a:rPr lang="en-US" sz="3200" dirty="0">
                <a:solidFill>
                  <a:srgbClr val="0070C0"/>
                </a:solidFill>
              </a:rPr>
              <a:t>: If non-institutional – it is a good church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1000" dirty="0">
              <a:solidFill>
                <a:srgbClr val="0070C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rgbClr val="0070C0"/>
                </a:solidFill>
              </a:rPr>
              <a:t>Common practice</a:t>
            </a:r>
            <a:r>
              <a:rPr lang="en-US" sz="3200" dirty="0">
                <a:solidFill>
                  <a:srgbClr val="0070C0"/>
                </a:solidFill>
              </a:rPr>
              <a:t>: Do little investigation about churches – where we place membership – or our family attends</a:t>
            </a:r>
          </a:p>
        </p:txBody>
      </p:sp>
    </p:spTree>
    <p:extLst>
      <p:ext uri="{BB962C8B-B14F-4D97-AF65-F5344CB8AC3E}">
        <p14:creationId xmlns:p14="http://schemas.microsoft.com/office/powerpoint/2010/main" val="9313156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How apostasy develops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ED1DEC-B71A-5E99-BF14-8D870734B196}"/>
              </a:ext>
            </a:extLst>
          </p:cNvPr>
          <p:cNvSpPr txBox="1"/>
          <p:nvPr/>
        </p:nvSpPr>
        <p:spPr>
          <a:xfrm>
            <a:off x="476636" y="566506"/>
            <a:ext cx="8190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Differences in Non-Institutional Churches</a:t>
            </a:r>
          </a:p>
        </p:txBody>
      </p:sp>
    </p:spTree>
    <p:extLst>
      <p:ext uri="{BB962C8B-B14F-4D97-AF65-F5344CB8AC3E}">
        <p14:creationId xmlns:p14="http://schemas.microsoft.com/office/powerpoint/2010/main" val="39439759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578" name="Picture 2">
            <a:extLst>
              <a:ext uri="{FF2B5EF4-FFF2-40B4-BE49-F238E27FC236}">
                <a16:creationId xmlns:a16="http://schemas.microsoft.com/office/drawing/2014/main" id="{C1AFDD2F-BE8A-B07E-8038-A7A06A4ABFD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57200"/>
            <a:ext cx="2063750" cy="244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0579" name="Text Box 3">
            <a:extLst>
              <a:ext uri="{FF2B5EF4-FFF2-40B4-BE49-F238E27FC236}">
                <a16:creationId xmlns:a16="http://schemas.microsoft.com/office/drawing/2014/main" id="{FE853DA1-5659-4680-5101-8AC79C40F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133600"/>
            <a:ext cx="64770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“Therefore we must give the more earnest heed to the things we have heard, lest we drift away” (NKJV)</a:t>
            </a:r>
          </a:p>
        </p:txBody>
      </p:sp>
      <p:sp>
        <p:nvSpPr>
          <p:cNvPr id="280580" name="Text Box 4">
            <a:extLst>
              <a:ext uri="{FF2B5EF4-FFF2-40B4-BE49-F238E27FC236}">
                <a16:creationId xmlns:a16="http://schemas.microsoft.com/office/drawing/2014/main" id="{8BEA81F8-095F-1D3C-3D11-E10F09C30D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57200"/>
            <a:ext cx="3978275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Hebrews 2:1</a:t>
            </a:r>
          </a:p>
        </p:txBody>
      </p:sp>
      <p:sp>
        <p:nvSpPr>
          <p:cNvPr id="280581" name="Text Box 5">
            <a:extLst>
              <a:ext uri="{FF2B5EF4-FFF2-40B4-BE49-F238E27FC236}">
                <a16:creationId xmlns:a16="http://schemas.microsoft.com/office/drawing/2014/main" id="{BF6D5A4B-B73B-86AB-811A-CB92195B0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657600"/>
            <a:ext cx="638175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Therefore we ought to give the more earnest heed to the things which we have heard, lest at any time we should let them slip. (KJV)</a:t>
            </a:r>
          </a:p>
        </p:txBody>
      </p:sp>
      <p:sp>
        <p:nvSpPr>
          <p:cNvPr id="280582" name="Text Box 6">
            <a:extLst>
              <a:ext uri="{FF2B5EF4-FFF2-40B4-BE49-F238E27FC236}">
                <a16:creationId xmlns:a16="http://schemas.microsoft.com/office/drawing/2014/main" id="{29C43CA3-01D0-0561-A9E8-3C5CB206F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9350" y="5653088"/>
            <a:ext cx="6775450" cy="51911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Footnote KJV “run out as leaking vessels”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Text Box 2">
            <a:extLst>
              <a:ext uri="{FF2B5EF4-FFF2-40B4-BE49-F238E27FC236}">
                <a16:creationId xmlns:a16="http://schemas.microsoft.com/office/drawing/2014/main" id="{FC793751-1F7E-63DA-3132-4A36AA9F6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609600"/>
            <a:ext cx="6710363" cy="914400"/>
          </a:xfrm>
          <a:prstGeom prst="rect">
            <a:avLst/>
          </a:prstGeom>
          <a:gradFill rotWithShape="0">
            <a:gsLst>
              <a:gs pos="0">
                <a:srgbClr val="C0C0C0"/>
              </a:gs>
              <a:gs pos="100000">
                <a:srgbClr val="C0C0C0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Gr</a:t>
            </a: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ad</a:t>
            </a: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ua</a:t>
            </a: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ll</a:t>
            </a: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y &amp;</a:t>
            </a: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 </a:t>
            </a: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969696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Sl</a:t>
            </a: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B2B2B2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ow</a:t>
            </a: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C0C0C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ly</a:t>
            </a:r>
            <a:endParaRPr kumimoji="0" lang="en-US" altLang="en-US" sz="5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281603" name="Rectangle 3">
            <a:extLst>
              <a:ext uri="{FF2B5EF4-FFF2-40B4-BE49-F238E27FC236}">
                <a16:creationId xmlns:a16="http://schemas.microsoft.com/office/drawing/2014/main" id="{0886D8B0-4A1E-9F3A-63F0-21A9A98A42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743200"/>
            <a:ext cx="1066800" cy="10668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1604" name="Rectangle 4">
            <a:extLst>
              <a:ext uri="{FF2B5EF4-FFF2-40B4-BE49-F238E27FC236}">
                <a16:creationId xmlns:a16="http://schemas.microsoft.com/office/drawing/2014/main" id="{61E8EEF8-2D90-A810-ABCF-B8D6AF6196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743200"/>
            <a:ext cx="1066800" cy="1066800"/>
          </a:xfrm>
          <a:prstGeom prst="rect">
            <a:avLst/>
          </a:prstGeom>
          <a:solidFill>
            <a:srgbClr val="4D4D4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1605" name="Rectangle 5">
            <a:extLst>
              <a:ext uri="{FF2B5EF4-FFF2-40B4-BE49-F238E27FC236}">
                <a16:creationId xmlns:a16="http://schemas.microsoft.com/office/drawing/2014/main" id="{5453C86A-48A0-ACD5-D602-7850726E8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743200"/>
            <a:ext cx="1066800" cy="10668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1606" name="Rectangle 6">
            <a:extLst>
              <a:ext uri="{FF2B5EF4-FFF2-40B4-BE49-F238E27FC236}">
                <a16:creationId xmlns:a16="http://schemas.microsoft.com/office/drawing/2014/main" id="{E4B1DDE1-C622-B56F-CB9E-95EFE8EAC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2743200"/>
            <a:ext cx="1066800" cy="1066800"/>
          </a:xfrm>
          <a:prstGeom prst="rect">
            <a:avLst/>
          </a:prstGeom>
          <a:solidFill>
            <a:srgbClr val="77777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1607" name="Rectangle 7">
            <a:extLst>
              <a:ext uri="{FF2B5EF4-FFF2-40B4-BE49-F238E27FC236}">
                <a16:creationId xmlns:a16="http://schemas.microsoft.com/office/drawing/2014/main" id="{8DCBB4AD-AF16-1A47-4886-A75F522940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2743200"/>
            <a:ext cx="1066800" cy="1066800"/>
          </a:xfrm>
          <a:prstGeom prst="rect">
            <a:avLst/>
          </a:prstGeom>
          <a:solidFill>
            <a:srgbClr val="808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1608" name="Rectangle 8">
            <a:extLst>
              <a:ext uri="{FF2B5EF4-FFF2-40B4-BE49-F238E27FC236}">
                <a16:creationId xmlns:a16="http://schemas.microsoft.com/office/drawing/2014/main" id="{50C55FA0-4A5D-D39B-91EA-95A1BA6EF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2743200"/>
            <a:ext cx="1066800" cy="1066800"/>
          </a:xfrm>
          <a:prstGeom prst="rect">
            <a:avLst/>
          </a:pr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1609" name="Rectangle 9">
            <a:extLst>
              <a:ext uri="{FF2B5EF4-FFF2-40B4-BE49-F238E27FC236}">
                <a16:creationId xmlns:a16="http://schemas.microsoft.com/office/drawing/2014/main" id="{EC9B7475-8D75-E932-F5B7-C36B0FD91D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4191000"/>
            <a:ext cx="1066800" cy="1066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1610" name="Rectangle 10">
            <a:extLst>
              <a:ext uri="{FF2B5EF4-FFF2-40B4-BE49-F238E27FC236}">
                <a16:creationId xmlns:a16="http://schemas.microsoft.com/office/drawing/2014/main" id="{687525CA-1CE7-588B-407C-2F0E8DC8B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191000"/>
            <a:ext cx="1066800" cy="10668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1611" name="Rectangle 11">
            <a:extLst>
              <a:ext uri="{FF2B5EF4-FFF2-40B4-BE49-F238E27FC236}">
                <a16:creationId xmlns:a16="http://schemas.microsoft.com/office/drawing/2014/main" id="{4521975B-DABF-66C0-E5C1-4F3A23BA49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191000"/>
            <a:ext cx="1066800" cy="10668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1612" name="Rectangle 12">
            <a:extLst>
              <a:ext uri="{FF2B5EF4-FFF2-40B4-BE49-F238E27FC236}">
                <a16:creationId xmlns:a16="http://schemas.microsoft.com/office/drawing/2014/main" id="{47B43E0C-C347-5EFC-7C5A-03098F29F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4191000"/>
            <a:ext cx="1066800" cy="10668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1613" name="Rectangle 13">
            <a:extLst>
              <a:ext uri="{FF2B5EF4-FFF2-40B4-BE49-F238E27FC236}">
                <a16:creationId xmlns:a16="http://schemas.microsoft.com/office/drawing/2014/main" id="{21282204-3C25-04CD-19D3-FE83EBFA05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191000"/>
            <a:ext cx="1066800" cy="1066800"/>
          </a:xfrm>
          <a:prstGeom prst="rect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1614" name="Rectangle 14">
            <a:extLst>
              <a:ext uri="{FF2B5EF4-FFF2-40B4-BE49-F238E27FC236}">
                <a16:creationId xmlns:a16="http://schemas.microsoft.com/office/drawing/2014/main" id="{318B1C4C-8287-2621-8E24-D9CAF38121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4191000"/>
            <a:ext cx="1066800" cy="106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1615" name="Text Box 15">
            <a:extLst>
              <a:ext uri="{FF2B5EF4-FFF2-40B4-BE49-F238E27FC236}">
                <a16:creationId xmlns:a16="http://schemas.microsoft.com/office/drawing/2014/main" id="{8C5DEE72-8005-8A8D-4AE3-D15F563BB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1752600"/>
            <a:ext cx="21177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Heb. 2:1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1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1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1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1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1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1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1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1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1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1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1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1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1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1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1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1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1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1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1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81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81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1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1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81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Text Box 2">
            <a:extLst>
              <a:ext uri="{FF2B5EF4-FFF2-40B4-BE49-F238E27FC236}">
                <a16:creationId xmlns:a16="http://schemas.microsoft.com/office/drawing/2014/main" id="{F0520EAB-99E7-90EC-FCC2-89D097E32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609600"/>
            <a:ext cx="6710363" cy="914400"/>
          </a:xfrm>
          <a:prstGeom prst="rect">
            <a:avLst/>
          </a:prstGeom>
          <a:gradFill rotWithShape="0">
            <a:gsLst>
              <a:gs pos="0">
                <a:srgbClr val="C0C0C0"/>
              </a:gs>
              <a:gs pos="100000">
                <a:srgbClr val="C0C0C0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Gr</a:t>
            </a: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ad</a:t>
            </a: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ua</a:t>
            </a: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ll</a:t>
            </a: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y &amp;</a:t>
            </a: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 </a:t>
            </a: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969696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Sl</a:t>
            </a: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B2B2B2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ow</a:t>
            </a: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C0C0C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ly</a:t>
            </a:r>
            <a:endParaRPr kumimoji="0" lang="en-US" altLang="en-US" sz="5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341007" name="Text Box 15">
            <a:extLst>
              <a:ext uri="{FF2B5EF4-FFF2-40B4-BE49-F238E27FC236}">
                <a16:creationId xmlns:a16="http://schemas.microsoft.com/office/drawing/2014/main" id="{29E2A893-AAED-A6A3-2213-3170D2D52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1752600"/>
            <a:ext cx="21177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Heb. 2:1</a:t>
            </a:r>
          </a:p>
        </p:txBody>
      </p:sp>
      <p:sp>
        <p:nvSpPr>
          <p:cNvPr id="341008" name="AutoShape 16">
            <a:extLst>
              <a:ext uri="{FF2B5EF4-FFF2-40B4-BE49-F238E27FC236}">
                <a16:creationId xmlns:a16="http://schemas.microsoft.com/office/drawing/2014/main" id="{B99AA129-5F49-B610-8E62-4CE2E18F63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743200"/>
            <a:ext cx="1143000" cy="1066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41009" name="AutoShape 17">
            <a:extLst>
              <a:ext uri="{FF2B5EF4-FFF2-40B4-BE49-F238E27FC236}">
                <a16:creationId xmlns:a16="http://schemas.microsoft.com/office/drawing/2014/main" id="{CCD6327C-8543-D181-A564-1FCABEDF8B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2743200"/>
            <a:ext cx="1143000" cy="1066800"/>
          </a:xfrm>
          <a:prstGeom prst="roundRect">
            <a:avLst>
              <a:gd name="adj" fmla="val 863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41011" name="AutoShape 19">
            <a:extLst>
              <a:ext uri="{FF2B5EF4-FFF2-40B4-BE49-F238E27FC236}">
                <a16:creationId xmlns:a16="http://schemas.microsoft.com/office/drawing/2014/main" id="{F47EEBFE-7354-39C7-18D5-8CBCA2F4F4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743200"/>
            <a:ext cx="1143000" cy="1066800"/>
          </a:xfrm>
          <a:prstGeom prst="roundRect">
            <a:avLst>
              <a:gd name="adj" fmla="val 1428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41012" name="AutoShape 20">
            <a:extLst>
              <a:ext uri="{FF2B5EF4-FFF2-40B4-BE49-F238E27FC236}">
                <a16:creationId xmlns:a16="http://schemas.microsoft.com/office/drawing/2014/main" id="{2BB3733A-6157-F566-38ED-0CCAACBE5C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743200"/>
            <a:ext cx="1143000" cy="1066800"/>
          </a:xfrm>
          <a:prstGeom prst="roundRect">
            <a:avLst>
              <a:gd name="adj" fmla="val 21431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41014" name="AutoShape 22">
            <a:extLst>
              <a:ext uri="{FF2B5EF4-FFF2-40B4-BE49-F238E27FC236}">
                <a16:creationId xmlns:a16="http://schemas.microsoft.com/office/drawing/2014/main" id="{8FF2AABE-4161-91C3-BC47-D2E389C381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2743200"/>
            <a:ext cx="1143000" cy="1066800"/>
          </a:xfrm>
          <a:prstGeom prst="roundRect">
            <a:avLst>
              <a:gd name="adj" fmla="val 28569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41016" name="AutoShape 24">
            <a:extLst>
              <a:ext uri="{FF2B5EF4-FFF2-40B4-BE49-F238E27FC236}">
                <a16:creationId xmlns:a16="http://schemas.microsoft.com/office/drawing/2014/main" id="{F716ADA2-01D4-EAEE-AE7E-BB13757FC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2743200"/>
            <a:ext cx="1143000" cy="1066800"/>
          </a:xfrm>
          <a:prstGeom prst="roundRect">
            <a:avLst>
              <a:gd name="adj" fmla="val 3422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41017" name="AutoShape 25">
            <a:extLst>
              <a:ext uri="{FF2B5EF4-FFF2-40B4-BE49-F238E27FC236}">
                <a16:creationId xmlns:a16="http://schemas.microsoft.com/office/drawing/2014/main" id="{B18FEDA6-91D7-AF4A-6054-E68254E84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267200"/>
            <a:ext cx="1143000" cy="1066800"/>
          </a:xfrm>
          <a:prstGeom prst="roundRect">
            <a:avLst>
              <a:gd name="adj" fmla="val 4137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41018" name="AutoShape 26">
            <a:extLst>
              <a:ext uri="{FF2B5EF4-FFF2-40B4-BE49-F238E27FC236}">
                <a16:creationId xmlns:a16="http://schemas.microsoft.com/office/drawing/2014/main" id="{8820C9BE-2A7F-3E00-EEDA-B5B7BF0E0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4267200"/>
            <a:ext cx="1143000" cy="1066800"/>
          </a:xfrm>
          <a:prstGeom prst="roundRect">
            <a:avLst>
              <a:gd name="adj" fmla="val 47023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41019" name="AutoShape 27">
            <a:extLst>
              <a:ext uri="{FF2B5EF4-FFF2-40B4-BE49-F238E27FC236}">
                <a16:creationId xmlns:a16="http://schemas.microsoft.com/office/drawing/2014/main" id="{5DC03D95-C1AA-39C8-0970-806D504A04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4267200"/>
            <a:ext cx="1143000" cy="10668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10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10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1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1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1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1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1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1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1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1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1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1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1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1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1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1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1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1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>
            <a:extLst>
              <a:ext uri="{FF2B5EF4-FFF2-40B4-BE49-F238E27FC236}">
                <a16:creationId xmlns:a16="http://schemas.microsoft.com/office/drawing/2014/main" id="{1F7844E0-2A68-F2A3-5E07-6E67D475A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913" y="427038"/>
            <a:ext cx="8789987" cy="762000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en-US" sz="4400" b="1">
                <a:solidFill>
                  <a:schemeClr val="bg1"/>
                </a:solidFill>
                <a:latin typeface="Arial" panose="020B0604020202020204" pitchFamily="34" charset="0"/>
              </a:rPr>
              <a:t>Gradual Steps Toward Apostasy</a:t>
            </a:r>
            <a:endParaRPr lang="en-US" altLang="en-US" sz="20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8A8B0814-AA57-9A7D-CF17-3AB7C4B87B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828800"/>
            <a:ext cx="4114800" cy="4800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800" b="1">
                <a:solidFill>
                  <a:srgbClr val="000000"/>
                </a:solidFill>
                <a:latin typeface="Arial" panose="020B0604020202020204" pitchFamily="34" charset="0"/>
              </a:rPr>
              <a:t>1. Change in attitude</a:t>
            </a:r>
          </a:p>
          <a:p>
            <a:pPr algn="ctr"/>
            <a:endParaRPr lang="en-US" altLang="en-US" sz="280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en-US" altLang="en-US" sz="2800" b="1">
                <a:solidFill>
                  <a:srgbClr val="000000"/>
                </a:solidFill>
                <a:latin typeface="Arial" panose="020B0604020202020204" pitchFamily="34" charset="0"/>
              </a:rPr>
              <a:t>2. Talk about new</a:t>
            </a:r>
          </a:p>
          <a:p>
            <a:pPr algn="ctr"/>
            <a:r>
              <a:rPr lang="en-US" altLang="en-US" sz="2800" b="1">
                <a:solidFill>
                  <a:srgbClr val="000000"/>
                </a:solidFill>
                <a:latin typeface="Arial" panose="020B0604020202020204" pitchFamily="34" charset="0"/>
              </a:rPr>
              <a:t>ideas - long before</a:t>
            </a:r>
          </a:p>
          <a:p>
            <a:pPr algn="ctr"/>
            <a:r>
              <a:rPr lang="en-US" altLang="en-US" sz="2800" b="1">
                <a:solidFill>
                  <a:srgbClr val="000000"/>
                </a:solidFill>
                <a:latin typeface="Arial" panose="020B0604020202020204" pitchFamily="34" charset="0"/>
              </a:rPr>
              <a:t>suggested.</a:t>
            </a:r>
          </a:p>
          <a:p>
            <a:pPr algn="ctr"/>
            <a:endParaRPr lang="en-US" altLang="en-US" sz="280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en-US" altLang="en-US" sz="2800" b="1">
                <a:solidFill>
                  <a:srgbClr val="000000"/>
                </a:solidFill>
                <a:latin typeface="Arial" panose="020B0604020202020204" pitchFamily="34" charset="0"/>
              </a:rPr>
              <a:t>3. Slowly introduce</a:t>
            </a:r>
          </a:p>
          <a:p>
            <a:pPr algn="ctr"/>
            <a:r>
              <a:rPr lang="en-US" altLang="en-US" sz="2800" b="1">
                <a:solidFill>
                  <a:srgbClr val="000000"/>
                </a:solidFill>
                <a:latin typeface="Arial" panose="020B0604020202020204" pitchFamily="34" charset="0"/>
              </a:rPr>
              <a:t>questionable practices</a:t>
            </a:r>
          </a:p>
          <a:p>
            <a:pPr algn="ctr"/>
            <a:endParaRPr lang="en-US" altLang="en-US" sz="280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en-US" altLang="en-US" sz="2800" b="1">
                <a:solidFill>
                  <a:srgbClr val="000000"/>
                </a:solidFill>
                <a:latin typeface="Arial" panose="020B0604020202020204" pitchFamily="34" charset="0"/>
              </a:rPr>
              <a:t>4. Full innovation </a:t>
            </a:r>
          </a:p>
        </p:txBody>
      </p:sp>
      <p:grpSp>
        <p:nvGrpSpPr>
          <p:cNvPr id="39942" name="Group 6">
            <a:extLst>
              <a:ext uri="{FF2B5EF4-FFF2-40B4-BE49-F238E27FC236}">
                <a16:creationId xmlns:a16="http://schemas.microsoft.com/office/drawing/2014/main" id="{7EF24C48-F6A4-5F60-3900-C6059E95AE6C}"/>
              </a:ext>
            </a:extLst>
          </p:cNvPr>
          <p:cNvGrpSpPr>
            <a:grpSpLocks/>
          </p:cNvGrpSpPr>
          <p:nvPr/>
        </p:nvGrpSpPr>
        <p:grpSpPr bwMode="auto">
          <a:xfrm>
            <a:off x="4953000" y="1828800"/>
            <a:ext cx="3810000" cy="4800600"/>
            <a:chOff x="3216" y="1152"/>
            <a:chExt cx="2016" cy="2688"/>
          </a:xfrm>
        </p:grpSpPr>
        <p:sp>
          <p:nvSpPr>
            <p:cNvPr id="39940" name="Rectangle 4">
              <a:extLst>
                <a:ext uri="{FF2B5EF4-FFF2-40B4-BE49-F238E27FC236}">
                  <a16:creationId xmlns:a16="http://schemas.microsoft.com/office/drawing/2014/main" id="{3EDC6BF4-3E05-EAA3-1730-D52ED279E4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1152"/>
              <a:ext cx="2016" cy="26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32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Mid 1800’s</a:t>
              </a:r>
            </a:p>
            <a:p>
              <a:pPr algn="ctr"/>
              <a:r>
                <a:rPr lang="en-US" altLang="en-US" sz="32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Midway</a:t>
              </a:r>
              <a:r>
                <a:rPr lang="en-US" altLang="en-US" sz="3200" b="1" dirty="0">
                  <a:solidFill>
                    <a:schemeClr val="accent1"/>
                  </a:solidFill>
                  <a:latin typeface="Arial" panose="020B0604020202020204" pitchFamily="34" charset="0"/>
                </a:rPr>
                <a:t>, KY</a:t>
              </a:r>
              <a:endParaRPr lang="en-US" altLang="en-US" b="1" dirty="0">
                <a:solidFill>
                  <a:schemeClr val="accent1"/>
                </a:solidFill>
              </a:endParaRPr>
            </a:p>
            <a:p>
              <a:pPr algn="ctr"/>
              <a:endParaRPr lang="en-US" altLang="en-US" b="1" dirty="0">
                <a:solidFill>
                  <a:schemeClr val="accent1"/>
                </a:solidFill>
              </a:endParaRPr>
            </a:p>
            <a:p>
              <a:pPr algn="ctr"/>
              <a:endParaRPr lang="en-US" altLang="en-US" b="1" dirty="0">
                <a:solidFill>
                  <a:schemeClr val="accent1"/>
                </a:solidFill>
              </a:endParaRPr>
            </a:p>
            <a:p>
              <a:pPr algn="ctr"/>
              <a:endParaRPr lang="en-US" altLang="en-US" b="1" dirty="0">
                <a:solidFill>
                  <a:schemeClr val="accent1"/>
                </a:solidFill>
              </a:endParaRPr>
            </a:p>
            <a:p>
              <a:pPr algn="ctr"/>
              <a:endParaRPr lang="en-US" altLang="en-US" b="1" dirty="0">
                <a:solidFill>
                  <a:schemeClr val="accent1"/>
                </a:solidFill>
              </a:endParaRPr>
            </a:p>
            <a:p>
              <a:pPr algn="ctr"/>
              <a:endParaRPr lang="en-US" altLang="en-US" b="1" dirty="0">
                <a:solidFill>
                  <a:schemeClr val="accent1"/>
                </a:solidFill>
              </a:endParaRPr>
            </a:p>
            <a:p>
              <a:pPr algn="ctr"/>
              <a:endParaRPr lang="en-US" altLang="en-US" b="1" dirty="0">
                <a:solidFill>
                  <a:schemeClr val="accent1"/>
                </a:solidFill>
              </a:endParaRPr>
            </a:p>
            <a:p>
              <a:pPr algn="ctr"/>
              <a:endParaRPr lang="en-US" altLang="en-US" b="1" dirty="0">
                <a:solidFill>
                  <a:schemeClr val="accent1"/>
                </a:solidFill>
              </a:endParaRPr>
            </a:p>
            <a:p>
              <a:pPr algn="ctr"/>
              <a:endParaRPr lang="en-US" altLang="en-US" b="1" dirty="0">
                <a:solidFill>
                  <a:schemeClr val="accent1"/>
                </a:solidFill>
              </a:endParaRPr>
            </a:p>
          </p:txBody>
        </p:sp>
        <p:graphicFrame>
          <p:nvGraphicFramePr>
            <p:cNvPr id="39941" name="Object 5">
              <a:extLst>
                <a:ext uri="{FF2B5EF4-FFF2-40B4-BE49-F238E27FC236}">
                  <a16:creationId xmlns:a16="http://schemas.microsoft.com/office/drawing/2014/main" id="{1986B80D-C966-FC83-A148-F73B66D0FB5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600" y="1920"/>
            <a:ext cx="1278" cy="15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rawing" r:id="rId2" imgW="2028960" imgH="2495520" progId="WPDraw30.Drawing">
                    <p:embed/>
                  </p:oleObj>
                </mc:Choice>
                <mc:Fallback>
                  <p:oleObj name="Drawing" r:id="rId2" imgW="2028960" imgH="2495520" progId="WPDraw30.Drawing">
                    <p:embed/>
                    <p:pic>
                      <p:nvPicPr>
                        <p:cNvPr id="39941" name="Object 5">
                          <a:extLst>
                            <a:ext uri="{FF2B5EF4-FFF2-40B4-BE49-F238E27FC236}">
                              <a16:creationId xmlns:a16="http://schemas.microsoft.com/office/drawing/2014/main" id="{1986B80D-C966-FC83-A148-F73B66D0FB5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00" y="1920"/>
                          <a:ext cx="1278" cy="15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8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6" dur="5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9" dur="500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4" dur="500"/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uiExpand="1" build="p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2">
            <a:extLst>
              <a:ext uri="{FF2B5EF4-FFF2-40B4-BE49-F238E27FC236}">
                <a16:creationId xmlns:a16="http://schemas.microsoft.com/office/drawing/2014/main" id="{131B4D4E-A039-8C1F-1DD5-D350336297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5800" y="1600200"/>
          <a:ext cx="8229600" cy="4792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2" imgW="7277040" imgH="4238640" progId="WPDraw30.Drawing">
                  <p:embed/>
                </p:oleObj>
              </mc:Choice>
              <mc:Fallback>
                <p:oleObj name="Drawing" r:id="rId2" imgW="7277040" imgH="4238640" progId="WPDraw30.Drawing">
                  <p:embed/>
                  <p:pic>
                    <p:nvPicPr>
                      <p:cNvPr id="40962" name="Object 2">
                        <a:extLst>
                          <a:ext uri="{FF2B5EF4-FFF2-40B4-BE49-F238E27FC236}">
                            <a16:creationId xmlns:a16="http://schemas.microsoft.com/office/drawing/2014/main" id="{131B4D4E-A039-8C1F-1DD5-D350336297B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00200"/>
                        <a:ext cx="8229600" cy="4792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3" name="Text Box 3">
            <a:extLst>
              <a:ext uri="{FF2B5EF4-FFF2-40B4-BE49-F238E27FC236}">
                <a16:creationId xmlns:a16="http://schemas.microsoft.com/office/drawing/2014/main" id="{54CFA3B5-32D4-1B1A-5C83-1A28B850D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33400"/>
            <a:ext cx="73231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000" b="1" u="sng" dirty="0">
                <a:solidFill>
                  <a:srgbClr val="000000"/>
                </a:solidFill>
                <a:latin typeface="Arial" panose="020B0604020202020204" pitchFamily="34" charset="0"/>
              </a:rPr>
              <a:t>Instrument Introduced Slowly</a:t>
            </a:r>
            <a:endParaRPr lang="en-US" altLang="en-US" sz="28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How apostasy develops</a:t>
            </a:r>
          </a:p>
          <a:p>
            <a:pPr marL="457200" indent="-457200" algn="l">
              <a:buFont typeface="+mj-lt"/>
              <a:buAutoNum type="alphaUcPeriod"/>
            </a:pPr>
            <a:endParaRPr lang="en-US" sz="10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Issues among non-institutional churches</a:t>
            </a:r>
            <a:r>
              <a:rPr lang="en-US" sz="2400" i="1" dirty="0">
                <a:solidFill>
                  <a:srgbClr val="000000"/>
                </a:solidFill>
              </a:rPr>
              <a:t>	</a:t>
            </a:r>
            <a:r>
              <a:rPr lang="en-US" sz="2400" u="sng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ED1DEC-B71A-5E99-BF14-8D870734B196}"/>
              </a:ext>
            </a:extLst>
          </p:cNvPr>
          <p:cNvSpPr txBox="1"/>
          <p:nvPr/>
        </p:nvSpPr>
        <p:spPr>
          <a:xfrm>
            <a:off x="476636" y="566506"/>
            <a:ext cx="8190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Differences in Non-Institutional Churches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91C8D1-C3E9-6005-6597-28226B2365D7}"/>
              </a:ext>
            </a:extLst>
          </p:cNvPr>
          <p:cNvSpPr txBox="1"/>
          <p:nvPr/>
        </p:nvSpPr>
        <p:spPr>
          <a:xfrm>
            <a:off x="1326776" y="3741688"/>
            <a:ext cx="7285318" cy="1550617"/>
          </a:xfrm>
          <a:custGeom>
            <a:avLst/>
            <a:gdLst>
              <a:gd name="connsiteX0" fmla="*/ 0 w 7285318"/>
              <a:gd name="connsiteY0" fmla="*/ 0 h 1550617"/>
              <a:gd name="connsiteX1" fmla="*/ 487556 w 7285318"/>
              <a:gd name="connsiteY1" fmla="*/ 0 h 1550617"/>
              <a:gd name="connsiteX2" fmla="*/ 1047965 w 7285318"/>
              <a:gd name="connsiteY2" fmla="*/ 0 h 1550617"/>
              <a:gd name="connsiteX3" fmla="*/ 1535521 w 7285318"/>
              <a:gd name="connsiteY3" fmla="*/ 0 h 1550617"/>
              <a:gd name="connsiteX4" fmla="*/ 1877370 w 7285318"/>
              <a:gd name="connsiteY4" fmla="*/ 0 h 1550617"/>
              <a:gd name="connsiteX5" fmla="*/ 2510633 w 7285318"/>
              <a:gd name="connsiteY5" fmla="*/ 0 h 1550617"/>
              <a:gd name="connsiteX6" fmla="*/ 3071042 w 7285318"/>
              <a:gd name="connsiteY6" fmla="*/ 0 h 1550617"/>
              <a:gd name="connsiteX7" fmla="*/ 3485744 w 7285318"/>
              <a:gd name="connsiteY7" fmla="*/ 0 h 1550617"/>
              <a:gd name="connsiteX8" fmla="*/ 4191860 w 7285318"/>
              <a:gd name="connsiteY8" fmla="*/ 0 h 1550617"/>
              <a:gd name="connsiteX9" fmla="*/ 4825122 w 7285318"/>
              <a:gd name="connsiteY9" fmla="*/ 0 h 1550617"/>
              <a:gd name="connsiteX10" fmla="*/ 5239825 w 7285318"/>
              <a:gd name="connsiteY10" fmla="*/ 0 h 1550617"/>
              <a:gd name="connsiteX11" fmla="*/ 5727381 w 7285318"/>
              <a:gd name="connsiteY11" fmla="*/ 0 h 1550617"/>
              <a:gd name="connsiteX12" fmla="*/ 6433496 w 7285318"/>
              <a:gd name="connsiteY12" fmla="*/ 0 h 1550617"/>
              <a:gd name="connsiteX13" fmla="*/ 7285318 w 7285318"/>
              <a:gd name="connsiteY13" fmla="*/ 0 h 1550617"/>
              <a:gd name="connsiteX14" fmla="*/ 7285318 w 7285318"/>
              <a:gd name="connsiteY14" fmla="*/ 485860 h 1550617"/>
              <a:gd name="connsiteX15" fmla="*/ 7285318 w 7285318"/>
              <a:gd name="connsiteY15" fmla="*/ 1033745 h 1550617"/>
              <a:gd name="connsiteX16" fmla="*/ 7285318 w 7285318"/>
              <a:gd name="connsiteY16" fmla="*/ 1550617 h 1550617"/>
              <a:gd name="connsiteX17" fmla="*/ 6579203 w 7285318"/>
              <a:gd name="connsiteY17" fmla="*/ 1550617 h 1550617"/>
              <a:gd name="connsiteX18" fmla="*/ 5945940 w 7285318"/>
              <a:gd name="connsiteY18" fmla="*/ 1550617 h 1550617"/>
              <a:gd name="connsiteX19" fmla="*/ 5312678 w 7285318"/>
              <a:gd name="connsiteY19" fmla="*/ 1550617 h 1550617"/>
              <a:gd name="connsiteX20" fmla="*/ 4970829 w 7285318"/>
              <a:gd name="connsiteY20" fmla="*/ 1550617 h 1550617"/>
              <a:gd name="connsiteX21" fmla="*/ 4483273 w 7285318"/>
              <a:gd name="connsiteY21" fmla="*/ 1550617 h 1550617"/>
              <a:gd name="connsiteX22" fmla="*/ 3995717 w 7285318"/>
              <a:gd name="connsiteY22" fmla="*/ 1550617 h 1550617"/>
              <a:gd name="connsiteX23" fmla="*/ 3581014 w 7285318"/>
              <a:gd name="connsiteY23" fmla="*/ 1550617 h 1550617"/>
              <a:gd name="connsiteX24" fmla="*/ 3093458 w 7285318"/>
              <a:gd name="connsiteY24" fmla="*/ 1550617 h 1550617"/>
              <a:gd name="connsiteX25" fmla="*/ 2751609 w 7285318"/>
              <a:gd name="connsiteY25" fmla="*/ 1550617 h 1550617"/>
              <a:gd name="connsiteX26" fmla="*/ 2118346 w 7285318"/>
              <a:gd name="connsiteY26" fmla="*/ 1550617 h 1550617"/>
              <a:gd name="connsiteX27" fmla="*/ 1703644 w 7285318"/>
              <a:gd name="connsiteY27" fmla="*/ 1550617 h 1550617"/>
              <a:gd name="connsiteX28" fmla="*/ 1361794 w 7285318"/>
              <a:gd name="connsiteY28" fmla="*/ 1550617 h 1550617"/>
              <a:gd name="connsiteX29" fmla="*/ 947091 w 7285318"/>
              <a:gd name="connsiteY29" fmla="*/ 1550617 h 1550617"/>
              <a:gd name="connsiteX30" fmla="*/ 0 w 7285318"/>
              <a:gd name="connsiteY30" fmla="*/ 1550617 h 1550617"/>
              <a:gd name="connsiteX31" fmla="*/ 0 w 7285318"/>
              <a:gd name="connsiteY31" fmla="*/ 1002732 h 1550617"/>
              <a:gd name="connsiteX32" fmla="*/ 0 w 7285318"/>
              <a:gd name="connsiteY32" fmla="*/ 501366 h 1550617"/>
              <a:gd name="connsiteX33" fmla="*/ 0 w 7285318"/>
              <a:gd name="connsiteY33" fmla="*/ 0 h 1550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7285318" h="1550617" extrusionOk="0">
                <a:moveTo>
                  <a:pt x="0" y="0"/>
                </a:moveTo>
                <a:cubicBezTo>
                  <a:pt x="160278" y="-31129"/>
                  <a:pt x="365247" y="7110"/>
                  <a:pt x="487556" y="0"/>
                </a:cubicBezTo>
                <a:cubicBezTo>
                  <a:pt x="609865" y="-7110"/>
                  <a:pt x="801605" y="51008"/>
                  <a:pt x="1047965" y="0"/>
                </a:cubicBezTo>
                <a:cubicBezTo>
                  <a:pt x="1294325" y="-51008"/>
                  <a:pt x="1346322" y="36701"/>
                  <a:pt x="1535521" y="0"/>
                </a:cubicBezTo>
                <a:cubicBezTo>
                  <a:pt x="1724720" y="-36701"/>
                  <a:pt x="1753878" y="1122"/>
                  <a:pt x="1877370" y="0"/>
                </a:cubicBezTo>
                <a:cubicBezTo>
                  <a:pt x="2000862" y="-1122"/>
                  <a:pt x="2207456" y="70840"/>
                  <a:pt x="2510633" y="0"/>
                </a:cubicBezTo>
                <a:cubicBezTo>
                  <a:pt x="2813810" y="-70840"/>
                  <a:pt x="2914524" y="42536"/>
                  <a:pt x="3071042" y="0"/>
                </a:cubicBezTo>
                <a:cubicBezTo>
                  <a:pt x="3227560" y="-42536"/>
                  <a:pt x="3296291" y="25110"/>
                  <a:pt x="3485744" y="0"/>
                </a:cubicBezTo>
                <a:cubicBezTo>
                  <a:pt x="3675197" y="-25110"/>
                  <a:pt x="4004138" y="5074"/>
                  <a:pt x="4191860" y="0"/>
                </a:cubicBezTo>
                <a:cubicBezTo>
                  <a:pt x="4379582" y="-5074"/>
                  <a:pt x="4675327" y="29587"/>
                  <a:pt x="4825122" y="0"/>
                </a:cubicBezTo>
                <a:cubicBezTo>
                  <a:pt x="4974917" y="-29587"/>
                  <a:pt x="5045327" y="32993"/>
                  <a:pt x="5239825" y="0"/>
                </a:cubicBezTo>
                <a:cubicBezTo>
                  <a:pt x="5434323" y="-32993"/>
                  <a:pt x="5533279" y="16627"/>
                  <a:pt x="5727381" y="0"/>
                </a:cubicBezTo>
                <a:cubicBezTo>
                  <a:pt x="5921483" y="-16627"/>
                  <a:pt x="6105594" y="81893"/>
                  <a:pt x="6433496" y="0"/>
                </a:cubicBezTo>
                <a:cubicBezTo>
                  <a:pt x="6761398" y="-81893"/>
                  <a:pt x="6972169" y="82508"/>
                  <a:pt x="7285318" y="0"/>
                </a:cubicBezTo>
                <a:cubicBezTo>
                  <a:pt x="7333583" y="156054"/>
                  <a:pt x="7277696" y="357118"/>
                  <a:pt x="7285318" y="485860"/>
                </a:cubicBezTo>
                <a:cubicBezTo>
                  <a:pt x="7292940" y="614602"/>
                  <a:pt x="7232085" y="897521"/>
                  <a:pt x="7285318" y="1033745"/>
                </a:cubicBezTo>
                <a:cubicBezTo>
                  <a:pt x="7338551" y="1169970"/>
                  <a:pt x="7280621" y="1341972"/>
                  <a:pt x="7285318" y="1550617"/>
                </a:cubicBezTo>
                <a:cubicBezTo>
                  <a:pt x="7117111" y="1631110"/>
                  <a:pt x="6725673" y="1468566"/>
                  <a:pt x="6579203" y="1550617"/>
                </a:cubicBezTo>
                <a:cubicBezTo>
                  <a:pt x="6432733" y="1632668"/>
                  <a:pt x="6143350" y="1482113"/>
                  <a:pt x="5945940" y="1550617"/>
                </a:cubicBezTo>
                <a:cubicBezTo>
                  <a:pt x="5748530" y="1619121"/>
                  <a:pt x="5623414" y="1500718"/>
                  <a:pt x="5312678" y="1550617"/>
                </a:cubicBezTo>
                <a:cubicBezTo>
                  <a:pt x="5001942" y="1600516"/>
                  <a:pt x="5113606" y="1537766"/>
                  <a:pt x="4970829" y="1550617"/>
                </a:cubicBezTo>
                <a:cubicBezTo>
                  <a:pt x="4828052" y="1563468"/>
                  <a:pt x="4677647" y="1542807"/>
                  <a:pt x="4483273" y="1550617"/>
                </a:cubicBezTo>
                <a:cubicBezTo>
                  <a:pt x="4288899" y="1558427"/>
                  <a:pt x="4102538" y="1497734"/>
                  <a:pt x="3995717" y="1550617"/>
                </a:cubicBezTo>
                <a:cubicBezTo>
                  <a:pt x="3888896" y="1603500"/>
                  <a:pt x="3780441" y="1507293"/>
                  <a:pt x="3581014" y="1550617"/>
                </a:cubicBezTo>
                <a:cubicBezTo>
                  <a:pt x="3381587" y="1593941"/>
                  <a:pt x="3281319" y="1510051"/>
                  <a:pt x="3093458" y="1550617"/>
                </a:cubicBezTo>
                <a:cubicBezTo>
                  <a:pt x="2905597" y="1591183"/>
                  <a:pt x="2862138" y="1547756"/>
                  <a:pt x="2751609" y="1550617"/>
                </a:cubicBezTo>
                <a:cubicBezTo>
                  <a:pt x="2641080" y="1553478"/>
                  <a:pt x="2355992" y="1546953"/>
                  <a:pt x="2118346" y="1550617"/>
                </a:cubicBezTo>
                <a:cubicBezTo>
                  <a:pt x="1880700" y="1554281"/>
                  <a:pt x="1806199" y="1505926"/>
                  <a:pt x="1703644" y="1550617"/>
                </a:cubicBezTo>
                <a:cubicBezTo>
                  <a:pt x="1601089" y="1595308"/>
                  <a:pt x="1462204" y="1526607"/>
                  <a:pt x="1361794" y="1550617"/>
                </a:cubicBezTo>
                <a:cubicBezTo>
                  <a:pt x="1261384" y="1574627"/>
                  <a:pt x="1129374" y="1529670"/>
                  <a:pt x="947091" y="1550617"/>
                </a:cubicBezTo>
                <a:cubicBezTo>
                  <a:pt x="764808" y="1571564"/>
                  <a:pt x="272504" y="1459333"/>
                  <a:pt x="0" y="1550617"/>
                </a:cubicBezTo>
                <a:cubicBezTo>
                  <a:pt x="-427" y="1380041"/>
                  <a:pt x="60675" y="1201818"/>
                  <a:pt x="0" y="1002732"/>
                </a:cubicBezTo>
                <a:cubicBezTo>
                  <a:pt x="-60675" y="803647"/>
                  <a:pt x="54238" y="681217"/>
                  <a:pt x="0" y="501366"/>
                </a:cubicBezTo>
                <a:cubicBezTo>
                  <a:pt x="-54238" y="321515"/>
                  <a:pt x="38295" y="132973"/>
                  <a:pt x="0" y="0"/>
                </a:cubicBezTo>
                <a:close/>
              </a:path>
            </a:pathLst>
          </a:custGeom>
          <a:noFill/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303877338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Today the issues are many (not one issue)</a:t>
            </a:r>
          </a:p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Makes the differences harder to identify</a:t>
            </a:r>
          </a:p>
          <a:p>
            <a:pPr algn="ctr">
              <a:lnSpc>
                <a:spcPct val="150000"/>
              </a:lnSpc>
            </a:pPr>
            <a:endParaRPr lang="en-US" sz="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46536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How apostasy develops</a:t>
            </a:r>
          </a:p>
          <a:p>
            <a:pPr marL="457200" indent="-457200" algn="l">
              <a:buFont typeface="+mj-lt"/>
              <a:buAutoNum type="alphaUcPeriod"/>
            </a:pPr>
            <a:endParaRPr lang="en-US" sz="10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Issues among non-institutional churches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Soft preaching</a:t>
            </a:r>
            <a:r>
              <a:rPr lang="en-US" sz="2400" dirty="0">
                <a:solidFill>
                  <a:srgbClr val="000000"/>
                </a:solidFill>
              </a:rPr>
              <a:t>	</a:t>
            </a:r>
            <a:r>
              <a:rPr lang="en-US" sz="2400" u="sng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ED1DEC-B71A-5E99-BF14-8D870734B196}"/>
              </a:ext>
            </a:extLst>
          </p:cNvPr>
          <p:cNvSpPr txBox="1"/>
          <p:nvPr/>
        </p:nvSpPr>
        <p:spPr>
          <a:xfrm>
            <a:off x="476636" y="566506"/>
            <a:ext cx="8190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Differences in Non-Institutional Churches</a:t>
            </a:r>
          </a:p>
        </p:txBody>
      </p:sp>
    </p:spTree>
    <p:extLst>
      <p:ext uri="{BB962C8B-B14F-4D97-AF65-F5344CB8AC3E}">
        <p14:creationId xmlns:p14="http://schemas.microsoft.com/office/powerpoint/2010/main" val="33583712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0049D61-65A9-8BE1-D2ED-281C0C3CB2DB}"/>
              </a:ext>
            </a:extLst>
          </p:cNvPr>
          <p:cNvSpPr/>
          <p:nvPr/>
        </p:nvSpPr>
        <p:spPr>
          <a:xfrm>
            <a:off x="454445" y="347032"/>
            <a:ext cx="8235109" cy="1112703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C000"/>
                </a:solidFill>
              </a:rPr>
              <a:t>Soft Preaching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8500B9-0DD0-9E27-0C49-AD9F1C06F247}"/>
              </a:ext>
            </a:extLst>
          </p:cNvPr>
          <p:cNvSpPr txBox="1"/>
          <p:nvPr/>
        </p:nvSpPr>
        <p:spPr>
          <a:xfrm>
            <a:off x="250632" y="1669055"/>
            <a:ext cx="864273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LcPeriod"/>
            </a:pPr>
            <a:r>
              <a:rPr lang="en-US" sz="2400" dirty="0"/>
              <a:t>Signs: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Little or no Scripture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message says little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Little or no application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distinctive (could hear same message in denomination)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Non-offensive message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taking a stand on current issues in the church</a:t>
            </a:r>
          </a:p>
        </p:txBody>
      </p:sp>
    </p:spTree>
    <p:extLst>
      <p:ext uri="{BB962C8B-B14F-4D97-AF65-F5344CB8AC3E}">
        <p14:creationId xmlns:p14="http://schemas.microsoft.com/office/powerpoint/2010/main" val="40451224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0049D61-65A9-8BE1-D2ED-281C0C3CB2DB}"/>
              </a:ext>
            </a:extLst>
          </p:cNvPr>
          <p:cNvSpPr/>
          <p:nvPr/>
        </p:nvSpPr>
        <p:spPr>
          <a:xfrm>
            <a:off x="454445" y="347032"/>
            <a:ext cx="8235109" cy="1112703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Soft Preaching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8500B9-0DD0-9E27-0C49-AD9F1C06F247}"/>
              </a:ext>
            </a:extLst>
          </p:cNvPr>
          <p:cNvSpPr txBox="1"/>
          <p:nvPr/>
        </p:nvSpPr>
        <p:spPr>
          <a:xfrm>
            <a:off x="250632" y="1669055"/>
            <a:ext cx="864273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Signs: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Hard to identify: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NOT error that is being taught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baseline="0" dirty="0">
                <a:solidFill>
                  <a:prstClr val="black"/>
                </a:solidFill>
                <a:latin typeface="Calibri" panose="020F0502020204030204"/>
              </a:rPr>
              <a:t>It</a:t>
            </a: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 is not WHAT is taught that makes the preaching soft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WHAT is NOT taught that is the problem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59573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0049D61-65A9-8BE1-D2ED-281C0C3CB2DB}"/>
              </a:ext>
            </a:extLst>
          </p:cNvPr>
          <p:cNvSpPr/>
          <p:nvPr/>
        </p:nvSpPr>
        <p:spPr>
          <a:xfrm>
            <a:off x="454445" y="347032"/>
            <a:ext cx="8235109" cy="1112703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Soft Preaching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8500B9-0DD0-9E27-0C49-AD9F1C06F247}"/>
              </a:ext>
            </a:extLst>
          </p:cNvPr>
          <p:cNvSpPr txBox="1"/>
          <p:nvPr/>
        </p:nvSpPr>
        <p:spPr>
          <a:xfrm>
            <a:off x="250632" y="1669055"/>
            <a:ext cx="8642733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Signs: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Hard to identify: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messages may never hear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Authority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One NT church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wrong with denominationalism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Worldliness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Divorce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remarriage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baseline="0" dirty="0">
                <a:solidFill>
                  <a:prstClr val="black"/>
                </a:solidFill>
                <a:latin typeface="Calibri" panose="020F0502020204030204"/>
              </a:rPr>
              <a:t>Sin</a:t>
            </a: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 that is found in midst of that church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21327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0049D61-65A9-8BE1-D2ED-281C0C3CB2DB}"/>
              </a:ext>
            </a:extLst>
          </p:cNvPr>
          <p:cNvSpPr/>
          <p:nvPr/>
        </p:nvSpPr>
        <p:spPr>
          <a:xfrm>
            <a:off x="454445" y="347032"/>
            <a:ext cx="8235109" cy="1112703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Soft Preaching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8500B9-0DD0-9E27-0C49-AD9F1C06F247}"/>
              </a:ext>
            </a:extLst>
          </p:cNvPr>
          <p:cNvSpPr txBox="1"/>
          <p:nvPr/>
        </p:nvSpPr>
        <p:spPr>
          <a:xfrm>
            <a:off x="250632" y="1669055"/>
            <a:ext cx="8642733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Signs: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Hard to identify: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messages may never hear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Charge to the preacher: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Preach the word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(2 Tim. 4:2)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baseline="0" dirty="0">
                <a:solidFill>
                  <a:prstClr val="black"/>
                </a:solidFill>
                <a:latin typeface="Calibri" panose="020F0502020204030204"/>
              </a:rPr>
              <a:t>Preach</a:t>
            </a: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 the whole counsel (Acts 20:27)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52435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How apostasy develops</a:t>
            </a:r>
          </a:p>
          <a:p>
            <a:pPr marL="457200" indent="-457200" algn="l">
              <a:buFont typeface="+mj-lt"/>
              <a:buAutoNum type="alphaUcPeriod"/>
            </a:pPr>
            <a:endParaRPr lang="en-US" sz="10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Issues among non-institutional churches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Soft preaching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Soft / tolerant on worldliness</a:t>
            </a:r>
            <a:r>
              <a:rPr lang="en-US" sz="2400" dirty="0">
                <a:solidFill>
                  <a:srgbClr val="000000"/>
                </a:solidFill>
              </a:rPr>
              <a:t>	</a:t>
            </a:r>
            <a:r>
              <a:rPr lang="en-US" sz="2400" u="sng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ED1DEC-B71A-5E99-BF14-8D870734B196}"/>
              </a:ext>
            </a:extLst>
          </p:cNvPr>
          <p:cNvSpPr txBox="1"/>
          <p:nvPr/>
        </p:nvSpPr>
        <p:spPr>
          <a:xfrm>
            <a:off x="476636" y="566506"/>
            <a:ext cx="8190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Differences in Non-Institutional Churches</a:t>
            </a:r>
          </a:p>
        </p:txBody>
      </p:sp>
    </p:spTree>
    <p:extLst>
      <p:ext uri="{BB962C8B-B14F-4D97-AF65-F5344CB8AC3E}">
        <p14:creationId xmlns:p14="http://schemas.microsoft.com/office/powerpoint/2010/main" val="22217128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0049D61-65A9-8BE1-D2ED-281C0C3CB2DB}"/>
              </a:ext>
            </a:extLst>
          </p:cNvPr>
          <p:cNvSpPr/>
          <p:nvPr/>
        </p:nvSpPr>
        <p:spPr>
          <a:xfrm>
            <a:off x="454445" y="347032"/>
            <a:ext cx="8235109" cy="1112703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Soft / Tolerant on Worldliness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8500B9-0DD0-9E27-0C49-AD9F1C06F247}"/>
              </a:ext>
            </a:extLst>
          </p:cNvPr>
          <p:cNvSpPr txBox="1"/>
          <p:nvPr/>
        </p:nvSpPr>
        <p:spPr>
          <a:xfrm>
            <a:off x="250632" y="1669055"/>
            <a:ext cx="86427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Worldliness: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Social drinking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Dance / prom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Immodesty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Etc.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8059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0049D61-65A9-8BE1-D2ED-281C0C3CB2DB}"/>
              </a:ext>
            </a:extLst>
          </p:cNvPr>
          <p:cNvSpPr/>
          <p:nvPr/>
        </p:nvSpPr>
        <p:spPr>
          <a:xfrm>
            <a:off x="454445" y="347032"/>
            <a:ext cx="8235109" cy="1112703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Soft / Tolerant on Worldliness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8500B9-0DD0-9E27-0C49-AD9F1C06F247}"/>
              </a:ext>
            </a:extLst>
          </p:cNvPr>
          <p:cNvSpPr txBox="1"/>
          <p:nvPr/>
        </p:nvSpPr>
        <p:spPr>
          <a:xfrm>
            <a:off x="250632" y="1669055"/>
            <a:ext cx="8642733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Worldliness: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Soft / Tolerant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Little or no preaching on the subject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In some cases – believe it wrong – but not preach on it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other</a:t>
            </a:r>
            <a:r>
              <a:rPr kumimoji="0" lang="en-US" sz="2400" b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cases – see nothing wrong with any of these</a:t>
            </a:r>
            <a:endParaRPr kumimoji="0" lang="en-US" sz="24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Those who participate are left alone (nothing said to correct)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Parents,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preacher, elders – doing the same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53240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How apostasy develops</a:t>
            </a:r>
          </a:p>
          <a:p>
            <a:pPr marL="457200" indent="-457200" algn="l">
              <a:buFont typeface="+mj-lt"/>
              <a:buAutoNum type="alphaUcPeriod"/>
            </a:pPr>
            <a:endParaRPr lang="en-US" sz="10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Issues among non-institutional churches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Soft preaching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Soft / tolerant on worldliness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Tolerant of error &amp; teachers of error</a:t>
            </a:r>
            <a:r>
              <a:rPr lang="en-US" sz="2400" i="1" u="sng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ED1DEC-B71A-5E99-BF14-8D870734B196}"/>
              </a:ext>
            </a:extLst>
          </p:cNvPr>
          <p:cNvSpPr txBox="1"/>
          <p:nvPr/>
        </p:nvSpPr>
        <p:spPr>
          <a:xfrm>
            <a:off x="476636" y="566506"/>
            <a:ext cx="8190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Differences in Non-Institutional Churches</a:t>
            </a:r>
          </a:p>
        </p:txBody>
      </p:sp>
    </p:spTree>
    <p:extLst>
      <p:ext uri="{BB962C8B-B14F-4D97-AF65-F5344CB8AC3E}">
        <p14:creationId xmlns:p14="http://schemas.microsoft.com/office/powerpoint/2010/main" val="21665067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0049D61-65A9-8BE1-D2ED-281C0C3CB2DB}"/>
              </a:ext>
            </a:extLst>
          </p:cNvPr>
          <p:cNvSpPr/>
          <p:nvPr/>
        </p:nvSpPr>
        <p:spPr>
          <a:xfrm>
            <a:off x="454445" y="347032"/>
            <a:ext cx="8235109" cy="1112703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Tolerant of error &amp; teachers of error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8500B9-0DD0-9E27-0C49-AD9F1C06F247}"/>
              </a:ext>
            </a:extLst>
          </p:cNvPr>
          <p:cNvSpPr txBox="1"/>
          <p:nvPr/>
        </p:nvSpPr>
        <p:spPr>
          <a:xfrm>
            <a:off x="250632" y="1669055"/>
            <a:ext cx="875351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 that brethren always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agree with the error – just tolerant (don’t condemn) and fellowship those who teach the error: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Example: J. W. McGarvey – believed instrumental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music was not authorized, but fellowshipped those who used it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baseline="0" dirty="0">
                <a:solidFill>
                  <a:prstClr val="black"/>
                </a:solidFill>
                <a:latin typeface="Calibri" panose="020F0502020204030204"/>
              </a:rPr>
              <a:t>Example: Agree that brother _________ teaching</a:t>
            </a: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 on D&amp;R is not correct, but use him for meetings, etc.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When point out that a certain church has repeatedly used men who teach error on ___________ - no one seems to care</a:t>
            </a:r>
          </a:p>
        </p:txBody>
      </p:sp>
    </p:spTree>
    <p:extLst>
      <p:ext uri="{BB962C8B-B14F-4D97-AF65-F5344CB8AC3E}">
        <p14:creationId xmlns:p14="http://schemas.microsoft.com/office/powerpoint/2010/main" val="38279042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0049D61-65A9-8BE1-D2ED-281C0C3CB2DB}"/>
              </a:ext>
            </a:extLst>
          </p:cNvPr>
          <p:cNvSpPr/>
          <p:nvPr/>
        </p:nvSpPr>
        <p:spPr>
          <a:xfrm>
            <a:off x="454445" y="347032"/>
            <a:ext cx="8235109" cy="1112703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Tolerant of error &amp; teachers of error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8500B9-0DD0-9E27-0C49-AD9F1C06F247}"/>
              </a:ext>
            </a:extLst>
          </p:cNvPr>
          <p:cNvSpPr txBox="1"/>
          <p:nvPr/>
        </p:nvSpPr>
        <p:spPr>
          <a:xfrm>
            <a:off x="250632" y="1669055"/>
            <a:ext cx="875351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 that brethren always agree with the error – just tolerant (don’t condemn) and fellowship those who teach the error: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Argument: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Romans 14 – says we can agree to disagree on matters of doctrine and faith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Redefine “false teacher” to mean one who insincere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1000" i="1" dirty="0">
              <a:solidFill>
                <a:prstClr val="black"/>
              </a:solidFill>
              <a:latin typeface="Calibri" panose="020F0502020204030204"/>
            </a:endParaRPr>
          </a:p>
          <a:p>
            <a:pPr marL="457200" indent="-457200">
              <a:buFont typeface="+mj-lt"/>
              <a:buAutoNum type="alphaLcPeriod"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Those who are warned (condemned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) in 2 John 9-11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One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who practices sin or error (v. 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baseline="0" dirty="0">
                <a:solidFill>
                  <a:prstClr val="black"/>
                </a:solidFill>
                <a:latin typeface="Calibri" panose="020F0502020204030204"/>
              </a:rPr>
              <a:t>One who teaches  error (v. 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One who receives the false teacher (v. 11)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07717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How apostasy develops</a:t>
            </a:r>
          </a:p>
          <a:p>
            <a:pPr marL="457200" indent="-457200" algn="l">
              <a:buFont typeface="+mj-lt"/>
              <a:buAutoNum type="alphaUcPeriod"/>
            </a:pPr>
            <a:endParaRPr lang="en-US" sz="10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Issues among non-institutional churches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Soft preaching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Soft / tolerant on worldliness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Tolerant of error &amp; teachers of error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Error on divorce and remarriage</a:t>
            </a:r>
            <a:r>
              <a:rPr lang="en-US" sz="2400" i="1" u="sng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ED1DEC-B71A-5E99-BF14-8D870734B196}"/>
              </a:ext>
            </a:extLst>
          </p:cNvPr>
          <p:cNvSpPr txBox="1"/>
          <p:nvPr/>
        </p:nvSpPr>
        <p:spPr>
          <a:xfrm>
            <a:off x="476636" y="566506"/>
            <a:ext cx="8190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Differences in Non-Institutional Churches</a:t>
            </a:r>
          </a:p>
        </p:txBody>
      </p:sp>
    </p:spTree>
    <p:extLst>
      <p:ext uri="{BB962C8B-B14F-4D97-AF65-F5344CB8AC3E}">
        <p14:creationId xmlns:p14="http://schemas.microsoft.com/office/powerpoint/2010/main" val="35215927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0049D61-65A9-8BE1-D2ED-281C0C3CB2DB}"/>
              </a:ext>
            </a:extLst>
          </p:cNvPr>
          <p:cNvSpPr/>
          <p:nvPr/>
        </p:nvSpPr>
        <p:spPr>
          <a:xfrm>
            <a:off x="454445" y="347032"/>
            <a:ext cx="8235109" cy="1112703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Error on divorce &amp; remarriage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8500B9-0DD0-9E27-0C49-AD9F1C06F247}"/>
              </a:ext>
            </a:extLst>
          </p:cNvPr>
          <p:cNvSpPr txBox="1"/>
          <p:nvPr/>
        </p:nvSpPr>
        <p:spPr>
          <a:xfrm>
            <a:off x="250632" y="1669055"/>
            <a:ext cx="87535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Various errors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Alien is not amenable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Guilty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party can remarry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baseline="0" dirty="0">
                <a:solidFill>
                  <a:prstClr val="black"/>
                </a:solidFill>
                <a:latin typeface="Calibri" panose="020F0502020204030204"/>
              </a:rPr>
              <a:t>Mental divorce</a:t>
            </a:r>
            <a:endParaRPr lang="en-US" sz="2400" i="1" dirty="0">
              <a:solidFill>
                <a:prstClr val="black"/>
              </a:solidFill>
              <a:latin typeface="Calibri" panose="020F0502020204030204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Adulterers do not have to separate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Multiple causes for divorce 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774400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0049D61-65A9-8BE1-D2ED-281C0C3CB2DB}"/>
              </a:ext>
            </a:extLst>
          </p:cNvPr>
          <p:cNvSpPr/>
          <p:nvPr/>
        </p:nvSpPr>
        <p:spPr>
          <a:xfrm>
            <a:off x="454445" y="347032"/>
            <a:ext cx="8235109" cy="1112703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Error on divorce &amp; remarriage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8500B9-0DD0-9E27-0C49-AD9F1C06F247}"/>
              </a:ext>
            </a:extLst>
          </p:cNvPr>
          <p:cNvSpPr txBox="1"/>
          <p:nvPr/>
        </p:nvSpPr>
        <p:spPr>
          <a:xfrm>
            <a:off x="250632" y="1669055"/>
            <a:ext cx="875351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Various errors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Lord’s teaching is clear (Matt.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19:9)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>
              <a:buFont typeface="+mj-lt"/>
              <a:buAutoNum type="alphaLcPeriod"/>
            </a:pP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>
              <a:buFont typeface="+mj-lt"/>
              <a:buAutoNum type="alphaLcPeriod"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Serious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Adultery – lost souls (Gal. 5:19-21)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Leaven in the church (1 Cor. 5:6)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423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apostasy develops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Issues among non-institutional churches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Soft preaching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Soft / tolerant on worldliness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Tolerant of error &amp; teachers of error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Error on divorce and remarriage</a:t>
            </a:r>
            <a:r>
              <a:rPr kumimoji="0" lang="en-US" sz="2400" b="0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srgbClr val="000000"/>
                </a:solidFill>
                <a:latin typeface="Calibri" panose="020F0502020204030204"/>
              </a:rPr>
              <a:t>Modernism</a:t>
            </a:r>
            <a:endParaRPr kumimoji="0" lang="en-US" sz="2400" b="0" i="1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ED1DEC-B71A-5E99-BF14-8D870734B196}"/>
              </a:ext>
            </a:extLst>
          </p:cNvPr>
          <p:cNvSpPr txBox="1"/>
          <p:nvPr/>
        </p:nvSpPr>
        <p:spPr>
          <a:xfrm>
            <a:off x="476636" y="566506"/>
            <a:ext cx="8190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Semibold" panose="02040706050405020303" pitchFamily="18" charset="0"/>
                <a:ea typeface="+mn-ea"/>
                <a:cs typeface="+mn-cs"/>
              </a:rPr>
              <a:t>Differences in Non-Institutional Churches</a:t>
            </a:r>
          </a:p>
        </p:txBody>
      </p:sp>
    </p:spTree>
    <p:extLst>
      <p:ext uri="{BB962C8B-B14F-4D97-AF65-F5344CB8AC3E}">
        <p14:creationId xmlns:p14="http://schemas.microsoft.com/office/powerpoint/2010/main" val="8266550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0049D61-65A9-8BE1-D2ED-281C0C3CB2DB}"/>
              </a:ext>
            </a:extLst>
          </p:cNvPr>
          <p:cNvSpPr/>
          <p:nvPr/>
        </p:nvSpPr>
        <p:spPr>
          <a:xfrm>
            <a:off x="454445" y="347032"/>
            <a:ext cx="8235109" cy="1112703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Modernism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8500B9-0DD0-9E27-0C49-AD9F1C06F247}"/>
              </a:ext>
            </a:extLst>
          </p:cNvPr>
          <p:cNvSpPr txBox="1"/>
          <p:nvPr/>
        </p:nvSpPr>
        <p:spPr>
          <a:xfrm>
            <a:off x="250632" y="1669055"/>
            <a:ext cx="8753519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Days of creation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 literal six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days – but could be millions or billions of </a:t>
            </a:r>
            <a:r>
              <a:rPr kumimoji="0" lang="en-US" sz="2400" b="0" i="1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yrs</a:t>
            </a:r>
            <a:endParaRPr kumimoji="0" lang="en-US" sz="2400" b="0" i="1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noProof="0" dirty="0">
                <a:solidFill>
                  <a:prstClr val="black"/>
                </a:solidFill>
                <a:latin typeface="Calibri" panose="020F0502020204030204"/>
              </a:rPr>
              <a:t>Exo. 31:15-17 – creation week compared to work week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0" lang="en-US" sz="2400" b="0" i="1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Psa.</a:t>
            </a:r>
            <a:r>
              <a:rPr kumimoji="0" lang="en-US" sz="2400" b="0" i="1" u="none" strike="noStrike" kern="1200" cap="none" spc="0" normalizeH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33:6-9 – God spoke it and it was done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Undermines our belief in rest of book of the book</a:t>
            </a:r>
          </a:p>
          <a:p>
            <a:pPr marL="914400" lvl="1" indent="-457200">
              <a:buFont typeface="+mj-lt"/>
              <a:buAutoNum type="arabicPeriod"/>
            </a:pP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Flood was not universal</a:t>
            </a:r>
          </a:p>
          <a:p>
            <a:pPr marL="457200" indent="-457200">
              <a:buFont typeface="+mj-lt"/>
              <a:buAutoNum type="alphaLcPeriod"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Serpent (Gen. 3) is not literal (cf. 2 Cor. 11:3)</a:t>
            </a:r>
          </a:p>
        </p:txBody>
      </p:sp>
    </p:spTree>
    <p:extLst>
      <p:ext uri="{BB962C8B-B14F-4D97-AF65-F5344CB8AC3E}">
        <p14:creationId xmlns:p14="http://schemas.microsoft.com/office/powerpoint/2010/main" val="39491797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924801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apostasy develops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Issues among non-institutional churches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Soft preaching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Soft / tolerant on worldliness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Tolerant of error &amp; teachers of error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Error on divorce and remarriage</a:t>
            </a:r>
            <a:r>
              <a:rPr kumimoji="0" lang="en-US" sz="2400" b="0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srgbClr val="000000"/>
                </a:solidFill>
                <a:latin typeface="Calibri" panose="020F0502020204030204"/>
              </a:rPr>
              <a:t>Modernism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Repeating errors of the past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ED1DEC-B71A-5E99-BF14-8D870734B196}"/>
              </a:ext>
            </a:extLst>
          </p:cNvPr>
          <p:cNvSpPr txBox="1"/>
          <p:nvPr/>
        </p:nvSpPr>
        <p:spPr>
          <a:xfrm>
            <a:off x="476636" y="566506"/>
            <a:ext cx="8190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Semibold" panose="02040706050405020303" pitchFamily="18" charset="0"/>
                <a:ea typeface="+mn-ea"/>
                <a:cs typeface="+mn-cs"/>
              </a:rPr>
              <a:t>Differences in Non-Institutional Churches</a:t>
            </a:r>
          </a:p>
        </p:txBody>
      </p:sp>
    </p:spTree>
    <p:extLst>
      <p:ext uri="{BB962C8B-B14F-4D97-AF65-F5344CB8AC3E}">
        <p14:creationId xmlns:p14="http://schemas.microsoft.com/office/powerpoint/2010/main" val="38193414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0049D61-65A9-8BE1-D2ED-281C0C3CB2DB}"/>
              </a:ext>
            </a:extLst>
          </p:cNvPr>
          <p:cNvSpPr/>
          <p:nvPr/>
        </p:nvSpPr>
        <p:spPr>
          <a:xfrm>
            <a:off x="454445" y="347032"/>
            <a:ext cx="8235109" cy="1112703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Repeating errors of the past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8500B9-0DD0-9E27-0C49-AD9F1C06F247}"/>
              </a:ext>
            </a:extLst>
          </p:cNvPr>
          <p:cNvSpPr txBox="1"/>
          <p:nvPr/>
        </p:nvSpPr>
        <p:spPr>
          <a:xfrm>
            <a:off x="250632" y="1669055"/>
            <a:ext cx="875351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Church involved in social</a:t>
            </a:r>
            <a:r>
              <a:rPr kumimoji="0" lang="en-US" sz="2400" b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matters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endParaRPr kumimoji="0" lang="en-US" sz="10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>
              <a:buFont typeface="+mj-lt"/>
              <a:buAutoNum type="alphaLcPeriod"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Cannot say instrumental music is wrong</a:t>
            </a:r>
          </a:p>
        </p:txBody>
      </p:sp>
    </p:spTree>
    <p:extLst>
      <p:ext uri="{BB962C8B-B14F-4D97-AF65-F5344CB8AC3E}">
        <p14:creationId xmlns:p14="http://schemas.microsoft.com/office/powerpoint/2010/main" val="28730285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2139576" y="1857239"/>
            <a:ext cx="60661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Soft preaching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Soft / tolerant on worldliness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Tolerant of error &amp; teachers of error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Error on divorce and remarriage</a:t>
            </a:r>
            <a:r>
              <a:rPr kumimoji="0" lang="en-US" sz="2400" b="0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i="1" dirty="0">
                <a:solidFill>
                  <a:srgbClr val="000000"/>
                </a:solidFill>
                <a:latin typeface="Calibri" panose="020F0502020204030204"/>
              </a:rPr>
              <a:t>Modernism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1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Repeating errors of the past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ED1DEC-B71A-5E99-BF14-8D870734B196}"/>
              </a:ext>
            </a:extLst>
          </p:cNvPr>
          <p:cNvSpPr txBox="1"/>
          <p:nvPr/>
        </p:nvSpPr>
        <p:spPr>
          <a:xfrm>
            <a:off x="476636" y="566506"/>
            <a:ext cx="8190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Semibold" panose="02040706050405020303" pitchFamily="18" charset="0"/>
                <a:ea typeface="+mn-ea"/>
                <a:cs typeface="+mn-cs"/>
              </a:rPr>
              <a:t>Differences in Non-Institutional Churches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504956D-AF7E-31E7-1421-BEB0B3908B46}"/>
              </a:ext>
            </a:extLst>
          </p:cNvPr>
          <p:cNvSpPr/>
          <p:nvPr/>
        </p:nvSpPr>
        <p:spPr>
          <a:xfrm>
            <a:off x="1451688" y="4252722"/>
            <a:ext cx="7441894" cy="2478796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Issues Are Also Serious &amp; Not Minor:</a:t>
            </a:r>
          </a:p>
          <a:p>
            <a:pPr algn="ctr"/>
            <a:endParaRPr lang="en-US" sz="1000" dirty="0">
              <a:solidFill>
                <a:schemeClr val="bg1"/>
              </a:solidFill>
            </a:endParaRP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</a:rPr>
              <a:t>Authority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</a:rPr>
              <a:t>Encourage worldliness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</a:rPr>
              <a:t>Tolerate error – which corrupts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</a:rPr>
              <a:t>Undermines our faith</a:t>
            </a:r>
          </a:p>
        </p:txBody>
      </p:sp>
    </p:spTree>
    <p:extLst>
      <p:ext uri="{BB962C8B-B14F-4D97-AF65-F5344CB8AC3E}">
        <p14:creationId xmlns:p14="http://schemas.microsoft.com/office/powerpoint/2010/main" val="14667621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45FF38-8EBA-63A5-DDBF-6029447CAE5D}"/>
              </a:ext>
            </a:extLst>
          </p:cNvPr>
          <p:cNvSpPr txBox="1"/>
          <p:nvPr/>
        </p:nvSpPr>
        <p:spPr>
          <a:xfrm>
            <a:off x="0" y="43031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</a:t>
            </a:r>
          </a:p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Which Church of Christ?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C59D5E-7C68-3610-C4E8-0862ED9CB559}"/>
              </a:ext>
            </a:extLst>
          </p:cNvPr>
          <p:cNvSpPr txBox="1"/>
          <p:nvPr/>
        </p:nvSpPr>
        <p:spPr>
          <a:xfrm>
            <a:off x="710901" y="2728792"/>
            <a:ext cx="819072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Institutional –vs- Non-Institutional</a:t>
            </a:r>
          </a:p>
          <a:p>
            <a:pPr marL="514350" indent="-514350" algn="l">
              <a:buFont typeface="+mj-lt"/>
              <a:buAutoNum type="romanUcPeriod"/>
            </a:pPr>
            <a:endParaRPr lang="en-US" sz="1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 Pro Cond Semibold" panose="02040706050405020303" pitchFamily="18" charset="0"/>
            </a:endParaRP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Differences in Non-Institutional Churches</a:t>
            </a:r>
          </a:p>
        </p:txBody>
      </p:sp>
    </p:spTree>
    <p:extLst>
      <p:ext uri="{BB962C8B-B14F-4D97-AF65-F5344CB8AC3E}">
        <p14:creationId xmlns:p14="http://schemas.microsoft.com/office/powerpoint/2010/main" val="14463685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powerpoint-template">
  <a:themeElements>
    <a:clrScheme name="powerpoint-template-24 13">
      <a:dk1>
        <a:srgbClr val="4D4D4D"/>
      </a:dk1>
      <a:lt1>
        <a:srgbClr val="FFFFFF"/>
      </a:lt1>
      <a:dk2>
        <a:srgbClr val="4D4D4D"/>
      </a:dk2>
      <a:lt2>
        <a:srgbClr val="045B4B"/>
      </a:lt2>
      <a:accent1>
        <a:srgbClr val="1C7C70"/>
      </a:accent1>
      <a:accent2>
        <a:srgbClr val="379690"/>
      </a:accent2>
      <a:accent3>
        <a:srgbClr val="FFFFFF"/>
      </a:accent3>
      <a:accent4>
        <a:srgbClr val="404040"/>
      </a:accent4>
      <a:accent5>
        <a:srgbClr val="ABBFBB"/>
      </a:accent5>
      <a:accent6>
        <a:srgbClr val="318782"/>
      </a:accent6>
      <a:hlink>
        <a:srgbClr val="54B2A4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93CB6A"/>
        </a:lt2>
        <a:accent1>
          <a:srgbClr val="71BE5E"/>
        </a:accent1>
        <a:accent2>
          <a:srgbClr val="A0CD6E"/>
        </a:accent2>
        <a:accent3>
          <a:srgbClr val="FFFFFF"/>
        </a:accent3>
        <a:accent4>
          <a:srgbClr val="404040"/>
        </a:accent4>
        <a:accent5>
          <a:srgbClr val="BBDBB6"/>
        </a:accent5>
        <a:accent6>
          <a:srgbClr val="91BA63"/>
        </a:accent6>
        <a:hlink>
          <a:srgbClr val="6BAB4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189C25"/>
        </a:lt2>
        <a:accent1>
          <a:srgbClr val="33B642"/>
        </a:accent1>
        <a:accent2>
          <a:srgbClr val="5ED05F"/>
        </a:accent2>
        <a:accent3>
          <a:srgbClr val="FFFFFF"/>
        </a:accent3>
        <a:accent4>
          <a:srgbClr val="404040"/>
        </a:accent4>
        <a:accent5>
          <a:srgbClr val="ADD7B0"/>
        </a:accent5>
        <a:accent6>
          <a:srgbClr val="54BC55"/>
        </a:accent6>
        <a:hlink>
          <a:srgbClr val="66D1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1E14F"/>
        </a:lt2>
        <a:accent1>
          <a:srgbClr val="33B642"/>
        </a:accent1>
        <a:accent2>
          <a:srgbClr val="5ED05F"/>
        </a:accent2>
        <a:accent3>
          <a:srgbClr val="FFFFFF"/>
        </a:accent3>
        <a:accent4>
          <a:srgbClr val="404040"/>
        </a:accent4>
        <a:accent5>
          <a:srgbClr val="ADD7B0"/>
        </a:accent5>
        <a:accent6>
          <a:srgbClr val="54BC55"/>
        </a:accent6>
        <a:hlink>
          <a:srgbClr val="66D1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4C8E3D"/>
        </a:lt2>
        <a:accent1>
          <a:srgbClr val="66A050"/>
        </a:accent1>
        <a:accent2>
          <a:srgbClr val="6EA552"/>
        </a:accent2>
        <a:accent3>
          <a:srgbClr val="FFFFFF"/>
        </a:accent3>
        <a:accent4>
          <a:srgbClr val="404040"/>
        </a:accent4>
        <a:accent5>
          <a:srgbClr val="B8CDB3"/>
        </a:accent5>
        <a:accent6>
          <a:srgbClr val="639549"/>
        </a:accent6>
        <a:hlink>
          <a:srgbClr val="89B96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4D7C48"/>
        </a:lt2>
        <a:accent1>
          <a:srgbClr val="599148"/>
        </a:accent1>
        <a:accent2>
          <a:srgbClr val="69A253"/>
        </a:accent2>
        <a:accent3>
          <a:srgbClr val="FFFFFF"/>
        </a:accent3>
        <a:accent4>
          <a:srgbClr val="404040"/>
        </a:accent4>
        <a:accent5>
          <a:srgbClr val="B5C7B1"/>
        </a:accent5>
        <a:accent6>
          <a:srgbClr val="5E924A"/>
        </a:accent6>
        <a:hlink>
          <a:srgbClr val="80C15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467F20"/>
        </a:lt2>
        <a:accent1>
          <a:srgbClr val="5CA822"/>
        </a:accent1>
        <a:accent2>
          <a:srgbClr val="66C022"/>
        </a:accent2>
        <a:accent3>
          <a:srgbClr val="FFFFFF"/>
        </a:accent3>
        <a:accent4>
          <a:srgbClr val="404040"/>
        </a:accent4>
        <a:accent5>
          <a:srgbClr val="B5D1AB"/>
        </a:accent5>
        <a:accent6>
          <a:srgbClr val="5CAE1E"/>
        </a:accent6>
        <a:hlink>
          <a:srgbClr val="71CF2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8A9BA5"/>
        </a:lt2>
        <a:accent1>
          <a:srgbClr val="5CA822"/>
        </a:accent1>
        <a:accent2>
          <a:srgbClr val="66C022"/>
        </a:accent2>
        <a:accent3>
          <a:srgbClr val="FFFFFF"/>
        </a:accent3>
        <a:accent4>
          <a:srgbClr val="404040"/>
        </a:accent4>
        <a:accent5>
          <a:srgbClr val="B5D1AB"/>
        </a:accent5>
        <a:accent6>
          <a:srgbClr val="5CAE1E"/>
        </a:accent6>
        <a:hlink>
          <a:srgbClr val="71CF2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51873B"/>
        </a:lt2>
        <a:accent1>
          <a:srgbClr val="669E4B"/>
        </a:accent1>
        <a:accent2>
          <a:srgbClr val="79B25C"/>
        </a:accent2>
        <a:accent3>
          <a:srgbClr val="FFFFFF"/>
        </a:accent3>
        <a:accent4>
          <a:srgbClr val="404040"/>
        </a:accent4>
        <a:accent5>
          <a:srgbClr val="B8CCB1"/>
        </a:accent5>
        <a:accent6>
          <a:srgbClr val="6DA153"/>
        </a:accent6>
        <a:hlink>
          <a:srgbClr val="92CB6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0E7E24"/>
        </a:lt2>
        <a:accent1>
          <a:srgbClr val="369026"/>
        </a:accent1>
        <a:accent2>
          <a:srgbClr val="57A025"/>
        </a:accent2>
        <a:accent3>
          <a:srgbClr val="FFFFFF"/>
        </a:accent3>
        <a:accent4>
          <a:srgbClr val="404040"/>
        </a:accent4>
        <a:accent5>
          <a:srgbClr val="AEC6AC"/>
        </a:accent5>
        <a:accent6>
          <a:srgbClr val="4E9120"/>
        </a:accent6>
        <a:hlink>
          <a:srgbClr val="73B02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015802"/>
        </a:lt2>
        <a:accent1>
          <a:srgbClr val="016E01"/>
        </a:accent1>
        <a:accent2>
          <a:srgbClr val="019003"/>
        </a:accent2>
        <a:accent3>
          <a:srgbClr val="FFFFFF"/>
        </a:accent3>
        <a:accent4>
          <a:srgbClr val="404040"/>
        </a:accent4>
        <a:accent5>
          <a:srgbClr val="AABAAA"/>
        </a:accent5>
        <a:accent6>
          <a:srgbClr val="018202"/>
        </a:accent6>
        <a:hlink>
          <a:srgbClr val="01A60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045B4B"/>
        </a:lt2>
        <a:accent1>
          <a:srgbClr val="1C7C70"/>
        </a:accent1>
        <a:accent2>
          <a:srgbClr val="379690"/>
        </a:accent2>
        <a:accent3>
          <a:srgbClr val="FFFFFF"/>
        </a:accent3>
        <a:accent4>
          <a:srgbClr val="404040"/>
        </a:accent4>
        <a:accent5>
          <a:srgbClr val="ABBFBB"/>
        </a:accent5>
        <a:accent6>
          <a:srgbClr val="318782"/>
        </a:accent6>
        <a:hlink>
          <a:srgbClr val="54B2A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PP_SEDUC_TXT_Board">
  <a:themeElements>
    <a:clrScheme name="">
      <a:dk1>
        <a:srgbClr val="B2B2B2"/>
      </a:dk1>
      <a:lt1>
        <a:srgbClr val="FFFFFF"/>
      </a:lt1>
      <a:dk2>
        <a:srgbClr val="B2B2B2"/>
      </a:dk2>
      <a:lt2>
        <a:srgbClr val="000000"/>
      </a:lt2>
      <a:accent1>
        <a:srgbClr val="BBE0E3"/>
      </a:accent1>
      <a:accent2>
        <a:srgbClr val="333399"/>
      </a:accent2>
      <a:accent3>
        <a:srgbClr val="D5D5D5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PP_SCITY_TXT_Brooklyn_Bri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ITY_TXT_Brooklyn_Brid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ITY_TXT_Brooklyn_Brid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ITY_TXT_Brooklyn_Brid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ITY_TXT_Brooklyn_Brid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ITY_TXT_Brooklyn_Brid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ITY_TXT_Brooklyn_Brid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ITY_TXT_Brooklyn_Brid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ITY_TXT_Brooklyn_Brid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ITY_TXT_Brooklyn_Brid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ITY_TXT_Brooklyn_Brid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ITY_TXT_Brooklyn_Brid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ITY_TXT_Brooklyn_Brid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ITY_TXT_Brooklyn_Bridge 13">
        <a:dk1>
          <a:srgbClr val="000000"/>
        </a:dk1>
        <a:lt1>
          <a:srgbClr val="FFFFFF"/>
        </a:lt1>
        <a:dk2>
          <a:srgbClr val="660033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ITY_TXT_Brooklyn_Bridge 14">
        <a:dk1>
          <a:srgbClr val="000000"/>
        </a:dk1>
        <a:lt1>
          <a:srgbClr val="FFFFFF"/>
        </a:lt1>
        <a:dk2>
          <a:srgbClr val="8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ITY_TXT_Brooklyn_Bridge 15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ITY_TXT_Brooklyn_Bridge 16">
        <a:dk1>
          <a:srgbClr val="000000"/>
        </a:dk1>
        <a:lt1>
          <a:srgbClr val="B2B2B2"/>
        </a:lt1>
        <a:dk2>
          <a:srgbClr val="FFFFFF"/>
        </a:dk2>
        <a:lt2>
          <a:srgbClr val="B2B2B2"/>
        </a:lt2>
        <a:accent1>
          <a:srgbClr val="BBE0E3"/>
        </a:accent1>
        <a:accent2>
          <a:srgbClr val="333399"/>
        </a:accent2>
        <a:accent3>
          <a:srgbClr val="D5D5D5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3830</TotalTime>
  <Words>1806</Words>
  <Application>Microsoft Office PowerPoint</Application>
  <PresentationFormat>On-screen Show (4:3)</PresentationFormat>
  <Paragraphs>404</Paragraphs>
  <Slides>50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69" baseType="lpstr">
      <vt:lpstr>Wingdings</vt:lpstr>
      <vt:lpstr>Tahoma</vt:lpstr>
      <vt:lpstr>Microsoft Sans Serif</vt:lpstr>
      <vt:lpstr>Arial</vt:lpstr>
      <vt:lpstr>Freestyle Script</vt:lpstr>
      <vt:lpstr>Calibri</vt:lpstr>
      <vt:lpstr>Times New Roman</vt:lpstr>
      <vt:lpstr>Comic Sans MS</vt:lpstr>
      <vt:lpstr>Verdana</vt:lpstr>
      <vt:lpstr>Georgia Pro Cond Semibold</vt:lpstr>
      <vt:lpstr>Calibri Light</vt:lpstr>
      <vt:lpstr>Arial Narrow</vt:lpstr>
      <vt:lpstr>Office Theme</vt:lpstr>
      <vt:lpstr>2_Office Theme</vt:lpstr>
      <vt:lpstr>1_Office Theme</vt:lpstr>
      <vt:lpstr>1_powerpoint-template</vt:lpstr>
      <vt:lpstr>PPP_SEDUC_TXT_Board</vt:lpstr>
      <vt:lpstr>Profile</vt:lpstr>
      <vt:lpstr>Corel Presentations 8 Drawing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5</cp:revision>
  <cp:lastPrinted>2022-12-11T21:21:20Z</cp:lastPrinted>
  <dcterms:created xsi:type="dcterms:W3CDTF">2022-11-20T20:54:42Z</dcterms:created>
  <dcterms:modified xsi:type="dcterms:W3CDTF">2022-12-11T21:30:17Z</dcterms:modified>
</cp:coreProperties>
</file>