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4" r:id="rId1"/>
    <p:sldMasterId id="2147483708" r:id="rId2"/>
    <p:sldMasterId id="2147483672" r:id="rId3"/>
    <p:sldMasterId id="2147483696" r:id="rId4"/>
  </p:sldMasterIdLst>
  <p:notesMasterIdLst>
    <p:notesMasterId r:id="rId42"/>
  </p:notesMasterIdLst>
  <p:sldIdLst>
    <p:sldId id="314" r:id="rId5"/>
    <p:sldId id="288" r:id="rId6"/>
    <p:sldId id="289" r:id="rId7"/>
    <p:sldId id="290" r:id="rId8"/>
    <p:sldId id="315" r:id="rId9"/>
    <p:sldId id="257" r:id="rId10"/>
    <p:sldId id="258" r:id="rId11"/>
    <p:sldId id="317" r:id="rId12"/>
    <p:sldId id="316" r:id="rId13"/>
    <p:sldId id="318" r:id="rId14"/>
    <p:sldId id="291" r:id="rId15"/>
    <p:sldId id="303" r:id="rId16"/>
    <p:sldId id="292" r:id="rId17"/>
    <p:sldId id="304" r:id="rId18"/>
    <p:sldId id="319" r:id="rId19"/>
    <p:sldId id="320" r:id="rId20"/>
    <p:sldId id="293" r:id="rId21"/>
    <p:sldId id="305" r:id="rId22"/>
    <p:sldId id="294" r:id="rId23"/>
    <p:sldId id="306" r:id="rId24"/>
    <p:sldId id="321" r:id="rId25"/>
    <p:sldId id="295" r:id="rId26"/>
    <p:sldId id="307" r:id="rId27"/>
    <p:sldId id="296" r:id="rId28"/>
    <p:sldId id="308" r:id="rId29"/>
    <p:sldId id="297" r:id="rId30"/>
    <p:sldId id="309" r:id="rId31"/>
    <p:sldId id="298" r:id="rId32"/>
    <p:sldId id="310" r:id="rId33"/>
    <p:sldId id="299" r:id="rId34"/>
    <p:sldId id="311" r:id="rId35"/>
    <p:sldId id="300" r:id="rId36"/>
    <p:sldId id="312" r:id="rId37"/>
    <p:sldId id="322" r:id="rId38"/>
    <p:sldId id="301" r:id="rId39"/>
    <p:sldId id="313" r:id="rId40"/>
    <p:sldId id="302" r:id="rId41"/>
  </p:sldIdLst>
  <p:sldSz cx="9144000" cy="6858000" type="screen4x3"/>
  <p:notesSz cx="6858000" cy="9144000"/>
  <p:embeddedFontLst>
    <p:embeddedFont>
      <p:font typeface="Arial Narrow" panose="020B0606020202030204" pitchFamily="34" charset="0"/>
      <p:regular r:id="rId43"/>
      <p:bold r:id="rId44"/>
      <p:italic r:id="rId45"/>
      <p:boldItalic r:id="rId46"/>
    </p:embeddedFont>
    <p:embeddedFont>
      <p:font typeface="Calibri" panose="020F0502020204030204" pitchFamily="34" charset="0"/>
      <p:regular r:id="rId47"/>
      <p:bold r:id="rId48"/>
      <p:italic r:id="rId49"/>
      <p:boldItalic r:id="rId50"/>
    </p:embeddedFont>
    <p:embeddedFont>
      <p:font typeface="Calibri Light" panose="020F0302020204030204" pitchFamily="34" charset="0"/>
      <p:regular r:id="rId51"/>
      <p:italic r:id="rId52"/>
    </p:embeddedFont>
    <p:embeddedFont>
      <p:font typeface="Constantia" panose="02030602050306030303" pitchFamily="18" charset="0"/>
      <p:regular r:id="rId53"/>
      <p:bold r:id="rId54"/>
      <p:italic r:id="rId55"/>
      <p:boldItalic r:id="rId56"/>
    </p:embeddedFont>
    <p:embeddedFont>
      <p:font typeface="Ink Free" panose="03080402000500000000" pitchFamily="66" charset="0"/>
      <p:regular r:id="rId5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2704" autoAdjust="0"/>
  </p:normalViewPr>
  <p:slideViewPr>
    <p:cSldViewPr snapToGrid="0">
      <p:cViewPr varScale="1">
        <p:scale>
          <a:sx n="73" d="100"/>
          <a:sy n="73" d="100"/>
        </p:scale>
        <p:origin x="427"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8" Type="http://schemas.openxmlformats.org/officeDocument/2006/relationships/slide" Target="slides/slide4.xml"/><Relationship Id="rId51" Type="http://schemas.openxmlformats.org/officeDocument/2006/relationships/font" Target="fonts/font9.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3D156-C742-486E-B27E-79746D87EE59}" type="datetimeFigureOut">
              <a:rPr lang="en-US" smtClean="0"/>
              <a:t>12/11/2022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ADC301-B781-4AAD-8B27-90F17A500FC0}" type="slidenum">
              <a:rPr lang="en-US" smtClean="0"/>
              <a:t>‹#›</a:t>
            </a:fld>
            <a:endParaRPr lang="en-US"/>
          </a:p>
        </p:txBody>
      </p:sp>
    </p:spTree>
    <p:extLst>
      <p:ext uri="{BB962C8B-B14F-4D97-AF65-F5344CB8AC3E}">
        <p14:creationId xmlns:p14="http://schemas.microsoft.com/office/powerpoint/2010/main" val="2640786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t>
            </a:r>
            <a:r>
              <a:rPr lang="en-US" i="1" dirty="0"/>
              <a:t>uh</a:t>
            </a:r>
            <a:r>
              <a:rPr lang="en-US" dirty="0"/>
              <a:t>-</a:t>
            </a:r>
            <a:r>
              <a:rPr lang="en-US" dirty="0" err="1"/>
              <a:t>noh</a:t>
            </a:r>
            <a:r>
              <a:rPr lang="en-US" dirty="0"/>
              <a:t>-</a:t>
            </a:r>
            <a:r>
              <a:rPr lang="en-US" b="1" dirty="0" err="1"/>
              <a:t>mey</a:t>
            </a:r>
            <a:r>
              <a:rPr lang="en-US" dirty="0" err="1"/>
              <a:t>-zhuh</a:t>
            </a:r>
            <a:endParaRPr lang="en-US" dirty="0"/>
          </a:p>
        </p:txBody>
      </p:sp>
      <p:sp>
        <p:nvSpPr>
          <p:cNvPr id="4" name="Slide Number Placeholder 3"/>
          <p:cNvSpPr>
            <a:spLocks noGrp="1"/>
          </p:cNvSpPr>
          <p:nvPr>
            <p:ph type="sldNum" sz="quarter" idx="5"/>
          </p:nvPr>
        </p:nvSpPr>
        <p:spPr/>
        <p:txBody>
          <a:bodyPr/>
          <a:lstStyle/>
          <a:p>
            <a:fld id="{67ADC301-B781-4AAD-8B27-90F17A500FC0}" type="slidenum">
              <a:rPr lang="en-US" smtClean="0"/>
              <a:t>9</a:t>
            </a:fld>
            <a:endParaRPr lang="en-US"/>
          </a:p>
        </p:txBody>
      </p:sp>
    </p:spTree>
    <p:extLst>
      <p:ext uri="{BB962C8B-B14F-4D97-AF65-F5344CB8AC3E}">
        <p14:creationId xmlns:p14="http://schemas.microsoft.com/office/powerpoint/2010/main" val="2061885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Co-HELL-it</a:t>
            </a:r>
          </a:p>
        </p:txBody>
      </p:sp>
      <p:sp>
        <p:nvSpPr>
          <p:cNvPr id="4" name="Slide Number Placeholder 3"/>
          <p:cNvSpPr>
            <a:spLocks noGrp="1"/>
          </p:cNvSpPr>
          <p:nvPr>
            <p:ph type="sldNum" sz="quarter" idx="5"/>
          </p:nvPr>
        </p:nvSpPr>
        <p:spPr/>
        <p:txBody>
          <a:bodyPr/>
          <a:lstStyle/>
          <a:p>
            <a:fld id="{67ADC301-B781-4AAD-8B27-90F17A500FC0}" type="slidenum">
              <a:rPr lang="en-US" smtClean="0"/>
              <a:t>15</a:t>
            </a:fld>
            <a:endParaRPr lang="en-US"/>
          </a:p>
        </p:txBody>
      </p:sp>
    </p:spTree>
    <p:extLst>
      <p:ext uri="{BB962C8B-B14F-4D97-AF65-F5344CB8AC3E}">
        <p14:creationId xmlns:p14="http://schemas.microsoft.com/office/powerpoint/2010/main" val="1728341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482367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420168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6399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5608212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AACE7E-3E34-474A-9266-82D2535BF44E}" type="datetimeFigureOut">
              <a:rPr lang="en-US" smtClean="0"/>
              <a:t>12/11/2022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916917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AACE7E-3E34-474A-9266-82D2535BF44E}" type="datetimeFigureOut">
              <a:rPr lang="en-US" smtClean="0"/>
              <a:t>12/11/2022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157682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ACE7E-3E34-474A-9266-82D2535BF44E}" type="datetimeFigureOut">
              <a:rPr lang="en-US" smtClean="0"/>
              <a:t>12/11/2022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866927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922249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1051979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014971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103757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497519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470318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1966176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1491498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AACE7E-3E34-474A-9266-82D2535BF44E}" type="datetimeFigureOut">
              <a:rPr lang="en-US" smtClean="0"/>
              <a:t>12/11/2022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1901196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AACE7E-3E34-474A-9266-82D2535BF44E}" type="datetimeFigureOut">
              <a:rPr lang="en-US" smtClean="0"/>
              <a:t>12/11/2022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75546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ACE7E-3E34-474A-9266-82D2535BF44E}" type="datetimeFigureOut">
              <a:rPr lang="en-US" smtClean="0"/>
              <a:t>12/11/2022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588799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607531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344664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538283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460055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486719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1376249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312033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632445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AACE7E-3E34-474A-9266-82D2535BF44E}" type="datetimeFigureOut">
              <a:rPr lang="en-US" smtClean="0"/>
              <a:t>12/11/2022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764790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AACE7E-3E34-474A-9266-82D2535BF44E}" type="datetimeFigureOut">
              <a:rPr lang="en-US" smtClean="0"/>
              <a:t>12/11/2022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1231752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ACE7E-3E34-474A-9266-82D2535BF44E}" type="datetimeFigureOut">
              <a:rPr lang="en-US" smtClean="0"/>
              <a:t>12/11/2022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90214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0132382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367222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1924157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8617818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5381345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32769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58809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389970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AACE7E-3E34-474A-9266-82D2535BF44E}" type="datetimeFigureOut">
              <a:rPr lang="en-US" smtClean="0"/>
              <a:t>12/11/2022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927656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AACE7E-3E34-474A-9266-82D2535BF44E}" type="datetimeFigureOut">
              <a:rPr lang="en-US" smtClean="0"/>
              <a:t>12/11/2022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3544165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ACE7E-3E34-474A-9266-82D2535BF44E}" type="datetimeFigureOut">
              <a:rPr lang="en-US" smtClean="0"/>
              <a:t>12/11/2022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12830362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4278326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ACE7E-3E34-474A-9266-82D2535BF44E}" type="datetimeFigureOut">
              <a:rPr lang="en-US" smtClean="0"/>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358369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688406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ACE7E-3E34-474A-9266-82D2535BF44E}" type="datetimeFigureOut">
              <a:rPr lang="en-US" smtClean="0"/>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A36D6-3B0C-4D83-B0E8-2146AFC5E14F}" type="slidenum">
              <a:rPr lang="en-US" smtClean="0"/>
              <a:t>‹#›</a:t>
            </a:fld>
            <a:endParaRPr lang="en-US"/>
          </a:p>
        </p:txBody>
      </p:sp>
    </p:spTree>
    <p:extLst>
      <p:ext uri="{BB962C8B-B14F-4D97-AF65-F5344CB8AC3E}">
        <p14:creationId xmlns:p14="http://schemas.microsoft.com/office/powerpoint/2010/main" val="2411096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AACE7E-3E34-474A-9266-82D2535BF44E}" type="datetimeFigureOut">
              <a:rPr lang="en-US" smtClean="0"/>
              <a:t>12/11/2022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A36D6-3B0C-4D83-B0E8-2146AFC5E14F}" type="slidenum">
              <a:rPr lang="en-US" smtClean="0"/>
              <a:t>‹#›</a:t>
            </a:fld>
            <a:endParaRPr lang="en-US"/>
          </a:p>
        </p:txBody>
      </p:sp>
      <p:sp>
        <p:nvSpPr>
          <p:cNvPr id="7" name="Rectangle: Rounded Corners 6">
            <a:extLst>
              <a:ext uri="{FF2B5EF4-FFF2-40B4-BE49-F238E27FC236}">
                <a16:creationId xmlns:a16="http://schemas.microsoft.com/office/drawing/2014/main" id="{C2615BA7-1FD6-ECA6-84DF-9ACA945CB152}"/>
              </a:ext>
            </a:extLst>
          </p:cNvPr>
          <p:cNvSpPr/>
          <p:nvPr userDrawn="1"/>
        </p:nvSpPr>
        <p:spPr>
          <a:xfrm>
            <a:off x="369481" y="318977"/>
            <a:ext cx="8405037" cy="6220046"/>
          </a:xfrm>
          <a:prstGeom prst="roundRect">
            <a:avLst>
              <a:gd name="adj" fmla="val 4966"/>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outdoor, sky, sign&#10;&#10;Description automatically generated">
            <a:extLst>
              <a:ext uri="{FF2B5EF4-FFF2-40B4-BE49-F238E27FC236}">
                <a16:creationId xmlns:a16="http://schemas.microsoft.com/office/drawing/2014/main" id="{37C1BD44-F5CE-4AF4-AABF-27CC4D8BA704}"/>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t="30887" r="31760" b="4935"/>
          <a:stretch/>
        </p:blipFill>
        <p:spPr>
          <a:xfrm>
            <a:off x="223958" y="233160"/>
            <a:ext cx="3242256" cy="2031576"/>
          </a:xfrm>
          <a:prstGeom prst="rect">
            <a:avLst/>
          </a:prstGeom>
          <a:ln>
            <a:noFill/>
          </a:ln>
          <a:effectLst>
            <a:softEdge rad="112500"/>
          </a:effectLst>
        </p:spPr>
      </p:pic>
    </p:spTree>
    <p:extLst>
      <p:ext uri="{BB962C8B-B14F-4D97-AF65-F5344CB8AC3E}">
        <p14:creationId xmlns:p14="http://schemas.microsoft.com/office/powerpoint/2010/main" val="33916978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AACE7E-3E34-474A-9266-82D2535BF44E}" type="datetimeFigureOut">
              <a:rPr lang="en-US" smtClean="0"/>
              <a:t>12/11/2022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A36D6-3B0C-4D83-B0E8-2146AFC5E14F}" type="slidenum">
              <a:rPr lang="en-US" smtClean="0"/>
              <a:t>‹#›</a:t>
            </a:fld>
            <a:endParaRPr lang="en-US"/>
          </a:p>
        </p:txBody>
      </p:sp>
      <p:sp>
        <p:nvSpPr>
          <p:cNvPr id="7" name="Rectangle: Rounded Corners 6">
            <a:extLst>
              <a:ext uri="{FF2B5EF4-FFF2-40B4-BE49-F238E27FC236}">
                <a16:creationId xmlns:a16="http://schemas.microsoft.com/office/drawing/2014/main" id="{C2615BA7-1FD6-ECA6-84DF-9ACA945CB152}"/>
              </a:ext>
            </a:extLst>
          </p:cNvPr>
          <p:cNvSpPr/>
          <p:nvPr userDrawn="1"/>
        </p:nvSpPr>
        <p:spPr>
          <a:xfrm>
            <a:off x="369481" y="318977"/>
            <a:ext cx="8405037" cy="6220046"/>
          </a:xfrm>
          <a:prstGeom prst="roundRect">
            <a:avLst>
              <a:gd name="adj" fmla="val 4966"/>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660392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AACE7E-3E34-474A-9266-82D2535BF44E}" type="datetimeFigureOut">
              <a:rPr lang="en-US" smtClean="0"/>
              <a:t>12/11/2022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A36D6-3B0C-4D83-B0E8-2146AFC5E14F}" type="slidenum">
              <a:rPr lang="en-US" smtClean="0"/>
              <a:t>‹#›</a:t>
            </a:fld>
            <a:endParaRPr lang="en-US"/>
          </a:p>
        </p:txBody>
      </p:sp>
      <p:sp>
        <p:nvSpPr>
          <p:cNvPr id="7" name="Rectangle: Rounded Corners 6">
            <a:extLst>
              <a:ext uri="{FF2B5EF4-FFF2-40B4-BE49-F238E27FC236}">
                <a16:creationId xmlns:a16="http://schemas.microsoft.com/office/drawing/2014/main" id="{C2615BA7-1FD6-ECA6-84DF-9ACA945CB152}"/>
              </a:ext>
            </a:extLst>
          </p:cNvPr>
          <p:cNvSpPr/>
          <p:nvPr userDrawn="1"/>
        </p:nvSpPr>
        <p:spPr>
          <a:xfrm>
            <a:off x="369481" y="1825625"/>
            <a:ext cx="8405037" cy="4713398"/>
          </a:xfrm>
          <a:prstGeom prst="roundRect">
            <a:avLst>
              <a:gd name="adj" fmla="val 4966"/>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656CF1E-D09D-791C-7AD9-626E214E91B2}"/>
              </a:ext>
            </a:extLst>
          </p:cNvPr>
          <p:cNvSpPr/>
          <p:nvPr userDrawn="1"/>
        </p:nvSpPr>
        <p:spPr>
          <a:xfrm>
            <a:off x="369481" y="329610"/>
            <a:ext cx="8405037" cy="1313562"/>
          </a:xfrm>
          <a:prstGeom prst="roundRect">
            <a:avLst>
              <a:gd name="adj" fmla="val 1128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outdoor, sky, sign&#10;&#10;Description automatically generated">
            <a:extLst>
              <a:ext uri="{FF2B5EF4-FFF2-40B4-BE49-F238E27FC236}">
                <a16:creationId xmlns:a16="http://schemas.microsoft.com/office/drawing/2014/main" id="{F6A9A177-68BE-A4CD-3017-7648587EA2C6}"/>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t="30887" r="31760" b="4935"/>
          <a:stretch/>
        </p:blipFill>
        <p:spPr>
          <a:xfrm>
            <a:off x="489771" y="365126"/>
            <a:ext cx="1976982" cy="1238764"/>
          </a:xfrm>
          <a:prstGeom prst="rect">
            <a:avLst/>
          </a:prstGeom>
          <a:ln>
            <a:noFill/>
          </a:ln>
          <a:effectLst>
            <a:softEdge rad="112500"/>
          </a:effectLst>
        </p:spPr>
      </p:pic>
    </p:spTree>
    <p:extLst>
      <p:ext uri="{BB962C8B-B14F-4D97-AF65-F5344CB8AC3E}">
        <p14:creationId xmlns:p14="http://schemas.microsoft.com/office/powerpoint/2010/main" val="21433602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AACE7E-3E34-474A-9266-82D2535BF44E}" type="datetimeFigureOut">
              <a:rPr lang="en-US" smtClean="0"/>
              <a:t>12/11/2022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A36D6-3B0C-4D83-B0E8-2146AFC5E14F}" type="slidenum">
              <a:rPr lang="en-US" smtClean="0"/>
              <a:t>‹#›</a:t>
            </a:fld>
            <a:endParaRPr lang="en-US"/>
          </a:p>
        </p:txBody>
      </p:sp>
      <p:sp>
        <p:nvSpPr>
          <p:cNvPr id="7" name="Rectangle: Rounded Corners 6">
            <a:extLst>
              <a:ext uri="{FF2B5EF4-FFF2-40B4-BE49-F238E27FC236}">
                <a16:creationId xmlns:a16="http://schemas.microsoft.com/office/drawing/2014/main" id="{C2615BA7-1FD6-ECA6-84DF-9ACA945CB152}"/>
              </a:ext>
            </a:extLst>
          </p:cNvPr>
          <p:cNvSpPr/>
          <p:nvPr userDrawn="1"/>
        </p:nvSpPr>
        <p:spPr>
          <a:xfrm>
            <a:off x="369481" y="1825625"/>
            <a:ext cx="8405037" cy="4713398"/>
          </a:xfrm>
          <a:prstGeom prst="roundRect">
            <a:avLst>
              <a:gd name="adj" fmla="val 4966"/>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656CF1E-D09D-791C-7AD9-626E214E91B2}"/>
              </a:ext>
            </a:extLst>
          </p:cNvPr>
          <p:cNvSpPr/>
          <p:nvPr userDrawn="1"/>
        </p:nvSpPr>
        <p:spPr>
          <a:xfrm>
            <a:off x="369481" y="329610"/>
            <a:ext cx="8405037" cy="1313562"/>
          </a:xfrm>
          <a:prstGeom prst="roundRect">
            <a:avLst>
              <a:gd name="adj" fmla="val 1128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39467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hyperlink" Target="https://ref.ly/logosres/jfbcomm?ref=Bible.Ec7.1&amp;off=345&amp;ctx=in+the+sultry+East.+~The+Hebrew+for+%E2%80%9Cname"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hyperlink" Target="https://ref.ly/logosres/jfbcomm?ref=Bible.Ec7.5&amp;off=18&amp;ctx=.%0a5.+(Ps+141%3a4%2c+5).+~Godly+reproof+offend" TargetMode="Externa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188721" y="249667"/>
            <a:ext cx="6406178" cy="9906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7200" b="0" i="0" u="none" strike="noStrike" kern="1200" cap="none" spc="0" normalizeH="0" baseline="0" noProof="0" dirty="0">
                <a:ln>
                  <a:noFill/>
                </a:ln>
                <a:solidFill>
                  <a:srgbClr val="04617B"/>
                </a:solidFill>
                <a:effectLst/>
                <a:uLnTx/>
                <a:uFillTx/>
                <a:latin typeface="Ink Free" panose="03080402000500000000" pitchFamily="66" charset="0"/>
              </a:rPr>
              <a:t>Ecclesiastes 7</a:t>
            </a:r>
          </a:p>
        </p:txBody>
      </p:sp>
      <p:sp>
        <p:nvSpPr>
          <p:cNvPr id="3" name="Rectangle 2"/>
          <p:cNvSpPr/>
          <p:nvPr/>
        </p:nvSpPr>
        <p:spPr>
          <a:xfrm>
            <a:off x="730624" y="1486796"/>
            <a:ext cx="7681856" cy="533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stantia"/>
                <a:ea typeface="+mn-ea"/>
                <a:cs typeface="+mn-cs"/>
              </a:rPr>
              <a:t>“The Value &amp; Limits of Wisdom”</a:t>
            </a:r>
          </a:p>
        </p:txBody>
      </p:sp>
      <p:sp>
        <p:nvSpPr>
          <p:cNvPr id="5" name="TextBox 4"/>
          <p:cNvSpPr txBox="1"/>
          <p:nvPr/>
        </p:nvSpPr>
        <p:spPr>
          <a:xfrm>
            <a:off x="1359946" y="2220558"/>
            <a:ext cx="6864275" cy="2953822"/>
          </a:xfrm>
          <a:prstGeom prst="rect">
            <a:avLst/>
          </a:prstGeom>
          <a:noFill/>
        </p:spPr>
        <p:txBody>
          <a:bodyPr wrap="square" rtlCol="0">
            <a:spAutoFit/>
          </a:bodyPr>
          <a:lstStyle/>
          <a:p>
            <a:pPr marL="400050" marR="0" lvl="0" indent="-400050" algn="l" defTabSz="914400" rtl="0" eaLnBrk="1" fontAlgn="auto" latinLnBrk="0" hangingPunct="1">
              <a:lnSpc>
                <a:spcPct val="150000"/>
              </a:lnSpc>
              <a:spcBef>
                <a:spcPts val="0"/>
              </a:spcBef>
              <a:spcAft>
                <a:spcPts val="0"/>
              </a:spcAft>
              <a:buClrTx/>
              <a:buSzTx/>
              <a:buFont typeface="+mj-lt"/>
              <a:buAutoNum type="romanUcPeriod"/>
              <a:tabLst/>
              <a:defRPr/>
            </a:pPr>
            <a:r>
              <a:rPr kumimoji="0" lang="en-US" sz="3200" b="0" i="0" u="sng" strike="noStrike" kern="1200" cap="none" spc="0" normalizeH="0" baseline="0" noProof="0" dirty="0">
                <a:ln>
                  <a:noFill/>
                </a:ln>
                <a:solidFill>
                  <a:prstClr val="black"/>
                </a:solidFill>
                <a:effectLst/>
                <a:uLnTx/>
                <a:uFillTx/>
                <a:latin typeface="Arial Narrow" pitchFamily="34" charset="0"/>
                <a:ea typeface="+mn-ea"/>
                <a:cs typeface="+mn-cs"/>
              </a:rPr>
              <a:t>Wisdom Makes Life Better</a:t>
            </a: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 (vv. 1-10)</a:t>
            </a:r>
            <a:endParaRPr kumimoji="0" lang="en-US" sz="1400" b="0" i="0" u="none" strike="noStrike" kern="1200" cap="none" spc="0" normalizeH="0" baseline="0" noProof="0" dirty="0">
              <a:ln>
                <a:noFill/>
              </a:ln>
              <a:solidFill>
                <a:prstClr val="black"/>
              </a:solidFill>
              <a:effectLst/>
              <a:uLnTx/>
              <a:uFillTx/>
              <a:latin typeface="Arial Narrow" pitchFamily="34" charset="0"/>
              <a:ea typeface="+mn-ea"/>
              <a:cs typeface="+mn-cs"/>
            </a:endParaRPr>
          </a:p>
          <a:p>
            <a:pPr marL="400050" marR="0" lvl="0" indent="-400050" algn="l" defTabSz="914400" rtl="0" eaLnBrk="1" fontAlgn="auto" latinLnBrk="0" hangingPunct="1">
              <a:lnSpc>
                <a:spcPct val="150000"/>
              </a:lnSpc>
              <a:spcBef>
                <a:spcPts val="0"/>
              </a:spcBef>
              <a:spcAft>
                <a:spcPts val="0"/>
              </a:spcAft>
              <a:buClrTx/>
              <a:buSzTx/>
              <a:buFont typeface="+mj-lt"/>
              <a:buAutoNum type="romanUcPeriod"/>
              <a:tabLst/>
              <a:defRPr/>
            </a:pPr>
            <a:r>
              <a:rPr kumimoji="0" lang="en-US" sz="3200" b="0" i="0" u="sng" strike="noStrike" kern="1200" cap="none" spc="0" normalizeH="0" baseline="0" noProof="0" dirty="0">
                <a:ln>
                  <a:noFill/>
                </a:ln>
                <a:solidFill>
                  <a:prstClr val="black"/>
                </a:solidFill>
                <a:effectLst/>
                <a:uLnTx/>
                <a:uFillTx/>
                <a:latin typeface="Arial Narrow" pitchFamily="34" charset="0"/>
                <a:ea typeface="+mn-ea"/>
                <a:cs typeface="+mn-cs"/>
              </a:rPr>
              <a:t>Value of Wisdom</a:t>
            </a: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 (vv. 11-14)</a:t>
            </a:r>
            <a:endParaRPr kumimoji="0" lang="en-US" sz="1400" b="0" i="0" u="none" strike="noStrike" kern="1200" cap="none" spc="0" normalizeH="0" baseline="0" noProof="0" dirty="0">
              <a:ln>
                <a:noFill/>
              </a:ln>
              <a:solidFill>
                <a:prstClr val="black"/>
              </a:solidFill>
              <a:effectLst/>
              <a:uLnTx/>
              <a:uFillTx/>
              <a:latin typeface="Arial Narrow" pitchFamily="34" charset="0"/>
              <a:ea typeface="+mn-ea"/>
              <a:cs typeface="+mn-cs"/>
            </a:endParaRPr>
          </a:p>
          <a:p>
            <a:pPr marL="400050" marR="0" lvl="0" indent="-400050" algn="l" defTabSz="914400" rtl="0" eaLnBrk="1" fontAlgn="auto" latinLnBrk="0" hangingPunct="1">
              <a:lnSpc>
                <a:spcPct val="150000"/>
              </a:lnSpc>
              <a:spcBef>
                <a:spcPts val="0"/>
              </a:spcBef>
              <a:spcAft>
                <a:spcPts val="0"/>
              </a:spcAft>
              <a:buClrTx/>
              <a:buSzTx/>
              <a:buFont typeface="+mj-lt"/>
              <a:buAutoNum type="romanUcPeriod"/>
              <a:tabLst/>
              <a:defRPr/>
            </a:pPr>
            <a:r>
              <a:rPr kumimoji="0" lang="en-US" sz="3200" b="0" i="0" u="sng" strike="noStrike" kern="1200" cap="none" spc="0" normalizeH="0" baseline="0" noProof="0" dirty="0">
                <a:ln>
                  <a:noFill/>
                </a:ln>
                <a:solidFill>
                  <a:prstClr val="black"/>
                </a:solidFill>
                <a:effectLst/>
                <a:uLnTx/>
                <a:uFillTx/>
                <a:latin typeface="Arial Narrow" pitchFamily="34" charset="0"/>
                <a:ea typeface="+mn-ea"/>
                <a:cs typeface="+mn-cs"/>
              </a:rPr>
              <a:t>Wisdom Avoids Extremes</a:t>
            </a: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 (vv. 15-22)</a:t>
            </a:r>
            <a:endParaRPr kumimoji="0" lang="en-US" sz="1400" b="0" i="0" u="none" strike="noStrike" kern="1200" cap="none" spc="0" normalizeH="0" baseline="0" noProof="0" dirty="0">
              <a:ln>
                <a:noFill/>
              </a:ln>
              <a:solidFill>
                <a:prstClr val="black"/>
              </a:solidFill>
              <a:effectLst/>
              <a:uLnTx/>
              <a:uFillTx/>
              <a:latin typeface="Arial Narrow" pitchFamily="34" charset="0"/>
              <a:ea typeface="+mn-ea"/>
              <a:cs typeface="+mn-cs"/>
            </a:endParaRPr>
          </a:p>
          <a:p>
            <a:pPr marL="400050" marR="0" lvl="0" indent="-400050" algn="l" defTabSz="914400" rtl="0" eaLnBrk="1" fontAlgn="auto" latinLnBrk="0" hangingPunct="1">
              <a:lnSpc>
                <a:spcPct val="150000"/>
              </a:lnSpc>
              <a:spcBef>
                <a:spcPts val="0"/>
              </a:spcBef>
              <a:spcAft>
                <a:spcPts val="0"/>
              </a:spcAft>
              <a:buClrTx/>
              <a:buSzTx/>
              <a:buFont typeface="+mj-lt"/>
              <a:buAutoNum type="romanUcPeriod"/>
              <a:tabLst/>
              <a:defRPr/>
            </a:pPr>
            <a:r>
              <a:rPr kumimoji="0" lang="en-US" sz="3200" b="0" i="0" u="sng" strike="noStrike" kern="1200" cap="none" spc="0" normalizeH="0" baseline="0" noProof="0" dirty="0">
                <a:ln>
                  <a:noFill/>
                </a:ln>
                <a:solidFill>
                  <a:prstClr val="black"/>
                </a:solidFill>
                <a:effectLst/>
                <a:uLnTx/>
                <a:uFillTx/>
                <a:latin typeface="Arial Narrow" pitchFamily="34" charset="0"/>
                <a:ea typeface="+mn-ea"/>
                <a:cs typeface="+mn-cs"/>
              </a:rPr>
              <a:t>Searching for Wisdom</a:t>
            </a: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 (vv. 23-29)</a:t>
            </a:r>
            <a:endParaRPr kumimoji="0" lang="en-US" sz="2800" b="0" i="0" u="none" strike="noStrike" kern="1200" cap="none" spc="0" normalizeH="0" baseline="0" noProof="0" dirty="0">
              <a:ln>
                <a:noFill/>
              </a:ln>
              <a:solidFill>
                <a:prstClr val="black"/>
              </a:solidFill>
              <a:effectLst/>
              <a:uLnTx/>
              <a:uFillTx/>
              <a:latin typeface="Arial Narrow" pitchFamily="34" charset="0"/>
              <a:ea typeface="+mn-ea"/>
              <a:cs typeface="+mn-cs"/>
            </a:endParaRPr>
          </a:p>
        </p:txBody>
      </p:sp>
    </p:spTree>
    <p:extLst>
      <p:ext uri="{BB962C8B-B14F-4D97-AF65-F5344CB8AC3E}">
        <p14:creationId xmlns:p14="http://schemas.microsoft.com/office/powerpoint/2010/main" val="3945246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4464" y="1782663"/>
            <a:ext cx="8534400"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1  A good name is </a:t>
            </a:r>
            <a:r>
              <a:rPr kumimoji="0" lang="en-US" sz="2400" b="1" i="0"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better</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than precious ointment, And the day of death than the day of one's birth;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2 </a:t>
            </a:r>
            <a:r>
              <a:rPr kumimoji="0" lang="en-US" sz="2400" b="1" i="0"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Better</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to go to the house of mourning Than to go to the house of feasting, For that is the end of all men; And the living will take it to heart.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 Sorrow is </a:t>
            </a:r>
            <a:r>
              <a:rPr kumimoji="0" lang="en-US" sz="2400" b="1" i="0"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better</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than laughter, For by a sad countenance the heart is made </a:t>
            </a:r>
            <a:r>
              <a:rPr kumimoji="0" lang="en-US" sz="2400" b="1" i="0"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better</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4 The heart of the wise is in the house of mourning, But the heart of fools is in the house of mirth.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5 It is </a:t>
            </a:r>
            <a:r>
              <a:rPr kumimoji="0" lang="en-US" sz="2400" b="1" i="0"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better</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to hear the rebuke of the wise Than for a man to hear the song of fools.</a:t>
            </a:r>
          </a:p>
        </p:txBody>
      </p:sp>
      <p:sp>
        <p:nvSpPr>
          <p:cNvPr id="2" name="TextBox 1"/>
          <p:cNvSpPr txBox="1"/>
          <p:nvPr/>
        </p:nvSpPr>
        <p:spPr>
          <a:xfrm>
            <a:off x="1371600" y="848380"/>
            <a:ext cx="6553200" cy="52322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onstantia"/>
                <a:ea typeface="+mn-ea"/>
                <a:cs typeface="+mn-cs"/>
              </a:rPr>
              <a:t>“Better” – Used 8 Times in 10 Verses</a:t>
            </a:r>
          </a:p>
        </p:txBody>
      </p:sp>
      <p:sp>
        <p:nvSpPr>
          <p:cNvPr id="3" name="Oval 2"/>
          <p:cNvSpPr/>
          <p:nvPr/>
        </p:nvSpPr>
        <p:spPr>
          <a:xfrm>
            <a:off x="2514600" y="1844681"/>
            <a:ext cx="1143000" cy="42713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nstantia"/>
              <a:ea typeface="+mn-ea"/>
              <a:cs typeface="+mn-cs"/>
            </a:endParaRPr>
          </a:p>
        </p:txBody>
      </p:sp>
      <p:sp>
        <p:nvSpPr>
          <p:cNvPr id="5" name="Oval 4"/>
          <p:cNvSpPr/>
          <p:nvPr/>
        </p:nvSpPr>
        <p:spPr>
          <a:xfrm>
            <a:off x="533400" y="2697063"/>
            <a:ext cx="1143000" cy="42713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nstantia"/>
              <a:ea typeface="+mn-ea"/>
              <a:cs typeface="+mn-cs"/>
            </a:endParaRPr>
          </a:p>
        </p:txBody>
      </p:sp>
      <p:sp>
        <p:nvSpPr>
          <p:cNvPr id="6" name="Oval 5"/>
          <p:cNvSpPr/>
          <p:nvPr/>
        </p:nvSpPr>
        <p:spPr>
          <a:xfrm>
            <a:off x="1676400" y="3954362"/>
            <a:ext cx="1143000" cy="42713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nstantia"/>
              <a:ea typeface="+mn-ea"/>
              <a:cs typeface="+mn-cs"/>
            </a:endParaRPr>
          </a:p>
        </p:txBody>
      </p:sp>
      <p:sp>
        <p:nvSpPr>
          <p:cNvPr id="7" name="Oval 6"/>
          <p:cNvSpPr/>
          <p:nvPr/>
        </p:nvSpPr>
        <p:spPr>
          <a:xfrm>
            <a:off x="1290484" y="4320330"/>
            <a:ext cx="1143000" cy="42713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nstantia"/>
              <a:ea typeface="+mn-ea"/>
              <a:cs typeface="+mn-cs"/>
            </a:endParaRPr>
          </a:p>
        </p:txBody>
      </p:sp>
      <p:sp>
        <p:nvSpPr>
          <p:cNvPr id="8" name="Oval 7"/>
          <p:cNvSpPr/>
          <p:nvPr/>
        </p:nvSpPr>
        <p:spPr>
          <a:xfrm>
            <a:off x="990600" y="5715000"/>
            <a:ext cx="1143000" cy="42713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nstantia"/>
              <a:ea typeface="+mn-ea"/>
              <a:cs typeface="+mn-cs"/>
            </a:endParaRPr>
          </a:p>
        </p:txBody>
      </p:sp>
    </p:spTree>
    <p:extLst>
      <p:ext uri="{BB962C8B-B14F-4D97-AF65-F5344CB8AC3E}">
        <p14:creationId xmlns:p14="http://schemas.microsoft.com/office/powerpoint/2010/main" val="3859461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769507"/>
            <a:ext cx="8534400" cy="45550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6 For like the crackling of thorns under a pot, So is the laughter of the fool. This also is vanity.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7 Surely oppression destroys a wise man's reason, And a bribe debases the heart.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8 The end of a thing is </a:t>
            </a:r>
            <a:r>
              <a:rPr kumimoji="0" lang="en-US" sz="2400" b="1" i="0"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better</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than its beginning; The patient in spirit is </a:t>
            </a:r>
            <a:r>
              <a:rPr kumimoji="0" lang="en-US" sz="2400" b="1" i="0"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better</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than the proud in spirit.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9 Do not hasten in your spirit to be angry, For anger rests in the bosom of fools.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10 Do not say, "Why were the former days </a:t>
            </a:r>
            <a:r>
              <a:rPr kumimoji="0" lang="en-US" sz="2400" b="1" i="0"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better</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than these?" For you do not inquire wisely concerning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3" name="TextBox 2"/>
          <p:cNvSpPr txBox="1"/>
          <p:nvPr/>
        </p:nvSpPr>
        <p:spPr>
          <a:xfrm>
            <a:off x="1371600" y="848380"/>
            <a:ext cx="6553200" cy="52322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onstantia"/>
                <a:ea typeface="+mn-ea"/>
                <a:cs typeface="+mn-cs"/>
              </a:rPr>
              <a:t>“Better” – Used 8 Times in 10 Verses</a:t>
            </a:r>
          </a:p>
        </p:txBody>
      </p:sp>
      <p:sp>
        <p:nvSpPr>
          <p:cNvPr id="5" name="Oval 4"/>
          <p:cNvSpPr/>
          <p:nvPr/>
        </p:nvSpPr>
        <p:spPr>
          <a:xfrm>
            <a:off x="3048000" y="3572698"/>
            <a:ext cx="1143000" cy="42713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nstantia"/>
              <a:ea typeface="+mn-ea"/>
              <a:cs typeface="+mn-cs"/>
            </a:endParaRPr>
          </a:p>
        </p:txBody>
      </p:sp>
      <p:sp>
        <p:nvSpPr>
          <p:cNvPr id="6" name="Oval 5"/>
          <p:cNvSpPr/>
          <p:nvPr/>
        </p:nvSpPr>
        <p:spPr>
          <a:xfrm>
            <a:off x="1295400" y="3954361"/>
            <a:ext cx="1143000" cy="42713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nstantia"/>
              <a:ea typeface="+mn-ea"/>
              <a:cs typeface="+mn-cs"/>
            </a:endParaRPr>
          </a:p>
        </p:txBody>
      </p:sp>
      <p:sp>
        <p:nvSpPr>
          <p:cNvPr id="7" name="Oval 6"/>
          <p:cNvSpPr/>
          <p:nvPr/>
        </p:nvSpPr>
        <p:spPr>
          <a:xfrm>
            <a:off x="5562600" y="5334000"/>
            <a:ext cx="1143000" cy="42713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nstantia"/>
              <a:ea typeface="+mn-ea"/>
              <a:cs typeface="+mn-cs"/>
            </a:endParaRPr>
          </a:p>
        </p:txBody>
      </p:sp>
    </p:spTree>
    <p:extLst>
      <p:ext uri="{BB962C8B-B14F-4D97-AF65-F5344CB8AC3E}">
        <p14:creationId xmlns:p14="http://schemas.microsoft.com/office/powerpoint/2010/main" val="482072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39A6B5-D96F-D0A0-9B20-4E6825015BBD}"/>
              </a:ext>
            </a:extLst>
          </p:cNvPr>
          <p:cNvSpPr txBox="1"/>
          <p:nvPr/>
        </p:nvSpPr>
        <p:spPr>
          <a:xfrm>
            <a:off x="882126" y="1592132"/>
            <a:ext cx="7562626" cy="3106300"/>
          </a:xfrm>
          <a:prstGeom prst="rect">
            <a:avLst/>
          </a:prstGeom>
          <a:noFill/>
        </p:spPr>
        <p:txBody>
          <a:bodyPr wrap="square" rtlCol="0">
            <a:spAutoFit/>
          </a:bodyPr>
          <a:lstStyle/>
          <a:p>
            <a:pPr marL="457200" marR="0" indent="-457200">
              <a:lnSpc>
                <a:spcPct val="115000"/>
              </a:lnSpc>
              <a:spcBef>
                <a:spcPts val="900"/>
              </a:spcBef>
              <a:spcAft>
                <a:spcPts val="1000"/>
              </a:spcAft>
              <a:tabLst>
                <a:tab pos="228600" algn="l"/>
              </a:tabLst>
            </a:pPr>
            <a:r>
              <a:rPr lang="en-US" sz="2400" baseline="30000" dirty="0">
                <a:effectLst/>
                <a:latin typeface="Times New Roman" panose="02020603050405020304" pitchFamily="18" charset="0"/>
                <a:cs typeface="Times New Roman" panose="02020603050405020304" pitchFamily="18" charset="0"/>
              </a:rPr>
              <a:t>11</a:t>
            </a:r>
            <a:r>
              <a:rPr lang="en-US" sz="2400" dirty="0">
                <a:effectLst/>
                <a:latin typeface="Times New Roman" panose="02020603050405020304" pitchFamily="18" charset="0"/>
                <a:cs typeface="Times New Roman" panose="02020603050405020304" pitchFamily="18" charset="0"/>
              </a:rPr>
              <a:t>	Wisdom </a:t>
            </a:r>
            <a:r>
              <a:rPr lang="en-US" sz="2400" i="1" dirty="0">
                <a:effectLst/>
                <a:latin typeface="Times New Roman" panose="02020603050405020304" pitchFamily="18" charset="0"/>
                <a:cs typeface="Times New Roman" panose="02020603050405020304" pitchFamily="18" charset="0"/>
              </a:rPr>
              <a:t>is</a:t>
            </a:r>
            <a:r>
              <a:rPr lang="en-US" sz="2400" dirty="0">
                <a:effectLst/>
                <a:latin typeface="Times New Roman" panose="02020603050405020304" pitchFamily="18" charset="0"/>
                <a:cs typeface="Times New Roman" panose="02020603050405020304" pitchFamily="18" charset="0"/>
              </a:rPr>
              <a:t> </a:t>
            </a:r>
            <a:r>
              <a:rPr lang="en-US" sz="2400" b="1" dirty="0">
                <a:solidFill>
                  <a:srgbClr val="C00000"/>
                </a:solidFill>
                <a:effectLst/>
                <a:latin typeface="Times New Roman" panose="02020603050405020304" pitchFamily="18" charset="0"/>
                <a:cs typeface="Times New Roman" panose="02020603050405020304" pitchFamily="18" charset="0"/>
              </a:rPr>
              <a:t>good</a:t>
            </a:r>
            <a:r>
              <a:rPr lang="en-US" sz="2400" dirty="0">
                <a:effectLst/>
                <a:latin typeface="Times New Roman" panose="02020603050405020304" pitchFamily="18" charset="0"/>
                <a:cs typeface="Times New Roman" panose="02020603050405020304" pitchFamily="18" charset="0"/>
              </a:rPr>
              <a:t> with an inheritance, </a:t>
            </a:r>
          </a:p>
          <a:p>
            <a:pPr marL="457200" marR="0" indent="-228600">
              <a:lnSpc>
                <a:spcPct val="115000"/>
              </a:lnSpc>
              <a:spcBef>
                <a:spcPts val="0"/>
              </a:spcBef>
              <a:spcAft>
                <a:spcPts val="1000"/>
              </a:spcAft>
            </a:pPr>
            <a:r>
              <a:rPr lang="en-US" sz="2400" dirty="0">
                <a:effectLst/>
                <a:latin typeface="Times New Roman" panose="02020603050405020304" pitchFamily="18" charset="0"/>
                <a:cs typeface="Times New Roman" panose="02020603050405020304" pitchFamily="18" charset="0"/>
              </a:rPr>
              <a:t>And profitable to those who see the sun. </a:t>
            </a:r>
          </a:p>
          <a:p>
            <a:pPr marL="457200" marR="0" indent="-457200">
              <a:lnSpc>
                <a:spcPct val="115000"/>
              </a:lnSpc>
              <a:spcBef>
                <a:spcPts val="0"/>
              </a:spcBef>
              <a:spcAft>
                <a:spcPts val="1000"/>
              </a:spcAft>
              <a:tabLst>
                <a:tab pos="228600" algn="l"/>
              </a:tabLst>
            </a:pPr>
            <a:endParaRPr lang="en-US" sz="2400" baseline="30000" dirty="0">
              <a:effectLst/>
              <a:latin typeface="Times New Roman" panose="02020603050405020304" pitchFamily="18" charset="0"/>
              <a:cs typeface="Times New Roman" panose="02020603050405020304" pitchFamily="18" charset="0"/>
            </a:endParaRPr>
          </a:p>
          <a:p>
            <a:pPr marL="457200" marR="0" indent="-457200">
              <a:lnSpc>
                <a:spcPct val="115000"/>
              </a:lnSpc>
              <a:spcBef>
                <a:spcPts val="0"/>
              </a:spcBef>
              <a:spcAft>
                <a:spcPts val="1000"/>
              </a:spcAft>
              <a:tabLst>
                <a:tab pos="228600" algn="l"/>
              </a:tabLst>
            </a:pPr>
            <a:r>
              <a:rPr lang="en-US" sz="2400" baseline="30000" dirty="0">
                <a:effectLst/>
                <a:latin typeface="Times New Roman" panose="02020603050405020304" pitchFamily="18" charset="0"/>
                <a:cs typeface="Times New Roman" panose="02020603050405020304" pitchFamily="18" charset="0"/>
              </a:rPr>
              <a:t>18</a:t>
            </a:r>
            <a:r>
              <a:rPr lang="en-US" sz="2400" dirty="0">
                <a:effectLst/>
                <a:latin typeface="Times New Roman" panose="02020603050405020304" pitchFamily="18" charset="0"/>
                <a:cs typeface="Times New Roman" panose="02020603050405020304" pitchFamily="18" charset="0"/>
              </a:rPr>
              <a:t>	</a:t>
            </a:r>
            <a:r>
              <a:rPr lang="en-US" sz="2400" i="1" dirty="0">
                <a:effectLst/>
                <a:latin typeface="Times New Roman" panose="02020603050405020304" pitchFamily="18" charset="0"/>
                <a:cs typeface="Times New Roman" panose="02020603050405020304" pitchFamily="18" charset="0"/>
              </a:rPr>
              <a:t>It is</a:t>
            </a:r>
            <a:r>
              <a:rPr lang="en-US" sz="2400" dirty="0">
                <a:effectLst/>
                <a:latin typeface="Times New Roman" panose="02020603050405020304" pitchFamily="18" charset="0"/>
                <a:cs typeface="Times New Roman" panose="02020603050405020304" pitchFamily="18" charset="0"/>
              </a:rPr>
              <a:t> </a:t>
            </a:r>
            <a:r>
              <a:rPr lang="en-US" sz="2400" b="1" dirty="0">
                <a:solidFill>
                  <a:srgbClr val="C00000"/>
                </a:solidFill>
                <a:effectLst/>
                <a:latin typeface="Times New Roman" panose="02020603050405020304" pitchFamily="18" charset="0"/>
                <a:cs typeface="Times New Roman" panose="02020603050405020304" pitchFamily="18" charset="0"/>
              </a:rPr>
              <a:t>good </a:t>
            </a:r>
            <a:r>
              <a:rPr lang="en-US" sz="2400" dirty="0">
                <a:effectLst/>
                <a:latin typeface="Times New Roman" panose="02020603050405020304" pitchFamily="18" charset="0"/>
                <a:cs typeface="Times New Roman" panose="02020603050405020304" pitchFamily="18" charset="0"/>
              </a:rPr>
              <a:t>that you grasp this, </a:t>
            </a:r>
          </a:p>
          <a:p>
            <a:pPr marL="457200" marR="0" indent="-228600">
              <a:lnSpc>
                <a:spcPct val="115000"/>
              </a:lnSpc>
              <a:spcBef>
                <a:spcPts val="0"/>
              </a:spcBef>
              <a:spcAft>
                <a:spcPts val="1000"/>
              </a:spcAft>
            </a:pPr>
            <a:r>
              <a:rPr lang="en-US" sz="2400" dirty="0">
                <a:effectLst/>
                <a:latin typeface="Times New Roman" panose="02020603050405020304" pitchFamily="18" charset="0"/>
                <a:cs typeface="Times New Roman" panose="02020603050405020304" pitchFamily="18" charset="0"/>
              </a:rPr>
              <a:t>And also not remove your hand from the other; </a:t>
            </a:r>
          </a:p>
          <a:p>
            <a:pPr marL="457200" marR="0" indent="-228600">
              <a:lnSpc>
                <a:spcPct val="115000"/>
              </a:lnSpc>
              <a:spcBef>
                <a:spcPts val="0"/>
              </a:spcBef>
              <a:spcAft>
                <a:spcPts val="1000"/>
              </a:spcAft>
            </a:pPr>
            <a:r>
              <a:rPr lang="en-US" sz="2400" dirty="0">
                <a:effectLst/>
                <a:latin typeface="Times New Roman" panose="02020603050405020304" pitchFamily="18" charset="0"/>
                <a:cs typeface="Times New Roman" panose="02020603050405020304" pitchFamily="18" charset="0"/>
              </a:rPr>
              <a:t>For he who fears God will escape them all. </a:t>
            </a:r>
          </a:p>
        </p:txBody>
      </p:sp>
      <p:sp>
        <p:nvSpPr>
          <p:cNvPr id="3" name="Oval 2">
            <a:extLst>
              <a:ext uri="{FF2B5EF4-FFF2-40B4-BE49-F238E27FC236}">
                <a16:creationId xmlns:a16="http://schemas.microsoft.com/office/drawing/2014/main" id="{46D6CF4D-0D8E-1B0F-56A2-B5267C2D542B}"/>
              </a:ext>
            </a:extLst>
          </p:cNvPr>
          <p:cNvSpPr/>
          <p:nvPr/>
        </p:nvSpPr>
        <p:spPr>
          <a:xfrm>
            <a:off x="2290483" y="1706013"/>
            <a:ext cx="1143000" cy="42713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nstantia"/>
              <a:ea typeface="+mn-ea"/>
              <a:cs typeface="+mn-cs"/>
            </a:endParaRPr>
          </a:p>
        </p:txBody>
      </p:sp>
      <p:sp>
        <p:nvSpPr>
          <p:cNvPr id="4" name="Oval 3">
            <a:extLst>
              <a:ext uri="{FF2B5EF4-FFF2-40B4-BE49-F238E27FC236}">
                <a16:creationId xmlns:a16="http://schemas.microsoft.com/office/drawing/2014/main" id="{AFDBA612-CD51-FD5F-D92F-88AA97E861A3}"/>
              </a:ext>
            </a:extLst>
          </p:cNvPr>
          <p:cNvSpPr/>
          <p:nvPr/>
        </p:nvSpPr>
        <p:spPr>
          <a:xfrm>
            <a:off x="1480074" y="3145282"/>
            <a:ext cx="1143000" cy="42713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nstantia"/>
              <a:ea typeface="+mn-ea"/>
              <a:cs typeface="+mn-cs"/>
            </a:endParaRPr>
          </a:p>
        </p:txBody>
      </p:sp>
      <p:sp>
        <p:nvSpPr>
          <p:cNvPr id="5" name="TextBox 4">
            <a:extLst>
              <a:ext uri="{FF2B5EF4-FFF2-40B4-BE49-F238E27FC236}">
                <a16:creationId xmlns:a16="http://schemas.microsoft.com/office/drawing/2014/main" id="{AE25205C-CD7F-2124-9F2D-1B1E93B24FF7}"/>
              </a:ext>
            </a:extLst>
          </p:cNvPr>
          <p:cNvSpPr txBox="1"/>
          <p:nvPr/>
        </p:nvSpPr>
        <p:spPr>
          <a:xfrm>
            <a:off x="1371600" y="848380"/>
            <a:ext cx="6553200" cy="52322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onstantia"/>
                <a:ea typeface="+mn-ea"/>
                <a:cs typeface="+mn-cs"/>
              </a:rPr>
              <a:t>“Better” </a:t>
            </a:r>
            <a:r>
              <a:rPr lang="en-US" sz="2800" b="1" dirty="0">
                <a:solidFill>
                  <a:prstClr val="black"/>
                </a:solidFill>
                <a:latin typeface="Constantia"/>
              </a:rPr>
              <a:t> &amp; “Good” is same word</a:t>
            </a:r>
            <a:endParaRPr kumimoji="0" lang="en-US" sz="2800" b="1" i="0" u="none" strike="noStrike" kern="1200" cap="none" spc="0" normalizeH="0" baseline="0" noProof="0" dirty="0">
              <a:ln>
                <a:noFill/>
              </a:ln>
              <a:solidFill>
                <a:prstClr val="black"/>
              </a:solidFill>
              <a:effectLst/>
              <a:uLnTx/>
              <a:uFillTx/>
              <a:latin typeface="Constantia"/>
              <a:ea typeface="+mn-ea"/>
              <a:cs typeface="+mn-cs"/>
            </a:endParaRPr>
          </a:p>
        </p:txBody>
      </p:sp>
    </p:spTree>
    <p:extLst>
      <p:ext uri="{BB962C8B-B14F-4D97-AF65-F5344CB8AC3E}">
        <p14:creationId xmlns:p14="http://schemas.microsoft.com/office/powerpoint/2010/main" val="2475492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63070" y="2401403"/>
            <a:ext cx="8417860" cy="1446550"/>
          </a:xfrm>
          <a:prstGeom prst="rect">
            <a:avLst/>
          </a:prstGeom>
          <a:noFill/>
        </p:spPr>
        <p:txBody>
          <a:bodyPr wrap="square" rtlCol="0">
            <a:spAutoFit/>
          </a:bodyPr>
          <a:lstStyle/>
          <a:p>
            <a:pPr algn="ctr"/>
            <a:r>
              <a:rPr lang="en-US" sz="8800" b="1" dirty="0">
                <a:solidFill>
                  <a:srgbClr val="0070C0"/>
                </a:solidFill>
                <a:latin typeface="Ink Free" panose="03080402000500000000" pitchFamily="66" charset="0"/>
              </a:rPr>
              <a:t>Better Things</a:t>
            </a:r>
          </a:p>
        </p:txBody>
      </p:sp>
      <p:sp>
        <p:nvSpPr>
          <p:cNvPr id="6" name="TextBox 5">
            <a:extLst>
              <a:ext uri="{FF2B5EF4-FFF2-40B4-BE49-F238E27FC236}">
                <a16:creationId xmlns:a16="http://schemas.microsoft.com/office/drawing/2014/main" id="{EA0D818B-07B9-639C-A526-D6561F8133C6}"/>
              </a:ext>
            </a:extLst>
          </p:cNvPr>
          <p:cNvSpPr txBox="1"/>
          <p:nvPr/>
        </p:nvSpPr>
        <p:spPr>
          <a:xfrm>
            <a:off x="344245" y="4350989"/>
            <a:ext cx="8417860" cy="646331"/>
          </a:xfrm>
          <a:prstGeom prst="rect">
            <a:avLst/>
          </a:prstGeom>
          <a:noFill/>
        </p:spPr>
        <p:txBody>
          <a:bodyPr wrap="square" rtlCol="0">
            <a:spAutoFit/>
          </a:bodyPr>
          <a:lstStyle/>
          <a:p>
            <a:pPr algn="ctr"/>
            <a:r>
              <a:rPr lang="en-US" sz="3600" b="1" dirty="0">
                <a:latin typeface="Ink Free" panose="03080402000500000000" pitchFamily="66" charset="0"/>
              </a:rPr>
              <a:t>Ecclesiastes 7</a:t>
            </a:r>
          </a:p>
        </p:txBody>
      </p:sp>
    </p:spTree>
    <p:extLst>
      <p:ext uri="{BB962C8B-B14F-4D97-AF65-F5344CB8AC3E}">
        <p14:creationId xmlns:p14="http://schemas.microsoft.com/office/powerpoint/2010/main" val="3589514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446276"/>
          </a:xfrm>
          <a:prstGeom prst="rect">
            <a:avLst/>
          </a:prstGeom>
          <a:noFill/>
        </p:spPr>
        <p:txBody>
          <a:bodyPr wrap="square" rtlCol="0">
            <a:spAutoFit/>
          </a:bodyPr>
          <a:lstStyle/>
          <a:p>
            <a:pPr marL="514350" indent="-514350">
              <a:buFont typeface="+mj-lt"/>
              <a:buAutoNum type="romanUcPeriod"/>
            </a:pPr>
            <a:r>
              <a:rPr lang="en-US" sz="2300" b="1" dirty="0">
                <a:latin typeface="Ink Free" panose="03080402000500000000" pitchFamily="66" charset="0"/>
              </a:rPr>
              <a:t>Reputation is better than luxury (v. 1a)</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2021766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E947C0-D86C-4AD6-3F19-B6A683B4FC59}"/>
              </a:ext>
            </a:extLst>
          </p:cNvPr>
          <p:cNvSpPr txBox="1"/>
          <p:nvPr/>
        </p:nvSpPr>
        <p:spPr>
          <a:xfrm>
            <a:off x="2393576" y="688490"/>
            <a:ext cx="6287846" cy="523220"/>
          </a:xfrm>
          <a:prstGeom prst="rect">
            <a:avLst/>
          </a:prstGeom>
          <a:noFill/>
        </p:spPr>
        <p:txBody>
          <a:bodyPr wrap="square" rtlCol="0">
            <a:spAutoFit/>
          </a:bodyPr>
          <a:lstStyle/>
          <a:p>
            <a:pPr algn="ctr"/>
            <a:r>
              <a:rPr lang="en-US" sz="2800" b="1" dirty="0">
                <a:latin typeface="Ink Free" panose="03080402000500000000" pitchFamily="66" charset="0"/>
              </a:rPr>
              <a:t>Reputation is better than luxury (v. 1a)</a:t>
            </a:r>
          </a:p>
        </p:txBody>
      </p:sp>
      <p:sp>
        <p:nvSpPr>
          <p:cNvPr id="3" name="TextBox 2">
            <a:extLst>
              <a:ext uri="{FF2B5EF4-FFF2-40B4-BE49-F238E27FC236}">
                <a16:creationId xmlns:a16="http://schemas.microsoft.com/office/drawing/2014/main" id="{152E6E8F-3B07-C369-9763-5211E060124A}"/>
              </a:ext>
            </a:extLst>
          </p:cNvPr>
          <p:cNvSpPr txBox="1"/>
          <p:nvPr/>
        </p:nvSpPr>
        <p:spPr>
          <a:xfrm>
            <a:off x="1151068" y="2302136"/>
            <a:ext cx="6761181" cy="1508105"/>
          </a:xfrm>
          <a:prstGeom prst="rect">
            <a:avLst/>
          </a:prstGeom>
          <a:noFill/>
        </p:spPr>
        <p:txBody>
          <a:bodyPr wrap="square" rtlCol="0">
            <a:spAutoFit/>
          </a:bodyPr>
          <a:lstStyle/>
          <a:p>
            <a:pPr marL="342900" indent="-342900">
              <a:buFont typeface="Wingdings" panose="05000000000000000000" pitchFamily="2" charset="2"/>
              <a:buChar char="§"/>
            </a:pPr>
            <a:r>
              <a:rPr lang="en-US" sz="2400" dirty="0"/>
              <a:t>Good name = reputation, even more character</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Prov. 22:1</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Play on words: “name” and “ointment”</a:t>
            </a:r>
          </a:p>
        </p:txBody>
      </p:sp>
    </p:spTree>
    <p:extLst>
      <p:ext uri="{BB962C8B-B14F-4D97-AF65-F5344CB8AC3E}">
        <p14:creationId xmlns:p14="http://schemas.microsoft.com/office/powerpoint/2010/main" val="1978325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DA2CD7-1215-D24E-1A49-63A7F28C0131}"/>
              </a:ext>
            </a:extLst>
          </p:cNvPr>
          <p:cNvSpPr txBox="1"/>
          <p:nvPr/>
        </p:nvSpPr>
        <p:spPr>
          <a:xfrm>
            <a:off x="876748" y="1532965"/>
            <a:ext cx="7664823" cy="2185214"/>
          </a:xfrm>
          <a:prstGeom prst="rect">
            <a:avLst/>
          </a:prstGeom>
          <a:noFill/>
        </p:spPr>
        <p:txBody>
          <a:bodyPr wrap="square" rtlCol="0">
            <a:spAutoFit/>
          </a:bodyPr>
          <a:lstStyle/>
          <a:p>
            <a:r>
              <a:rPr lang="en-US" sz="2400" dirty="0"/>
              <a:t>A further literary feature is assonance (words sharing similar sounds), as the words “name” (</a:t>
            </a:r>
            <a:r>
              <a:rPr lang="en-US" sz="2400" i="1" dirty="0" err="1"/>
              <a:t>shem</a:t>
            </a:r>
            <a:r>
              <a:rPr lang="en-US" sz="2400" i="1" dirty="0"/>
              <a:t>) and “oil” (</a:t>
            </a:r>
            <a:r>
              <a:rPr lang="en-US" sz="2400" i="1" dirty="0" err="1"/>
              <a:t>shemen</a:t>
            </a:r>
            <a:r>
              <a:rPr lang="en-US" sz="2400" i="1" dirty="0"/>
              <a:t>) sound very much alike.</a:t>
            </a:r>
          </a:p>
          <a:p>
            <a:endParaRPr lang="en-US" sz="2400" b="0" i="1" u="none" strike="noStrike" baseline="0" dirty="0"/>
          </a:p>
          <a:p>
            <a:r>
              <a:rPr lang="en-US" sz="2000" b="0" i="0" u="none" strike="noStrike" baseline="0" dirty="0"/>
              <a:t>Graham S. Ogden and Lynell </a:t>
            </a:r>
            <a:r>
              <a:rPr lang="en-US" sz="2000" b="0" i="0" u="none" strike="noStrike" baseline="0" dirty="0" err="1"/>
              <a:t>Zogbo</a:t>
            </a:r>
            <a:r>
              <a:rPr lang="en-US" sz="2000" b="0" i="0" u="none" strike="noStrike" baseline="0" dirty="0"/>
              <a:t>, </a:t>
            </a:r>
            <a:r>
              <a:rPr lang="en-US" sz="2000" i="1" dirty="0"/>
              <a:t>A Handbook on Ecclesiastes</a:t>
            </a:r>
            <a:r>
              <a:rPr lang="en-US" sz="2000" dirty="0"/>
              <a:t>,</a:t>
            </a:r>
            <a:r>
              <a:rPr lang="en-US" sz="2000" dirty="0">
                <a:solidFill>
                  <a:srgbClr val="0000FF"/>
                </a:solidFill>
              </a:rPr>
              <a:t> </a:t>
            </a:r>
            <a:r>
              <a:rPr lang="en-US" sz="2000" dirty="0"/>
              <a:t>UBS Handbook Series, 216.</a:t>
            </a:r>
          </a:p>
        </p:txBody>
      </p:sp>
      <p:sp>
        <p:nvSpPr>
          <p:cNvPr id="3" name="TextBox 2">
            <a:extLst>
              <a:ext uri="{FF2B5EF4-FFF2-40B4-BE49-F238E27FC236}">
                <a16:creationId xmlns:a16="http://schemas.microsoft.com/office/drawing/2014/main" id="{5BF0CC82-C598-2BC8-297F-D97BA5E43D29}"/>
              </a:ext>
            </a:extLst>
          </p:cNvPr>
          <p:cNvSpPr txBox="1"/>
          <p:nvPr/>
        </p:nvSpPr>
        <p:spPr>
          <a:xfrm>
            <a:off x="1855694" y="4717685"/>
            <a:ext cx="5287384" cy="461665"/>
          </a:xfrm>
          <a:prstGeom prst="rect">
            <a:avLst/>
          </a:prstGeom>
          <a:noFill/>
        </p:spPr>
        <p:txBody>
          <a:bodyPr wrap="square" rtlCol="0">
            <a:spAutoFit/>
          </a:bodyPr>
          <a:lstStyle/>
          <a:p>
            <a:pPr algn="ctr"/>
            <a:r>
              <a:rPr lang="en-US" sz="2400" dirty="0"/>
              <a:t>(cf. Song of Solomon 1:3)</a:t>
            </a:r>
          </a:p>
        </p:txBody>
      </p:sp>
    </p:spTree>
    <p:extLst>
      <p:ext uri="{BB962C8B-B14F-4D97-AF65-F5344CB8AC3E}">
        <p14:creationId xmlns:p14="http://schemas.microsoft.com/office/powerpoint/2010/main" val="1141536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D2E6AB-24AF-173E-A5D6-DC6DA477DD32}"/>
              </a:ext>
            </a:extLst>
          </p:cNvPr>
          <p:cNvSpPr txBox="1"/>
          <p:nvPr/>
        </p:nvSpPr>
        <p:spPr>
          <a:xfrm>
            <a:off x="860612" y="1166842"/>
            <a:ext cx="7627172" cy="2985433"/>
          </a:xfrm>
          <a:prstGeom prst="rect">
            <a:avLst/>
          </a:prstGeom>
          <a:noFill/>
        </p:spPr>
        <p:txBody>
          <a:bodyPr wrap="square" rtlCol="0">
            <a:spAutoFit/>
          </a:bodyPr>
          <a:lstStyle/>
          <a:p>
            <a:r>
              <a:rPr lang="en-US" sz="2400" dirty="0"/>
              <a:t>The </a:t>
            </a:r>
            <a:r>
              <a:rPr lang="en-US" sz="2400" i="1" dirty="0"/>
              <a:t>Hebrew for “name” and for “ointment,” have a happy paronomasia, </a:t>
            </a:r>
            <a:r>
              <a:rPr lang="en-US" sz="2400" i="1" dirty="0" err="1"/>
              <a:t>Sheem</a:t>
            </a:r>
            <a:r>
              <a:rPr lang="en-US" sz="2400" i="1" dirty="0"/>
              <a:t> and </a:t>
            </a:r>
            <a:r>
              <a:rPr lang="en-US" sz="2400" i="1" dirty="0" err="1"/>
              <a:t>Shemen</a:t>
            </a:r>
            <a:r>
              <a:rPr lang="en-US" sz="2400" i="1" dirty="0"/>
              <a:t>. “Ointment” is fragrant only in the place where the person is whose head and garment are scented, and only for a time.</a:t>
            </a:r>
          </a:p>
          <a:p>
            <a:pPr lvl="1"/>
            <a:r>
              <a:rPr lang="en-US" sz="2400" dirty="0"/>
              <a:t> </a:t>
            </a:r>
          </a:p>
          <a:p>
            <a:r>
              <a:rPr lang="en-US" sz="2400" b="0" i="0" u="none" strike="noStrike" baseline="0" dirty="0"/>
              <a:t> </a:t>
            </a:r>
            <a:r>
              <a:rPr lang="en-US" sz="2000" b="0" i="0" u="none" strike="noStrike" baseline="0" dirty="0"/>
              <a:t>Robert Jamieson, A. R. Fausset, and David Brown, </a:t>
            </a:r>
            <a:r>
              <a:rPr lang="en-US" sz="2000" b="0" i="1" strike="noStrike" baseline="0" dirty="0"/>
              <a:t>Commentary Critical and Explanatory on the Whole Bible</a:t>
            </a:r>
            <a:r>
              <a:rPr lang="en-US" sz="2000" b="0" i="0" u="none" strike="noStrike" baseline="0" dirty="0"/>
              <a:t>, vol. 1, 409.</a:t>
            </a:r>
            <a:endParaRPr lang="en-US" sz="2000" b="0" i="0" u="none" strike="noStrike" baseline="0" dirty="0">
              <a:hlinkClick r:id="rId3">
                <a:extLst>
                  <a:ext uri="{A12FA001-AC4F-418D-AE19-62706E023703}">
                    <ahyp:hlinkClr xmlns:ahyp="http://schemas.microsoft.com/office/drawing/2018/hyperlinkcolor" val="tx"/>
                  </a:ext>
                </a:extLst>
              </a:hlinkClick>
            </a:endParaRPr>
          </a:p>
          <a:p>
            <a:endParaRPr lang="en-US" sz="2400" dirty="0"/>
          </a:p>
        </p:txBody>
      </p:sp>
      <p:sp>
        <p:nvSpPr>
          <p:cNvPr id="3" name="TextBox 2">
            <a:extLst>
              <a:ext uri="{FF2B5EF4-FFF2-40B4-BE49-F238E27FC236}">
                <a16:creationId xmlns:a16="http://schemas.microsoft.com/office/drawing/2014/main" id="{EF56A5A9-B5A6-1690-951D-F6551BE510DB}"/>
              </a:ext>
            </a:extLst>
          </p:cNvPr>
          <p:cNvSpPr txBox="1"/>
          <p:nvPr/>
        </p:nvSpPr>
        <p:spPr>
          <a:xfrm>
            <a:off x="1855694" y="4717685"/>
            <a:ext cx="5287384" cy="461665"/>
          </a:xfrm>
          <a:prstGeom prst="rect">
            <a:avLst/>
          </a:prstGeom>
          <a:noFill/>
        </p:spPr>
        <p:txBody>
          <a:bodyPr wrap="square" rtlCol="0">
            <a:spAutoFit/>
          </a:bodyPr>
          <a:lstStyle/>
          <a:p>
            <a:pPr algn="ctr"/>
            <a:r>
              <a:rPr lang="en-US" sz="2400" dirty="0"/>
              <a:t>(cf. </a:t>
            </a:r>
            <a:r>
              <a:rPr lang="en-US" sz="2400" dirty="0" err="1"/>
              <a:t>Ecc</a:t>
            </a:r>
            <a:r>
              <a:rPr lang="en-US" sz="2400" dirty="0"/>
              <a:t>. 10:1)</a:t>
            </a:r>
          </a:p>
        </p:txBody>
      </p:sp>
    </p:spTree>
    <p:extLst>
      <p:ext uri="{BB962C8B-B14F-4D97-AF65-F5344CB8AC3E}">
        <p14:creationId xmlns:p14="http://schemas.microsoft.com/office/powerpoint/2010/main" val="3999882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E947C0-D86C-4AD6-3F19-B6A683B4FC59}"/>
              </a:ext>
            </a:extLst>
          </p:cNvPr>
          <p:cNvSpPr txBox="1"/>
          <p:nvPr/>
        </p:nvSpPr>
        <p:spPr>
          <a:xfrm>
            <a:off x="2393576" y="688490"/>
            <a:ext cx="6287846" cy="523220"/>
          </a:xfrm>
          <a:prstGeom prst="rect">
            <a:avLst/>
          </a:prstGeom>
          <a:noFill/>
        </p:spPr>
        <p:txBody>
          <a:bodyPr wrap="square" rtlCol="0">
            <a:spAutoFit/>
          </a:bodyPr>
          <a:lstStyle/>
          <a:p>
            <a:pPr algn="ctr"/>
            <a:r>
              <a:rPr lang="en-US" sz="2800" b="1" dirty="0">
                <a:latin typeface="Ink Free" panose="03080402000500000000" pitchFamily="66" charset="0"/>
              </a:rPr>
              <a:t>Reputation is better than luxury (v. 1a)</a:t>
            </a:r>
          </a:p>
        </p:txBody>
      </p:sp>
      <p:sp>
        <p:nvSpPr>
          <p:cNvPr id="3" name="TextBox 2">
            <a:extLst>
              <a:ext uri="{FF2B5EF4-FFF2-40B4-BE49-F238E27FC236}">
                <a16:creationId xmlns:a16="http://schemas.microsoft.com/office/drawing/2014/main" id="{152E6E8F-3B07-C369-9763-5211E060124A}"/>
              </a:ext>
            </a:extLst>
          </p:cNvPr>
          <p:cNvSpPr txBox="1"/>
          <p:nvPr/>
        </p:nvSpPr>
        <p:spPr>
          <a:xfrm>
            <a:off x="1151068" y="2302136"/>
            <a:ext cx="7422777" cy="2400657"/>
          </a:xfrm>
          <a:prstGeom prst="rect">
            <a:avLst/>
          </a:prstGeom>
          <a:noFill/>
        </p:spPr>
        <p:txBody>
          <a:bodyPr wrap="square" rtlCol="0">
            <a:spAutoFit/>
          </a:bodyPr>
          <a:lstStyle/>
          <a:p>
            <a:pPr marL="342900" indent="-342900">
              <a:buFont typeface="Wingdings" panose="05000000000000000000" pitchFamily="2" charset="2"/>
              <a:buChar char="§"/>
            </a:pPr>
            <a:r>
              <a:rPr lang="en-US" sz="2400" dirty="0"/>
              <a:t>Good name = reputation, even more character</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Prov. 22:1</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Play on words: “name” and “ointment”</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Better to have a good reputation (because of your character) than to live in luxury!</a:t>
            </a:r>
          </a:p>
        </p:txBody>
      </p:sp>
    </p:spTree>
    <p:extLst>
      <p:ext uri="{BB962C8B-B14F-4D97-AF65-F5344CB8AC3E}">
        <p14:creationId xmlns:p14="http://schemas.microsoft.com/office/powerpoint/2010/main" val="104464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800219"/>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latin typeface="Ink Free" panose="03080402000500000000" pitchFamily="66" charset="0"/>
              </a:rPr>
              <a:t>Day of death is better than day of birth (v. 1b)</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663181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C6D4B0-748A-C185-0E2D-0514D06F4858}"/>
              </a:ext>
            </a:extLst>
          </p:cNvPr>
          <p:cNvSpPr txBox="1"/>
          <p:nvPr/>
        </p:nvSpPr>
        <p:spPr>
          <a:xfrm>
            <a:off x="2431229" y="532504"/>
            <a:ext cx="6250971" cy="954107"/>
          </a:xfrm>
          <a:prstGeom prst="rect">
            <a:avLst/>
          </a:prstGeom>
          <a:noFill/>
        </p:spPr>
        <p:txBody>
          <a:bodyPr wrap="square" rtlCol="0">
            <a:spAutoFit/>
          </a:bodyPr>
          <a:lstStyle/>
          <a:p>
            <a:pPr algn="ctr"/>
            <a:r>
              <a:rPr lang="en-US" sz="2800" b="1" dirty="0">
                <a:latin typeface="Ink Free" panose="03080402000500000000" pitchFamily="66" charset="0"/>
              </a:rPr>
              <a:t>Day of death is better than day of birth (v. 1b)</a:t>
            </a:r>
          </a:p>
        </p:txBody>
      </p:sp>
      <p:sp>
        <p:nvSpPr>
          <p:cNvPr id="3" name="TextBox 2">
            <a:extLst>
              <a:ext uri="{FF2B5EF4-FFF2-40B4-BE49-F238E27FC236}">
                <a16:creationId xmlns:a16="http://schemas.microsoft.com/office/drawing/2014/main" id="{8DBE41C5-243A-5882-F941-91D285A0323E}"/>
              </a:ext>
            </a:extLst>
          </p:cNvPr>
          <p:cNvSpPr txBox="1"/>
          <p:nvPr/>
        </p:nvSpPr>
        <p:spPr>
          <a:xfrm>
            <a:off x="817580" y="2038574"/>
            <a:ext cx="7804674" cy="4093428"/>
          </a:xfrm>
          <a:prstGeom prst="rect">
            <a:avLst/>
          </a:prstGeom>
          <a:noFill/>
        </p:spPr>
        <p:txBody>
          <a:bodyPr wrap="square" rtlCol="0">
            <a:spAutoFit/>
          </a:bodyPr>
          <a:lstStyle/>
          <a:p>
            <a:pPr marL="342900" indent="-342900">
              <a:buFont typeface="Wingdings" panose="05000000000000000000" pitchFamily="2" charset="2"/>
              <a:buChar char="§"/>
            </a:pPr>
            <a:r>
              <a:rPr lang="en-US" sz="2400" dirty="0"/>
              <a:t>Based upon the good reputation (cf. 1a)</a:t>
            </a:r>
          </a:p>
          <a:p>
            <a:pPr marL="800100" lvl="1" indent="-342900">
              <a:buFont typeface="Wingdings" panose="05000000000000000000" pitchFamily="2" charset="2"/>
              <a:buChar char="ü"/>
            </a:pPr>
            <a:r>
              <a:rPr lang="en-US" sz="2400" i="1" dirty="0"/>
              <a:t>One’s reputation is not securely established until the day of their death</a:t>
            </a:r>
          </a:p>
          <a:p>
            <a:pPr marL="800100" lvl="1" indent="-342900">
              <a:buFont typeface="Wingdings" panose="05000000000000000000" pitchFamily="2" charset="2"/>
              <a:buChar char="ü"/>
            </a:pPr>
            <a:r>
              <a:rPr lang="en-US" sz="2400" i="1" dirty="0"/>
              <a:t>Someone still alive can yet ruin it</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Not so much a contrast to birth and death – but the day you receive your name &amp; the day it appears in the obituary</a:t>
            </a:r>
          </a:p>
          <a:p>
            <a:pPr marL="800100" lvl="1" indent="-342900">
              <a:buFont typeface="Wingdings" panose="05000000000000000000" pitchFamily="2" charset="2"/>
              <a:buChar char="ü"/>
            </a:pPr>
            <a:r>
              <a:rPr lang="en-US" sz="2400" i="1" dirty="0"/>
              <a:t>Life between those days is what matters</a:t>
            </a:r>
          </a:p>
          <a:p>
            <a:pPr marL="800100" lvl="1" indent="-342900">
              <a:buFont typeface="Wingdings" panose="05000000000000000000" pitchFamily="2" charset="2"/>
              <a:buChar char="ü"/>
            </a:pPr>
            <a:r>
              <a:rPr lang="en-US" sz="2400" i="1" dirty="0"/>
              <a:t>Do you leave behind a loving fragrance or foul stench?</a:t>
            </a:r>
          </a:p>
          <a:p>
            <a:pPr marL="800100" lvl="1" indent="-342900">
              <a:buFont typeface="Wingdings" panose="05000000000000000000" pitchFamily="2" charset="2"/>
              <a:buChar char="§"/>
            </a:pPr>
            <a:endParaRPr lang="en-US" sz="1000" i="1" dirty="0"/>
          </a:p>
          <a:p>
            <a:pPr marL="342900" indent="-342900">
              <a:buFont typeface="Wingdings" panose="05000000000000000000" pitchFamily="2" charset="2"/>
              <a:buChar char="§"/>
            </a:pPr>
            <a:r>
              <a:rPr lang="en-US" sz="2400" dirty="0"/>
              <a:t>At birth: our sorrows are all ahead / at death: our heartaches are all behind!</a:t>
            </a:r>
          </a:p>
        </p:txBody>
      </p:sp>
    </p:spTree>
    <p:extLst>
      <p:ext uri="{BB962C8B-B14F-4D97-AF65-F5344CB8AC3E}">
        <p14:creationId xmlns:p14="http://schemas.microsoft.com/office/powerpoint/2010/main" val="413191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1154162"/>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Day of death is better than day of birth (v. 1b)</a:t>
            </a:r>
          </a:p>
          <a:p>
            <a:pPr marL="514350" indent="-514350">
              <a:buFont typeface="+mj-lt"/>
              <a:buAutoNum type="romanUcPeriod"/>
            </a:pPr>
            <a:r>
              <a:rPr lang="en-US" sz="2300" b="1" dirty="0">
                <a:latin typeface="Ink Free" panose="03080402000500000000" pitchFamily="66" charset="0"/>
              </a:rPr>
              <a:t> A funeral is better than a party (v. 2)</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28230876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9B6BCF-2C7C-F566-3092-44C6D1DD469F}"/>
              </a:ext>
            </a:extLst>
          </p:cNvPr>
          <p:cNvSpPr txBox="1"/>
          <p:nvPr/>
        </p:nvSpPr>
        <p:spPr>
          <a:xfrm>
            <a:off x="1726602" y="742278"/>
            <a:ext cx="7524974" cy="523220"/>
          </a:xfrm>
          <a:prstGeom prst="rect">
            <a:avLst/>
          </a:prstGeom>
          <a:noFill/>
        </p:spPr>
        <p:txBody>
          <a:bodyPr wrap="square" rtlCol="0">
            <a:spAutoFit/>
          </a:bodyPr>
          <a:lstStyle/>
          <a:p>
            <a:pPr algn="ctr"/>
            <a:r>
              <a:rPr lang="en-US" sz="2800" b="1" dirty="0">
                <a:latin typeface="Ink Free" panose="03080402000500000000" pitchFamily="66" charset="0"/>
              </a:rPr>
              <a:t>A funeral is better than a party (v. 2)</a:t>
            </a:r>
          </a:p>
        </p:txBody>
      </p:sp>
      <p:sp>
        <p:nvSpPr>
          <p:cNvPr id="3" name="TextBox 2">
            <a:extLst>
              <a:ext uri="{FF2B5EF4-FFF2-40B4-BE49-F238E27FC236}">
                <a16:creationId xmlns:a16="http://schemas.microsoft.com/office/drawing/2014/main" id="{5F8965F3-C30C-E9AE-BB2B-2619D67D5F73}"/>
              </a:ext>
            </a:extLst>
          </p:cNvPr>
          <p:cNvSpPr txBox="1"/>
          <p:nvPr/>
        </p:nvSpPr>
        <p:spPr>
          <a:xfrm>
            <a:off x="817580" y="2038574"/>
            <a:ext cx="7804674" cy="3724096"/>
          </a:xfrm>
          <a:prstGeom prst="rect">
            <a:avLst/>
          </a:prstGeom>
          <a:noFill/>
        </p:spPr>
        <p:txBody>
          <a:bodyPr wrap="square" rtlCol="0">
            <a:spAutoFit/>
          </a:bodyPr>
          <a:lstStyle/>
          <a:p>
            <a:pPr marL="342900" indent="-342900">
              <a:buFont typeface="Wingdings" panose="05000000000000000000" pitchFamily="2" charset="2"/>
              <a:buChar char="§"/>
            </a:pPr>
            <a:r>
              <a:rPr lang="en-US" sz="2400" dirty="0"/>
              <a:t>Psa. 90:12</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Causes us to reflect on brevity of life (Jas. 4:13-14; Job. 14:1)</a:t>
            </a:r>
          </a:p>
          <a:p>
            <a:pPr marL="800100" lvl="1" indent="-342900">
              <a:buFont typeface="Wingdings" panose="05000000000000000000" pitchFamily="2" charset="2"/>
              <a:buChar char="ü"/>
            </a:pPr>
            <a:r>
              <a:rPr lang="en-US" sz="2400" i="1" dirty="0"/>
              <a:t>Reflecting makes us wiser and more mature</a:t>
            </a:r>
          </a:p>
          <a:p>
            <a:pPr marL="800100" lvl="1" indent="-342900">
              <a:buFont typeface="Wingdings" panose="05000000000000000000" pitchFamily="2" charset="2"/>
              <a:buChar char="ü"/>
            </a:pPr>
            <a:r>
              <a:rPr lang="en-US" sz="2400" i="1" dirty="0"/>
              <a:t>Reflecting has a positive impact (more than….)</a:t>
            </a:r>
          </a:p>
          <a:p>
            <a:pPr marL="800100" lvl="1"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House of mourning</a:t>
            </a:r>
          </a:p>
          <a:p>
            <a:pPr marL="800100" lvl="1" indent="-342900">
              <a:buFont typeface="Wingdings" panose="05000000000000000000" pitchFamily="2" charset="2"/>
              <a:buChar char="ü"/>
            </a:pPr>
            <a:r>
              <a:rPr lang="en-US" sz="2400" i="1" dirty="0"/>
              <a:t>Probably the place where people are gathered to mourn a person’s death</a:t>
            </a:r>
          </a:p>
          <a:p>
            <a:pPr marL="800100" lvl="1" indent="-342900">
              <a:buFont typeface="Wingdings" panose="05000000000000000000" pitchFamily="2" charset="2"/>
              <a:buChar char="ü"/>
            </a:pPr>
            <a:r>
              <a:rPr lang="en-US" sz="2400" i="1" dirty="0"/>
              <a:t>Can refer to the home – go to the family</a:t>
            </a:r>
          </a:p>
        </p:txBody>
      </p:sp>
    </p:spTree>
    <p:extLst>
      <p:ext uri="{BB962C8B-B14F-4D97-AF65-F5344CB8AC3E}">
        <p14:creationId xmlns:p14="http://schemas.microsoft.com/office/powerpoint/2010/main" val="35550562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58F375-ACE1-80E6-FC67-59B6825C9595}"/>
              </a:ext>
            </a:extLst>
          </p:cNvPr>
          <p:cNvSpPr txBox="1"/>
          <p:nvPr/>
        </p:nvSpPr>
        <p:spPr>
          <a:xfrm>
            <a:off x="1075766" y="1145690"/>
            <a:ext cx="7293684" cy="3724096"/>
          </a:xfrm>
          <a:prstGeom prst="rect">
            <a:avLst/>
          </a:prstGeom>
          <a:noFill/>
        </p:spPr>
        <p:txBody>
          <a:bodyPr wrap="square" rtlCol="0">
            <a:spAutoFit/>
          </a:bodyPr>
          <a:lstStyle/>
          <a:p>
            <a:r>
              <a:rPr lang="en-US" sz="2400" dirty="0"/>
              <a:t>House can refer to the home itself or the family. This can be expressed as “the home where people are in mourning” as in TEV, or “to the bereaved family.” When </a:t>
            </a:r>
            <a:r>
              <a:rPr lang="en-US" sz="2400" dirty="0" err="1"/>
              <a:t>Qoheleth</a:t>
            </a:r>
            <a:r>
              <a:rPr lang="en-US" sz="2400" dirty="0"/>
              <a:t> speaks about “going” to this home, he means that people should “visit” such a place to pay their respects (so NEB).</a:t>
            </a:r>
          </a:p>
          <a:p>
            <a:pPr lvl="1"/>
            <a:endParaRPr lang="en-US" sz="2400" dirty="0"/>
          </a:p>
          <a:p>
            <a:r>
              <a:rPr lang="en-US" sz="2400" b="0" i="0" u="none" strike="noStrike" baseline="0" dirty="0"/>
              <a:t> </a:t>
            </a:r>
            <a:r>
              <a:rPr lang="en-US" sz="2000" b="0" i="0" u="none" strike="noStrike" baseline="0" dirty="0"/>
              <a:t>Graham S. Ogden and Lynell </a:t>
            </a:r>
            <a:r>
              <a:rPr lang="en-US" sz="2000" b="0" i="0" u="none" strike="noStrike" baseline="0" dirty="0" err="1"/>
              <a:t>Zogbo</a:t>
            </a:r>
            <a:r>
              <a:rPr lang="en-US" sz="2000" b="0" i="0" u="none" strike="noStrike" baseline="0" dirty="0"/>
              <a:t>, </a:t>
            </a:r>
            <a:r>
              <a:rPr lang="en-US" sz="2000" b="0" i="1" strike="noStrike" baseline="0" dirty="0"/>
              <a:t>A Handbook on Ecclesiastes</a:t>
            </a:r>
            <a:r>
              <a:rPr lang="en-US" sz="2000" b="0" i="0" strike="noStrike" baseline="0" dirty="0"/>
              <a:t>, </a:t>
            </a:r>
            <a:r>
              <a:rPr lang="en-US" sz="2000" b="0" i="0" u="none" strike="noStrike" baseline="0" dirty="0"/>
              <a:t>UBS Handbook Series, 219.</a:t>
            </a:r>
            <a:endParaRPr lang="en-US" sz="2000" dirty="0"/>
          </a:p>
          <a:p>
            <a:endParaRPr lang="en-US" sz="2400" dirty="0"/>
          </a:p>
        </p:txBody>
      </p:sp>
    </p:spTree>
    <p:extLst>
      <p:ext uri="{BB962C8B-B14F-4D97-AF65-F5344CB8AC3E}">
        <p14:creationId xmlns:p14="http://schemas.microsoft.com/office/powerpoint/2010/main" val="1578451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9B6BCF-2C7C-F566-3092-44C6D1DD469F}"/>
              </a:ext>
            </a:extLst>
          </p:cNvPr>
          <p:cNvSpPr txBox="1"/>
          <p:nvPr/>
        </p:nvSpPr>
        <p:spPr>
          <a:xfrm>
            <a:off x="1726602" y="742278"/>
            <a:ext cx="7524974" cy="523220"/>
          </a:xfrm>
          <a:prstGeom prst="rect">
            <a:avLst/>
          </a:prstGeom>
          <a:noFill/>
        </p:spPr>
        <p:txBody>
          <a:bodyPr wrap="square" rtlCol="0">
            <a:spAutoFit/>
          </a:bodyPr>
          <a:lstStyle/>
          <a:p>
            <a:pPr algn="ctr"/>
            <a:r>
              <a:rPr lang="en-US" sz="2800" b="1" dirty="0">
                <a:latin typeface="Ink Free" panose="03080402000500000000" pitchFamily="66" charset="0"/>
              </a:rPr>
              <a:t>A funeral is better than a party (v. 2)</a:t>
            </a:r>
          </a:p>
        </p:txBody>
      </p:sp>
      <p:sp>
        <p:nvSpPr>
          <p:cNvPr id="3" name="TextBox 2">
            <a:extLst>
              <a:ext uri="{FF2B5EF4-FFF2-40B4-BE49-F238E27FC236}">
                <a16:creationId xmlns:a16="http://schemas.microsoft.com/office/drawing/2014/main" id="{5F8965F3-C30C-E9AE-BB2B-2619D67D5F73}"/>
              </a:ext>
            </a:extLst>
          </p:cNvPr>
          <p:cNvSpPr txBox="1"/>
          <p:nvPr/>
        </p:nvSpPr>
        <p:spPr>
          <a:xfrm>
            <a:off x="817580" y="2038574"/>
            <a:ext cx="7982792" cy="2031325"/>
          </a:xfrm>
          <a:prstGeom prst="rect">
            <a:avLst/>
          </a:prstGeom>
          <a:noFill/>
        </p:spPr>
        <p:txBody>
          <a:bodyPr wrap="square" rtlCol="0">
            <a:spAutoFit/>
          </a:bodyPr>
          <a:lstStyle/>
          <a:p>
            <a:pPr marL="342900" indent="-342900">
              <a:buFont typeface="Wingdings" panose="05000000000000000000" pitchFamily="2" charset="2"/>
              <a:buChar char="§"/>
            </a:pPr>
            <a:r>
              <a:rPr lang="en-US" sz="2400" dirty="0"/>
              <a:t>Psa. 90:12</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Causes us to reflect on brevity of life (Jas. 4:13-14; Job. 14:1)</a:t>
            </a:r>
          </a:p>
          <a:p>
            <a:pPr marL="800100" lvl="1"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House of mourning</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Reason: death is the destiny of us all (v. 2b)</a:t>
            </a:r>
          </a:p>
        </p:txBody>
      </p:sp>
    </p:spTree>
    <p:extLst>
      <p:ext uri="{BB962C8B-B14F-4D97-AF65-F5344CB8AC3E}">
        <p14:creationId xmlns:p14="http://schemas.microsoft.com/office/powerpoint/2010/main" val="3582549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1508105"/>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Day of death is better than day of birth (v. 1b)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A funeral is better than a party (v. 2)</a:t>
            </a:r>
          </a:p>
          <a:p>
            <a:pPr marL="514350" indent="-514350">
              <a:buFont typeface="+mj-lt"/>
              <a:buAutoNum type="romanUcPeriod"/>
            </a:pPr>
            <a:r>
              <a:rPr lang="en-US" sz="2300" b="1" dirty="0">
                <a:latin typeface="Ink Free" panose="03080402000500000000" pitchFamily="66" charset="0"/>
              </a:rPr>
              <a:t>Sorrow is better than laughter (vv. 3-4)</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2093254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216B7E-D3FC-EB30-A69B-533B9F3A3C29}"/>
              </a:ext>
            </a:extLst>
          </p:cNvPr>
          <p:cNvSpPr txBox="1"/>
          <p:nvPr/>
        </p:nvSpPr>
        <p:spPr>
          <a:xfrm>
            <a:off x="1731981" y="753035"/>
            <a:ext cx="7524974" cy="523220"/>
          </a:xfrm>
          <a:prstGeom prst="rect">
            <a:avLst/>
          </a:prstGeom>
          <a:noFill/>
        </p:spPr>
        <p:txBody>
          <a:bodyPr wrap="square" rtlCol="0">
            <a:spAutoFit/>
          </a:bodyPr>
          <a:lstStyle/>
          <a:p>
            <a:pPr algn="ctr"/>
            <a:r>
              <a:rPr lang="en-US" sz="2800" b="1" dirty="0">
                <a:latin typeface="Ink Free" panose="03080402000500000000" pitchFamily="66" charset="0"/>
              </a:rPr>
              <a:t>Sorrow is better than laughter (vv. 3-4)</a:t>
            </a:r>
          </a:p>
        </p:txBody>
      </p:sp>
      <p:sp>
        <p:nvSpPr>
          <p:cNvPr id="3" name="TextBox 2">
            <a:extLst>
              <a:ext uri="{FF2B5EF4-FFF2-40B4-BE49-F238E27FC236}">
                <a16:creationId xmlns:a16="http://schemas.microsoft.com/office/drawing/2014/main" id="{B4B8B93F-1ADA-D2FD-74E7-5E2A5B9FFE47}"/>
              </a:ext>
            </a:extLst>
          </p:cNvPr>
          <p:cNvSpPr txBox="1"/>
          <p:nvPr/>
        </p:nvSpPr>
        <p:spPr>
          <a:xfrm>
            <a:off x="817580" y="2038574"/>
            <a:ext cx="7804674" cy="4308872"/>
          </a:xfrm>
          <a:prstGeom prst="rect">
            <a:avLst/>
          </a:prstGeom>
          <a:noFill/>
        </p:spPr>
        <p:txBody>
          <a:bodyPr wrap="square" rtlCol="0">
            <a:spAutoFit/>
          </a:bodyPr>
          <a:lstStyle/>
          <a:p>
            <a:pPr marL="342900" indent="-342900">
              <a:buFont typeface="Wingdings" panose="05000000000000000000" pitchFamily="2" charset="2"/>
              <a:buChar char="§"/>
            </a:pPr>
            <a:r>
              <a:rPr lang="en-US" sz="2400" dirty="0"/>
              <a:t>Laughter</a:t>
            </a:r>
          </a:p>
          <a:p>
            <a:pPr marL="800100" lvl="1" indent="-342900">
              <a:buFont typeface="Wingdings" panose="05000000000000000000" pitchFamily="2" charset="2"/>
              <a:buChar char="ü"/>
            </a:pPr>
            <a:r>
              <a:rPr lang="en-US" sz="2400" i="1" dirty="0"/>
              <a:t>Context: feasting (party) of v. 2</a:t>
            </a:r>
          </a:p>
          <a:p>
            <a:pPr marL="800100" lvl="1" indent="-342900">
              <a:buFont typeface="Wingdings" panose="05000000000000000000" pitchFamily="2" charset="2"/>
              <a:buChar char="ü"/>
            </a:pPr>
            <a:r>
              <a:rPr lang="en-US" sz="2400" i="1" dirty="0"/>
              <a:t>There is a place for laughter (3:4)</a:t>
            </a:r>
          </a:p>
          <a:p>
            <a:pPr marL="800100" lvl="1" indent="-342900">
              <a:buFont typeface="Wingdings" panose="05000000000000000000" pitchFamily="2" charset="2"/>
              <a:buChar char="ü"/>
            </a:pPr>
            <a:r>
              <a:rPr lang="en-US" sz="2400" i="1" dirty="0"/>
              <a:t>So, it is not an “either or” situation – but balance</a:t>
            </a:r>
          </a:p>
          <a:p>
            <a:pPr marL="800100" lvl="1" indent="-342900">
              <a:buFont typeface="Wingdings" panose="05000000000000000000" pitchFamily="2" charset="2"/>
              <a:buChar char="§"/>
            </a:pPr>
            <a:endParaRPr lang="en-US" sz="1000" i="1" dirty="0"/>
          </a:p>
          <a:p>
            <a:pPr marL="342900" indent="-342900">
              <a:buFont typeface="Wingdings" panose="05000000000000000000" pitchFamily="2" charset="2"/>
              <a:buChar char="§"/>
            </a:pPr>
            <a:r>
              <a:rPr lang="en-US" sz="2400" dirty="0"/>
              <a:t>Sorrow</a:t>
            </a:r>
          </a:p>
          <a:p>
            <a:pPr marL="800100" lvl="1" indent="-342900">
              <a:buFont typeface="Wingdings" panose="05000000000000000000" pitchFamily="2" charset="2"/>
              <a:buChar char="ü"/>
            </a:pPr>
            <a:r>
              <a:rPr lang="en-US" sz="2400" i="1" dirty="0"/>
              <a:t>Sorrow such as arises from serious thought about death &amp; eternity!</a:t>
            </a:r>
          </a:p>
          <a:p>
            <a:pPr marL="800100" lvl="1" indent="-342900">
              <a:buFont typeface="Wingdings" panose="05000000000000000000" pitchFamily="2" charset="2"/>
              <a:buChar char="ü"/>
            </a:pPr>
            <a:r>
              <a:rPr lang="en-US" sz="2400" i="1" dirty="0"/>
              <a:t>Being in the presence of people in sorrow – we learn more than in laughter</a:t>
            </a:r>
          </a:p>
          <a:p>
            <a:pPr marL="800100" lvl="1" indent="-342900">
              <a:buFont typeface="Wingdings" panose="05000000000000000000" pitchFamily="2" charset="2"/>
              <a:buChar char="ü"/>
            </a:pPr>
            <a:r>
              <a:rPr lang="en-US" sz="2400" i="1" dirty="0"/>
              <a:t>Teaches us about life, death, and what is important</a:t>
            </a:r>
          </a:p>
          <a:p>
            <a:pPr marL="800100" lvl="1" indent="-342900">
              <a:buFont typeface="Wingdings" panose="05000000000000000000" pitchFamily="2" charset="2"/>
              <a:buChar char="ü"/>
            </a:pPr>
            <a:r>
              <a:rPr lang="en-US" sz="2400" i="1" dirty="0"/>
              <a:t>Leads to change and maturity</a:t>
            </a:r>
          </a:p>
        </p:txBody>
      </p:sp>
    </p:spTree>
    <p:extLst>
      <p:ext uri="{BB962C8B-B14F-4D97-AF65-F5344CB8AC3E}">
        <p14:creationId xmlns:p14="http://schemas.microsoft.com/office/powerpoint/2010/main" val="1316072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1862048"/>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Day of death is better than day of birth (v. 1b)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A funeral is better than a party (v. 2)</a:t>
            </a:r>
          </a:p>
          <a:p>
            <a:pPr marL="514350" indent="-514350">
              <a:buFont typeface="+mj-lt"/>
              <a:buAutoNum type="romanUcPeriod"/>
            </a:pPr>
            <a:r>
              <a:rPr lang="en-US" sz="2300" b="1" dirty="0">
                <a:solidFill>
                  <a:schemeClr val="bg1">
                    <a:lumMod val="65000"/>
                  </a:schemeClr>
                </a:solidFill>
                <a:latin typeface="Ink Free" panose="03080402000500000000" pitchFamily="66" charset="0"/>
              </a:rPr>
              <a:t>Sorrow is better than laughter (vv. 3-4)</a:t>
            </a:r>
          </a:p>
          <a:p>
            <a:pPr marL="514350" indent="-514350">
              <a:buFont typeface="+mj-lt"/>
              <a:buAutoNum type="romanUcPeriod"/>
            </a:pPr>
            <a:r>
              <a:rPr lang="en-US" sz="2300" b="1" dirty="0">
                <a:latin typeface="Ink Free" panose="03080402000500000000" pitchFamily="66" charset="0"/>
              </a:rPr>
              <a:t>Rebuke is better than a song (v. 5)</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971870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96CAD8-E476-DDAF-B4E0-8A548A5F2CE1}"/>
              </a:ext>
            </a:extLst>
          </p:cNvPr>
          <p:cNvSpPr txBox="1"/>
          <p:nvPr/>
        </p:nvSpPr>
        <p:spPr>
          <a:xfrm>
            <a:off x="1683572" y="710004"/>
            <a:ext cx="7524974" cy="523220"/>
          </a:xfrm>
          <a:prstGeom prst="rect">
            <a:avLst/>
          </a:prstGeom>
          <a:noFill/>
        </p:spPr>
        <p:txBody>
          <a:bodyPr wrap="square" rtlCol="0">
            <a:spAutoFit/>
          </a:bodyPr>
          <a:lstStyle/>
          <a:p>
            <a:pPr algn="ctr"/>
            <a:r>
              <a:rPr lang="en-US" sz="2800" b="1" dirty="0">
                <a:latin typeface="Ink Free" panose="03080402000500000000" pitchFamily="66" charset="0"/>
              </a:rPr>
              <a:t>Rebuke is better than a song (v. 5)</a:t>
            </a:r>
          </a:p>
        </p:txBody>
      </p:sp>
      <p:sp>
        <p:nvSpPr>
          <p:cNvPr id="3" name="TextBox 2">
            <a:extLst>
              <a:ext uri="{FF2B5EF4-FFF2-40B4-BE49-F238E27FC236}">
                <a16:creationId xmlns:a16="http://schemas.microsoft.com/office/drawing/2014/main" id="{9AFF23E2-7F33-49E1-E296-F69554DE96A4}"/>
              </a:ext>
            </a:extLst>
          </p:cNvPr>
          <p:cNvSpPr txBox="1"/>
          <p:nvPr/>
        </p:nvSpPr>
        <p:spPr>
          <a:xfrm>
            <a:off x="817580" y="2038574"/>
            <a:ext cx="7804674" cy="4247317"/>
          </a:xfrm>
          <a:prstGeom prst="rect">
            <a:avLst/>
          </a:prstGeom>
          <a:noFill/>
        </p:spPr>
        <p:txBody>
          <a:bodyPr wrap="square" rtlCol="0">
            <a:spAutoFit/>
          </a:bodyPr>
          <a:lstStyle/>
          <a:p>
            <a:pPr marL="342900" indent="-342900">
              <a:buFont typeface="Wingdings" panose="05000000000000000000" pitchFamily="2" charset="2"/>
              <a:buChar char="§"/>
            </a:pPr>
            <a:r>
              <a:rPr lang="en-US" sz="2400" dirty="0"/>
              <a:t>Rebuke of the wise: suggests a change we need to make</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Song of fools:</a:t>
            </a:r>
          </a:p>
          <a:p>
            <a:pPr marL="800100" lvl="1" indent="-342900">
              <a:buFont typeface="Wingdings" panose="05000000000000000000" pitchFamily="2" charset="2"/>
              <a:buChar char="ü"/>
            </a:pPr>
            <a:r>
              <a:rPr lang="en-US" sz="2400" i="1" dirty="0"/>
              <a:t>Contrasted to rebuke – thus, want we want to hear</a:t>
            </a:r>
          </a:p>
          <a:p>
            <a:pPr marL="800100" lvl="1" indent="-342900">
              <a:buFont typeface="Wingdings" panose="05000000000000000000" pitchFamily="2" charset="2"/>
              <a:buChar char="ü"/>
            </a:pPr>
            <a:r>
              <a:rPr lang="en-US" sz="2400" i="1" dirty="0"/>
              <a:t>Has no lasting value (v. 6)</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Wise advice (rebuke) is often ignored – for we are ready to listen to fools and are easily turned</a:t>
            </a:r>
          </a:p>
          <a:p>
            <a:pPr marL="800100" lvl="1" indent="-342900">
              <a:buFont typeface="Wingdings" panose="05000000000000000000" pitchFamily="2" charset="2"/>
              <a:buChar char="ü"/>
            </a:pPr>
            <a:r>
              <a:rPr lang="en-US" sz="2400" i="1" dirty="0"/>
              <a:t>Psa. 141:4-5</a:t>
            </a:r>
          </a:p>
          <a:p>
            <a:pPr marL="800100" lvl="1" indent="-342900">
              <a:buFont typeface="Wingdings" panose="05000000000000000000" pitchFamily="2" charset="2"/>
              <a:buChar char="ü"/>
            </a:pPr>
            <a:r>
              <a:rPr lang="en-US" sz="2400" i="1" dirty="0"/>
              <a:t>Prov. 13:1; 17:10</a:t>
            </a:r>
          </a:p>
          <a:p>
            <a:pPr marL="800100" lvl="1"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Wise person’s rebuke will do more good than the flattery of fools</a:t>
            </a:r>
          </a:p>
        </p:txBody>
      </p:sp>
    </p:spTree>
    <p:extLst>
      <p:ext uri="{BB962C8B-B14F-4D97-AF65-F5344CB8AC3E}">
        <p14:creationId xmlns:p14="http://schemas.microsoft.com/office/powerpoint/2010/main" val="22866838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32DDB6-5F4A-E4A0-36F7-885DE21A7013}"/>
              </a:ext>
            </a:extLst>
          </p:cNvPr>
          <p:cNvSpPr txBox="1"/>
          <p:nvPr/>
        </p:nvSpPr>
        <p:spPr>
          <a:xfrm>
            <a:off x="812202" y="1721223"/>
            <a:ext cx="7519595" cy="2554545"/>
          </a:xfrm>
          <a:prstGeom prst="rect">
            <a:avLst/>
          </a:prstGeom>
          <a:noFill/>
        </p:spPr>
        <p:txBody>
          <a:bodyPr wrap="square" rtlCol="0">
            <a:spAutoFit/>
          </a:bodyPr>
          <a:lstStyle/>
          <a:p>
            <a:r>
              <a:rPr lang="en-US" sz="2400" dirty="0"/>
              <a:t>Godly reproof offends the flesh, but benefits the spirit. Fools’ songs in the house of mirth please the flesh, but injure the soul.</a:t>
            </a:r>
          </a:p>
          <a:p>
            <a:endParaRPr lang="en-US" sz="2400" dirty="0"/>
          </a:p>
          <a:p>
            <a:pPr lvl="1"/>
            <a:r>
              <a:rPr lang="en-US" sz="2000" b="0" i="0" strike="noStrike" baseline="0" dirty="0"/>
              <a:t>Robert Jamieson, A. R. Fausset, and David Brown, </a:t>
            </a:r>
            <a:r>
              <a:rPr lang="en-US" sz="2000" b="0" i="1" strike="noStrike" baseline="0" dirty="0"/>
              <a:t>Commentary Critical and Explanatory on the Whole Bible</a:t>
            </a:r>
            <a:r>
              <a:rPr lang="en-US" sz="2000" b="0" i="0" strike="noStrike" baseline="0" dirty="0"/>
              <a:t>, vol. 1, 409.</a:t>
            </a:r>
            <a:endParaRPr lang="en-US" sz="2000" b="0" i="0" strike="noStrike" baseline="0" dirty="0">
              <a:hlinkClick r:id="rId2">
                <a:extLst>
                  <a:ext uri="{A12FA001-AC4F-418D-AE19-62706E023703}">
                    <ahyp:hlinkClr xmlns:ahyp="http://schemas.microsoft.com/office/drawing/2018/hyperlinkcolor" val="tx"/>
                  </a:ext>
                </a:extLst>
              </a:hlinkClick>
            </a:endParaRPr>
          </a:p>
          <a:p>
            <a:endParaRPr lang="en-US" sz="2400" dirty="0"/>
          </a:p>
        </p:txBody>
      </p:sp>
    </p:spTree>
    <p:extLst>
      <p:ext uri="{BB962C8B-B14F-4D97-AF65-F5344CB8AC3E}">
        <p14:creationId xmlns:p14="http://schemas.microsoft.com/office/powerpoint/2010/main" val="8250361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2215991"/>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Day of death is better than day of birth (v. 1b)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A funeral is better than a party (v. 2)</a:t>
            </a:r>
          </a:p>
          <a:p>
            <a:pPr marL="514350" indent="-514350">
              <a:buFont typeface="+mj-lt"/>
              <a:buAutoNum type="romanUcPeriod"/>
            </a:pPr>
            <a:r>
              <a:rPr lang="en-US" sz="2300" b="1" dirty="0">
                <a:solidFill>
                  <a:schemeClr val="bg1">
                    <a:lumMod val="65000"/>
                  </a:schemeClr>
                </a:solidFill>
                <a:latin typeface="Ink Free" panose="03080402000500000000" pitchFamily="66" charset="0"/>
              </a:rPr>
              <a:t>Sorrow is better than laughter (vv. 3-4)</a:t>
            </a:r>
          </a:p>
          <a:p>
            <a:pPr marL="514350" indent="-514350">
              <a:buFont typeface="+mj-lt"/>
              <a:buAutoNum type="romanUcPeriod"/>
            </a:pPr>
            <a:r>
              <a:rPr lang="en-US" sz="2300" b="1" dirty="0">
                <a:solidFill>
                  <a:schemeClr val="bg1">
                    <a:lumMod val="65000"/>
                  </a:schemeClr>
                </a:solidFill>
                <a:latin typeface="Ink Free" panose="03080402000500000000" pitchFamily="66" charset="0"/>
              </a:rPr>
              <a:t>Rebuke is better than a song (v. 5)</a:t>
            </a:r>
          </a:p>
          <a:p>
            <a:pPr marL="514350" indent="-514350">
              <a:buFont typeface="+mj-lt"/>
              <a:buAutoNum type="romanUcPeriod"/>
            </a:pPr>
            <a:r>
              <a:rPr lang="en-US" sz="2300" b="1" dirty="0">
                <a:latin typeface="Ink Free" panose="03080402000500000000" pitchFamily="66" charset="0"/>
              </a:rPr>
              <a:t>End is better than beginning (v. 8a)</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35212843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75E2D2-759E-25C3-3921-94E071066E95}"/>
              </a:ext>
            </a:extLst>
          </p:cNvPr>
          <p:cNvSpPr txBox="1"/>
          <p:nvPr/>
        </p:nvSpPr>
        <p:spPr>
          <a:xfrm>
            <a:off x="1710466" y="736899"/>
            <a:ext cx="7524974" cy="523220"/>
          </a:xfrm>
          <a:prstGeom prst="rect">
            <a:avLst/>
          </a:prstGeom>
          <a:noFill/>
        </p:spPr>
        <p:txBody>
          <a:bodyPr wrap="square" rtlCol="0">
            <a:spAutoFit/>
          </a:bodyPr>
          <a:lstStyle/>
          <a:p>
            <a:pPr algn="ctr"/>
            <a:r>
              <a:rPr lang="en-US" sz="2800" b="1" dirty="0">
                <a:latin typeface="Ink Free" panose="03080402000500000000" pitchFamily="66" charset="0"/>
              </a:rPr>
              <a:t>End is better than beginning (v. 8a)</a:t>
            </a:r>
          </a:p>
        </p:txBody>
      </p:sp>
      <p:sp>
        <p:nvSpPr>
          <p:cNvPr id="3" name="TextBox 2">
            <a:extLst>
              <a:ext uri="{FF2B5EF4-FFF2-40B4-BE49-F238E27FC236}">
                <a16:creationId xmlns:a16="http://schemas.microsoft.com/office/drawing/2014/main" id="{85D455E0-F5B2-3F16-3245-29C869992D62}"/>
              </a:ext>
            </a:extLst>
          </p:cNvPr>
          <p:cNvSpPr txBox="1"/>
          <p:nvPr/>
        </p:nvSpPr>
        <p:spPr>
          <a:xfrm>
            <a:off x="817580" y="2038574"/>
            <a:ext cx="7804674" cy="3139321"/>
          </a:xfrm>
          <a:prstGeom prst="rect">
            <a:avLst/>
          </a:prstGeom>
          <a:noFill/>
        </p:spPr>
        <p:txBody>
          <a:bodyPr wrap="square" rtlCol="0">
            <a:spAutoFit/>
          </a:bodyPr>
          <a:lstStyle/>
          <a:p>
            <a:pPr marL="342900" indent="-342900">
              <a:buFont typeface="Wingdings" panose="05000000000000000000" pitchFamily="2" charset="2"/>
              <a:buChar char="§"/>
            </a:pPr>
            <a:r>
              <a:rPr lang="en-US" sz="2400" dirty="0"/>
              <a:t>The man who perseveres – weathers the storm (passes the test) is better than the one – not yet tested</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Finishing something has more value than the beginning of it</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End marks the completion of the task</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Completing  / finishing a task is more satisfying &amp; more rewarding than starting the task</a:t>
            </a:r>
          </a:p>
        </p:txBody>
      </p:sp>
    </p:spTree>
    <p:extLst>
      <p:ext uri="{BB962C8B-B14F-4D97-AF65-F5344CB8AC3E}">
        <p14:creationId xmlns:p14="http://schemas.microsoft.com/office/powerpoint/2010/main" val="16234912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2569934"/>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Day of death is better than day of birth (v. 1b)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A funeral is better than a party (v. 2)</a:t>
            </a:r>
          </a:p>
          <a:p>
            <a:pPr marL="514350" indent="-514350">
              <a:buFont typeface="+mj-lt"/>
              <a:buAutoNum type="romanUcPeriod"/>
            </a:pPr>
            <a:r>
              <a:rPr lang="en-US" sz="2300" b="1" dirty="0">
                <a:solidFill>
                  <a:schemeClr val="bg1">
                    <a:lumMod val="65000"/>
                  </a:schemeClr>
                </a:solidFill>
                <a:latin typeface="Ink Free" panose="03080402000500000000" pitchFamily="66" charset="0"/>
              </a:rPr>
              <a:t>Sorrow is better than laughter (vv. 3-4)</a:t>
            </a:r>
          </a:p>
          <a:p>
            <a:pPr marL="514350" indent="-514350">
              <a:buFont typeface="+mj-lt"/>
              <a:buAutoNum type="romanUcPeriod"/>
            </a:pPr>
            <a:r>
              <a:rPr lang="en-US" sz="2300" b="1" dirty="0">
                <a:solidFill>
                  <a:schemeClr val="bg1">
                    <a:lumMod val="65000"/>
                  </a:schemeClr>
                </a:solidFill>
                <a:latin typeface="Ink Free" panose="03080402000500000000" pitchFamily="66" charset="0"/>
              </a:rPr>
              <a:t>Rebuke is better than a song (v. 5)</a:t>
            </a:r>
          </a:p>
          <a:p>
            <a:pPr marL="514350" indent="-514350">
              <a:buFont typeface="+mj-lt"/>
              <a:buAutoNum type="romanUcPeriod"/>
            </a:pPr>
            <a:r>
              <a:rPr lang="en-US" sz="2300" b="1" dirty="0">
                <a:solidFill>
                  <a:schemeClr val="bg1">
                    <a:lumMod val="65000"/>
                  </a:schemeClr>
                </a:solidFill>
                <a:latin typeface="Ink Free" panose="03080402000500000000" pitchFamily="66" charset="0"/>
              </a:rPr>
              <a:t>End is better than beginning (v. 8a)</a:t>
            </a:r>
          </a:p>
          <a:p>
            <a:pPr marL="514350" indent="-514350">
              <a:buFont typeface="+mj-lt"/>
              <a:buAutoNum type="romanUcPeriod"/>
            </a:pPr>
            <a:r>
              <a:rPr lang="en-US" sz="2300" b="1" dirty="0">
                <a:latin typeface="Ink Free" panose="03080402000500000000" pitchFamily="66" charset="0"/>
              </a:rPr>
              <a:t> Patient is better than the proud (v. 8b)</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1220240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3A124C-1C53-ED5E-E4E5-498C9917904E}"/>
              </a:ext>
            </a:extLst>
          </p:cNvPr>
          <p:cNvSpPr txBox="1"/>
          <p:nvPr/>
        </p:nvSpPr>
        <p:spPr>
          <a:xfrm>
            <a:off x="1731981" y="736899"/>
            <a:ext cx="7524974" cy="523220"/>
          </a:xfrm>
          <a:prstGeom prst="rect">
            <a:avLst/>
          </a:prstGeom>
          <a:noFill/>
        </p:spPr>
        <p:txBody>
          <a:bodyPr wrap="square" rtlCol="0">
            <a:spAutoFit/>
          </a:bodyPr>
          <a:lstStyle/>
          <a:p>
            <a:pPr algn="ctr"/>
            <a:r>
              <a:rPr lang="en-US" sz="2800" b="1" dirty="0">
                <a:latin typeface="Ink Free" panose="03080402000500000000" pitchFamily="66" charset="0"/>
              </a:rPr>
              <a:t>Patient is better than the proud (v. 8b)</a:t>
            </a:r>
          </a:p>
        </p:txBody>
      </p:sp>
      <p:sp>
        <p:nvSpPr>
          <p:cNvPr id="3" name="TextBox 2">
            <a:extLst>
              <a:ext uri="{FF2B5EF4-FFF2-40B4-BE49-F238E27FC236}">
                <a16:creationId xmlns:a16="http://schemas.microsoft.com/office/drawing/2014/main" id="{7708E9FE-F90B-9D8E-722D-E8C12095A3EA}"/>
              </a:ext>
            </a:extLst>
          </p:cNvPr>
          <p:cNvSpPr txBox="1"/>
          <p:nvPr/>
        </p:nvSpPr>
        <p:spPr>
          <a:xfrm>
            <a:off x="817580" y="2038574"/>
            <a:ext cx="7804674" cy="2769989"/>
          </a:xfrm>
          <a:prstGeom prst="rect">
            <a:avLst/>
          </a:prstGeom>
          <a:noFill/>
        </p:spPr>
        <p:txBody>
          <a:bodyPr wrap="square" rtlCol="0">
            <a:spAutoFit/>
          </a:bodyPr>
          <a:lstStyle/>
          <a:p>
            <a:pPr marL="342900" indent="-342900">
              <a:buFont typeface="Wingdings" panose="05000000000000000000" pitchFamily="2" charset="2"/>
              <a:buChar char="§"/>
            </a:pPr>
            <a:r>
              <a:rPr lang="en-US" sz="2400" dirty="0"/>
              <a:t>To get to the end (8a), one must be patient (endure)</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At the beginning we are often overconfident / proud (v. 8b)</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Proud can become angry (v. 9)</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The “long haul” is better than a “short cut” [Bribery is a quick way to get what you want (v. 7)]</a:t>
            </a:r>
          </a:p>
        </p:txBody>
      </p:sp>
    </p:spTree>
    <p:extLst>
      <p:ext uri="{BB962C8B-B14F-4D97-AF65-F5344CB8AC3E}">
        <p14:creationId xmlns:p14="http://schemas.microsoft.com/office/powerpoint/2010/main" val="2774811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2923877"/>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Day of death is better than day of birth (v. 1b)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A funeral is better than a party (v. 2)</a:t>
            </a:r>
          </a:p>
          <a:p>
            <a:pPr marL="514350" indent="-514350">
              <a:buFont typeface="+mj-lt"/>
              <a:buAutoNum type="romanUcPeriod"/>
            </a:pPr>
            <a:r>
              <a:rPr lang="en-US" sz="2300" b="1" dirty="0">
                <a:solidFill>
                  <a:schemeClr val="bg1">
                    <a:lumMod val="65000"/>
                  </a:schemeClr>
                </a:solidFill>
                <a:latin typeface="Ink Free" panose="03080402000500000000" pitchFamily="66" charset="0"/>
              </a:rPr>
              <a:t>Sorrow is better than laughter (vv. 3-4)</a:t>
            </a:r>
          </a:p>
          <a:p>
            <a:pPr marL="514350" indent="-514350">
              <a:buFont typeface="+mj-lt"/>
              <a:buAutoNum type="romanUcPeriod"/>
            </a:pPr>
            <a:r>
              <a:rPr lang="en-US" sz="2300" b="1" dirty="0">
                <a:solidFill>
                  <a:schemeClr val="bg1">
                    <a:lumMod val="65000"/>
                  </a:schemeClr>
                </a:solidFill>
                <a:latin typeface="Ink Free" panose="03080402000500000000" pitchFamily="66" charset="0"/>
              </a:rPr>
              <a:t>Rebuke is better than a song (v. 5)</a:t>
            </a:r>
          </a:p>
          <a:p>
            <a:pPr marL="514350" indent="-514350">
              <a:buFont typeface="+mj-lt"/>
              <a:buAutoNum type="romanUcPeriod"/>
            </a:pPr>
            <a:r>
              <a:rPr lang="en-US" sz="2300" b="1" dirty="0">
                <a:solidFill>
                  <a:schemeClr val="bg1">
                    <a:lumMod val="65000"/>
                  </a:schemeClr>
                </a:solidFill>
                <a:latin typeface="Ink Free" panose="03080402000500000000" pitchFamily="66" charset="0"/>
              </a:rPr>
              <a:t>End is better than beginning (v. 8a)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Patient is better than the proud (v. 8b)</a:t>
            </a:r>
          </a:p>
          <a:p>
            <a:pPr marL="514350" indent="-514350">
              <a:buFont typeface="+mj-lt"/>
              <a:buAutoNum type="romanUcPeriod"/>
            </a:pPr>
            <a:r>
              <a:rPr lang="en-US" sz="2300" b="1" dirty="0">
                <a:latin typeface="Ink Free" panose="03080402000500000000" pitchFamily="66" charset="0"/>
              </a:rPr>
              <a:t> Present is better than the past (v. 10)</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3171354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1157FE-D84C-CDBD-C26C-99D38F666133}"/>
              </a:ext>
            </a:extLst>
          </p:cNvPr>
          <p:cNvSpPr txBox="1"/>
          <p:nvPr/>
        </p:nvSpPr>
        <p:spPr>
          <a:xfrm>
            <a:off x="1812663" y="731520"/>
            <a:ext cx="7524974" cy="523220"/>
          </a:xfrm>
          <a:prstGeom prst="rect">
            <a:avLst/>
          </a:prstGeom>
          <a:noFill/>
        </p:spPr>
        <p:txBody>
          <a:bodyPr wrap="square" rtlCol="0">
            <a:spAutoFit/>
          </a:bodyPr>
          <a:lstStyle/>
          <a:p>
            <a:pPr algn="ctr"/>
            <a:r>
              <a:rPr lang="en-US" sz="2800" b="1" dirty="0">
                <a:latin typeface="Ink Free" panose="03080402000500000000" pitchFamily="66" charset="0"/>
              </a:rPr>
              <a:t>Present is better than the past (v. 10)</a:t>
            </a:r>
          </a:p>
        </p:txBody>
      </p:sp>
      <p:sp>
        <p:nvSpPr>
          <p:cNvPr id="3" name="TextBox 2">
            <a:extLst>
              <a:ext uri="{FF2B5EF4-FFF2-40B4-BE49-F238E27FC236}">
                <a16:creationId xmlns:a16="http://schemas.microsoft.com/office/drawing/2014/main" id="{71770554-81BE-A3A5-AF81-258F9A3ACB99}"/>
              </a:ext>
            </a:extLst>
          </p:cNvPr>
          <p:cNvSpPr txBox="1"/>
          <p:nvPr/>
        </p:nvSpPr>
        <p:spPr>
          <a:xfrm>
            <a:off x="817580" y="2038574"/>
            <a:ext cx="7804674" cy="3293209"/>
          </a:xfrm>
          <a:prstGeom prst="rect">
            <a:avLst/>
          </a:prstGeom>
          <a:noFill/>
        </p:spPr>
        <p:txBody>
          <a:bodyPr wrap="square" rtlCol="0">
            <a:spAutoFit/>
          </a:bodyPr>
          <a:lstStyle/>
          <a:p>
            <a:pPr marL="342900" indent="-342900">
              <a:buFont typeface="Wingdings" panose="05000000000000000000" pitchFamily="2" charset="2"/>
              <a:buChar char="§"/>
            </a:pPr>
            <a:r>
              <a:rPr lang="en-US" sz="2400" dirty="0"/>
              <a:t>All too often we view the past through rose-colored glasses – past looks better than it really was!</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“Those were the good ole days”</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Compare: Ezra 3:12-13</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The wise person would know better than to ask such a question (v. 10)</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The past is gone – the present we have</a:t>
            </a:r>
          </a:p>
        </p:txBody>
      </p:sp>
    </p:spTree>
    <p:extLst>
      <p:ext uri="{BB962C8B-B14F-4D97-AF65-F5344CB8AC3E}">
        <p14:creationId xmlns:p14="http://schemas.microsoft.com/office/powerpoint/2010/main" val="1542759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3277820"/>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Day of death is better than day of birth (v. 1b)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A funeral is better than a party (v. 2)</a:t>
            </a:r>
          </a:p>
          <a:p>
            <a:pPr marL="514350" indent="-514350">
              <a:buFont typeface="+mj-lt"/>
              <a:buAutoNum type="romanUcPeriod"/>
            </a:pPr>
            <a:r>
              <a:rPr lang="en-US" sz="2300" b="1" dirty="0">
                <a:solidFill>
                  <a:schemeClr val="bg1">
                    <a:lumMod val="65000"/>
                  </a:schemeClr>
                </a:solidFill>
                <a:latin typeface="Ink Free" panose="03080402000500000000" pitchFamily="66" charset="0"/>
              </a:rPr>
              <a:t>Sorrow is better than laughter (vv. 3-4)</a:t>
            </a:r>
          </a:p>
          <a:p>
            <a:pPr marL="514350" indent="-514350">
              <a:buFont typeface="+mj-lt"/>
              <a:buAutoNum type="romanUcPeriod"/>
            </a:pPr>
            <a:r>
              <a:rPr lang="en-US" sz="2300" b="1" dirty="0">
                <a:solidFill>
                  <a:schemeClr val="bg1">
                    <a:lumMod val="65000"/>
                  </a:schemeClr>
                </a:solidFill>
                <a:latin typeface="Ink Free" panose="03080402000500000000" pitchFamily="66" charset="0"/>
              </a:rPr>
              <a:t>Rebuke is better than a song (v. 5)</a:t>
            </a:r>
          </a:p>
          <a:p>
            <a:pPr marL="514350" indent="-514350">
              <a:buFont typeface="+mj-lt"/>
              <a:buAutoNum type="romanUcPeriod"/>
            </a:pPr>
            <a:r>
              <a:rPr lang="en-US" sz="2300" b="1" dirty="0">
                <a:solidFill>
                  <a:schemeClr val="bg1">
                    <a:lumMod val="65000"/>
                  </a:schemeClr>
                </a:solidFill>
                <a:latin typeface="Ink Free" panose="03080402000500000000" pitchFamily="66" charset="0"/>
              </a:rPr>
              <a:t>End is better than beginning (v. 8a)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Patient is better than the proud (v. 8b)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Present is better than the past (v. 10)</a:t>
            </a:r>
          </a:p>
          <a:p>
            <a:pPr marL="514350" indent="-514350">
              <a:buFont typeface="+mj-lt"/>
              <a:buAutoNum type="romanUcPeriod"/>
            </a:pPr>
            <a:r>
              <a:rPr lang="en-US" sz="2300" b="1" dirty="0">
                <a:latin typeface="Ink Free" panose="03080402000500000000" pitchFamily="66" charset="0"/>
              </a:rPr>
              <a:t>Better to accept than resent (v. 13)</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3207495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706B9C-FC9C-3544-0CC0-C68653A03D6D}"/>
              </a:ext>
            </a:extLst>
          </p:cNvPr>
          <p:cNvSpPr txBox="1"/>
          <p:nvPr/>
        </p:nvSpPr>
        <p:spPr>
          <a:xfrm>
            <a:off x="1785768" y="763794"/>
            <a:ext cx="7524974" cy="523220"/>
          </a:xfrm>
          <a:prstGeom prst="rect">
            <a:avLst/>
          </a:prstGeom>
          <a:noFill/>
        </p:spPr>
        <p:txBody>
          <a:bodyPr wrap="square" rtlCol="0">
            <a:spAutoFit/>
          </a:bodyPr>
          <a:lstStyle/>
          <a:p>
            <a:pPr algn="ctr"/>
            <a:r>
              <a:rPr lang="en-US" sz="2800" b="1" dirty="0">
                <a:latin typeface="Ink Free" panose="03080402000500000000" pitchFamily="66" charset="0"/>
              </a:rPr>
              <a:t>Better to accept than resent (v. 13)</a:t>
            </a:r>
          </a:p>
        </p:txBody>
      </p:sp>
      <p:sp>
        <p:nvSpPr>
          <p:cNvPr id="3" name="TextBox 2">
            <a:extLst>
              <a:ext uri="{FF2B5EF4-FFF2-40B4-BE49-F238E27FC236}">
                <a16:creationId xmlns:a16="http://schemas.microsoft.com/office/drawing/2014/main" id="{5FB40317-1624-0723-4F32-C47A3147F286}"/>
              </a:ext>
            </a:extLst>
          </p:cNvPr>
          <p:cNvSpPr txBox="1"/>
          <p:nvPr/>
        </p:nvSpPr>
        <p:spPr>
          <a:xfrm>
            <a:off x="817580" y="2038574"/>
            <a:ext cx="7804674" cy="4093428"/>
          </a:xfrm>
          <a:prstGeom prst="rect">
            <a:avLst/>
          </a:prstGeom>
          <a:noFill/>
        </p:spPr>
        <p:txBody>
          <a:bodyPr wrap="square" rtlCol="0">
            <a:spAutoFit/>
          </a:bodyPr>
          <a:lstStyle/>
          <a:p>
            <a:pPr marL="342900" indent="-342900">
              <a:buFont typeface="Wingdings" panose="05000000000000000000" pitchFamily="2" charset="2"/>
              <a:buChar char="§"/>
            </a:pPr>
            <a:r>
              <a:rPr lang="en-US" sz="2400" dirty="0"/>
              <a:t>One cannot change what God does in his providence </a:t>
            </a:r>
          </a:p>
          <a:p>
            <a:pPr marL="800100" lvl="1" indent="-342900">
              <a:buFont typeface="Wingdings" panose="05000000000000000000" pitchFamily="2" charset="2"/>
              <a:buChar char="ü"/>
            </a:pPr>
            <a:r>
              <a:rPr lang="en-US" sz="2400" i="1" dirty="0"/>
              <a:t>No one has the right to question God’s dealings (Rom. 11:34)</a:t>
            </a:r>
          </a:p>
          <a:p>
            <a:pPr marL="800100" lvl="1" indent="-342900">
              <a:buFont typeface="Wingdings" panose="05000000000000000000" pitchFamily="2" charset="2"/>
              <a:buChar char="ü"/>
            </a:pPr>
            <a:r>
              <a:rPr lang="en-US" sz="2400" i="1" dirty="0"/>
              <a:t>Though may might think he finds fault with God’s way (what he has done or allowed) – no one can change what he thinks is unfair</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We must learn to accept what we can’t change – rather than resent</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Would apply to prayer: God’s answer may not be what I wanted or what I thought He would do (cf. 2 Cor. 12)</a:t>
            </a:r>
          </a:p>
        </p:txBody>
      </p:sp>
    </p:spTree>
    <p:extLst>
      <p:ext uri="{BB962C8B-B14F-4D97-AF65-F5344CB8AC3E}">
        <p14:creationId xmlns:p14="http://schemas.microsoft.com/office/powerpoint/2010/main" val="1600967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3631763"/>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Day of death is better than day of birth (v. 1b)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A funeral is better than a party (v. 2)</a:t>
            </a:r>
          </a:p>
          <a:p>
            <a:pPr marL="514350" indent="-514350">
              <a:buFont typeface="+mj-lt"/>
              <a:buAutoNum type="romanUcPeriod"/>
            </a:pPr>
            <a:r>
              <a:rPr lang="en-US" sz="2300" b="1" dirty="0">
                <a:solidFill>
                  <a:schemeClr val="bg1">
                    <a:lumMod val="65000"/>
                  </a:schemeClr>
                </a:solidFill>
                <a:latin typeface="Ink Free" panose="03080402000500000000" pitchFamily="66" charset="0"/>
              </a:rPr>
              <a:t>Sorrow is better than laughter (vv. 3-4)</a:t>
            </a:r>
          </a:p>
          <a:p>
            <a:pPr marL="514350" indent="-514350">
              <a:buFont typeface="+mj-lt"/>
              <a:buAutoNum type="romanUcPeriod"/>
            </a:pPr>
            <a:r>
              <a:rPr lang="en-US" sz="2300" b="1" dirty="0">
                <a:solidFill>
                  <a:schemeClr val="bg1">
                    <a:lumMod val="65000"/>
                  </a:schemeClr>
                </a:solidFill>
                <a:latin typeface="Ink Free" panose="03080402000500000000" pitchFamily="66" charset="0"/>
              </a:rPr>
              <a:t>Rebuke is better than a song (v. 5)</a:t>
            </a:r>
          </a:p>
          <a:p>
            <a:pPr marL="514350" indent="-514350">
              <a:buFont typeface="+mj-lt"/>
              <a:buAutoNum type="romanUcPeriod"/>
            </a:pPr>
            <a:r>
              <a:rPr lang="en-US" sz="2300" b="1" dirty="0">
                <a:solidFill>
                  <a:schemeClr val="bg1">
                    <a:lumMod val="65000"/>
                  </a:schemeClr>
                </a:solidFill>
                <a:latin typeface="Ink Free" panose="03080402000500000000" pitchFamily="66" charset="0"/>
              </a:rPr>
              <a:t>End is better than beginning (v. 8a)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Patient is better than the proud (v. 8b)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Present is better than the past (v. 10)</a:t>
            </a:r>
          </a:p>
          <a:p>
            <a:pPr marL="514350" indent="-514350">
              <a:buFont typeface="+mj-lt"/>
              <a:buAutoNum type="romanUcPeriod"/>
            </a:pPr>
            <a:r>
              <a:rPr lang="en-US" sz="2300" b="1" dirty="0">
                <a:solidFill>
                  <a:schemeClr val="bg1">
                    <a:lumMod val="65000"/>
                  </a:schemeClr>
                </a:solidFill>
                <a:latin typeface="Ink Free" panose="03080402000500000000" pitchFamily="66" charset="0"/>
              </a:rPr>
              <a:t>Better to accept than resent (v. 13)</a:t>
            </a:r>
          </a:p>
          <a:p>
            <a:pPr marL="514350" indent="-514350">
              <a:buFont typeface="+mj-lt"/>
              <a:buAutoNum type="romanUcPeriod"/>
            </a:pPr>
            <a:r>
              <a:rPr lang="en-US" sz="2300" b="1" dirty="0">
                <a:latin typeface="Ink Free" panose="03080402000500000000" pitchFamily="66" charset="0"/>
              </a:rPr>
              <a:t>Better to accept prosperity and adversity (v. 14)</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24533392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151DBE-8EB8-B165-0369-833B3746EFB5}"/>
              </a:ext>
            </a:extLst>
          </p:cNvPr>
          <p:cNvSpPr txBox="1"/>
          <p:nvPr/>
        </p:nvSpPr>
        <p:spPr>
          <a:xfrm>
            <a:off x="2253727" y="537882"/>
            <a:ext cx="6357770" cy="954107"/>
          </a:xfrm>
          <a:prstGeom prst="rect">
            <a:avLst/>
          </a:prstGeom>
          <a:noFill/>
        </p:spPr>
        <p:txBody>
          <a:bodyPr wrap="square" rtlCol="0">
            <a:spAutoFit/>
          </a:bodyPr>
          <a:lstStyle/>
          <a:p>
            <a:pPr algn="ctr"/>
            <a:r>
              <a:rPr lang="en-US" sz="2800" b="1" dirty="0">
                <a:latin typeface="Ink Free" panose="03080402000500000000" pitchFamily="66" charset="0"/>
              </a:rPr>
              <a:t>Better to accept prosperity and adversity (v. 14)</a:t>
            </a:r>
          </a:p>
        </p:txBody>
      </p:sp>
      <p:sp>
        <p:nvSpPr>
          <p:cNvPr id="3" name="TextBox 2">
            <a:extLst>
              <a:ext uri="{FF2B5EF4-FFF2-40B4-BE49-F238E27FC236}">
                <a16:creationId xmlns:a16="http://schemas.microsoft.com/office/drawing/2014/main" id="{3676FE10-3D02-F5E1-54DA-4C0239EC56F6}"/>
              </a:ext>
            </a:extLst>
          </p:cNvPr>
          <p:cNvSpPr txBox="1"/>
          <p:nvPr/>
        </p:nvSpPr>
        <p:spPr>
          <a:xfrm>
            <a:off x="817580" y="2038574"/>
            <a:ext cx="7804674" cy="3877985"/>
          </a:xfrm>
          <a:prstGeom prst="rect">
            <a:avLst/>
          </a:prstGeom>
          <a:noFill/>
        </p:spPr>
        <p:txBody>
          <a:bodyPr wrap="square" rtlCol="0">
            <a:spAutoFit/>
          </a:bodyPr>
          <a:lstStyle/>
          <a:p>
            <a:pPr marL="342900" indent="-342900">
              <a:buFont typeface="Wingdings" panose="05000000000000000000" pitchFamily="2" charset="2"/>
              <a:buChar char="§"/>
            </a:pPr>
            <a:r>
              <a:rPr lang="en-US" sz="2400" dirty="0"/>
              <a:t>God has a purpose in them both</a:t>
            </a:r>
          </a:p>
          <a:p>
            <a:pPr marL="800100" lvl="1" indent="-342900">
              <a:buFont typeface="Wingdings" panose="05000000000000000000" pitchFamily="2" charset="2"/>
              <a:buChar char="ü"/>
            </a:pPr>
            <a:r>
              <a:rPr lang="en-US" sz="2400" i="1" dirty="0"/>
              <a:t>I may not always see the value of adversity (Jas. 1:4-5)</a:t>
            </a:r>
          </a:p>
          <a:p>
            <a:pPr marL="800100" lvl="1" indent="-342900">
              <a:buFont typeface="Wingdings" panose="05000000000000000000" pitchFamily="2" charset="2"/>
              <a:buChar char="ü"/>
            </a:pPr>
            <a:r>
              <a:rPr lang="en-US" sz="2400" i="1" dirty="0"/>
              <a:t>Could / often does drive man to dependance on God!</a:t>
            </a:r>
          </a:p>
          <a:p>
            <a:pPr marL="800100" lvl="1"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Learn to accept what comes our way</a:t>
            </a:r>
          </a:p>
          <a:p>
            <a:pPr marL="800100" lvl="1" indent="-342900">
              <a:buFont typeface="Wingdings" panose="05000000000000000000" pitchFamily="2" charset="2"/>
              <a:buChar char="ü"/>
            </a:pPr>
            <a:r>
              <a:rPr lang="en-US" sz="2400" i="1" dirty="0"/>
              <a:t>Phil. 4:10-13</a:t>
            </a:r>
          </a:p>
          <a:p>
            <a:pPr marL="800100" lvl="1" indent="-342900">
              <a:buFont typeface="Wingdings" panose="05000000000000000000" pitchFamily="2" charset="2"/>
              <a:buChar char="ü"/>
            </a:pPr>
            <a:r>
              <a:rPr lang="en-US" sz="2400" i="1" dirty="0"/>
              <a:t>Job. 1:21; 2:10</a:t>
            </a:r>
          </a:p>
          <a:p>
            <a:pPr marL="800100" lvl="1"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God so mingles both together – that man cannot tell what the future holds</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So, should make the best of both good and bad times</a:t>
            </a:r>
          </a:p>
        </p:txBody>
      </p:sp>
    </p:spTree>
    <p:extLst>
      <p:ext uri="{BB962C8B-B14F-4D97-AF65-F5344CB8AC3E}">
        <p14:creationId xmlns:p14="http://schemas.microsoft.com/office/powerpoint/2010/main" val="2580186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3985706"/>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Day of death is better than day of birth (v. 1b)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A funeral is better than a party (v. 2)</a:t>
            </a:r>
          </a:p>
          <a:p>
            <a:pPr marL="514350" indent="-514350">
              <a:buFont typeface="+mj-lt"/>
              <a:buAutoNum type="romanUcPeriod"/>
            </a:pPr>
            <a:r>
              <a:rPr lang="en-US" sz="2300" b="1" dirty="0">
                <a:solidFill>
                  <a:schemeClr val="bg1">
                    <a:lumMod val="65000"/>
                  </a:schemeClr>
                </a:solidFill>
                <a:latin typeface="Ink Free" panose="03080402000500000000" pitchFamily="66" charset="0"/>
              </a:rPr>
              <a:t>Sorrow is better than laughter (vv. 3-4)</a:t>
            </a:r>
          </a:p>
          <a:p>
            <a:pPr marL="514350" indent="-514350">
              <a:buFont typeface="+mj-lt"/>
              <a:buAutoNum type="romanUcPeriod"/>
            </a:pPr>
            <a:r>
              <a:rPr lang="en-US" sz="2300" b="1" dirty="0">
                <a:solidFill>
                  <a:schemeClr val="bg1">
                    <a:lumMod val="65000"/>
                  </a:schemeClr>
                </a:solidFill>
                <a:latin typeface="Ink Free" panose="03080402000500000000" pitchFamily="66" charset="0"/>
              </a:rPr>
              <a:t>Rebuke is better than a song (v. 5)</a:t>
            </a:r>
          </a:p>
          <a:p>
            <a:pPr marL="514350" indent="-514350">
              <a:buFont typeface="+mj-lt"/>
              <a:buAutoNum type="romanUcPeriod"/>
            </a:pPr>
            <a:r>
              <a:rPr lang="en-US" sz="2300" b="1" dirty="0">
                <a:solidFill>
                  <a:schemeClr val="bg1">
                    <a:lumMod val="65000"/>
                  </a:schemeClr>
                </a:solidFill>
                <a:latin typeface="Ink Free" panose="03080402000500000000" pitchFamily="66" charset="0"/>
              </a:rPr>
              <a:t>End is better than beginning (v. 8a)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Patient is better than the proud (v. 8b)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Present is better than the past (v. 10)</a:t>
            </a:r>
          </a:p>
          <a:p>
            <a:pPr marL="514350" indent="-514350">
              <a:buFont typeface="+mj-lt"/>
              <a:buAutoNum type="romanUcPeriod"/>
            </a:pPr>
            <a:r>
              <a:rPr lang="en-US" sz="2300" b="1" dirty="0">
                <a:solidFill>
                  <a:schemeClr val="bg1">
                    <a:lumMod val="65000"/>
                  </a:schemeClr>
                </a:solidFill>
                <a:latin typeface="Ink Free" panose="03080402000500000000" pitchFamily="66" charset="0"/>
              </a:rPr>
              <a:t>Better to accept than resent (v. 13)</a:t>
            </a:r>
          </a:p>
          <a:p>
            <a:pPr marL="514350" indent="-514350">
              <a:buFont typeface="+mj-lt"/>
              <a:buAutoNum type="romanUcPeriod"/>
            </a:pPr>
            <a:r>
              <a:rPr lang="en-US" sz="2300" b="1" dirty="0">
                <a:solidFill>
                  <a:schemeClr val="bg1">
                    <a:lumMod val="65000"/>
                  </a:schemeClr>
                </a:solidFill>
                <a:latin typeface="Ink Free" panose="03080402000500000000" pitchFamily="66" charset="0"/>
              </a:rPr>
              <a:t>Better to accept prosperity and adversity (v. 14)</a:t>
            </a:r>
          </a:p>
          <a:p>
            <a:pPr marL="514350" indent="-514350">
              <a:buFont typeface="+mj-lt"/>
              <a:buAutoNum type="romanUcPeriod"/>
            </a:pPr>
            <a:r>
              <a:rPr lang="en-US" sz="2300" b="1" dirty="0">
                <a:latin typeface="Ink Free" panose="03080402000500000000" pitchFamily="66" charset="0"/>
              </a:rPr>
              <a:t>Better not to overreact (vv. 16-18)</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1567416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D94CC0-D6C7-12F7-93EB-7A9E12300C2D}"/>
              </a:ext>
            </a:extLst>
          </p:cNvPr>
          <p:cNvSpPr txBox="1"/>
          <p:nvPr/>
        </p:nvSpPr>
        <p:spPr>
          <a:xfrm>
            <a:off x="1764254" y="747657"/>
            <a:ext cx="7524974" cy="523220"/>
          </a:xfrm>
          <a:prstGeom prst="rect">
            <a:avLst/>
          </a:prstGeom>
          <a:noFill/>
        </p:spPr>
        <p:txBody>
          <a:bodyPr wrap="square" rtlCol="0">
            <a:spAutoFit/>
          </a:bodyPr>
          <a:lstStyle/>
          <a:p>
            <a:pPr algn="ctr"/>
            <a:r>
              <a:rPr lang="en-US" sz="2800" b="1" dirty="0">
                <a:latin typeface="Ink Free" panose="03080402000500000000" pitchFamily="66" charset="0"/>
              </a:rPr>
              <a:t>Better not to overreact (vv. 16-18)</a:t>
            </a:r>
          </a:p>
        </p:txBody>
      </p:sp>
      <p:sp>
        <p:nvSpPr>
          <p:cNvPr id="3" name="TextBox 2">
            <a:extLst>
              <a:ext uri="{FF2B5EF4-FFF2-40B4-BE49-F238E27FC236}">
                <a16:creationId xmlns:a16="http://schemas.microsoft.com/office/drawing/2014/main" id="{55E9267A-D926-B1B8-4DCB-B765EDE36502}"/>
              </a:ext>
            </a:extLst>
          </p:cNvPr>
          <p:cNvSpPr txBox="1"/>
          <p:nvPr/>
        </p:nvSpPr>
        <p:spPr>
          <a:xfrm>
            <a:off x="817580" y="2038574"/>
            <a:ext cx="7804674" cy="1200329"/>
          </a:xfrm>
          <a:prstGeom prst="rect">
            <a:avLst/>
          </a:prstGeom>
          <a:noFill/>
        </p:spPr>
        <p:txBody>
          <a:bodyPr wrap="square" rtlCol="0">
            <a:spAutoFit/>
          </a:bodyPr>
          <a:lstStyle/>
          <a:p>
            <a:pPr marL="342900" indent="-342900">
              <a:buFont typeface="Wingdings" panose="05000000000000000000" pitchFamily="2" charset="2"/>
              <a:buChar char="§"/>
            </a:pPr>
            <a:r>
              <a:rPr lang="en-US" sz="2400" dirty="0"/>
              <a:t>Key to this section is verse 15:</a:t>
            </a:r>
          </a:p>
          <a:p>
            <a:pPr marL="800100" lvl="1" indent="-342900">
              <a:buFont typeface="Wingdings" panose="05000000000000000000" pitchFamily="2" charset="2"/>
              <a:buChar char="ü"/>
            </a:pPr>
            <a:r>
              <a:rPr lang="en-US" sz="2400" i="1" dirty="0"/>
              <a:t>Righteous man dies</a:t>
            </a:r>
          </a:p>
          <a:p>
            <a:pPr marL="800100" lvl="1" indent="-342900">
              <a:buFont typeface="Wingdings" panose="05000000000000000000" pitchFamily="2" charset="2"/>
              <a:buChar char="ü"/>
            </a:pPr>
            <a:r>
              <a:rPr lang="en-US" sz="2400" i="1" dirty="0"/>
              <a:t>Wicked man lives long life</a:t>
            </a:r>
            <a:endParaRPr lang="en-US" sz="2400" dirty="0"/>
          </a:p>
        </p:txBody>
      </p:sp>
    </p:spTree>
    <p:extLst>
      <p:ext uri="{BB962C8B-B14F-4D97-AF65-F5344CB8AC3E}">
        <p14:creationId xmlns:p14="http://schemas.microsoft.com/office/powerpoint/2010/main" val="2087594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D94CC0-D6C7-12F7-93EB-7A9E12300C2D}"/>
              </a:ext>
            </a:extLst>
          </p:cNvPr>
          <p:cNvSpPr txBox="1"/>
          <p:nvPr/>
        </p:nvSpPr>
        <p:spPr>
          <a:xfrm>
            <a:off x="1764254" y="747657"/>
            <a:ext cx="7524974" cy="523220"/>
          </a:xfrm>
          <a:prstGeom prst="rect">
            <a:avLst/>
          </a:prstGeom>
          <a:noFill/>
        </p:spPr>
        <p:txBody>
          <a:bodyPr wrap="square" rtlCol="0">
            <a:spAutoFit/>
          </a:bodyPr>
          <a:lstStyle/>
          <a:p>
            <a:pPr algn="ctr"/>
            <a:r>
              <a:rPr lang="en-US" sz="2800" b="1" dirty="0">
                <a:latin typeface="Ink Free" panose="03080402000500000000" pitchFamily="66" charset="0"/>
              </a:rPr>
              <a:t>Better not to overreact (vv. 16-18)</a:t>
            </a:r>
          </a:p>
        </p:txBody>
      </p:sp>
      <p:sp>
        <p:nvSpPr>
          <p:cNvPr id="3" name="TextBox 2">
            <a:extLst>
              <a:ext uri="{FF2B5EF4-FFF2-40B4-BE49-F238E27FC236}">
                <a16:creationId xmlns:a16="http://schemas.microsoft.com/office/drawing/2014/main" id="{55E9267A-D926-B1B8-4DCB-B765EDE36502}"/>
              </a:ext>
            </a:extLst>
          </p:cNvPr>
          <p:cNvSpPr txBox="1"/>
          <p:nvPr/>
        </p:nvSpPr>
        <p:spPr>
          <a:xfrm>
            <a:off x="817580" y="2038574"/>
            <a:ext cx="7804674" cy="4247317"/>
          </a:xfrm>
          <a:prstGeom prst="rect">
            <a:avLst/>
          </a:prstGeom>
          <a:noFill/>
        </p:spPr>
        <p:txBody>
          <a:bodyPr wrap="square" rtlCol="0">
            <a:spAutoFit/>
          </a:bodyPr>
          <a:lstStyle/>
          <a:p>
            <a:pPr marL="342900" indent="-342900">
              <a:buFont typeface="Wingdings" panose="05000000000000000000" pitchFamily="2" charset="2"/>
              <a:buChar char="§"/>
            </a:pPr>
            <a:r>
              <a:rPr lang="en-US" sz="2400" dirty="0"/>
              <a:t>Key to this section is verse 15:</a:t>
            </a:r>
          </a:p>
          <a:p>
            <a:pPr marL="800100" lvl="1"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Don’t be overly righteous</a:t>
            </a:r>
          </a:p>
          <a:p>
            <a:pPr marL="800100" lvl="1" indent="-342900">
              <a:buFont typeface="Wingdings" panose="05000000000000000000" pitchFamily="2" charset="2"/>
              <a:buChar char="ü"/>
            </a:pPr>
            <a:r>
              <a:rPr lang="en-US" sz="2400" i="1" dirty="0"/>
              <a:t>Don’t think of yourself as so righteous (self-righteous)</a:t>
            </a:r>
          </a:p>
          <a:p>
            <a:pPr marL="800100" lvl="1" indent="-342900">
              <a:buFont typeface="Wingdings" panose="05000000000000000000" pitchFamily="2" charset="2"/>
              <a:buChar char="ü"/>
            </a:pPr>
            <a:r>
              <a:rPr lang="en-US" sz="2400" i="1" dirty="0"/>
              <a:t>Don’t be too sure of your righteousness</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Don’t be overly wise</a:t>
            </a:r>
          </a:p>
          <a:p>
            <a:pPr marL="800100" lvl="1" indent="-342900">
              <a:buFont typeface="Wingdings" panose="05000000000000000000" pitchFamily="2" charset="2"/>
              <a:buChar char="ü"/>
            </a:pPr>
            <a:r>
              <a:rPr lang="en-US" sz="2400" i="1" dirty="0"/>
              <a:t>Don’t over do your claim to be wise</a:t>
            </a:r>
          </a:p>
          <a:p>
            <a:pPr marL="800100" lvl="1" indent="-342900">
              <a:buFont typeface="Wingdings" panose="05000000000000000000" pitchFamily="2" charset="2"/>
              <a:buChar char="ü"/>
            </a:pPr>
            <a:r>
              <a:rPr lang="en-US" sz="2400" i="1" dirty="0"/>
              <a:t>Don’t indulge in questioning God’s wisdom</a:t>
            </a:r>
          </a:p>
          <a:p>
            <a:pPr marL="342900" indent="-342900">
              <a:buFont typeface="Wingdings" panose="05000000000000000000" pitchFamily="2" charset="2"/>
              <a:buChar char="§"/>
            </a:pPr>
            <a:endParaRPr lang="en-US" sz="1000" dirty="0"/>
          </a:p>
          <a:p>
            <a:pPr marL="342900" indent="-342900">
              <a:buFont typeface="Wingdings" panose="05000000000000000000" pitchFamily="2" charset="2"/>
              <a:buChar char="§"/>
            </a:pPr>
            <a:r>
              <a:rPr lang="en-US" sz="2400" dirty="0"/>
              <a:t>Don’t be overly wicked</a:t>
            </a:r>
          </a:p>
          <a:p>
            <a:pPr marL="800100" lvl="1" indent="-342900">
              <a:buFont typeface="Wingdings" panose="05000000000000000000" pitchFamily="2" charset="2"/>
              <a:buChar char="ü"/>
            </a:pPr>
            <a:r>
              <a:rPr lang="en-US" sz="2400" i="1" dirty="0"/>
              <a:t>Don’t think since wicked live long – might as well be wicked</a:t>
            </a:r>
          </a:p>
        </p:txBody>
      </p:sp>
    </p:spTree>
    <p:extLst>
      <p:ext uri="{BB962C8B-B14F-4D97-AF65-F5344CB8AC3E}">
        <p14:creationId xmlns:p14="http://schemas.microsoft.com/office/powerpoint/2010/main" val="41226331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4339650"/>
          </a:xfrm>
          <a:prstGeom prst="rect">
            <a:avLst/>
          </a:prstGeom>
          <a:noFill/>
        </p:spPr>
        <p:txBody>
          <a:bodyPr wrap="square" rtlCol="0">
            <a:spAutoFit/>
          </a:bodyPr>
          <a:lstStyle/>
          <a:p>
            <a:pPr marL="514350" indent="-514350">
              <a:buFont typeface="+mj-lt"/>
              <a:buAutoNum type="romanUcPeriod"/>
            </a:pPr>
            <a:r>
              <a:rPr lang="en-US" sz="2300" b="1" dirty="0">
                <a:solidFill>
                  <a:schemeClr val="bg1">
                    <a:lumMod val="65000"/>
                  </a:schemeClr>
                </a:solidFill>
                <a:latin typeface="Ink Free" panose="03080402000500000000" pitchFamily="66" charset="0"/>
              </a:rPr>
              <a:t>Reputation is better than luxury (v. 1a)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Day of death is better than day of birth (v. 1b)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A funeral is better than a party (v. 2)</a:t>
            </a:r>
          </a:p>
          <a:p>
            <a:pPr marL="514350" indent="-514350">
              <a:buFont typeface="+mj-lt"/>
              <a:buAutoNum type="romanUcPeriod"/>
            </a:pPr>
            <a:r>
              <a:rPr lang="en-US" sz="2300" b="1" dirty="0">
                <a:solidFill>
                  <a:schemeClr val="bg1">
                    <a:lumMod val="65000"/>
                  </a:schemeClr>
                </a:solidFill>
                <a:latin typeface="Ink Free" panose="03080402000500000000" pitchFamily="66" charset="0"/>
              </a:rPr>
              <a:t>Sorrow is better than laughter (vv. 3-4)</a:t>
            </a:r>
          </a:p>
          <a:p>
            <a:pPr marL="514350" indent="-514350">
              <a:buFont typeface="+mj-lt"/>
              <a:buAutoNum type="romanUcPeriod"/>
            </a:pPr>
            <a:r>
              <a:rPr lang="en-US" sz="2300" b="1" dirty="0">
                <a:solidFill>
                  <a:schemeClr val="bg1">
                    <a:lumMod val="65000"/>
                  </a:schemeClr>
                </a:solidFill>
                <a:latin typeface="Ink Free" panose="03080402000500000000" pitchFamily="66" charset="0"/>
              </a:rPr>
              <a:t>Rebuke is better than a song (v. 5)</a:t>
            </a:r>
          </a:p>
          <a:p>
            <a:pPr marL="514350" indent="-514350">
              <a:buFont typeface="+mj-lt"/>
              <a:buAutoNum type="romanUcPeriod"/>
            </a:pPr>
            <a:r>
              <a:rPr lang="en-US" sz="2300" b="1" dirty="0">
                <a:solidFill>
                  <a:schemeClr val="bg1">
                    <a:lumMod val="65000"/>
                  </a:schemeClr>
                </a:solidFill>
                <a:latin typeface="Ink Free" panose="03080402000500000000" pitchFamily="66" charset="0"/>
              </a:rPr>
              <a:t>End is better than beginning (v. 8a)</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Patient is better than the proud (v. 8b)</a:t>
            </a:r>
          </a:p>
          <a:p>
            <a:pPr marL="514350" indent="-514350">
              <a:buFont typeface="+mj-lt"/>
              <a:buAutoNum type="romanUcPeriod"/>
            </a:pPr>
            <a:r>
              <a:rPr lang="en-US" sz="2300" b="1" dirty="0">
                <a:solidFill>
                  <a:schemeClr val="bg1">
                    <a:lumMod val="65000"/>
                  </a:schemeClr>
                </a:solidFill>
                <a:latin typeface="Ink Free" panose="03080402000500000000" pitchFamily="66" charset="0"/>
              </a:rPr>
              <a:t> Present is better than the past (v. 10)</a:t>
            </a:r>
          </a:p>
          <a:p>
            <a:pPr marL="514350" indent="-514350">
              <a:buFont typeface="+mj-lt"/>
              <a:buAutoNum type="romanUcPeriod"/>
            </a:pPr>
            <a:r>
              <a:rPr lang="en-US" sz="2300" b="1" dirty="0">
                <a:solidFill>
                  <a:schemeClr val="bg1">
                    <a:lumMod val="65000"/>
                  </a:schemeClr>
                </a:solidFill>
                <a:latin typeface="Ink Free" panose="03080402000500000000" pitchFamily="66" charset="0"/>
              </a:rPr>
              <a:t>Better to accept than resent (v. 13)</a:t>
            </a:r>
          </a:p>
          <a:p>
            <a:pPr marL="514350" indent="-514350">
              <a:buFont typeface="+mj-lt"/>
              <a:buAutoNum type="romanUcPeriod"/>
            </a:pPr>
            <a:r>
              <a:rPr lang="en-US" sz="2300" b="1" dirty="0">
                <a:solidFill>
                  <a:schemeClr val="bg1">
                    <a:lumMod val="65000"/>
                  </a:schemeClr>
                </a:solidFill>
                <a:latin typeface="Ink Free" panose="03080402000500000000" pitchFamily="66" charset="0"/>
              </a:rPr>
              <a:t>Better to accept prosperity and adversity (v. 14)</a:t>
            </a:r>
          </a:p>
          <a:p>
            <a:pPr marL="514350" indent="-514350">
              <a:buFont typeface="+mj-lt"/>
              <a:buAutoNum type="romanUcPeriod"/>
            </a:pPr>
            <a:r>
              <a:rPr lang="en-US" sz="2300" b="1" dirty="0">
                <a:solidFill>
                  <a:schemeClr val="bg1">
                    <a:lumMod val="65000"/>
                  </a:schemeClr>
                </a:solidFill>
                <a:latin typeface="Ink Free" panose="03080402000500000000" pitchFamily="66" charset="0"/>
              </a:rPr>
              <a:t>Better not to overreact (vv. 16-18)</a:t>
            </a:r>
          </a:p>
          <a:p>
            <a:pPr marL="514350" indent="-514350">
              <a:buFont typeface="+mj-lt"/>
              <a:buAutoNum type="romanUcPeriod"/>
            </a:pPr>
            <a:r>
              <a:rPr lang="en-US" sz="2300" b="1" dirty="0">
                <a:latin typeface="Ink Free" panose="03080402000500000000" pitchFamily="66" charset="0"/>
              </a:rPr>
              <a:t> Better not to swallow everything you hear (v. 21)</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3220538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2F3F9B-2D7D-384B-5687-76B2B3484C0F}"/>
              </a:ext>
            </a:extLst>
          </p:cNvPr>
          <p:cNvSpPr txBox="1"/>
          <p:nvPr/>
        </p:nvSpPr>
        <p:spPr>
          <a:xfrm>
            <a:off x="2780851" y="537882"/>
            <a:ext cx="5534810" cy="954107"/>
          </a:xfrm>
          <a:prstGeom prst="rect">
            <a:avLst/>
          </a:prstGeom>
          <a:noFill/>
        </p:spPr>
        <p:txBody>
          <a:bodyPr wrap="square" rtlCol="0">
            <a:spAutoFit/>
          </a:bodyPr>
          <a:lstStyle/>
          <a:p>
            <a:pPr algn="ctr"/>
            <a:r>
              <a:rPr lang="en-US" sz="2800" b="1" dirty="0">
                <a:latin typeface="Ink Free" panose="03080402000500000000" pitchFamily="66" charset="0"/>
              </a:rPr>
              <a:t>Better not to swallow everything you hear (v. 21)</a:t>
            </a:r>
          </a:p>
        </p:txBody>
      </p:sp>
      <p:sp>
        <p:nvSpPr>
          <p:cNvPr id="3" name="TextBox 2">
            <a:extLst>
              <a:ext uri="{FF2B5EF4-FFF2-40B4-BE49-F238E27FC236}">
                <a16:creationId xmlns:a16="http://schemas.microsoft.com/office/drawing/2014/main" id="{7E186B97-C56E-51FD-6B47-995533F2C1BC}"/>
              </a:ext>
            </a:extLst>
          </p:cNvPr>
          <p:cNvSpPr txBox="1"/>
          <p:nvPr/>
        </p:nvSpPr>
        <p:spPr>
          <a:xfrm>
            <a:off x="817580" y="2038574"/>
            <a:ext cx="7804674" cy="2985433"/>
          </a:xfrm>
          <a:prstGeom prst="rect">
            <a:avLst/>
          </a:prstGeom>
          <a:noFill/>
        </p:spPr>
        <p:txBody>
          <a:bodyPr wrap="square" rtlCol="0">
            <a:spAutoFit/>
          </a:bodyPr>
          <a:lstStyle/>
          <a:p>
            <a:pPr marL="342900" indent="-342900">
              <a:buFont typeface="Wingdings" panose="05000000000000000000" pitchFamily="2" charset="2"/>
              <a:buChar char="§"/>
            </a:pPr>
            <a:r>
              <a:rPr lang="en-US" sz="2400" dirty="0"/>
              <a:t>Always wise to not take everything you hear to heart</a:t>
            </a:r>
          </a:p>
          <a:p>
            <a:pPr marL="800100" lvl="1" indent="-342900">
              <a:buFont typeface="Wingdings" panose="05000000000000000000" pitchFamily="2" charset="2"/>
              <a:buChar char="ü"/>
            </a:pPr>
            <a:r>
              <a:rPr lang="en-US" sz="2400" i="1" dirty="0"/>
              <a:t>Prov. 18:13</a:t>
            </a:r>
          </a:p>
          <a:p>
            <a:pPr marL="800100" lvl="1" indent="-342900">
              <a:buFont typeface="Wingdings" panose="05000000000000000000" pitchFamily="2" charset="2"/>
              <a:buChar char="ü"/>
            </a:pPr>
            <a:r>
              <a:rPr lang="en-US" sz="2400" i="1" dirty="0"/>
              <a:t>Prov. 18:17</a:t>
            </a:r>
          </a:p>
          <a:p>
            <a:pPr marL="800100" lvl="1" indent="-342900">
              <a:buFont typeface="Wingdings" panose="05000000000000000000" pitchFamily="2" charset="2"/>
              <a:buChar char="ü"/>
            </a:pPr>
            <a:endParaRPr lang="en-US" sz="1000" i="1" dirty="0"/>
          </a:p>
          <a:p>
            <a:pPr marL="342900" indent="-342900">
              <a:buFont typeface="Wingdings" panose="05000000000000000000" pitchFamily="2" charset="2"/>
              <a:buChar char="§"/>
            </a:pPr>
            <a:r>
              <a:rPr lang="en-US" sz="2400" dirty="0"/>
              <a:t>Point here: Don’t overreact to harsh things said about you</a:t>
            </a:r>
          </a:p>
          <a:p>
            <a:pPr marL="800100" lvl="1" indent="-342900">
              <a:buFont typeface="Wingdings" panose="05000000000000000000" pitchFamily="2" charset="2"/>
              <a:buChar char="§"/>
            </a:pPr>
            <a:r>
              <a:rPr lang="en-US" sz="2400" i="1" dirty="0"/>
              <a:t>If take too seriously – letting others ruin your day</a:t>
            </a:r>
          </a:p>
          <a:p>
            <a:pPr marL="800100" lvl="1" indent="-342900">
              <a:buFont typeface="Wingdings" panose="05000000000000000000" pitchFamily="2" charset="2"/>
              <a:buChar char="§"/>
            </a:pPr>
            <a:r>
              <a:rPr lang="en-US" sz="2400" i="1" dirty="0"/>
              <a:t>Remember: you too may have done the same (v. 22)</a:t>
            </a:r>
          </a:p>
          <a:p>
            <a:pPr marL="800100" lvl="1" indent="-342900">
              <a:buFont typeface="Wingdings" panose="05000000000000000000" pitchFamily="2" charset="2"/>
              <a:buChar char="§"/>
            </a:pPr>
            <a:endParaRPr lang="en-US" sz="1000" i="1" dirty="0"/>
          </a:p>
          <a:p>
            <a:pPr marL="342900" indent="-342900">
              <a:buFont typeface="Wingdings" panose="05000000000000000000" pitchFamily="2" charset="2"/>
              <a:buChar char="§"/>
            </a:pPr>
            <a:r>
              <a:rPr lang="en-US" sz="2400" dirty="0"/>
              <a:t>Learn: best to weight out the things we hear</a:t>
            </a:r>
          </a:p>
        </p:txBody>
      </p:sp>
    </p:spTree>
    <p:extLst>
      <p:ext uri="{BB962C8B-B14F-4D97-AF65-F5344CB8AC3E}">
        <p14:creationId xmlns:p14="http://schemas.microsoft.com/office/powerpoint/2010/main" val="2110811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02172-D21F-C7F0-AC72-9D665074BE3A}"/>
              </a:ext>
            </a:extLst>
          </p:cNvPr>
          <p:cNvSpPr txBox="1"/>
          <p:nvPr/>
        </p:nvSpPr>
        <p:spPr>
          <a:xfrm>
            <a:off x="3410175" y="577982"/>
            <a:ext cx="5351930" cy="1015663"/>
          </a:xfrm>
          <a:prstGeom prst="rect">
            <a:avLst/>
          </a:prstGeom>
          <a:noFill/>
        </p:spPr>
        <p:txBody>
          <a:bodyPr wrap="square" rtlCol="0">
            <a:spAutoFit/>
          </a:bodyPr>
          <a:lstStyle/>
          <a:p>
            <a:pPr algn="ctr"/>
            <a:r>
              <a:rPr lang="en-US" sz="6000" b="1" dirty="0">
                <a:solidFill>
                  <a:srgbClr val="0070C0"/>
                </a:solidFill>
                <a:latin typeface="Ink Free" panose="03080402000500000000" pitchFamily="66" charset="0"/>
              </a:rPr>
              <a:t>Better Things</a:t>
            </a:r>
          </a:p>
        </p:txBody>
      </p:sp>
      <p:sp>
        <p:nvSpPr>
          <p:cNvPr id="5" name="TextBox 4">
            <a:extLst>
              <a:ext uri="{FF2B5EF4-FFF2-40B4-BE49-F238E27FC236}">
                <a16:creationId xmlns:a16="http://schemas.microsoft.com/office/drawing/2014/main" id="{F754791F-FA73-5B77-6933-3CD64B1AC0B3}"/>
              </a:ext>
            </a:extLst>
          </p:cNvPr>
          <p:cNvSpPr txBox="1"/>
          <p:nvPr/>
        </p:nvSpPr>
        <p:spPr>
          <a:xfrm>
            <a:off x="1032734" y="2226833"/>
            <a:ext cx="7524974" cy="4339650"/>
          </a:xfrm>
          <a:prstGeom prst="rect">
            <a:avLst/>
          </a:prstGeom>
          <a:noFill/>
        </p:spPr>
        <p:txBody>
          <a:bodyPr wrap="square" rtlCol="0">
            <a:spAutoFit/>
          </a:bodyPr>
          <a:lstStyle/>
          <a:p>
            <a:pPr marL="514350" indent="-514350">
              <a:buFont typeface="+mj-lt"/>
              <a:buAutoNum type="romanUcPeriod"/>
            </a:pPr>
            <a:r>
              <a:rPr lang="en-US" sz="2300" b="1" dirty="0">
                <a:latin typeface="Ink Free" panose="03080402000500000000" pitchFamily="66" charset="0"/>
              </a:rPr>
              <a:t>Reputation is better than luxury (v. 1a)</a:t>
            </a:r>
          </a:p>
          <a:p>
            <a:pPr marL="514350" indent="-514350">
              <a:buFont typeface="+mj-lt"/>
              <a:buAutoNum type="romanUcPeriod"/>
            </a:pPr>
            <a:r>
              <a:rPr lang="en-US" sz="2300" b="1" dirty="0">
                <a:latin typeface="Ink Free" panose="03080402000500000000" pitchFamily="66" charset="0"/>
              </a:rPr>
              <a:t>Day of death is better than day of birth (v. 1b)</a:t>
            </a:r>
          </a:p>
          <a:p>
            <a:pPr marL="514350" indent="-514350">
              <a:buFont typeface="+mj-lt"/>
              <a:buAutoNum type="romanUcPeriod"/>
            </a:pPr>
            <a:r>
              <a:rPr lang="en-US" sz="2300" b="1" dirty="0">
                <a:latin typeface="Ink Free" panose="03080402000500000000" pitchFamily="66" charset="0"/>
              </a:rPr>
              <a:t> A funeral is better than a party (v. 2)</a:t>
            </a:r>
          </a:p>
          <a:p>
            <a:pPr marL="514350" indent="-514350">
              <a:buFont typeface="+mj-lt"/>
              <a:buAutoNum type="romanUcPeriod"/>
            </a:pPr>
            <a:r>
              <a:rPr lang="en-US" sz="2300" b="1" dirty="0">
                <a:latin typeface="Ink Free" panose="03080402000500000000" pitchFamily="66" charset="0"/>
              </a:rPr>
              <a:t>Sorrow is better than laughter (vv. 3-4)</a:t>
            </a:r>
          </a:p>
          <a:p>
            <a:pPr marL="514350" indent="-514350">
              <a:buFont typeface="+mj-lt"/>
              <a:buAutoNum type="romanUcPeriod"/>
            </a:pPr>
            <a:r>
              <a:rPr lang="en-US" sz="2300" b="1" dirty="0">
                <a:latin typeface="Ink Free" panose="03080402000500000000" pitchFamily="66" charset="0"/>
              </a:rPr>
              <a:t>Rebuke is better than a song (v. 5)</a:t>
            </a:r>
          </a:p>
          <a:p>
            <a:pPr marL="514350" indent="-514350">
              <a:buFont typeface="+mj-lt"/>
              <a:buAutoNum type="romanUcPeriod"/>
            </a:pPr>
            <a:r>
              <a:rPr lang="en-US" sz="2300" b="1" dirty="0">
                <a:latin typeface="Ink Free" panose="03080402000500000000" pitchFamily="66" charset="0"/>
              </a:rPr>
              <a:t>End is better than beginning (v. 8a)</a:t>
            </a:r>
          </a:p>
          <a:p>
            <a:pPr marL="514350" indent="-514350">
              <a:buFont typeface="+mj-lt"/>
              <a:buAutoNum type="romanUcPeriod"/>
            </a:pPr>
            <a:r>
              <a:rPr lang="en-US" sz="2300" b="1" dirty="0">
                <a:latin typeface="Ink Free" panose="03080402000500000000" pitchFamily="66" charset="0"/>
              </a:rPr>
              <a:t> Patient is better than the proud (v. 8b)</a:t>
            </a:r>
          </a:p>
          <a:p>
            <a:pPr marL="514350" indent="-514350">
              <a:buFont typeface="+mj-lt"/>
              <a:buAutoNum type="romanUcPeriod"/>
            </a:pPr>
            <a:r>
              <a:rPr lang="en-US" sz="2300" b="1" dirty="0">
                <a:latin typeface="Ink Free" panose="03080402000500000000" pitchFamily="66" charset="0"/>
              </a:rPr>
              <a:t> Present is better than the past (v. 10)</a:t>
            </a:r>
          </a:p>
          <a:p>
            <a:pPr marL="514350" indent="-514350">
              <a:buFont typeface="+mj-lt"/>
              <a:buAutoNum type="romanUcPeriod"/>
            </a:pPr>
            <a:r>
              <a:rPr lang="en-US" sz="2300" b="1" dirty="0">
                <a:latin typeface="Ink Free" panose="03080402000500000000" pitchFamily="66" charset="0"/>
              </a:rPr>
              <a:t>Better to accept than resent (v. 13)</a:t>
            </a:r>
          </a:p>
          <a:p>
            <a:pPr marL="514350" indent="-514350">
              <a:buFont typeface="+mj-lt"/>
              <a:buAutoNum type="romanUcPeriod"/>
            </a:pPr>
            <a:r>
              <a:rPr lang="en-US" sz="2300" b="1" dirty="0">
                <a:latin typeface="Ink Free" panose="03080402000500000000" pitchFamily="66" charset="0"/>
              </a:rPr>
              <a:t>Better to accept prosperity and adversity (v. 14)</a:t>
            </a:r>
          </a:p>
          <a:p>
            <a:pPr marL="514350" indent="-514350">
              <a:buFont typeface="+mj-lt"/>
              <a:buAutoNum type="romanUcPeriod"/>
            </a:pPr>
            <a:r>
              <a:rPr lang="en-US" sz="2300" b="1" dirty="0">
                <a:latin typeface="Ink Free" panose="03080402000500000000" pitchFamily="66" charset="0"/>
              </a:rPr>
              <a:t>Better not to overreact (vv. 16-18)</a:t>
            </a:r>
          </a:p>
          <a:p>
            <a:pPr marL="514350" indent="-514350">
              <a:buFont typeface="+mj-lt"/>
              <a:buAutoNum type="romanUcPeriod"/>
            </a:pPr>
            <a:r>
              <a:rPr lang="en-US" sz="2300" b="1" dirty="0">
                <a:latin typeface="Ink Free" panose="03080402000500000000" pitchFamily="66" charset="0"/>
              </a:rPr>
              <a:t> Better not to swallow everything you hear (v. 21)</a:t>
            </a:r>
          </a:p>
        </p:txBody>
      </p:sp>
      <p:sp>
        <p:nvSpPr>
          <p:cNvPr id="6" name="TextBox 5">
            <a:extLst>
              <a:ext uri="{FF2B5EF4-FFF2-40B4-BE49-F238E27FC236}">
                <a16:creationId xmlns:a16="http://schemas.microsoft.com/office/drawing/2014/main" id="{EA0D818B-07B9-639C-A526-D6561F8133C6}"/>
              </a:ext>
            </a:extLst>
          </p:cNvPr>
          <p:cNvSpPr txBox="1"/>
          <p:nvPr/>
        </p:nvSpPr>
        <p:spPr>
          <a:xfrm>
            <a:off x="3410175" y="1424909"/>
            <a:ext cx="5351930" cy="461665"/>
          </a:xfrm>
          <a:prstGeom prst="rect">
            <a:avLst/>
          </a:prstGeom>
          <a:noFill/>
        </p:spPr>
        <p:txBody>
          <a:bodyPr wrap="square" rtlCol="0">
            <a:spAutoFit/>
          </a:bodyPr>
          <a:lstStyle/>
          <a:p>
            <a:pPr algn="ctr"/>
            <a:r>
              <a:rPr lang="en-US" sz="2400" b="1" dirty="0">
                <a:latin typeface="Ink Free" panose="03080402000500000000" pitchFamily="66" charset="0"/>
              </a:rPr>
              <a:t>Ecclesiastes 7</a:t>
            </a:r>
          </a:p>
        </p:txBody>
      </p:sp>
    </p:spTree>
    <p:extLst>
      <p:ext uri="{BB962C8B-B14F-4D97-AF65-F5344CB8AC3E}">
        <p14:creationId xmlns:p14="http://schemas.microsoft.com/office/powerpoint/2010/main" val="1746392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2209</TotalTime>
  <Words>2770</Words>
  <Application>Microsoft Office PowerPoint</Application>
  <PresentationFormat>On-screen Show (4:3)</PresentationFormat>
  <Paragraphs>307</Paragraphs>
  <Slides>37</Slides>
  <Notes>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37</vt:i4>
      </vt:variant>
    </vt:vector>
  </HeadingPairs>
  <TitlesOfParts>
    <vt:vector size="49" baseType="lpstr">
      <vt:lpstr>Arial</vt:lpstr>
      <vt:lpstr>Calibri Light</vt:lpstr>
      <vt:lpstr>Ink Free</vt:lpstr>
      <vt:lpstr>Calibri</vt:lpstr>
      <vt:lpstr>Constantia</vt:lpstr>
      <vt:lpstr>Times New Roman</vt:lpstr>
      <vt:lpstr>Wingdings</vt:lpstr>
      <vt:lpstr>Arial Narrow</vt:lpstr>
      <vt:lpstr>2_Office Theme</vt:lpstr>
      <vt:lpstr>4_Office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5</cp:revision>
  <dcterms:created xsi:type="dcterms:W3CDTF">2022-12-09T03:14:40Z</dcterms:created>
  <dcterms:modified xsi:type="dcterms:W3CDTF">2022-12-11T14:11:49Z</dcterms:modified>
</cp:coreProperties>
</file>