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2"/>
  </p:sldMasterIdLst>
  <p:notesMasterIdLst>
    <p:notesMasterId r:id="rId38"/>
  </p:notesMasterIdLst>
  <p:sldIdLst>
    <p:sldId id="280" r:id="rId3"/>
    <p:sldId id="281" r:id="rId4"/>
    <p:sldId id="282" r:id="rId5"/>
    <p:sldId id="283" r:id="rId6"/>
    <p:sldId id="284" r:id="rId7"/>
    <p:sldId id="285" r:id="rId8"/>
    <p:sldId id="286" r:id="rId9"/>
    <p:sldId id="287" r:id="rId10"/>
    <p:sldId id="278" r:id="rId11"/>
    <p:sldId id="257" r:id="rId12"/>
    <p:sldId id="258" r:id="rId13"/>
    <p:sldId id="288" r:id="rId14"/>
    <p:sldId id="289" r:id="rId15"/>
    <p:sldId id="290" r:id="rId16"/>
    <p:sldId id="300" r:id="rId17"/>
    <p:sldId id="291" r:id="rId18"/>
    <p:sldId id="292" r:id="rId19"/>
    <p:sldId id="264" r:id="rId20"/>
    <p:sldId id="259" r:id="rId21"/>
    <p:sldId id="293" r:id="rId22"/>
    <p:sldId id="294" r:id="rId23"/>
    <p:sldId id="265" r:id="rId24"/>
    <p:sldId id="260" r:id="rId25"/>
    <p:sldId id="295" r:id="rId26"/>
    <p:sldId id="266" r:id="rId27"/>
    <p:sldId id="261" r:id="rId28"/>
    <p:sldId id="296" r:id="rId29"/>
    <p:sldId id="267" r:id="rId30"/>
    <p:sldId id="262" r:id="rId31"/>
    <p:sldId id="297" r:id="rId32"/>
    <p:sldId id="299" r:id="rId33"/>
    <p:sldId id="268" r:id="rId34"/>
    <p:sldId id="263" r:id="rId35"/>
    <p:sldId id="301" r:id="rId36"/>
    <p:sldId id="269" r:id="rId37"/>
  </p:sldIdLst>
  <p:sldSz cx="9144000" cy="6858000" type="screen4x3"/>
  <p:notesSz cx="7010400" cy="9296400"/>
  <p:embeddedFontLst>
    <p:embeddedFont>
      <p:font typeface="Arial Narrow" panose="020B0606020202030204" pitchFamily="34" charset="0"/>
      <p:regular r:id="rId39"/>
      <p:bold r:id="rId40"/>
      <p:italic r:id="rId41"/>
      <p:boldItalic r:id="rId42"/>
    </p:embeddedFont>
    <p:embeddedFont>
      <p:font typeface="Bookman Old Style" panose="02050604050505020204" pitchFamily="18" charset="0"/>
      <p:regular r:id="rId43"/>
      <p:bold r:id="rId44"/>
      <p:italic r:id="rId45"/>
      <p:boldItalic r:id="rId46"/>
    </p:embeddedFon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86957" autoAdjust="0"/>
  </p:normalViewPr>
  <p:slideViewPr>
    <p:cSldViewPr>
      <p:cViewPr varScale="1">
        <p:scale>
          <a:sx n="79" d="100"/>
          <a:sy n="79" d="100"/>
        </p:scale>
        <p:origin x="363" y="6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6.fntdata"/><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8.xml"/><Relationship Id="rId41" Type="http://schemas.openxmlformats.org/officeDocument/2006/relationships/font" Target="fonts/font3.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2A4F7E3-B677-4877-930C-3450DDDC366F}" type="datetimeFigureOut">
              <a:rPr lang="en-US" smtClean="0"/>
              <a:t>11/5/2022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BDE8F13-770F-4D22-A396-7D4632B8ECFD}" type="slidenum">
              <a:rPr lang="en-US" smtClean="0"/>
              <a:t>‹#›</a:t>
            </a:fld>
            <a:endParaRPr lang="en-US"/>
          </a:p>
        </p:txBody>
      </p:sp>
    </p:spTree>
    <p:extLst>
      <p:ext uri="{BB962C8B-B14F-4D97-AF65-F5344CB8AC3E}">
        <p14:creationId xmlns:p14="http://schemas.microsoft.com/office/powerpoint/2010/main" val="1362064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C7614-15A9-43A8-9E98-106A33ED6C41}" type="datetimeFigureOut">
              <a:rPr lang="en-US">
                <a:solidFill>
                  <a:prstClr val="black">
                    <a:tint val="75000"/>
                  </a:prstClr>
                </a:solidFill>
              </a:rPr>
              <a:pPr/>
              <a:t>11/5/2022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FED3CB9-049B-4F4F-82D1-8A95299C975C}" type="slidenum">
              <a:rPr lang="en-US">
                <a:solidFill>
                  <a:prstClr val="black">
                    <a:tint val="75000"/>
                  </a:prstClr>
                </a:solidFill>
              </a:rPr>
              <a:pPr/>
              <a:t>‹#›</a:t>
            </a:fld>
            <a:endParaRPr 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A2988A"/>
            </a:gs>
            <a:gs pos="54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13E042-DBAA-4110-8CD7-C8E0EBF9B1BD}" type="datetimeFigureOut">
              <a:rPr lang="en-US">
                <a:solidFill>
                  <a:prstClr val="black">
                    <a:tint val="75000"/>
                  </a:prstClr>
                </a:solidFill>
              </a:rPr>
              <a:pPr/>
              <a:t>11/5/2022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2D352C-5E63-442D-BE51-864CE1E3935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32274475"/>
      </p:ext>
    </p:extLst>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2228671"/>
            <a:ext cx="5943600" cy="1200329"/>
          </a:xfrm>
          <a:prstGeom prst="rect">
            <a:avLst/>
          </a:prstGeom>
          <a:noFill/>
        </p:spPr>
        <p:txBody>
          <a:bodyPr wrap="square" rtlCol="0">
            <a:spAutoFit/>
          </a:bodyPr>
          <a:lstStyle/>
          <a:p>
            <a:pPr algn="ctr"/>
            <a:r>
              <a:rPr lang="en-US" sz="7200" dirty="0">
                <a:solidFill>
                  <a:schemeClr val="bg1"/>
                </a:solidFill>
                <a:latin typeface="Times New Roman" panose="02020603050405020304" pitchFamily="18" charset="0"/>
                <a:cs typeface="Times New Roman" panose="02020603050405020304" pitchFamily="18" charset="0"/>
              </a:rPr>
              <a:t>Acts 5:1-11</a:t>
            </a:r>
          </a:p>
        </p:txBody>
      </p:sp>
    </p:spTree>
    <p:extLst>
      <p:ext uri="{BB962C8B-B14F-4D97-AF65-F5344CB8AC3E}">
        <p14:creationId xmlns:p14="http://schemas.microsoft.com/office/powerpoint/2010/main" val="450978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14475" y="2019300"/>
            <a:ext cx="6181725" cy="4838700"/>
          </a:xfrm>
          <a:prstGeom prst="rect">
            <a:avLst/>
          </a:prstGeom>
        </p:spPr>
      </p:pic>
      <p:sp>
        <p:nvSpPr>
          <p:cNvPr id="3" name="Rectangle 2"/>
          <p:cNvSpPr/>
          <p:nvPr/>
        </p:nvSpPr>
        <p:spPr>
          <a:xfrm>
            <a:off x="376237" y="357752"/>
            <a:ext cx="8458200" cy="1569660"/>
          </a:xfrm>
          <a:prstGeom prst="rect">
            <a:avLst/>
          </a:prstGeom>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But a certain man named Ananias, with </a:t>
            </a:r>
            <a:r>
              <a:rPr lang="en-US" sz="24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Sapphira</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his wife, sold a possession. </a:t>
            </a: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And he kept back part of the proceeds, his wife also being aware of it, and brought a certain part and laid it at the apostles' feet. </a:t>
            </a:r>
          </a:p>
        </p:txBody>
      </p:sp>
    </p:spTree>
    <p:extLst>
      <p:ext uri="{BB962C8B-B14F-4D97-AF65-F5344CB8AC3E}">
        <p14:creationId xmlns:p14="http://schemas.microsoft.com/office/powerpoint/2010/main" val="3142119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693" t="6164" b="1468"/>
          <a:stretch/>
        </p:blipFill>
        <p:spPr>
          <a:xfrm>
            <a:off x="1524000" y="2362200"/>
            <a:ext cx="6138862" cy="4495800"/>
          </a:xfrm>
          <a:prstGeom prst="rect">
            <a:avLst/>
          </a:prstGeom>
        </p:spPr>
      </p:pic>
      <p:sp>
        <p:nvSpPr>
          <p:cNvPr id="2" name="Rectangle 1"/>
          <p:cNvSpPr/>
          <p:nvPr/>
        </p:nvSpPr>
        <p:spPr>
          <a:xfrm>
            <a:off x="381000" y="0"/>
            <a:ext cx="8382000" cy="2308324"/>
          </a:xfrm>
          <a:prstGeom prst="rect">
            <a:avLst/>
          </a:prstGeom>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But Peter said, "Ananias, why has Satan filled your heart to lie to the Holy Spirit and keep back part of the price of the land for yourself? </a:t>
            </a: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While it remained, was it not your own? And after it was sold, was it not in your own control? Why have you conceived this thing in your heart? You have not lied to men but to God." </a:t>
            </a:r>
          </a:p>
        </p:txBody>
      </p:sp>
    </p:spTree>
    <p:extLst>
      <p:ext uri="{BB962C8B-B14F-4D97-AF65-F5344CB8AC3E}">
        <p14:creationId xmlns:p14="http://schemas.microsoft.com/office/powerpoint/2010/main" val="2745870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793" b="2381"/>
          <a:stretch/>
        </p:blipFill>
        <p:spPr>
          <a:xfrm>
            <a:off x="1524000" y="2209800"/>
            <a:ext cx="6124575" cy="4648200"/>
          </a:xfrm>
          <a:prstGeom prst="rect">
            <a:avLst/>
          </a:prstGeom>
        </p:spPr>
      </p:pic>
      <p:sp>
        <p:nvSpPr>
          <p:cNvPr id="3" name="Rectangle 2"/>
          <p:cNvSpPr/>
          <p:nvPr/>
        </p:nvSpPr>
        <p:spPr>
          <a:xfrm>
            <a:off x="700087" y="457200"/>
            <a:ext cx="7772400" cy="1200329"/>
          </a:xfrm>
          <a:prstGeom prst="rect">
            <a:avLst/>
          </a:prstGeom>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 Then Ananias, hearing these words, fell down and breathed his last. So great fear came upon all those who heard these things. </a:t>
            </a:r>
          </a:p>
        </p:txBody>
      </p:sp>
    </p:spTree>
    <p:extLst>
      <p:ext uri="{BB962C8B-B14F-4D97-AF65-F5344CB8AC3E}">
        <p14:creationId xmlns:p14="http://schemas.microsoft.com/office/powerpoint/2010/main" val="1596929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819"/>
          <a:stretch/>
        </p:blipFill>
        <p:spPr>
          <a:xfrm>
            <a:off x="1447800" y="2247900"/>
            <a:ext cx="6153150" cy="4610100"/>
          </a:xfrm>
          <a:prstGeom prst="rect">
            <a:avLst/>
          </a:prstGeom>
        </p:spPr>
      </p:pic>
      <p:sp>
        <p:nvSpPr>
          <p:cNvPr id="3" name="Rectangle 2"/>
          <p:cNvSpPr/>
          <p:nvPr/>
        </p:nvSpPr>
        <p:spPr>
          <a:xfrm>
            <a:off x="990600" y="762000"/>
            <a:ext cx="7543800" cy="830997"/>
          </a:xfrm>
          <a:prstGeom prst="rect">
            <a:avLst/>
          </a:prstGeom>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 And the young men arose and wrapped him up, carried him out, and buried him. </a:t>
            </a:r>
          </a:p>
        </p:txBody>
      </p:sp>
    </p:spTree>
    <p:extLst>
      <p:ext uri="{BB962C8B-B14F-4D97-AF65-F5344CB8AC3E}">
        <p14:creationId xmlns:p14="http://schemas.microsoft.com/office/powerpoint/2010/main" val="3082337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10600"/>
            <a:ext cx="8077200" cy="5509200"/>
          </a:xfrm>
          <a:prstGeom prst="rect">
            <a:avLst/>
          </a:prstGeom>
          <a:noFill/>
          <a:ln>
            <a:solidFill>
              <a:schemeClr val="tx1">
                <a:lumMod val="50000"/>
                <a:lumOff val="50000"/>
              </a:schemeClr>
            </a:solidFill>
          </a:ln>
        </p:spPr>
        <p:txBody>
          <a:bodyPr wrap="square" rtlCol="0">
            <a:spAutoFit/>
          </a:bodyPr>
          <a:lstStyle/>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 Now it was about three hours later when his wife came in, not knowing what had happened. </a:t>
            </a:r>
          </a:p>
          <a:p>
            <a:endParaRPr lang="en-US" sz="1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 And Peter answered her, "Tell me whether you sold the land for so much?" She said, "Yes, for so much." </a:t>
            </a:r>
          </a:p>
          <a:p>
            <a:endParaRPr lang="en-US" sz="1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 Then Peter said to her, "How is it that you have agreed together to test the Spirit of the Lord? Look, the feet of those who have buried your husband are at the door, and they will carry you out." </a:t>
            </a:r>
          </a:p>
          <a:p>
            <a:endParaRPr lang="en-US" sz="1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 Then immediately she fell down at his feet and breathed her last. And the young men came in and found her dead, and carrying her out, buried her by her husband. </a:t>
            </a:r>
          </a:p>
          <a:p>
            <a:endParaRPr lang="en-US" sz="1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 So great fear came upon all the church and upon all who heard these things. </a:t>
            </a:r>
          </a:p>
        </p:txBody>
      </p:sp>
    </p:spTree>
    <p:extLst>
      <p:ext uri="{BB962C8B-B14F-4D97-AF65-F5344CB8AC3E}">
        <p14:creationId xmlns:p14="http://schemas.microsoft.com/office/powerpoint/2010/main" val="494522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33400"/>
            <a:ext cx="8153400" cy="5232202"/>
          </a:xfrm>
          <a:prstGeom prst="rect">
            <a:avLst/>
          </a:prstGeom>
          <a:noFill/>
        </p:spPr>
        <p:txBody>
          <a:bodyPr wrap="square" rtlCol="0">
            <a:spAutoFit/>
          </a:bodyPr>
          <a:lstStyle/>
          <a:p>
            <a:r>
              <a:rPr lang="en-US" sz="2400" dirty="0">
                <a:solidFill>
                  <a:schemeClr val="bg1"/>
                </a:solidFill>
                <a:latin typeface="Times New Roman" panose="02020603050405020304" pitchFamily="18" charset="0"/>
                <a:cs typeface="Times New Roman" panose="02020603050405020304" pitchFamily="18" charset="0"/>
              </a:rPr>
              <a:t>36 And </a:t>
            </a:r>
            <a:r>
              <a:rPr lang="en-US" sz="2400" dirty="0" err="1">
                <a:solidFill>
                  <a:schemeClr val="bg1"/>
                </a:solidFill>
                <a:latin typeface="Times New Roman" panose="02020603050405020304" pitchFamily="18" charset="0"/>
                <a:cs typeface="Times New Roman" panose="02020603050405020304" pitchFamily="18" charset="0"/>
              </a:rPr>
              <a:t>Joses</a:t>
            </a:r>
            <a:r>
              <a:rPr lang="en-US" sz="2400" dirty="0">
                <a:solidFill>
                  <a:schemeClr val="bg1"/>
                </a:solidFill>
                <a:latin typeface="Times New Roman" panose="02020603050405020304" pitchFamily="18" charset="0"/>
                <a:cs typeface="Times New Roman" panose="02020603050405020304" pitchFamily="18" charset="0"/>
              </a:rPr>
              <a:t>, who was also named </a:t>
            </a:r>
            <a:r>
              <a:rPr lang="en-US" sz="2400" dirty="0">
                <a:solidFill>
                  <a:srgbClr val="FFFF00"/>
                </a:solidFill>
                <a:latin typeface="Times New Roman" panose="02020603050405020304" pitchFamily="18" charset="0"/>
                <a:cs typeface="Times New Roman" panose="02020603050405020304" pitchFamily="18" charset="0"/>
              </a:rPr>
              <a:t>Barnabas</a:t>
            </a:r>
            <a:r>
              <a:rPr lang="en-US" sz="2400" dirty="0">
                <a:solidFill>
                  <a:schemeClr val="bg1"/>
                </a:solidFill>
                <a:latin typeface="Times New Roman" panose="02020603050405020304" pitchFamily="18" charset="0"/>
                <a:cs typeface="Times New Roman" panose="02020603050405020304" pitchFamily="18" charset="0"/>
              </a:rPr>
              <a:t> by the apostles (which is translated Son of Encouragement), a Levite of the country of Cyprus, </a:t>
            </a:r>
          </a:p>
          <a:p>
            <a:endParaRPr lang="en-US" sz="1000" dirty="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37 having land, sold it, and brought the money and laid it at the apostles' feet. </a:t>
            </a:r>
          </a:p>
          <a:p>
            <a:endParaRPr lang="en-US" sz="2400" dirty="0">
              <a:solidFill>
                <a:schemeClr val="bg1"/>
              </a:solidFill>
              <a:latin typeface="Times New Roman" panose="02020603050405020304" pitchFamily="18" charset="0"/>
              <a:cs typeface="Times New Roman" panose="02020603050405020304" pitchFamily="18" charset="0"/>
            </a:endParaRPr>
          </a:p>
          <a:p>
            <a:endParaRPr lang="en-US" sz="1000" dirty="0">
              <a:solidFill>
                <a:schemeClr val="bg1"/>
              </a:solidFill>
              <a:latin typeface="Times New Roman" panose="02020603050405020304" pitchFamily="18" charset="0"/>
              <a:cs typeface="Times New Roman" panose="02020603050405020304" pitchFamily="18" charset="0"/>
            </a:endParaRPr>
          </a:p>
          <a:p>
            <a:pPr algn="ctr"/>
            <a:r>
              <a:rPr lang="en-US" sz="3200" dirty="0">
                <a:solidFill>
                  <a:schemeClr val="bg1"/>
                </a:solidFill>
                <a:latin typeface="Times New Roman" panose="02020603050405020304" pitchFamily="18" charset="0"/>
                <a:cs typeface="Times New Roman" panose="02020603050405020304" pitchFamily="18" charset="0"/>
              </a:rPr>
              <a:t>Acts 5 </a:t>
            </a:r>
          </a:p>
          <a:p>
            <a:endParaRPr lang="en-US" sz="800" dirty="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1 </a:t>
            </a:r>
            <a:r>
              <a:rPr lang="en-US" sz="2400" b="1" u="sng" dirty="0">
                <a:solidFill>
                  <a:srgbClr val="FFFF00"/>
                </a:solidFill>
                <a:latin typeface="Times New Roman" panose="02020603050405020304" pitchFamily="18" charset="0"/>
                <a:cs typeface="Times New Roman" panose="02020603050405020304" pitchFamily="18" charset="0"/>
              </a:rPr>
              <a:t>But</a:t>
            </a:r>
            <a:r>
              <a:rPr lang="en-US" sz="2400" dirty="0">
                <a:solidFill>
                  <a:schemeClr val="bg1"/>
                </a:solidFill>
                <a:latin typeface="Times New Roman" panose="02020603050405020304" pitchFamily="18" charset="0"/>
                <a:cs typeface="Times New Roman" panose="02020603050405020304" pitchFamily="18" charset="0"/>
              </a:rPr>
              <a:t> a certain man named </a:t>
            </a:r>
            <a:r>
              <a:rPr lang="en-US" sz="2400" dirty="0">
                <a:solidFill>
                  <a:srgbClr val="FFFF00"/>
                </a:solidFill>
                <a:latin typeface="Times New Roman" panose="02020603050405020304" pitchFamily="18" charset="0"/>
                <a:cs typeface="Times New Roman" panose="02020603050405020304" pitchFamily="18" charset="0"/>
              </a:rPr>
              <a:t>Ananias, with </a:t>
            </a:r>
            <a:r>
              <a:rPr lang="en-US" sz="2400" dirty="0" err="1">
                <a:solidFill>
                  <a:srgbClr val="FFFF00"/>
                </a:solidFill>
                <a:latin typeface="Times New Roman" panose="02020603050405020304" pitchFamily="18" charset="0"/>
                <a:cs typeface="Times New Roman" panose="02020603050405020304" pitchFamily="18" charset="0"/>
              </a:rPr>
              <a:t>Sapphira</a:t>
            </a:r>
            <a:r>
              <a:rPr lang="en-US" sz="2400" dirty="0">
                <a:solidFill>
                  <a:srgbClr val="FFFF00"/>
                </a:solidFill>
                <a:latin typeface="Times New Roman" panose="02020603050405020304" pitchFamily="18" charset="0"/>
                <a:cs typeface="Times New Roman" panose="02020603050405020304" pitchFamily="18" charset="0"/>
              </a:rPr>
              <a:t> </a:t>
            </a:r>
            <a:r>
              <a:rPr lang="en-US" sz="2400" dirty="0">
                <a:solidFill>
                  <a:schemeClr val="bg1"/>
                </a:solidFill>
                <a:latin typeface="Times New Roman" panose="02020603050405020304" pitchFamily="18" charset="0"/>
                <a:cs typeface="Times New Roman" panose="02020603050405020304" pitchFamily="18" charset="0"/>
              </a:rPr>
              <a:t>his wife, sold a possession. </a:t>
            </a:r>
          </a:p>
          <a:p>
            <a:endParaRPr lang="en-US" sz="1000" dirty="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2 And he kept back part of the proceeds, his wife also being aware of it, and brought a certain part and laid it at the apostles' feet. </a:t>
            </a:r>
          </a:p>
        </p:txBody>
      </p:sp>
      <p:sp>
        <p:nvSpPr>
          <p:cNvPr id="3" name="Oval 2"/>
          <p:cNvSpPr/>
          <p:nvPr/>
        </p:nvSpPr>
        <p:spPr>
          <a:xfrm>
            <a:off x="457200" y="3505200"/>
            <a:ext cx="1143000" cy="7620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Curved Connector 4"/>
          <p:cNvCxnSpPr>
            <a:stCxn id="3" idx="0"/>
          </p:cNvCxnSpPr>
          <p:nvPr/>
        </p:nvCxnSpPr>
        <p:spPr>
          <a:xfrm rot="5400000" flipH="1" flipV="1">
            <a:off x="1657350" y="285750"/>
            <a:ext cx="2590800" cy="3848100"/>
          </a:xfrm>
          <a:prstGeom prst="curvedConnector2">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143000" y="2545259"/>
            <a:ext cx="2209800" cy="769441"/>
          </a:xfrm>
          <a:prstGeom prst="rect">
            <a:avLst/>
          </a:prstGeom>
          <a:noFill/>
        </p:spPr>
        <p:txBody>
          <a:bodyPr wrap="square" rtlCol="0">
            <a:spAutoFit/>
          </a:bodyPr>
          <a:lstStyle/>
          <a:p>
            <a:pPr algn="ctr"/>
            <a:r>
              <a:rPr lang="en-US" sz="4400" dirty="0">
                <a:solidFill>
                  <a:srgbClr val="FFFF00"/>
                </a:solidFill>
              </a:rPr>
              <a:t>Contrast</a:t>
            </a:r>
          </a:p>
        </p:txBody>
      </p:sp>
      <p:sp>
        <p:nvSpPr>
          <p:cNvPr id="14" name="TextBox 13"/>
          <p:cNvSpPr txBox="1"/>
          <p:nvPr/>
        </p:nvSpPr>
        <p:spPr>
          <a:xfrm>
            <a:off x="457200" y="5355937"/>
            <a:ext cx="7848600" cy="1138773"/>
          </a:xfrm>
          <a:prstGeom prst="rect">
            <a:avLst/>
          </a:prstGeom>
          <a:solidFill>
            <a:schemeClr val="bg1"/>
          </a:solidFill>
          <a:ln>
            <a:solidFill>
              <a:schemeClr val="tx1"/>
            </a:solidFill>
          </a:ln>
        </p:spPr>
        <p:txBody>
          <a:bodyPr wrap="square" rtlCol="0">
            <a:spAutoFit/>
          </a:bodyPr>
          <a:lstStyle/>
          <a:p>
            <a:r>
              <a:rPr lang="en-US" sz="2400" dirty="0"/>
              <a:t>“The two illustrations here were intended to be brought in contrast, as the conjunction ‘but’ introduces the sentence.”</a:t>
            </a:r>
          </a:p>
          <a:p>
            <a:pPr algn="r"/>
            <a:r>
              <a:rPr lang="en-US" sz="2000" i="1" dirty="0"/>
              <a:t>H. Leo Boles</a:t>
            </a:r>
          </a:p>
        </p:txBody>
      </p:sp>
    </p:spTree>
    <p:extLst>
      <p:ext uri="{BB962C8B-B14F-4D97-AF65-F5344CB8AC3E}">
        <p14:creationId xmlns:p14="http://schemas.microsoft.com/office/powerpoint/2010/main" val="2507681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outVertical)">
                                      <p:cBhvr>
                                        <p:cTn id="20"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381000"/>
            <a:ext cx="5181600" cy="646331"/>
          </a:xfrm>
          <a:prstGeom prst="rect">
            <a:avLst/>
          </a:prstGeom>
          <a:noFill/>
        </p:spPr>
        <p:txBody>
          <a:bodyPr wrap="square" rtlCol="0">
            <a:spAutoFit/>
          </a:bodyPr>
          <a:lstStyle/>
          <a:p>
            <a:pPr algn="ctr"/>
            <a:r>
              <a:rPr lang="en-US" sz="3600" dirty="0">
                <a:solidFill>
                  <a:schemeClr val="tx2">
                    <a:lumMod val="20000"/>
                    <a:lumOff val="80000"/>
                  </a:schemeClr>
                </a:solidFill>
                <a:latin typeface="Bookman Old Style" panose="02050604050505020204" pitchFamily="18" charset="0"/>
              </a:rPr>
              <a:t>This is a First</a:t>
            </a:r>
          </a:p>
        </p:txBody>
      </p:sp>
      <p:sp>
        <p:nvSpPr>
          <p:cNvPr id="3" name="TextBox 2"/>
          <p:cNvSpPr txBox="1"/>
          <p:nvPr/>
        </p:nvSpPr>
        <p:spPr>
          <a:xfrm>
            <a:off x="533400" y="1600200"/>
            <a:ext cx="8001000" cy="1138773"/>
          </a:xfrm>
          <a:prstGeom prst="rect">
            <a:avLst/>
          </a:prstGeom>
          <a:noFill/>
        </p:spPr>
        <p:txBody>
          <a:bodyPr wrap="square" rtlCol="0">
            <a:spAutoFit/>
          </a:bodyPr>
          <a:lstStyle/>
          <a:p>
            <a:r>
              <a:rPr lang="en-US" sz="2400" dirty="0">
                <a:solidFill>
                  <a:schemeClr val="bg1"/>
                </a:solidFill>
                <a:latin typeface="Bookman Old Style" panose="02050604050505020204" pitchFamily="18" charset="0"/>
              </a:rPr>
              <a:t>”…but this chapter opens with the account of the first marks of the evil one within the fold.” </a:t>
            </a:r>
          </a:p>
          <a:p>
            <a:pPr algn="r"/>
            <a:r>
              <a:rPr lang="en-US" sz="2000" i="1" dirty="0">
                <a:solidFill>
                  <a:schemeClr val="bg1"/>
                </a:solidFill>
                <a:latin typeface="Bookman Old Style" panose="02050604050505020204" pitchFamily="18" charset="0"/>
              </a:rPr>
              <a:t>- Don De Welt</a:t>
            </a:r>
          </a:p>
        </p:txBody>
      </p:sp>
      <p:sp>
        <p:nvSpPr>
          <p:cNvPr id="4" name="TextBox 3"/>
          <p:cNvSpPr txBox="1"/>
          <p:nvPr/>
        </p:nvSpPr>
        <p:spPr>
          <a:xfrm>
            <a:off x="533400" y="3276600"/>
            <a:ext cx="8763000" cy="1877437"/>
          </a:xfrm>
          <a:prstGeom prst="rect">
            <a:avLst/>
          </a:prstGeom>
          <a:noFill/>
        </p:spPr>
        <p:txBody>
          <a:bodyPr wrap="square" rtlCol="0">
            <a:spAutoFit/>
          </a:bodyPr>
          <a:lstStyle/>
          <a:p>
            <a:pPr marL="342900" indent="-342900">
              <a:buFont typeface="Arial" panose="020B0604020202020204" pitchFamily="34" charset="0"/>
              <a:buChar char="•"/>
            </a:pPr>
            <a:r>
              <a:rPr lang="en-US" sz="3200" dirty="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rPr>
              <a:t>First case of church trouble</a:t>
            </a:r>
          </a:p>
          <a:p>
            <a:pPr marL="342900" indent="-342900">
              <a:buFont typeface="Arial" panose="020B0604020202020204" pitchFamily="34" charset="0"/>
              <a:buChar char="•"/>
            </a:pPr>
            <a:endParaRPr lang="en-US" sz="1000" dirty="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endParaRPr>
          </a:p>
          <a:p>
            <a:pPr marL="342900" indent="-342900">
              <a:buFont typeface="Arial" panose="020B0604020202020204" pitchFamily="34" charset="0"/>
              <a:buChar char="•"/>
            </a:pPr>
            <a:r>
              <a:rPr lang="en-US" sz="3200" dirty="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rPr>
              <a:t>First record of sin among God’s people</a:t>
            </a:r>
          </a:p>
          <a:p>
            <a:pPr marL="342900" indent="-342900">
              <a:buFont typeface="Arial" panose="020B0604020202020204" pitchFamily="34" charset="0"/>
              <a:buChar char="•"/>
            </a:pPr>
            <a:endParaRPr lang="en-US" sz="1000" dirty="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endParaRPr>
          </a:p>
          <a:p>
            <a:pPr marL="342900" indent="-342900">
              <a:buFont typeface="Arial" panose="020B0604020202020204" pitchFamily="34" charset="0"/>
              <a:buChar char="•"/>
            </a:pPr>
            <a:r>
              <a:rPr lang="en-US" sz="3200" dirty="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rPr>
              <a:t>First case of hypocrisy</a:t>
            </a:r>
          </a:p>
        </p:txBody>
      </p:sp>
    </p:spTree>
    <p:extLst>
      <p:ext uri="{BB962C8B-B14F-4D97-AF65-F5344CB8AC3E}">
        <p14:creationId xmlns:p14="http://schemas.microsoft.com/office/powerpoint/2010/main" val="3931966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38200" y="990600"/>
            <a:ext cx="7470224" cy="34289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9600" dirty="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9600" dirty="0" err="1">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96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4577794" y="426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pic>
        <p:nvPicPr>
          <p:cNvPr id="4" name="Picture 3"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2359650"/>
            <a:ext cx="2286000" cy="18313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60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707886"/>
          </a:xfrm>
          <a:prstGeom prst="rect">
            <a:avLst/>
          </a:prstGeom>
          <a:noFill/>
        </p:spPr>
        <p:txBody>
          <a:bodyPr wrap="square" rtlCol="0">
            <a:spAutoFit/>
          </a:bodyPr>
          <a:lstStyle/>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p:txBody>
      </p:sp>
      <p:pic>
        <p:nvPicPr>
          <p:cNvPr id="19" name="Picture 18"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956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Hypocrites</a:t>
            </a: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461665"/>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latin typeface="Bookman Old Style" panose="02050604050505020204" pitchFamily="18" charset="0"/>
              </a:rPr>
              <a:t>What is a hypocrite?</a:t>
            </a:r>
          </a:p>
        </p:txBody>
      </p:sp>
    </p:spTree>
    <p:extLst>
      <p:ext uri="{BB962C8B-B14F-4D97-AF65-F5344CB8AC3E}">
        <p14:creationId xmlns:p14="http://schemas.microsoft.com/office/powerpoint/2010/main" val="1195637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905000"/>
            <a:ext cx="7772400" cy="4154984"/>
          </a:xfrm>
          <a:prstGeom prst="rect">
            <a:avLst/>
          </a:prstGeom>
          <a:solidFill>
            <a:schemeClr val="bg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a:latin typeface="Times New Roman" pitchFamily="18" charset="0"/>
                <a:cs typeface="Times New Roman" pitchFamily="18" charset="0"/>
              </a:rPr>
              <a:t>Hypocrite</a:t>
            </a:r>
          </a:p>
          <a:p>
            <a:r>
              <a:rPr lang="en-US" sz="2400" dirty="0" err="1">
                <a:latin typeface="Times New Roman" pitchFamily="18" charset="0"/>
                <a:cs typeface="Times New Roman" pitchFamily="18" charset="0"/>
              </a:rPr>
              <a:t>hupokrites</a:t>
            </a:r>
            <a:r>
              <a:rPr lang="en-US" sz="2400" dirty="0">
                <a:latin typeface="Times New Roman" pitchFamily="18" charset="0"/>
                <a:cs typeface="Times New Roman" pitchFamily="18" charset="0"/>
              </a:rPr>
              <a:t> NT:5273, corresponding to the above, primarily denotes "one who answers"; then, "a stage-actor"; it was a custom for Greek and Roman actors to speak in large masks with mechanical devices for augmenting the force of the voice; hence the word became used metaphorically of "a dissembler, a hypocrite." It is found only in the </a:t>
            </a:r>
            <a:r>
              <a:rPr lang="en-US" sz="2400" dirty="0" err="1">
                <a:latin typeface="Times New Roman" pitchFamily="18" charset="0"/>
                <a:cs typeface="Times New Roman" pitchFamily="18" charset="0"/>
              </a:rPr>
              <a:t>Synoptists</a:t>
            </a:r>
            <a:r>
              <a:rPr lang="en-US" sz="2400" dirty="0">
                <a:latin typeface="Times New Roman" pitchFamily="18" charset="0"/>
                <a:cs typeface="Times New Roman" pitchFamily="18" charset="0"/>
              </a:rPr>
              <a:t>, and always used by the Lord, fifteen times in Matthew; elsewhere, Mark 7:6; Luke 6:42; 11:44 (in some mss.); 12:56; 13:15.</a:t>
            </a:r>
          </a:p>
          <a:p>
            <a:pPr algn="r"/>
            <a:r>
              <a:rPr lang="en-US" sz="2400" dirty="0">
                <a:latin typeface="Times New Roman" pitchFamily="18" charset="0"/>
                <a:cs typeface="Times New Roman" pitchFamily="18" charset="0"/>
              </a:rPr>
              <a:t>(W. E. Vine)</a:t>
            </a:r>
          </a:p>
        </p:txBody>
      </p:sp>
      <p:cxnSp>
        <p:nvCxnSpPr>
          <p:cNvPr id="3" name="Straight Connector 2"/>
          <p:cNvCxnSpPr/>
          <p:nvPr/>
        </p:nvCxnSpPr>
        <p:spPr bwMode="auto">
          <a:xfrm>
            <a:off x="5105400" y="3048000"/>
            <a:ext cx="1676400" cy="1588"/>
          </a:xfrm>
          <a:prstGeom prst="line">
            <a:avLst/>
          </a:prstGeom>
          <a:solidFill>
            <a:schemeClr val="accent1"/>
          </a:solidFill>
          <a:ln w="57150" cap="flat" cmpd="sng" algn="ctr">
            <a:solidFill>
              <a:srgbClr val="C00000"/>
            </a:solidFill>
            <a:prstDash val="solid"/>
            <a:round/>
            <a:headEnd type="none" w="med" len="med"/>
            <a:tailEnd type="none" w="med" len="med"/>
          </a:ln>
          <a:effectLst/>
        </p:spPr>
      </p:cxnSp>
      <p:cxnSp>
        <p:nvCxnSpPr>
          <p:cNvPr id="5" name="Straight Connector 4"/>
          <p:cNvCxnSpPr/>
          <p:nvPr/>
        </p:nvCxnSpPr>
        <p:spPr bwMode="auto">
          <a:xfrm>
            <a:off x="6705600" y="3429000"/>
            <a:ext cx="1447800" cy="1588"/>
          </a:xfrm>
          <a:prstGeom prst="line">
            <a:avLst/>
          </a:prstGeom>
          <a:solidFill>
            <a:schemeClr val="accent1"/>
          </a:solidFill>
          <a:ln w="57150" cap="flat" cmpd="sng" algn="ctr">
            <a:solidFill>
              <a:srgbClr val="C00000"/>
            </a:solidFill>
            <a:prstDash val="solid"/>
            <a:round/>
            <a:headEnd type="none" w="med" len="med"/>
            <a:tailEnd type="none" w="med" len="med"/>
          </a:ln>
          <a:effectLst/>
        </p:spPr>
      </p:cxnSp>
      <p:pic>
        <p:nvPicPr>
          <p:cNvPr id="8" name="Picture 3" descr="C:\Documents and Settings\Administrator\Local Settings\Temporary Internet Files\Content.IE5\SLAR09UR\MCj03432010000[1].wmf"/>
          <p:cNvPicPr>
            <a:picLocks noChangeAspect="1" noChangeArrowheads="1"/>
          </p:cNvPicPr>
          <p:nvPr/>
        </p:nvPicPr>
        <p:blipFill>
          <a:blip r:embed="rId2"/>
          <a:srcRect/>
          <a:stretch>
            <a:fillRect/>
          </a:stretch>
        </p:blipFill>
        <p:spPr bwMode="auto">
          <a:xfrm>
            <a:off x="3733800" y="140035"/>
            <a:ext cx="1752600" cy="13077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984192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47"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Documents and Settings\Administrator\Local Settings\Temporary Internet Files\Content.IE5\SLAR09UR\MCj03432010000[1].wmf"/>
          <p:cNvPicPr>
            <a:picLocks noChangeAspect="1" noChangeArrowheads="1"/>
          </p:cNvPicPr>
          <p:nvPr/>
        </p:nvPicPr>
        <p:blipFill>
          <a:blip r:embed="rId2"/>
          <a:srcRect/>
          <a:stretch>
            <a:fillRect/>
          </a:stretch>
        </p:blipFill>
        <p:spPr bwMode="auto">
          <a:xfrm>
            <a:off x="3733800" y="228600"/>
            <a:ext cx="1752600" cy="13077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extBox 1"/>
          <p:cNvSpPr txBox="1"/>
          <p:nvPr/>
        </p:nvSpPr>
        <p:spPr>
          <a:xfrm>
            <a:off x="685800" y="1828800"/>
            <a:ext cx="7848600" cy="452431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dirty="0">
                <a:latin typeface="Times New Roman" pitchFamily="18" charset="0"/>
                <a:cs typeface="Times New Roman" pitchFamily="18" charset="0"/>
              </a:rPr>
              <a:t>Matt 23:13</a:t>
            </a:r>
          </a:p>
          <a:p>
            <a:r>
              <a:rPr lang="en-US" sz="2400" dirty="0">
                <a:latin typeface="Times New Roman" pitchFamily="18" charset="0"/>
                <a:cs typeface="Times New Roman" pitchFamily="18" charset="0"/>
              </a:rPr>
              <a:t>“</a:t>
            </a:r>
            <a:r>
              <a:rPr lang="en-US" sz="2400" b="1" dirty="0">
                <a:latin typeface="Times New Roman" pitchFamily="18" charset="0"/>
                <a:cs typeface="Times New Roman" pitchFamily="18" charset="0"/>
              </a:rPr>
              <a:t>Hypocrites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hupokritai</a:t>
            </a:r>
            <a:r>
              <a:rPr lang="en-US" sz="2400" dirty="0">
                <a:latin typeface="Times New Roman" pitchFamily="18" charset="0"/>
                <a:cs typeface="Times New Roman" pitchFamily="18" charset="0"/>
              </a:rPr>
              <a:t> (NT:5273). This terrible word of Jesus appears first from him in the Sermon on the Mount (Matt 6:2,5,16; 7:5), then in Matt 15:7 and Matt 22:18. Here it appears "with terrific iteration" (Bruce) save in the third of the seven woes (Matt 23:13,15,23,25,27,29). The verb in the active </a:t>
            </a:r>
            <a:r>
              <a:rPr lang="en-US" sz="2400" dirty="0" err="1">
                <a:latin typeface="Times New Roman" pitchFamily="18" charset="0"/>
                <a:cs typeface="Times New Roman" pitchFamily="18" charset="0"/>
              </a:rPr>
              <a:t>hupokrinoo</a:t>
            </a:r>
            <a:r>
              <a:rPr lang="en-US" sz="2400" dirty="0">
                <a:latin typeface="Times New Roman" pitchFamily="18" charset="0"/>
                <a:cs typeface="Times New Roman" pitchFamily="18" charset="0"/>
              </a:rPr>
              <a:t> (NT:5271) meant to separate slowly or slightly subject to gradual inquiry. Then the middle was to make answer, to take up a part on the stage, to act a part. It was an easy step to mean to feign, to pretend, to wear a masque, to act the hypocrite, to play a part.”</a:t>
            </a:r>
          </a:p>
          <a:p>
            <a:pPr algn="r"/>
            <a:r>
              <a:rPr lang="en-US" sz="2400" dirty="0">
                <a:latin typeface="Times New Roman" pitchFamily="18" charset="0"/>
                <a:cs typeface="Times New Roman" pitchFamily="18" charset="0"/>
              </a:rPr>
              <a:t>(A. T. Robertson)</a:t>
            </a:r>
          </a:p>
        </p:txBody>
      </p:sp>
      <p:cxnSp>
        <p:nvCxnSpPr>
          <p:cNvPr id="4" name="Straight Connector 3"/>
          <p:cNvCxnSpPr/>
          <p:nvPr/>
        </p:nvCxnSpPr>
        <p:spPr bwMode="auto">
          <a:xfrm>
            <a:off x="6096000" y="5181600"/>
            <a:ext cx="1447800" cy="1588"/>
          </a:xfrm>
          <a:prstGeom prst="line">
            <a:avLst/>
          </a:prstGeom>
          <a:solidFill>
            <a:schemeClr val="accent1"/>
          </a:solidFill>
          <a:ln w="57150" cap="flat" cmpd="sng" algn="ctr">
            <a:solidFill>
              <a:srgbClr val="C00000"/>
            </a:solidFill>
            <a:prstDash val="solid"/>
            <a:round/>
            <a:headEnd type="none" w="med" len="med"/>
            <a:tailEnd type="none" w="med" len="med"/>
          </a:ln>
          <a:effectLst/>
        </p:spPr>
      </p:cxnSp>
      <p:cxnSp>
        <p:nvCxnSpPr>
          <p:cNvPr id="5" name="Straight Connector 4"/>
          <p:cNvCxnSpPr/>
          <p:nvPr/>
        </p:nvCxnSpPr>
        <p:spPr bwMode="auto">
          <a:xfrm>
            <a:off x="3162300" y="5562600"/>
            <a:ext cx="4381500" cy="0"/>
          </a:xfrm>
          <a:prstGeom prst="line">
            <a:avLst/>
          </a:prstGeom>
          <a:solidFill>
            <a:schemeClr val="accent1"/>
          </a:solidFill>
          <a:ln w="57150" cap="flat" cmpd="sng" algn="ctr">
            <a:solidFill>
              <a:srgbClr val="C00000"/>
            </a:solidFill>
            <a:prstDash val="solid"/>
            <a:round/>
            <a:headEnd type="none" w="med" len="med"/>
            <a:tailEnd type="none" w="med" len="med"/>
          </a:ln>
          <a:effectLst/>
        </p:spPr>
      </p:cxnSp>
      <p:cxnSp>
        <p:nvCxnSpPr>
          <p:cNvPr id="7" name="Straight Connector 6"/>
          <p:cNvCxnSpPr/>
          <p:nvPr/>
        </p:nvCxnSpPr>
        <p:spPr bwMode="auto">
          <a:xfrm>
            <a:off x="685800" y="5943600"/>
            <a:ext cx="5334000" cy="0"/>
          </a:xfrm>
          <a:prstGeom prst="line">
            <a:avLst/>
          </a:prstGeom>
          <a:solidFill>
            <a:schemeClr val="accent1"/>
          </a:solidFill>
          <a:ln w="57150"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1475581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Hypocrites</a:t>
            </a: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1354217"/>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latin typeface="Bookman Old Style" panose="02050604050505020204" pitchFamily="18" charset="0"/>
              </a:rPr>
              <a:t>What is a hypocrite?</a:t>
            </a:r>
          </a:p>
          <a:p>
            <a:pPr marL="457200" indent="-457200">
              <a:buFont typeface="+mj-lt"/>
              <a:buAutoNum type="alphaUcPeriod"/>
            </a:pPr>
            <a:endParaRPr lang="en-US" sz="1000" dirty="0">
              <a:solidFill>
                <a:srgbClr val="FFFF99"/>
              </a:solidFill>
              <a:latin typeface="Bookman Old Style" panose="02050604050505020204" pitchFamily="18" charset="0"/>
            </a:endParaRPr>
          </a:p>
          <a:p>
            <a:pPr marL="457200" indent="-457200">
              <a:buFont typeface="+mj-lt"/>
              <a:buAutoNum type="alphaUcPeriod"/>
            </a:pPr>
            <a:r>
              <a:rPr lang="en-US" sz="2400" dirty="0">
                <a:solidFill>
                  <a:srgbClr val="FFFF99"/>
                </a:solidFill>
                <a:latin typeface="Bookman Old Style" panose="02050604050505020204" pitchFamily="18" charset="0"/>
              </a:rPr>
              <a:t>Ananias &amp; </a:t>
            </a:r>
            <a:r>
              <a:rPr lang="en-US" sz="2400" dirty="0" err="1">
                <a:solidFill>
                  <a:srgbClr val="FFFF99"/>
                </a:solidFill>
                <a:latin typeface="Bookman Old Style" panose="02050604050505020204" pitchFamily="18" charset="0"/>
              </a:rPr>
              <a:t>Sapphira</a:t>
            </a:r>
            <a:r>
              <a:rPr lang="en-US" sz="2400" dirty="0">
                <a:solidFill>
                  <a:srgbClr val="FFFF99"/>
                </a:solidFill>
                <a:latin typeface="Bookman Old Style" panose="02050604050505020204" pitchFamily="18" charset="0"/>
              </a:rPr>
              <a:t> tried appear more benevolent than they were </a:t>
            </a:r>
          </a:p>
        </p:txBody>
      </p:sp>
      <p:grpSp>
        <p:nvGrpSpPr>
          <p:cNvPr id="10" name="Group 9"/>
          <p:cNvGrpSpPr/>
          <p:nvPr/>
        </p:nvGrpSpPr>
        <p:grpSpPr>
          <a:xfrm>
            <a:off x="914400" y="3581400"/>
            <a:ext cx="3241980" cy="2994820"/>
            <a:chOff x="914400" y="3863180"/>
            <a:chExt cx="3241980" cy="2994820"/>
          </a:xfrm>
        </p:grpSpPr>
        <p:pic>
          <p:nvPicPr>
            <p:cNvPr id="6" name="Picture 5"/>
            <p:cNvPicPr>
              <a:picLocks noChangeAspect="1"/>
            </p:cNvPicPr>
            <p:nvPr/>
          </p:nvPicPr>
          <p:blipFill>
            <a:blip r:embed="rId5"/>
            <a:stretch>
              <a:fillRect/>
            </a:stretch>
          </p:blipFill>
          <p:spPr>
            <a:xfrm>
              <a:off x="914400" y="4320364"/>
              <a:ext cx="3241980" cy="2537636"/>
            </a:xfrm>
            <a:prstGeom prst="rect">
              <a:avLst/>
            </a:prstGeom>
          </p:spPr>
        </p:pic>
        <p:sp>
          <p:nvSpPr>
            <p:cNvPr id="8" name="TextBox 7"/>
            <p:cNvSpPr txBox="1"/>
            <p:nvPr/>
          </p:nvSpPr>
          <p:spPr>
            <a:xfrm>
              <a:off x="1163790" y="3863180"/>
              <a:ext cx="2743200" cy="461665"/>
            </a:xfrm>
            <a:prstGeom prst="rect">
              <a:avLst/>
            </a:prstGeom>
            <a:noFill/>
          </p:spPr>
          <p:txBody>
            <a:bodyPr wrap="square" rtlCol="0">
              <a:spAutoFit/>
            </a:bodyPr>
            <a:lstStyle/>
            <a:p>
              <a:pPr algn="ctr"/>
              <a:r>
                <a:rPr lang="en-US" sz="2400" dirty="0">
                  <a:solidFill>
                    <a:srgbClr val="FFFF00"/>
                  </a:solidFill>
                </a:rPr>
                <a:t>Kept Part of Money</a:t>
              </a:r>
            </a:p>
          </p:txBody>
        </p:sp>
      </p:grpSp>
      <p:grpSp>
        <p:nvGrpSpPr>
          <p:cNvPr id="11" name="Group 10"/>
          <p:cNvGrpSpPr/>
          <p:nvPr/>
        </p:nvGrpSpPr>
        <p:grpSpPr>
          <a:xfrm>
            <a:off x="4800600" y="3604420"/>
            <a:ext cx="3471177" cy="3011515"/>
            <a:chOff x="4800600" y="3886200"/>
            <a:chExt cx="3471177" cy="3011515"/>
          </a:xfrm>
        </p:grpSpPr>
        <p:pic>
          <p:nvPicPr>
            <p:cNvPr id="7" name="Picture 6"/>
            <p:cNvPicPr>
              <a:picLocks noChangeAspect="1"/>
            </p:cNvPicPr>
            <p:nvPr/>
          </p:nvPicPr>
          <p:blipFill rotWithShape="1">
            <a:blip r:embed="rId6"/>
            <a:srcRect l="693" t="6164" b="1468"/>
            <a:stretch/>
          </p:blipFill>
          <p:spPr>
            <a:xfrm>
              <a:off x="4800600" y="4355596"/>
              <a:ext cx="3471177" cy="2542119"/>
            </a:xfrm>
            <a:prstGeom prst="rect">
              <a:avLst/>
            </a:prstGeom>
          </p:spPr>
        </p:pic>
        <p:sp>
          <p:nvSpPr>
            <p:cNvPr id="9" name="TextBox 8"/>
            <p:cNvSpPr txBox="1"/>
            <p:nvPr/>
          </p:nvSpPr>
          <p:spPr>
            <a:xfrm>
              <a:off x="4910823" y="3886200"/>
              <a:ext cx="3242577" cy="461665"/>
            </a:xfrm>
            <a:prstGeom prst="rect">
              <a:avLst/>
            </a:prstGeom>
            <a:noFill/>
          </p:spPr>
          <p:txBody>
            <a:bodyPr wrap="square" rtlCol="0">
              <a:spAutoFit/>
            </a:bodyPr>
            <a:lstStyle/>
            <a:p>
              <a:pPr algn="ctr"/>
              <a:r>
                <a:rPr lang="en-US" sz="2400" dirty="0">
                  <a:solidFill>
                    <a:srgbClr val="FFFF00"/>
                  </a:solidFill>
                </a:rPr>
                <a:t>But Said They Gave it All</a:t>
              </a:r>
            </a:p>
          </p:txBody>
        </p:sp>
      </p:grpSp>
    </p:spTree>
    <p:extLst>
      <p:ext uri="{BB962C8B-B14F-4D97-AF65-F5344CB8AC3E}">
        <p14:creationId xmlns:p14="http://schemas.microsoft.com/office/powerpoint/2010/main" val="4177389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676400"/>
            <a:ext cx="6934200" cy="2369880"/>
          </a:xfrm>
          <a:prstGeom prst="rect">
            <a:avLst/>
          </a:prstGeom>
          <a:solidFill>
            <a:schemeClr val="accent3">
              <a:lumMod val="40000"/>
              <a:lumOff val="6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“People run fearful risks when they profess more than their spiritual strength can carry.”</a:t>
            </a:r>
          </a:p>
          <a:p>
            <a:endParaRPr lang="en-US" sz="3200" dirty="0">
              <a:latin typeface="Times New Roman" panose="02020603050405020304" pitchFamily="18" charset="0"/>
              <a:cs typeface="Times New Roman" panose="02020603050405020304" pitchFamily="18" charset="0"/>
            </a:endParaRPr>
          </a:p>
          <a:p>
            <a:pPr algn="r"/>
            <a:r>
              <a:rPr lang="en-US" sz="2000" dirty="0">
                <a:latin typeface="Times New Roman" panose="02020603050405020304" pitchFamily="18" charset="0"/>
                <a:cs typeface="Times New Roman" panose="02020603050405020304" pitchFamily="18" charset="0"/>
              </a:rPr>
              <a:t>W.G. </a:t>
            </a:r>
            <a:r>
              <a:rPr lang="en-US" sz="2000" dirty="0" err="1">
                <a:latin typeface="Times New Roman" panose="02020603050405020304" pitchFamily="18" charset="0"/>
                <a:cs typeface="Times New Roman" panose="02020603050405020304" pitchFamily="18" charset="0"/>
              </a:rPr>
              <a:t>Moorehead</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Preacher’s Homiletic Commentary, Acts</a:t>
            </a:r>
            <a:r>
              <a:rPr lang="en-US" sz="2000" dirty="0">
                <a:latin typeface="Times New Roman" panose="02020603050405020304" pitchFamily="18" charset="0"/>
                <a:cs typeface="Times New Roman" panose="02020603050405020304" pitchFamily="18" charset="0"/>
              </a:rPr>
              <a:t>, 125</a:t>
            </a:r>
          </a:p>
        </p:txBody>
      </p:sp>
    </p:spTree>
    <p:extLst>
      <p:ext uri="{BB962C8B-B14F-4D97-AF65-F5344CB8AC3E}">
        <p14:creationId xmlns:p14="http://schemas.microsoft.com/office/powerpoint/2010/main" val="1046426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Hypocrites</a:t>
            </a: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2985433"/>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What is a hypocrite?</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Ananias &amp; </a:t>
            </a:r>
            <a:r>
              <a:rPr lang="en-US" sz="2400" dirty="0" err="1">
                <a:solidFill>
                  <a:srgbClr val="FFFF99"/>
                </a:solidFill>
                <a:effectLst>
                  <a:outerShdw blurRad="38100" dist="38100" dir="2700000" algn="tl">
                    <a:srgbClr val="000000">
                      <a:alpha val="43137"/>
                    </a:srgbClr>
                  </a:outerShdw>
                </a:effectLst>
                <a:latin typeface="Bookman Old Style" panose="02050604050505020204" pitchFamily="18" charset="0"/>
              </a:rPr>
              <a:t>Sapphira</a:t>
            </a: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 tried appear more benevolent than they were </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In the eyes of men their actions looked good</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Looked the same as Barnabas (4:36-37)</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Their concern was only about how look to men (cf. Matt. 23:28)</a:t>
            </a:r>
          </a:p>
        </p:txBody>
      </p:sp>
    </p:spTree>
    <p:extLst>
      <p:ext uri="{BB962C8B-B14F-4D97-AF65-F5344CB8AC3E}">
        <p14:creationId xmlns:p14="http://schemas.microsoft.com/office/powerpoint/2010/main" val="3363531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Hypocrites</a:t>
            </a: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3508653"/>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What is a hypocrite?</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Ananias &amp; </a:t>
            </a:r>
            <a:r>
              <a:rPr lang="en-US" sz="2400" dirty="0" err="1">
                <a:solidFill>
                  <a:srgbClr val="FFFF99"/>
                </a:solidFill>
                <a:effectLst>
                  <a:outerShdw blurRad="38100" dist="38100" dir="2700000" algn="tl">
                    <a:srgbClr val="000000">
                      <a:alpha val="43137"/>
                    </a:srgbClr>
                  </a:outerShdw>
                </a:effectLst>
                <a:latin typeface="Bookman Old Style" panose="02050604050505020204" pitchFamily="18" charset="0"/>
              </a:rPr>
              <a:t>Sapphira</a:t>
            </a: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 tried appear more benevolent than they were </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In the eyes of men their actions looked good</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Impossible to hide one’s sin from God</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Important lesson for the rest to learn (vv. 5, 11)</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All things are naked &amp; open to God (Heb. 4:13)</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May we all be warned – cannot hide from God!</a:t>
            </a:r>
          </a:p>
        </p:txBody>
      </p:sp>
    </p:spTree>
    <p:extLst>
      <p:ext uri="{BB962C8B-B14F-4D97-AF65-F5344CB8AC3E}">
        <p14:creationId xmlns:p14="http://schemas.microsoft.com/office/powerpoint/2010/main" val="64937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animEffect transition="in" filter="fade">
                                      <p:cBhvr>
                                        <p:cTn id="14" dur="1000"/>
                                        <p:tgtEl>
                                          <p:spTgt spid="5">
                                            <p:txEl>
                                              <p:pRg st="8" end="8"/>
                                            </p:txEl>
                                          </p:spTgt>
                                        </p:tgtEl>
                                      </p:cBhvr>
                                    </p:animEffect>
                                    <p:anim calcmode="lin" valueType="num">
                                      <p:cBhvr>
                                        <p:cTn id="1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animEffect transition="in" filter="fade">
                                      <p:cBhvr>
                                        <p:cTn id="21" dur="1000"/>
                                        <p:tgtEl>
                                          <p:spTgt spid="5">
                                            <p:txEl>
                                              <p:pRg st="9" end="9"/>
                                            </p:txEl>
                                          </p:spTgt>
                                        </p:tgtEl>
                                      </p:cBhvr>
                                    </p:animEffect>
                                    <p:anim calcmode="lin" valueType="num">
                                      <p:cBhvr>
                                        <p:cTn id="22"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1323439"/>
          </a:xfrm>
          <a:prstGeom prst="rect">
            <a:avLst/>
          </a:prstGeom>
          <a:noFill/>
        </p:spPr>
        <p:txBody>
          <a:bodyPr wrap="square" rtlCol="0">
            <a:spAutoFit/>
          </a:bodyPr>
          <a:lstStyle/>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580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Sinners</a:t>
            </a: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2308324"/>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Allowed Satan to fill their heart (v. 3)</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Yielded to temptation</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Peter’s question shows that Ananias ALLOWED Satan to fill his heart.</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Ananias was a free moral agent – he conceived this in his own heart (v. 4).</a:t>
            </a:r>
          </a:p>
        </p:txBody>
      </p:sp>
    </p:spTree>
    <p:extLst>
      <p:ext uri="{BB962C8B-B14F-4D97-AF65-F5344CB8AC3E}">
        <p14:creationId xmlns:p14="http://schemas.microsoft.com/office/powerpoint/2010/main" val="164467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Sinners</a:t>
            </a: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2462213"/>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Allowed Satan to fill their heart (v. 3)</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Sin against God (vv. 3, 4)</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Hypocrisy focuses on how appear before man</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Peter calls them back to how appear before God</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Not just lying to apostles, but lying to God</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Every sin – is against God (Rom. 8:7)</a:t>
            </a:r>
          </a:p>
        </p:txBody>
      </p:sp>
    </p:spTree>
    <p:extLst>
      <p:ext uri="{BB962C8B-B14F-4D97-AF65-F5344CB8AC3E}">
        <p14:creationId xmlns:p14="http://schemas.microsoft.com/office/powerpoint/2010/main" val="1853749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Sinners</a:t>
            </a: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3354765"/>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Allowed Satan to fill their heart (v. 3)</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Sin against God (vv. 3, 4)</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Voluntarily participate (v. 4)</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No compulsion to sell</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No pressure to give</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No demand to give all or even a certain amount</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Willingly sold, gave &amp; pretended to give all</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Thus, they were responsible!</a:t>
            </a:r>
          </a:p>
        </p:txBody>
      </p:sp>
    </p:spTree>
    <p:extLst>
      <p:ext uri="{BB962C8B-B14F-4D97-AF65-F5344CB8AC3E}">
        <p14:creationId xmlns:p14="http://schemas.microsoft.com/office/powerpoint/2010/main" val="2758755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1000"/>
                                        <p:tgtEl>
                                          <p:spTgt spid="5">
                                            <p:txEl>
                                              <p:pRg st="8" end="8"/>
                                            </p:txEl>
                                          </p:spTgt>
                                        </p:tgtEl>
                                      </p:cBhvr>
                                    </p:animEffect>
                                    <p:anim calcmode="lin" valueType="num">
                                      <p:cBhvr>
                                        <p:cTn id="2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animEffect transition="in" filter="fade">
                                      <p:cBhvr>
                                        <p:cTn id="35" dur="1000"/>
                                        <p:tgtEl>
                                          <p:spTgt spid="5">
                                            <p:txEl>
                                              <p:pRg st="9" end="9"/>
                                            </p:txEl>
                                          </p:spTgt>
                                        </p:tgtEl>
                                      </p:cBhvr>
                                    </p:animEffect>
                                    <p:anim calcmode="lin" valueType="num">
                                      <p:cBhvr>
                                        <p:cTn id="36"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1938992"/>
          </a:xfrm>
          <a:prstGeom prst="rect">
            <a:avLst/>
          </a:prstGeom>
          <a:noFill/>
        </p:spPr>
        <p:txBody>
          <a:bodyPr wrap="square" rtlCol="0">
            <a:spAutoFit/>
          </a:bodyPr>
          <a:lstStyle/>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an Accomplice</a:t>
            </a: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3456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0"/>
            <a:ext cx="86106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An Accomplice</a:t>
            </a:r>
          </a:p>
        </p:txBody>
      </p:sp>
      <p:sp>
        <p:nvSpPr>
          <p:cNvPr id="3" name="Rounded Rectangle 2"/>
          <p:cNvSpPr/>
          <p:nvPr/>
        </p:nvSpPr>
        <p:spPr>
          <a:xfrm>
            <a:off x="304800" y="-228600"/>
            <a:ext cx="12954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III.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2677656"/>
          </a:xfrm>
          <a:prstGeom prst="rect">
            <a:avLst/>
          </a:prstGeom>
          <a:noFill/>
        </p:spPr>
        <p:txBody>
          <a:bodyPr wrap="square" rtlCol="0">
            <a:spAutoFit/>
          </a:bodyPr>
          <a:lstStyle/>
          <a:p>
            <a:pPr marL="457200" indent="-457200">
              <a:buFont typeface="+mj-lt"/>
              <a:buAutoNum type="alphaUcPeriod"/>
            </a:pPr>
            <a:r>
              <a:rPr lang="en-US" sz="2400" dirty="0" err="1">
                <a:solidFill>
                  <a:srgbClr val="FFFF99"/>
                </a:solidFill>
                <a:effectLst>
                  <a:outerShdw blurRad="38100" dist="38100" dir="2700000" algn="tl">
                    <a:srgbClr val="000000">
                      <a:alpha val="43137"/>
                    </a:srgbClr>
                  </a:outerShdw>
                </a:effectLst>
                <a:latin typeface="Bookman Old Style" panose="02050604050505020204" pitchFamily="18" charset="0"/>
              </a:rPr>
              <a:t>Sapphira</a:t>
            </a: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 acted in collusion with Ananias</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Idea was conceived by Ananias (v. 4)</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She was aware of it (v. 2)</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She was not present when Ananias gave, lied and died (vv. 2-7)</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She persisted in covering the matter (vv. 8-9)</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She was still just as guilty (v. 10)</a:t>
            </a:r>
          </a:p>
        </p:txBody>
      </p:sp>
      <p:pic>
        <p:nvPicPr>
          <p:cNvPr id="6" name="Picture 5"/>
          <p:cNvPicPr>
            <a:picLocks noChangeAspect="1"/>
          </p:cNvPicPr>
          <p:nvPr/>
        </p:nvPicPr>
        <p:blipFill>
          <a:blip r:embed="rId5"/>
          <a:stretch>
            <a:fillRect/>
          </a:stretch>
        </p:blipFill>
        <p:spPr>
          <a:xfrm>
            <a:off x="2912910" y="4688620"/>
            <a:ext cx="2868862" cy="2245580"/>
          </a:xfrm>
          <a:prstGeom prst="rect">
            <a:avLst/>
          </a:prstGeom>
        </p:spPr>
      </p:pic>
    </p:spTree>
    <p:extLst>
      <p:ext uri="{BB962C8B-B14F-4D97-AF65-F5344CB8AC3E}">
        <p14:creationId xmlns:p14="http://schemas.microsoft.com/office/powerpoint/2010/main" val="1267041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0"/>
            <a:ext cx="86106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An Accomplice</a:t>
            </a:r>
          </a:p>
        </p:txBody>
      </p:sp>
      <p:sp>
        <p:nvSpPr>
          <p:cNvPr id="3" name="Rounded Rectangle 2"/>
          <p:cNvSpPr/>
          <p:nvPr/>
        </p:nvSpPr>
        <p:spPr>
          <a:xfrm>
            <a:off x="304800" y="-228600"/>
            <a:ext cx="12954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III.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3200876"/>
          </a:xfrm>
          <a:prstGeom prst="rect">
            <a:avLst/>
          </a:prstGeom>
          <a:noFill/>
        </p:spPr>
        <p:txBody>
          <a:bodyPr wrap="square" rtlCol="0">
            <a:spAutoFit/>
          </a:bodyPr>
          <a:lstStyle/>
          <a:p>
            <a:pPr marL="457200" indent="-457200">
              <a:buFont typeface="+mj-lt"/>
              <a:buAutoNum type="alphaUcPeriod"/>
            </a:pPr>
            <a:r>
              <a:rPr lang="en-US" sz="2400" dirty="0" err="1">
                <a:solidFill>
                  <a:srgbClr val="FFFF99"/>
                </a:solidFill>
                <a:effectLst>
                  <a:outerShdw blurRad="38100" dist="38100" dir="2700000" algn="tl">
                    <a:srgbClr val="000000">
                      <a:alpha val="43137"/>
                    </a:srgbClr>
                  </a:outerShdw>
                </a:effectLst>
                <a:latin typeface="Bookman Old Style" panose="02050604050505020204" pitchFamily="18" charset="0"/>
              </a:rPr>
              <a:t>Sapphira</a:t>
            </a: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 acted in collusion with Ananias</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We can be an accomplice to the sin of others</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Fellowship with false teachers (2 John 9-11)</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Fellowship with erroneous practices (Eph. 5:11)</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Consent – say nothing (Psa. 50:16-21)</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Tempting , advising, or encouraging to do something that is wrong (Psa. 1:1; Prov. 1:10-ff)</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Failing to train child (Prov. 29:15)</a:t>
            </a:r>
          </a:p>
        </p:txBody>
      </p:sp>
      <p:grpSp>
        <p:nvGrpSpPr>
          <p:cNvPr id="8" name="Group 7"/>
          <p:cNvGrpSpPr/>
          <p:nvPr/>
        </p:nvGrpSpPr>
        <p:grpSpPr>
          <a:xfrm>
            <a:off x="914400" y="5194821"/>
            <a:ext cx="7270376" cy="1586979"/>
            <a:chOff x="914400" y="5194821"/>
            <a:chExt cx="7270376" cy="1586979"/>
          </a:xfrm>
        </p:grpSpPr>
        <p:sp>
          <p:nvSpPr>
            <p:cNvPr id="7" name="TextBox 6"/>
            <p:cNvSpPr txBox="1"/>
            <p:nvPr/>
          </p:nvSpPr>
          <p:spPr>
            <a:xfrm>
              <a:off x="2469776" y="5194821"/>
              <a:ext cx="5715000" cy="1569660"/>
            </a:xfrm>
            <a:prstGeom prst="rect">
              <a:avLst/>
            </a:prstGeom>
            <a:solidFill>
              <a:schemeClr val="accent3">
                <a:lumMod val="20000"/>
                <a:lumOff val="80000"/>
              </a:schemeClr>
            </a:solidFill>
            <a:ln>
              <a:solidFill>
                <a:schemeClr val="tx1"/>
              </a:solidFill>
            </a:ln>
          </p:spPr>
          <p:txBody>
            <a:bodyPr wrap="square" rtlCol="0">
              <a:spAutoFit/>
            </a:bodyPr>
            <a:lstStyle/>
            <a:p>
              <a:r>
                <a:rPr lang="en-US" sz="2400" dirty="0">
                  <a:latin typeface="Arial Narrow" panose="020B0606020202030204" pitchFamily="34" charset="0"/>
                </a:rPr>
                <a:t>Seeing a boy misbehave in the street, Plato went to the boys dad and began beating the dad. </a:t>
              </a:r>
            </a:p>
            <a:p>
              <a:r>
                <a:rPr lang="en-US" sz="2400" dirty="0">
                  <a:latin typeface="Arial Narrow" panose="020B0606020202030204" pitchFamily="34" charset="0"/>
                </a:rPr>
                <a:t>When asked why, he explained – “He either learned it from you or you failed to correct him.”</a:t>
              </a:r>
            </a:p>
          </p:txBody>
        </p:sp>
        <p:pic>
          <p:nvPicPr>
            <p:cNvPr id="2050" name="Picture 2" descr="http://api.ning.com/files/xoBHT71t6nuZYOMAPIzlFuIi3vl9PIcJFYLpEnXFDincp1KDG70SgcQiYGRFbxMnQyD1o1KGtiCZQgHPGa-Yi0imjkowGMeZ/Pla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4400" y="5226807"/>
              <a:ext cx="1250576" cy="155499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25742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Effect transition="in" filter="fade">
                                      <p:cBhvr>
                                        <p:cTn id="35" dur="1000"/>
                                        <p:tgtEl>
                                          <p:spTgt spid="5">
                                            <p:txEl>
                                              <p:pRg st="7" end="7"/>
                                            </p:txEl>
                                          </p:spTgt>
                                        </p:tgtEl>
                                      </p:cBhvr>
                                    </p:animEffect>
                                    <p:anim calcmode="lin" valueType="num">
                                      <p:cBhvr>
                                        <p:cTn id="36"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arn(outVertical)">
                                      <p:cBhvr>
                                        <p:cTn id="4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2554545"/>
          </a:xfrm>
          <a:prstGeom prst="rect">
            <a:avLst/>
          </a:prstGeom>
          <a:noFill/>
        </p:spPr>
        <p:txBody>
          <a:bodyPr wrap="square" rtlCol="0">
            <a:spAutoFit/>
          </a:bodyPr>
          <a:lstStyle/>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an Accomplice</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Men Pleasers</a:t>
            </a: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473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Men Pleasers</a:t>
            </a:r>
          </a:p>
        </p:txBody>
      </p:sp>
      <p:sp>
        <p:nvSpPr>
          <p:cNvPr id="3" name="Rounded Rectangle 2"/>
          <p:cNvSpPr/>
          <p:nvPr/>
        </p:nvSpPr>
        <p:spPr>
          <a:xfrm>
            <a:off x="304800" y="-228600"/>
            <a:ext cx="12954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IV.</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305800" cy="2677656"/>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Desire for the praise of men – driving force</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Actually </a:t>
            </a:r>
            <a:r>
              <a:rPr lang="en-US" sz="2400" i="1" u="sng" dirty="0">
                <a:solidFill>
                  <a:schemeClr val="bg1"/>
                </a:solidFill>
                <a:effectLst>
                  <a:outerShdw blurRad="38100" dist="38100" dir="2700000" algn="tl">
                    <a:srgbClr val="000000">
                      <a:alpha val="43137"/>
                    </a:srgbClr>
                  </a:outerShdw>
                </a:effectLst>
                <a:latin typeface="Bookman Old Style" panose="02050604050505020204" pitchFamily="18" charset="0"/>
              </a:rPr>
              <a:t>greed</a:t>
            </a: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 coupled with </a:t>
            </a:r>
            <a:r>
              <a:rPr lang="en-US" sz="2400" i="1" u="sng" dirty="0">
                <a:solidFill>
                  <a:schemeClr val="bg1"/>
                </a:solidFill>
                <a:effectLst>
                  <a:outerShdw blurRad="38100" dist="38100" dir="2700000" algn="tl">
                    <a:srgbClr val="000000">
                      <a:alpha val="43137"/>
                    </a:srgbClr>
                  </a:outerShdw>
                </a:effectLst>
                <a:latin typeface="Bookman Old Style" panose="02050604050505020204" pitchFamily="18" charset="0"/>
              </a:rPr>
              <a:t>desire to please men</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What a contrast to Barnabas</a:t>
            </a:r>
          </a:p>
          <a:p>
            <a:pPr marL="1371600" lvl="2" indent="-457200">
              <a:buFont typeface="+mj-lt"/>
              <a:buAutoNum type="alphaLcPeriod"/>
            </a:pP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Barnabas sought to praise God (4:36-37)</a:t>
            </a:r>
          </a:p>
          <a:p>
            <a:pPr marL="1371600" lvl="2" indent="-457200">
              <a:buFont typeface="+mj-lt"/>
              <a:buAutoNum type="alphaLcPeriod"/>
            </a:pP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Ananias &amp; </a:t>
            </a:r>
            <a:r>
              <a:rPr lang="en-US" sz="2400" dirty="0" err="1">
                <a:solidFill>
                  <a:schemeClr val="bg1"/>
                </a:solidFill>
                <a:effectLst>
                  <a:outerShdw blurRad="38100" dist="38100" dir="2700000" algn="tl">
                    <a:srgbClr val="000000">
                      <a:alpha val="43137"/>
                    </a:srgbClr>
                  </a:outerShdw>
                </a:effectLst>
                <a:latin typeface="Bookman Old Style" panose="02050604050505020204" pitchFamily="18" charset="0"/>
              </a:rPr>
              <a:t>Sapphira</a:t>
            </a: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 sought the praises of men (5:1-11)</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Wanted men to think they were truly devoted</a:t>
            </a:r>
          </a:p>
        </p:txBody>
      </p:sp>
    </p:spTree>
    <p:extLst>
      <p:ext uri="{BB962C8B-B14F-4D97-AF65-F5344CB8AC3E}">
        <p14:creationId xmlns:p14="http://schemas.microsoft.com/office/powerpoint/2010/main" val="3383017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Men Pleasers</a:t>
            </a:r>
          </a:p>
        </p:txBody>
      </p:sp>
      <p:sp>
        <p:nvSpPr>
          <p:cNvPr id="3" name="Rounded Rectangle 2"/>
          <p:cNvSpPr/>
          <p:nvPr/>
        </p:nvSpPr>
        <p:spPr>
          <a:xfrm>
            <a:off x="304800" y="-228600"/>
            <a:ext cx="12954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IV.</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305800" cy="4093428"/>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Desire for the praise of men – driving force</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Matters not only WHAT we do, But WHY we do it</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How could we seek to please men?</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Telling them what they want to hear (Gal. 1:10)</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Not telling them what they need (Ezek. 3:16-18)</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Being more concerned how we look to men – than how we look before God (1 Pet. 3:3-5)</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Compromise with friends</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More concerned about making family happy than serving God</a:t>
            </a:r>
          </a:p>
        </p:txBody>
      </p:sp>
    </p:spTree>
    <p:extLst>
      <p:ext uri="{BB962C8B-B14F-4D97-AF65-F5344CB8AC3E}">
        <p14:creationId xmlns:p14="http://schemas.microsoft.com/office/powerpoint/2010/main" val="549657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fade">
                                      <p:cBhvr>
                                        <p:cTn id="28" dur="1000"/>
                                        <p:tgtEl>
                                          <p:spTgt spid="5">
                                            <p:txEl>
                                              <p:pRg st="7" end="7"/>
                                            </p:txEl>
                                          </p:spTgt>
                                        </p:tgtEl>
                                      </p:cBhvr>
                                    </p:animEffect>
                                    <p:anim calcmode="lin" valueType="num">
                                      <p:cBhvr>
                                        <p:cTn id="29"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Effect transition="in" filter="fade">
                                      <p:cBhvr>
                                        <p:cTn id="42" dur="1000"/>
                                        <p:tgtEl>
                                          <p:spTgt spid="5">
                                            <p:txEl>
                                              <p:pRg st="9" end="9"/>
                                            </p:txEl>
                                          </p:spTgt>
                                        </p:tgtEl>
                                      </p:cBhvr>
                                    </p:animEffect>
                                    <p:anim calcmode="lin" valueType="num">
                                      <p:cBhvr>
                                        <p:cTn id="43"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3170099"/>
          </a:xfrm>
          <a:prstGeom prst="rect">
            <a:avLst/>
          </a:prstGeom>
          <a:noFill/>
        </p:spPr>
        <p:txBody>
          <a:bodyPr wrap="square" rtlCol="0">
            <a:spAutoFit/>
          </a:bodyPr>
          <a:lstStyle/>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an Accomplice</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Men Pleasers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 Holdout</a:t>
            </a: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790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A Holdout</a:t>
            </a: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V.</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305800" cy="1200329"/>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latin typeface="Bookman Old Style" panose="02050604050505020204" pitchFamily="18" charset="0"/>
              </a:rPr>
              <a:t>They pretended to be doing more than they were</a:t>
            </a:r>
          </a:p>
          <a:p>
            <a:pPr marL="914400" lvl="1" indent="-457200">
              <a:buFont typeface="+mj-lt"/>
              <a:buAutoNum type="arabicPeriod"/>
            </a:pPr>
            <a:r>
              <a:rPr lang="en-US" sz="2400" i="1" dirty="0">
                <a:solidFill>
                  <a:schemeClr val="bg1"/>
                </a:solidFill>
                <a:latin typeface="Bookman Old Style" panose="02050604050505020204" pitchFamily="18" charset="0"/>
              </a:rPr>
              <a:t>Said they were giving </a:t>
            </a:r>
            <a:r>
              <a:rPr lang="en-US" sz="2400" i="1" u="sng" dirty="0">
                <a:solidFill>
                  <a:schemeClr val="bg1"/>
                </a:solidFill>
                <a:latin typeface="Bookman Old Style" panose="02050604050505020204" pitchFamily="18" charset="0"/>
              </a:rPr>
              <a:t>all</a:t>
            </a:r>
            <a:r>
              <a:rPr lang="en-US" sz="2400" i="1" dirty="0">
                <a:solidFill>
                  <a:schemeClr val="bg1"/>
                </a:solidFill>
                <a:latin typeface="Bookman Old Style" panose="02050604050505020204" pitchFamily="18" charset="0"/>
              </a:rPr>
              <a:t> – but only gave </a:t>
            </a:r>
            <a:r>
              <a:rPr lang="en-US" sz="2400" i="1" u="sng" dirty="0">
                <a:solidFill>
                  <a:schemeClr val="bg1"/>
                </a:solidFill>
                <a:latin typeface="Bookman Old Style" panose="02050604050505020204" pitchFamily="18" charset="0"/>
              </a:rPr>
              <a:t>some</a:t>
            </a:r>
          </a:p>
          <a:p>
            <a:pPr marL="914400" lvl="1" indent="-457200">
              <a:buFont typeface="+mj-lt"/>
              <a:buAutoNum type="arabicPeriod"/>
            </a:pPr>
            <a:r>
              <a:rPr lang="en-US" sz="2400" i="1" dirty="0">
                <a:solidFill>
                  <a:schemeClr val="bg1"/>
                </a:solidFill>
                <a:latin typeface="Bookman Old Style" panose="02050604050505020204" pitchFamily="18" charset="0"/>
              </a:rPr>
              <a:t>Held back – but gave impression doing their best</a:t>
            </a:r>
          </a:p>
        </p:txBody>
      </p:sp>
    </p:spTree>
    <p:extLst>
      <p:ext uri="{BB962C8B-B14F-4D97-AF65-F5344CB8AC3E}">
        <p14:creationId xmlns:p14="http://schemas.microsoft.com/office/powerpoint/2010/main" val="3601388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A Holdout</a:t>
            </a: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V.</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305800" cy="984885"/>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latin typeface="Bookman Old Style" panose="02050604050505020204" pitchFamily="18" charset="0"/>
              </a:rPr>
              <a:t>They pretended to be doing more than they were</a:t>
            </a:r>
          </a:p>
          <a:p>
            <a:pPr marL="457200" indent="-457200">
              <a:buFont typeface="+mj-lt"/>
              <a:buAutoNum type="alphaUcPeriod"/>
            </a:pPr>
            <a:endParaRPr lang="en-US" sz="1000" dirty="0">
              <a:solidFill>
                <a:srgbClr val="FFFF99"/>
              </a:solidFill>
              <a:latin typeface="Bookman Old Style" panose="02050604050505020204" pitchFamily="18" charset="0"/>
            </a:endParaRPr>
          </a:p>
          <a:p>
            <a:pPr marL="457200" indent="-457200">
              <a:buFont typeface="+mj-lt"/>
              <a:buAutoNum type="alphaUcPeriod"/>
            </a:pPr>
            <a:r>
              <a:rPr lang="en-US" sz="2400" dirty="0">
                <a:solidFill>
                  <a:srgbClr val="FFFF99"/>
                </a:solidFill>
                <a:latin typeface="Bookman Old Style" panose="02050604050505020204" pitchFamily="18" charset="0"/>
              </a:rPr>
              <a:t>Could we be holding back?</a:t>
            </a:r>
          </a:p>
        </p:txBody>
      </p:sp>
      <p:sp>
        <p:nvSpPr>
          <p:cNvPr id="6" name="TextBox 5"/>
          <p:cNvSpPr txBox="1"/>
          <p:nvPr/>
        </p:nvSpPr>
        <p:spPr>
          <a:xfrm>
            <a:off x="990600" y="3733800"/>
            <a:ext cx="7239000" cy="1846659"/>
          </a:xfrm>
          <a:prstGeom prst="rect">
            <a:avLst/>
          </a:prstGeom>
          <a:solidFill>
            <a:schemeClr val="accent3">
              <a:lumMod val="40000"/>
              <a:lumOff val="60000"/>
            </a:schemeClr>
          </a:solidFill>
          <a:scene3d>
            <a:camera prst="orthographicFront"/>
            <a:lightRig rig="threePt" dir="t"/>
          </a:scene3d>
          <a:sp3d>
            <a:bevelT/>
          </a:sp3d>
        </p:spPr>
        <p:txBody>
          <a:bodyPr wrap="square" rtlCol="0">
            <a:spAutoFit/>
          </a:bodyPr>
          <a:lstStyle/>
          <a:p>
            <a:r>
              <a:rPr lang="en-US" sz="2400" dirty="0"/>
              <a:t>“We too may be pretending with a few outward deeds to be giving the Lord the best we have, when in reality we are holding back (Gal. 6:7-8).”</a:t>
            </a:r>
          </a:p>
          <a:p>
            <a:endParaRPr lang="en-US" sz="2400" dirty="0"/>
          </a:p>
          <a:p>
            <a:pPr algn="r"/>
            <a:r>
              <a:rPr lang="en-US" i="1" dirty="0"/>
              <a:t>R. </a:t>
            </a:r>
            <a:r>
              <a:rPr lang="en-US" i="1" dirty="0" err="1"/>
              <a:t>Harkrider</a:t>
            </a:r>
            <a:r>
              <a:rPr lang="en-US" i="1" dirty="0"/>
              <a:t>, </a:t>
            </a:r>
            <a:r>
              <a:rPr lang="en-US" dirty="0"/>
              <a:t>Acts</a:t>
            </a:r>
            <a:r>
              <a:rPr lang="en-US" i="1" dirty="0"/>
              <a:t>, 53</a:t>
            </a:r>
          </a:p>
        </p:txBody>
      </p:sp>
    </p:spTree>
    <p:extLst>
      <p:ext uri="{BB962C8B-B14F-4D97-AF65-F5344CB8AC3E}">
        <p14:creationId xmlns:p14="http://schemas.microsoft.com/office/powerpoint/2010/main" val="572942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A Holdout</a:t>
            </a: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V.</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305800" cy="3200876"/>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They pretended to be doing more than they were</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Could we be holding back?</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Worship – leave impression – that come all we can – yet holding back</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Giving – “I don’t have any to give”</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“I can’t” – “I’m afraid” (Matt. 25)</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“Too busy – don’t have time” – “I work”</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“Let someone else do it”</a:t>
            </a:r>
          </a:p>
        </p:txBody>
      </p:sp>
    </p:spTree>
    <p:extLst>
      <p:ext uri="{BB962C8B-B14F-4D97-AF65-F5344CB8AC3E}">
        <p14:creationId xmlns:p14="http://schemas.microsoft.com/office/powerpoint/2010/main" val="2413650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fade">
                                      <p:cBhvr>
                                        <p:cTn id="28" dur="1000"/>
                                        <p:tgtEl>
                                          <p:spTgt spid="5">
                                            <p:txEl>
                                              <p:pRg st="7" end="7"/>
                                            </p:txEl>
                                          </p:spTgt>
                                        </p:tgtEl>
                                      </p:cBhvr>
                                    </p:animEffect>
                                    <p:anim calcmode="lin" valueType="num">
                                      <p:cBhvr>
                                        <p:cTn id="29"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3785652"/>
          </a:xfrm>
          <a:prstGeom prst="rect">
            <a:avLst/>
          </a:prstGeom>
          <a:noFill/>
        </p:spPr>
        <p:txBody>
          <a:bodyPr wrap="square" rtlCol="0">
            <a:spAutoFit/>
          </a:bodyPr>
          <a:lstStyle/>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an Accomplice</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Men Pleasers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 Holdout</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Disciplined</a:t>
            </a: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818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Disciplined</a:t>
            </a:r>
          </a:p>
        </p:txBody>
      </p:sp>
      <p:sp>
        <p:nvSpPr>
          <p:cNvPr id="3" name="Rounded Rectangle 2"/>
          <p:cNvSpPr/>
          <p:nvPr/>
        </p:nvSpPr>
        <p:spPr>
          <a:xfrm>
            <a:off x="304800" y="-228600"/>
            <a:ext cx="13716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VI.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458200" cy="1569660"/>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latin typeface="Bookman Old Style" panose="02050604050505020204" pitchFamily="18" charset="0"/>
              </a:rPr>
              <a:t>This is a case of church discipline – though not withdrawing</a:t>
            </a:r>
          </a:p>
          <a:p>
            <a:pPr marL="914400" lvl="1" indent="-457200">
              <a:buFont typeface="+mj-lt"/>
              <a:buAutoNum type="arabicPeriod"/>
            </a:pPr>
            <a:r>
              <a:rPr lang="en-US" sz="2400" i="1" dirty="0">
                <a:solidFill>
                  <a:schemeClr val="bg1"/>
                </a:solidFill>
                <a:latin typeface="Bookman Old Style" panose="02050604050505020204" pitchFamily="18" charset="0"/>
              </a:rPr>
              <a:t>Sin was dealt with </a:t>
            </a:r>
          </a:p>
          <a:p>
            <a:pPr marL="914400" lvl="1" indent="-457200">
              <a:buFont typeface="+mj-lt"/>
              <a:buAutoNum type="arabicPeriod"/>
            </a:pPr>
            <a:r>
              <a:rPr lang="en-US" sz="2400" i="1" dirty="0">
                <a:solidFill>
                  <a:schemeClr val="bg1"/>
                </a:solidFill>
                <a:latin typeface="Bookman Old Style" panose="02050604050505020204" pitchFamily="18" charset="0"/>
              </a:rPr>
              <a:t>Some of same results were obtained (1 Cor. 5:6-7)</a:t>
            </a:r>
          </a:p>
        </p:txBody>
      </p:sp>
    </p:spTree>
    <p:extLst>
      <p:ext uri="{BB962C8B-B14F-4D97-AF65-F5344CB8AC3E}">
        <p14:creationId xmlns:p14="http://schemas.microsoft.com/office/powerpoint/2010/main" val="2467402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a:solidFill>
                  <a:srgbClr val="EEECE1">
                    <a:lumMod val="75000"/>
                  </a:srgbClr>
                </a:solidFill>
                <a:effectLst>
                  <a:innerShdw blurRad="63500" dist="50800" dir="13500000">
                    <a:prstClr val="black">
                      <a:alpha val="50000"/>
                    </a:prstClr>
                  </a:innerShdw>
                </a:effectLst>
                <a:latin typeface="Bookman Old Style" pitchFamily="18" charset="0"/>
              </a:rPr>
              <a:t>Disciplined</a:t>
            </a:r>
          </a:p>
        </p:txBody>
      </p:sp>
      <p:sp>
        <p:nvSpPr>
          <p:cNvPr id="3" name="Rounded Rectangle 2"/>
          <p:cNvSpPr/>
          <p:nvPr/>
        </p:nvSpPr>
        <p:spPr>
          <a:xfrm>
            <a:off x="304800" y="-228600"/>
            <a:ext cx="13716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a:solidFill>
                  <a:prstClr val="white">
                    <a:lumMod val="50000"/>
                  </a:prstClr>
                </a:solidFill>
                <a:effectLst>
                  <a:innerShdw blurRad="63500" dist="38100" dir="13500000">
                    <a:prstClr val="black">
                      <a:alpha val="75000"/>
                    </a:prstClr>
                  </a:innerShdw>
                </a:effectLst>
                <a:latin typeface="Bookman Old Style" pitchFamily="18" charset="0"/>
              </a:rPr>
              <a:t>VI.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458200" cy="3724096"/>
          </a:xfrm>
          <a:prstGeom prst="rect">
            <a:avLst/>
          </a:prstGeom>
          <a:noFill/>
        </p:spPr>
        <p:txBody>
          <a:bodyPr wrap="square" rtlCol="0">
            <a:spAutoFit/>
          </a:bodyPr>
          <a:lstStyle/>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This is a case of church discipline – though not withdrawing</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Church was purified – cleansed of hypocrisy</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Effect – people feared (vv. 5, 11)</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Learn sin will not be tolerated</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Learn that God is not one with whom men can trifle</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Stirs the rest to sincerity of action</a:t>
            </a:r>
          </a:p>
          <a:p>
            <a:pPr marL="914400" lvl="1" indent="-457200">
              <a:buFont typeface="+mj-lt"/>
              <a:buAutoNum type="arabicPeriod"/>
            </a:pP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Caused respect in the community (cf. vv. 13-14)</a:t>
            </a:r>
          </a:p>
        </p:txBody>
      </p:sp>
    </p:spTree>
    <p:extLst>
      <p:ext uri="{BB962C8B-B14F-4D97-AF65-F5344CB8AC3E}">
        <p14:creationId xmlns:p14="http://schemas.microsoft.com/office/powerpoint/2010/main" val="4157807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fade">
                                      <p:cBhvr>
                                        <p:cTn id="28" dur="1000"/>
                                        <p:tgtEl>
                                          <p:spTgt spid="5">
                                            <p:txEl>
                                              <p:pRg st="7" end="7"/>
                                            </p:txEl>
                                          </p:spTgt>
                                        </p:tgtEl>
                                      </p:cBhvr>
                                    </p:animEffect>
                                    <p:anim calcmode="lin" valueType="num">
                                      <p:cBhvr>
                                        <p:cTn id="29"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3785652"/>
          </a:xfrm>
          <a:prstGeom prst="rect">
            <a:avLst/>
          </a:prstGeom>
          <a:noFill/>
        </p:spPr>
        <p:txBody>
          <a:bodyPr wrap="square" rtlCol="0">
            <a:spAutoFit/>
          </a:bodyPr>
          <a:lstStyle/>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an Accomplice</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Men Pleasers</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 Holdout</a:t>
            </a:r>
          </a:p>
          <a:p>
            <a:pPr marL="857250" indent="-857250">
              <a:buFont typeface="+mj-lt"/>
              <a:buAutoNum type="romanUcPeriod"/>
            </a:pPr>
            <a:r>
              <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Disciplined</a:t>
            </a: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56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FF61F6A-BDC6-4EA7-9CA9-B6E0B39281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3-D tiles with texture</Template>
  <TotalTime>3664</TotalTime>
  <Words>1804</Words>
  <Application>Microsoft Office PowerPoint</Application>
  <PresentationFormat>On-screen Show (4:3)</PresentationFormat>
  <Paragraphs>226</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 Narrow</vt:lpstr>
      <vt:lpstr>Bookman Old Style</vt:lpstr>
      <vt:lpstr>Arial</vt:lpstr>
      <vt:lpstr>Calibri</vt:lpstr>
      <vt:lpstr>Times New Roman</vt:lpstr>
      <vt:lpstr>9_Office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keywords/>
  <cp:lastModifiedBy>Donnie V. Rader</cp:lastModifiedBy>
  <cp:revision>47</cp:revision>
  <cp:lastPrinted>2022-11-06T20:44:05Z</cp:lastPrinted>
  <dcterms:created xsi:type="dcterms:W3CDTF">2014-01-31T16:57:33Z</dcterms:created>
  <dcterms:modified xsi:type="dcterms:W3CDTF">2022-11-06T20:48:17Z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TC019192529991</vt:lpwstr>
  </property>
</Properties>
</file>