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84" r:id="rId2"/>
    <p:sldMasterId id="2147483672" r:id="rId3"/>
    <p:sldMasterId id="2147483696" r:id="rId4"/>
    <p:sldMasterId id="2147483709" r:id="rId5"/>
  </p:sldMasterIdLst>
  <p:sldIdLst>
    <p:sldId id="256" r:id="rId6"/>
    <p:sldId id="257" r:id="rId7"/>
    <p:sldId id="305" r:id="rId8"/>
    <p:sldId id="258" r:id="rId9"/>
    <p:sldId id="306" r:id="rId10"/>
    <p:sldId id="311" r:id="rId11"/>
    <p:sldId id="315" r:id="rId12"/>
    <p:sldId id="307" r:id="rId13"/>
    <p:sldId id="312" r:id="rId14"/>
    <p:sldId id="293" r:id="rId15"/>
    <p:sldId id="316" r:id="rId16"/>
    <p:sldId id="295" r:id="rId17"/>
    <p:sldId id="317" r:id="rId18"/>
    <p:sldId id="308" r:id="rId19"/>
    <p:sldId id="313" r:id="rId20"/>
    <p:sldId id="318" r:id="rId21"/>
    <p:sldId id="309" r:id="rId22"/>
    <p:sldId id="314" r:id="rId23"/>
    <p:sldId id="298" r:id="rId24"/>
    <p:sldId id="272" r:id="rId25"/>
    <p:sldId id="300" r:id="rId26"/>
    <p:sldId id="319" r:id="rId27"/>
    <p:sldId id="302" r:id="rId28"/>
    <p:sldId id="303" r:id="rId29"/>
    <p:sldId id="304" r:id="rId30"/>
    <p:sldId id="321" r:id="rId31"/>
    <p:sldId id="322" r:id="rId32"/>
    <p:sldId id="323" r:id="rId33"/>
    <p:sldId id="324" r:id="rId34"/>
    <p:sldId id="320" r:id="rId35"/>
    <p:sldId id="325" r:id="rId36"/>
    <p:sldId id="326" r:id="rId37"/>
    <p:sldId id="327" r:id="rId38"/>
    <p:sldId id="328" r:id="rId39"/>
    <p:sldId id="329" r:id="rId40"/>
    <p:sldId id="330" r:id="rId41"/>
    <p:sldId id="331" r:id="rId42"/>
    <p:sldId id="310" r:id="rId43"/>
  </p:sldIdLst>
  <p:sldSz cx="9144000" cy="6858000" type="screen4x3"/>
  <p:notesSz cx="7010400" cy="9296400"/>
  <p:embeddedFontLst>
    <p:embeddedFont>
      <p:font typeface="Calibri" panose="020F0502020204030204" pitchFamily="34" charset="0"/>
      <p:regular r:id="rId44"/>
      <p:bold r:id="rId45"/>
      <p:italic r:id="rId46"/>
      <p:boldItalic r:id="rId47"/>
    </p:embeddedFont>
    <p:embeddedFont>
      <p:font typeface="Calibri Light" panose="020F0302020204030204" pitchFamily="34" charset="0"/>
      <p:regular r:id="rId48"/>
      <p:italic r:id="rId49"/>
    </p:embeddedFont>
    <p:embeddedFont>
      <p:font typeface="Georgia Pro Cond Semibold" panose="02040706050405020303" pitchFamily="18" charset="0"/>
      <p:bold r:id="rId50"/>
      <p:boldItalic r:id="rId51"/>
    </p:embeddedFont>
    <p:embeddedFont>
      <p:font typeface="Microsoft Sans Serif" panose="020B0604020202020204" pitchFamily="34" charset="0"/>
      <p:regular r:id="rId52"/>
    </p:embeddedFont>
    <p:embeddedFont>
      <p:font typeface="Tahoma" panose="020B0604030504040204" pitchFamily="34" charset="0"/>
      <p:regular r:id="rId53"/>
      <p:bold r:id="rId5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BD7860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BACAD2-AA3B-413C-9B9B-5E3C60866B09}" v="1975" dt="2022-11-27T21:21:57.3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79" d="100"/>
          <a:sy n="79" d="100"/>
        </p:scale>
        <p:origin x="25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presProps" Target="pres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font" Target="fonts/font2.fntdata"/><Relationship Id="rId53" Type="http://schemas.openxmlformats.org/officeDocument/2006/relationships/font" Target="fonts/font10.fntdata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font" Target="fonts/font5.fntdata"/><Relationship Id="rId56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font" Target="fonts/font3.fntdata"/><Relationship Id="rId59" Type="http://schemas.microsoft.com/office/2015/10/relationships/revisionInfo" Target="revisionInfo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font" Target="fonts/font6.fntdata"/><Relationship Id="rId57" Type="http://schemas.openxmlformats.org/officeDocument/2006/relationships/theme" Target="theme/theme1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font" Target="fonts/font1.fntdata"/><Relationship Id="rId52" Type="http://schemas.openxmlformats.org/officeDocument/2006/relationships/font" Target="fonts/font9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559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110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720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7437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5216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3900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502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1873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2957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8408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0964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0242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282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0782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186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4059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2679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990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959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4318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649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9717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8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9158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7515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7054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091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680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5051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6800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5062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6831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8595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4727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125" y="219075"/>
            <a:ext cx="87249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447800"/>
            <a:ext cx="7315200" cy="4267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678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8938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125" y="219075"/>
            <a:ext cx="87249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1447800"/>
            <a:ext cx="3581400" cy="4267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447800"/>
            <a:ext cx="3581400" cy="4267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922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751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125" y="219075"/>
            <a:ext cx="87249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01905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831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2629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20543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125" y="219075"/>
            <a:ext cx="87249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1447800"/>
            <a:ext cx="7315200" cy="4267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9717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19075"/>
            <a:ext cx="2181225" cy="54959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8125" y="219075"/>
            <a:ext cx="6391275" cy="54959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369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A6CDD91-2748-4936-8969-BC5D6085BE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458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/>
              <a:ahLst/>
              <a:cxnLst>
                <a:cxn ang="0">
                  <a:pos x="5311" y="3209"/>
                </a:cxn>
                <a:cxn ang="0">
                  <a:pos x="0" y="3689"/>
                </a:cxn>
                <a:cxn ang="0">
                  <a:pos x="0" y="9"/>
                </a:cxn>
                <a:cxn ang="0">
                  <a:pos x="5328" y="0"/>
                </a:cxn>
                <a:cxn ang="0">
                  <a:pos x="5311" y="320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6805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680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181B45-AFFF-4A38-B9BE-F7CA6A636E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260923"/>
      </p:ext>
    </p:extLst>
  </p:cSld>
  <p:clrMapOvr>
    <a:masterClrMapping/>
  </p:clrMapOvr>
  <p:transition spd="med">
    <p:wipe dir="r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A9B92-D3DA-48FB-B2BF-7CF23F80A7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165874"/>
      </p:ext>
    </p:extLst>
  </p:cSld>
  <p:clrMapOvr>
    <a:masterClrMapping/>
  </p:clrMapOvr>
  <p:transition spd="med">
    <p:wipe dir="r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6CC2AF-4DB3-4005-A915-115BE8AE89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925650"/>
      </p:ext>
    </p:extLst>
  </p:cSld>
  <p:clrMapOvr>
    <a:masterClrMapping/>
  </p:clrMapOvr>
  <p:transition spd="med">
    <p:wipe dir="r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5BB16C-3CBB-47A8-B222-E2DA39A12D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112826"/>
      </p:ext>
    </p:extLst>
  </p:cSld>
  <p:clrMapOvr>
    <a:masterClrMapping/>
  </p:clrMapOvr>
  <p:transition spd="med">
    <p:wipe dir="r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65AE9E-B5C5-4DA4-B920-5420F51C27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038508"/>
      </p:ext>
    </p:extLst>
  </p:cSld>
  <p:clrMapOvr>
    <a:masterClrMapping/>
  </p:clrMapOvr>
  <p:transition spd="med">
    <p:wipe dir="r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955EF6-00ED-4EA0-AC4E-110CE6DC63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113820"/>
      </p:ext>
    </p:extLst>
  </p:cSld>
  <p:clrMapOvr>
    <a:masterClrMapping/>
  </p:clrMapOvr>
  <p:transition spd="med">
    <p:wipe dir="r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72BFA4-B02A-4B8E-92DD-C831BF816D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870022"/>
      </p:ext>
    </p:extLst>
  </p:cSld>
  <p:clrMapOvr>
    <a:masterClrMapping/>
  </p:clrMapOvr>
  <p:transition spd="med">
    <p:wipe dir="r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132F42-4F93-4E35-A907-2CA88AF767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97374"/>
      </p:ext>
    </p:extLst>
  </p:cSld>
  <p:clrMapOvr>
    <a:masterClrMapping/>
  </p:clrMapOvr>
  <p:transition spd="med">
    <p:wipe dir="r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A17B7E-5B1C-4642-BED6-470526F830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426388"/>
      </p:ext>
    </p:extLst>
  </p:cSld>
  <p:clrMapOvr>
    <a:masterClrMapping/>
  </p:clrMapOvr>
  <p:transition spd="med">
    <p:wipe dir="r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0B0543-0B1E-49B9-B654-C8584B4E4E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238857"/>
      </p:ext>
    </p:extLst>
  </p:cSld>
  <p:clrMapOvr>
    <a:masterClrMapping/>
  </p:clrMapOvr>
  <p:transition spd="med">
    <p:wipe dir="r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0542FB-806C-4CF4-91B3-F8391F6EF2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562187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FDFCB-C36E-4D99-9AF2-7AFB269F6961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-up of a book&#10;&#10;Description automatically generated with medium confidence">
            <a:extLst>
              <a:ext uri="{FF2B5EF4-FFF2-40B4-BE49-F238E27FC236}">
                <a16:creationId xmlns:a16="http://schemas.microsoft.com/office/drawing/2014/main" id="{4DEF9744-0130-F1B1-BD24-989CAB1A18D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75" y="1517602"/>
            <a:ext cx="3457575" cy="15430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0076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FDFCB-C36E-4D99-9AF2-7AFB269F6961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-up of a book&#10;&#10;Description automatically generated with medium confidence">
            <a:extLst>
              <a:ext uri="{FF2B5EF4-FFF2-40B4-BE49-F238E27FC236}">
                <a16:creationId xmlns:a16="http://schemas.microsoft.com/office/drawing/2014/main" id="{4DEF9744-0130-F1B1-BD24-989CAB1A18D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24" y="5079502"/>
            <a:ext cx="3457575" cy="15430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161690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FDFCB-C36E-4D99-9AF2-7AFB269F6961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009697B-1AC6-0175-9C35-D3F638D59B8E}"/>
              </a:ext>
            </a:extLst>
          </p:cNvPr>
          <p:cNvCxnSpPr/>
          <p:nvPr userDrawn="1"/>
        </p:nvCxnSpPr>
        <p:spPr>
          <a:xfrm>
            <a:off x="628650" y="2057400"/>
            <a:ext cx="0" cy="4609214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DB1DD8E-4C91-1EA9-0E1B-CD89AB58E9F0}"/>
              </a:ext>
            </a:extLst>
          </p:cNvPr>
          <p:cNvCxnSpPr/>
          <p:nvPr userDrawn="1"/>
        </p:nvCxnSpPr>
        <p:spPr>
          <a:xfrm>
            <a:off x="2200940" y="1735931"/>
            <a:ext cx="6314410" cy="0"/>
          </a:xfrm>
          <a:prstGeom prst="line">
            <a:avLst/>
          </a:prstGeom>
          <a:ln w="57150"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close-up of a book&#10;&#10;Description automatically generated with medium confidence">
            <a:extLst>
              <a:ext uri="{FF2B5EF4-FFF2-40B4-BE49-F238E27FC236}">
                <a16:creationId xmlns:a16="http://schemas.microsoft.com/office/drawing/2014/main" id="{4DEF9744-0130-F1B1-BD24-989CAB1A18D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7" y="1194899"/>
            <a:ext cx="2424627" cy="10820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980876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455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2">
                        <a:gamma/>
                        <a:tint val="26667"/>
                        <a:invGamma/>
                      </a:schemeClr>
                    </a:gs>
                    <a:gs pos="100000">
                      <a:schemeClr val="bg2">
                        <a:alpha val="14999"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Straight Connector 3"/>
          <p:cNvCxnSpPr/>
          <p:nvPr userDrawn="1"/>
        </p:nvCxnSpPr>
        <p:spPr bwMode="auto">
          <a:xfrm>
            <a:off x="2045537" y="0"/>
            <a:ext cx="1" cy="6858000"/>
          </a:xfrm>
          <a:prstGeom prst="lin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3810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952759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75779" name="Freeform 3"/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0" name="Freeform 4"/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/>
              <a:ahLst/>
              <a:cxnLst>
                <a:cxn ang="0">
                  <a:pos x="4560" y="932"/>
                </a:cxn>
                <a:cxn ang="0">
                  <a:pos x="0" y="1199"/>
                </a:cxn>
                <a:cxn ang="0">
                  <a:pos x="0" y="0"/>
                </a:cxn>
                <a:cxn ang="0">
                  <a:pos x="4562" y="0"/>
                </a:cxn>
                <a:cxn ang="0">
                  <a:pos x="4560" y="932"/>
                </a:cxn>
                <a:cxn ang="0">
                  <a:pos x="4560" y="932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578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5782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5783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578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578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6658CB54-3111-43B0-A65E-45A125F58B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0737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ransition spd="med">
    <p:wipe dir="r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52.x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2.bin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AAF4A28-4380-0C85-8978-F385A7F26FB1}"/>
              </a:ext>
            </a:extLst>
          </p:cNvPr>
          <p:cNvSpPr txBox="1"/>
          <p:nvPr/>
        </p:nvSpPr>
        <p:spPr>
          <a:xfrm>
            <a:off x="0" y="338866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Does It Matter?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B032BB-8431-A48B-57B0-05436FEAE867}"/>
              </a:ext>
            </a:extLst>
          </p:cNvPr>
          <p:cNvSpPr txBox="1"/>
          <p:nvPr/>
        </p:nvSpPr>
        <p:spPr>
          <a:xfrm>
            <a:off x="1640542" y="3603812"/>
            <a:ext cx="647072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dirty="0">
                <a:latin typeface="Georgia Pro Cond Semibold" panose="02040706050405020303" pitchFamily="18" charset="0"/>
              </a:rPr>
              <a:t> What we believe?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latin typeface="Georgia Pro Cond Semibold" panose="02040706050405020303" pitchFamily="18" charset="0"/>
              </a:rPr>
              <a:t> About Authority?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latin typeface="Georgia Pro Cond Semibold" panose="02040706050405020303" pitchFamily="18" charset="0"/>
              </a:rPr>
              <a:t> Which Church?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latin typeface="Georgia Pro Cond Semibold" panose="02040706050405020303" pitchFamily="18" charset="0"/>
              </a:rPr>
              <a:t> Which Church of Christ?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latin typeface="Georgia Pro Cond Semibold" panose="02040706050405020303" pitchFamily="18" charset="0"/>
              </a:rPr>
              <a:t> About Fellowship?</a:t>
            </a:r>
          </a:p>
        </p:txBody>
      </p:sp>
    </p:spTree>
    <p:extLst>
      <p:ext uri="{BB962C8B-B14F-4D97-AF65-F5344CB8AC3E}">
        <p14:creationId xmlns:p14="http://schemas.microsoft.com/office/powerpoint/2010/main" val="32985395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45FF38-8EBA-63A5-DDBF-6029447CAE5D}"/>
              </a:ext>
            </a:extLst>
          </p:cNvPr>
          <p:cNvSpPr txBox="1"/>
          <p:nvPr/>
        </p:nvSpPr>
        <p:spPr>
          <a:xfrm>
            <a:off x="0" y="43031"/>
            <a:ext cx="914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Does It Matter</a:t>
            </a:r>
          </a:p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About Authority?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96E1B0-9CBC-4791-F2A9-C261D2D0D28B}"/>
              </a:ext>
            </a:extLst>
          </p:cNvPr>
          <p:cNvSpPr txBox="1"/>
          <p:nvPr/>
        </p:nvSpPr>
        <p:spPr>
          <a:xfrm>
            <a:off x="696558" y="2166689"/>
            <a:ext cx="813547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World has little regard for authority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200" i="1" dirty="0"/>
              <a:t>Home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200" i="1" dirty="0"/>
              <a:t>School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200" i="1" dirty="0"/>
              <a:t>Work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200" i="1" dirty="0"/>
              <a:t>Religious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en-US" sz="800" i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Jesus connected </a:t>
            </a:r>
            <a:r>
              <a:rPr lang="en-US" sz="2400" u="sng" dirty="0"/>
              <a:t>faith</a:t>
            </a:r>
            <a:r>
              <a:rPr lang="en-US" sz="2400" dirty="0"/>
              <a:t> and </a:t>
            </a:r>
            <a:r>
              <a:rPr lang="en-US" sz="2400" u="sng" dirty="0"/>
              <a:t>respect for authority</a:t>
            </a:r>
            <a:r>
              <a:rPr lang="en-US" sz="2400" dirty="0"/>
              <a:t> (Matt. 8:5-10)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8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Authority is the basis and foundation for all the rest</a:t>
            </a:r>
          </a:p>
        </p:txBody>
      </p:sp>
    </p:spTree>
    <p:extLst>
      <p:ext uri="{BB962C8B-B14F-4D97-AF65-F5344CB8AC3E}">
        <p14:creationId xmlns:p14="http://schemas.microsoft.com/office/powerpoint/2010/main" val="37112652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45FF38-8EBA-63A5-DDBF-6029447CAE5D}"/>
              </a:ext>
            </a:extLst>
          </p:cNvPr>
          <p:cNvSpPr txBox="1"/>
          <p:nvPr/>
        </p:nvSpPr>
        <p:spPr>
          <a:xfrm>
            <a:off x="0" y="43031"/>
            <a:ext cx="914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Does It Matter</a:t>
            </a:r>
          </a:p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About Authority?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C59D5E-7C68-3610-C4E8-0862ED9CB559}"/>
              </a:ext>
            </a:extLst>
          </p:cNvPr>
          <p:cNvSpPr txBox="1"/>
          <p:nvPr/>
        </p:nvSpPr>
        <p:spPr>
          <a:xfrm>
            <a:off x="737795" y="2427578"/>
            <a:ext cx="7914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Man’s Rejection of Authority</a:t>
            </a:r>
          </a:p>
        </p:txBody>
      </p:sp>
    </p:spTree>
    <p:extLst>
      <p:ext uri="{BB962C8B-B14F-4D97-AF65-F5344CB8AC3E}">
        <p14:creationId xmlns:p14="http://schemas.microsoft.com/office/powerpoint/2010/main" val="26320549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9FA505-69AB-2108-D07B-3B61FCC51549}"/>
              </a:ext>
            </a:extLst>
          </p:cNvPr>
          <p:cNvSpPr txBox="1"/>
          <p:nvPr/>
        </p:nvSpPr>
        <p:spPr>
          <a:xfrm>
            <a:off x="1219199" y="2299497"/>
            <a:ext cx="792480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Man wants to follow his own authority</a:t>
            </a:r>
          </a:p>
          <a:p>
            <a:pPr marL="457200" indent="-457200" algn="l">
              <a:buFont typeface="+mj-lt"/>
              <a:buAutoNum type="alphaUcPeriod"/>
            </a:pPr>
            <a:endParaRPr lang="en-US" sz="800" u="sng" dirty="0">
              <a:solidFill>
                <a:srgbClr val="00000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Judges 21:25 – every man did right in own eyes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Jer. 10:23 – man wants to direct own footsteps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Prov. 3:5-6 – man wants to lean on own understanding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Prov. 14:12 – way that seems right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Matt. 7:23-24 – wonder why his religious actions are not accepted</a:t>
            </a:r>
          </a:p>
          <a:p>
            <a:pPr marL="914400" lvl="1" indent="-457200">
              <a:buFont typeface="+mj-lt"/>
              <a:buAutoNum type="arabicPeriod"/>
            </a:pPr>
            <a:endParaRPr lang="en-US" sz="800" i="1" dirty="0">
              <a:solidFill>
                <a:srgbClr val="000000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When man follows his own authority – is a rejection of God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Num. 20:12 – Moses was guilty of unbelief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1 Sam. 15:22-23 – Saul was guilty of rebellion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8E491D-CB81-FB65-5B2D-CD5FA0734B3F}"/>
              </a:ext>
            </a:extLst>
          </p:cNvPr>
          <p:cNvSpPr txBox="1"/>
          <p:nvPr/>
        </p:nvSpPr>
        <p:spPr>
          <a:xfrm>
            <a:off x="1219199" y="485822"/>
            <a:ext cx="7914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Man’s Rejection of Authority</a:t>
            </a:r>
          </a:p>
        </p:txBody>
      </p:sp>
    </p:spTree>
    <p:extLst>
      <p:ext uri="{BB962C8B-B14F-4D97-AF65-F5344CB8AC3E}">
        <p14:creationId xmlns:p14="http://schemas.microsoft.com/office/powerpoint/2010/main" val="38497271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45FF38-8EBA-63A5-DDBF-6029447CAE5D}"/>
              </a:ext>
            </a:extLst>
          </p:cNvPr>
          <p:cNvSpPr txBox="1"/>
          <p:nvPr/>
        </p:nvSpPr>
        <p:spPr>
          <a:xfrm>
            <a:off x="0" y="43031"/>
            <a:ext cx="914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Does It Matter</a:t>
            </a:r>
          </a:p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About Authority?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C59D5E-7C68-3610-C4E8-0862ED9CB559}"/>
              </a:ext>
            </a:extLst>
          </p:cNvPr>
          <p:cNvSpPr txBox="1"/>
          <p:nvPr/>
        </p:nvSpPr>
        <p:spPr>
          <a:xfrm>
            <a:off x="737795" y="2427578"/>
            <a:ext cx="79145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Man’s Rejection of Authority</a:t>
            </a:r>
          </a:p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God’s Order of Authority</a:t>
            </a:r>
          </a:p>
        </p:txBody>
      </p:sp>
    </p:spTree>
    <p:extLst>
      <p:ext uri="{BB962C8B-B14F-4D97-AF65-F5344CB8AC3E}">
        <p14:creationId xmlns:p14="http://schemas.microsoft.com/office/powerpoint/2010/main" val="9461985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9FA505-69AB-2108-D07B-3B61FCC51549}"/>
              </a:ext>
            </a:extLst>
          </p:cNvPr>
          <p:cNvSpPr txBox="1"/>
          <p:nvPr/>
        </p:nvSpPr>
        <p:spPr>
          <a:xfrm>
            <a:off x="1219199" y="2299497"/>
            <a:ext cx="776343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God (because he is God) has authority over man</a:t>
            </a:r>
          </a:p>
          <a:p>
            <a:pPr marL="457200" indent="-457200" algn="l">
              <a:buFont typeface="+mj-lt"/>
              <a:buAutoNum type="alphaUcPeriod"/>
            </a:pPr>
            <a:endParaRPr lang="en-US" sz="800" u="sng" dirty="0">
              <a:solidFill>
                <a:srgbClr val="00000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God (Exo. 3:14; Rev. 4:8)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Creator (Gen. 1:1; Heb. 3:4)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Infinite in wisdom (Isa. 55:8-9)</a:t>
            </a:r>
          </a:p>
          <a:p>
            <a:pPr marL="914400" lvl="1" indent="-457200">
              <a:buFont typeface="+mj-lt"/>
              <a:buAutoNum type="arabicPeriod"/>
            </a:pPr>
            <a:endParaRPr lang="en-US" sz="800" i="1" dirty="0">
              <a:solidFill>
                <a:srgbClr val="000000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God has established an order of authority</a:t>
            </a:r>
            <a:r>
              <a:rPr lang="en-US" sz="2400" dirty="0">
                <a:solidFill>
                  <a:srgbClr val="000000"/>
                </a:solidFill>
              </a:rPr>
              <a:t> (1 Cor. 11:3)</a:t>
            </a:r>
            <a:endParaRPr lang="en-US" sz="2400" u="sng" dirty="0">
              <a:solidFill>
                <a:srgbClr val="0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146955-7821-782C-4DB9-951A33CA6F8E}"/>
              </a:ext>
            </a:extLst>
          </p:cNvPr>
          <p:cNvSpPr txBox="1"/>
          <p:nvPr/>
        </p:nvSpPr>
        <p:spPr>
          <a:xfrm>
            <a:off x="1202803" y="518095"/>
            <a:ext cx="7914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God’s Order of Authority</a:t>
            </a:r>
          </a:p>
        </p:txBody>
      </p:sp>
    </p:spTree>
    <p:extLst>
      <p:ext uri="{BB962C8B-B14F-4D97-AF65-F5344CB8AC3E}">
        <p14:creationId xmlns:p14="http://schemas.microsoft.com/office/powerpoint/2010/main" val="1450212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4">
            <a:extLst>
              <a:ext uri="{FF2B5EF4-FFF2-40B4-BE49-F238E27FC236}">
                <a16:creationId xmlns:a16="http://schemas.microsoft.com/office/drawing/2014/main" id="{4CF5BCB9-15D0-3944-F70D-0BD1DB624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33400"/>
            <a:ext cx="7848600" cy="2236788"/>
          </a:xfrm>
          <a:prstGeom prst="rect">
            <a:avLst/>
          </a:pr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u="sng">
                <a:solidFill>
                  <a:srgbClr val="000000"/>
                </a:solidFill>
                <a:latin typeface="Times New Roman" pitchFamily="18" charset="0"/>
              </a:rPr>
              <a:t>1 Cor 11:3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 b="1" u="sng">
              <a:solidFill>
                <a:srgbClr val="000000"/>
              </a:solidFill>
              <a:latin typeface="Times New Roman" pitchFamily="18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000000"/>
                </a:solidFill>
                <a:latin typeface="Times New Roman" pitchFamily="18" charset="0"/>
              </a:rPr>
              <a:t>“But I want you to know that the head of every man is Christ, the head of woman is man, and the head of Christ is God.”</a:t>
            </a:r>
          </a:p>
        </p:txBody>
      </p:sp>
      <p:sp>
        <p:nvSpPr>
          <p:cNvPr id="13" name="Oval 5">
            <a:extLst>
              <a:ext uri="{FF2B5EF4-FFF2-40B4-BE49-F238E27FC236}">
                <a16:creationId xmlns:a16="http://schemas.microsoft.com/office/drawing/2014/main" id="{AA41441F-806A-B30A-A1D7-4D4894F73A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895600"/>
            <a:ext cx="2743200" cy="9906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God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(Father)</a:t>
            </a:r>
          </a:p>
        </p:txBody>
      </p:sp>
      <p:sp>
        <p:nvSpPr>
          <p:cNvPr id="14" name="Oval 6">
            <a:extLst>
              <a:ext uri="{FF2B5EF4-FFF2-40B4-BE49-F238E27FC236}">
                <a16:creationId xmlns:a16="http://schemas.microsoft.com/office/drawing/2014/main" id="{EE509E17-16F2-24B2-840C-587CFB7C8A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3810000"/>
            <a:ext cx="2743200" cy="9906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Christ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(son)</a:t>
            </a:r>
          </a:p>
        </p:txBody>
      </p:sp>
      <p:sp>
        <p:nvSpPr>
          <p:cNvPr id="15" name="Oval 7">
            <a:extLst>
              <a:ext uri="{FF2B5EF4-FFF2-40B4-BE49-F238E27FC236}">
                <a16:creationId xmlns:a16="http://schemas.microsoft.com/office/drawing/2014/main" id="{3590FABC-86E8-4BCC-2536-A14AED857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724400"/>
            <a:ext cx="2743200" cy="9906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Man</a:t>
            </a:r>
            <a:endParaRPr kumimoji="0" lang="en-US" sz="2400" b="0" i="1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6" name="Oval 8">
            <a:extLst>
              <a:ext uri="{FF2B5EF4-FFF2-40B4-BE49-F238E27FC236}">
                <a16:creationId xmlns:a16="http://schemas.microsoft.com/office/drawing/2014/main" id="{7731DB33-712C-773A-F620-CD2A7AE1F8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5638800"/>
            <a:ext cx="2743200" cy="9906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Woman</a:t>
            </a:r>
            <a:endParaRPr kumimoji="0" lang="en-US" sz="2400" b="0" i="1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8744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45FF38-8EBA-63A5-DDBF-6029447CAE5D}"/>
              </a:ext>
            </a:extLst>
          </p:cNvPr>
          <p:cNvSpPr txBox="1"/>
          <p:nvPr/>
        </p:nvSpPr>
        <p:spPr>
          <a:xfrm>
            <a:off x="0" y="43031"/>
            <a:ext cx="914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Does It Matter</a:t>
            </a:r>
          </a:p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About Authority?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C59D5E-7C68-3610-C4E8-0862ED9CB559}"/>
              </a:ext>
            </a:extLst>
          </p:cNvPr>
          <p:cNvSpPr txBox="1"/>
          <p:nvPr/>
        </p:nvSpPr>
        <p:spPr>
          <a:xfrm>
            <a:off x="737795" y="2427578"/>
            <a:ext cx="79145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Man’s Rejection of Authority</a:t>
            </a:r>
          </a:p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God’s Order of Authority</a:t>
            </a:r>
          </a:p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 Submitting to Authority</a:t>
            </a:r>
          </a:p>
        </p:txBody>
      </p:sp>
    </p:spTree>
    <p:extLst>
      <p:ext uri="{BB962C8B-B14F-4D97-AF65-F5344CB8AC3E}">
        <p14:creationId xmlns:p14="http://schemas.microsoft.com/office/powerpoint/2010/main" val="30194977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9FA505-69AB-2108-D07B-3B61FCC51549}"/>
              </a:ext>
            </a:extLst>
          </p:cNvPr>
          <p:cNvSpPr txBox="1"/>
          <p:nvPr/>
        </p:nvSpPr>
        <p:spPr>
          <a:xfrm>
            <a:off x="1219199" y="2299497"/>
            <a:ext cx="77634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Those who acted without authority: Condemned</a:t>
            </a:r>
            <a:endParaRPr lang="en-US" sz="2400" dirty="0">
              <a:solidFill>
                <a:srgbClr val="000000"/>
              </a:solidFill>
            </a:endParaRPr>
          </a:p>
          <a:p>
            <a:pPr marL="457200" indent="-457200" algn="l">
              <a:buFont typeface="+mj-lt"/>
              <a:buAutoNum type="alphaUcPeriod"/>
            </a:pPr>
            <a:endParaRPr lang="en-US" sz="800" i="1" dirty="0">
              <a:solidFill>
                <a:srgbClr val="00000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Cain (Gen. 3:4-5; Heb. 11:4)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Nadab and Abihu (Lev. 10:1-2)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Believers in Christ (Matt. 7:23-24)</a:t>
            </a:r>
          </a:p>
          <a:p>
            <a:pPr marL="914400" lvl="1" indent="-457200">
              <a:buFont typeface="+mj-lt"/>
              <a:buAutoNum type="arabicPeriod"/>
            </a:pPr>
            <a:endParaRPr lang="en-US" sz="800" i="1" dirty="0">
              <a:solidFill>
                <a:srgbClr val="000000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God tells us we must have authority for all we do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Col. 3:17 –Do all things in the name of Christ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5379DC-6951-E843-1149-7F5E3F995BD1}"/>
              </a:ext>
            </a:extLst>
          </p:cNvPr>
          <p:cNvSpPr txBox="1"/>
          <p:nvPr/>
        </p:nvSpPr>
        <p:spPr>
          <a:xfrm>
            <a:off x="1219199" y="518093"/>
            <a:ext cx="7914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 Submitting to Authority</a:t>
            </a:r>
          </a:p>
        </p:txBody>
      </p:sp>
    </p:spTree>
    <p:extLst>
      <p:ext uri="{BB962C8B-B14F-4D97-AF65-F5344CB8AC3E}">
        <p14:creationId xmlns:p14="http://schemas.microsoft.com/office/powerpoint/2010/main" val="2822117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9" name="Picture 11" descr="MPj01850650000[1]"/>
          <p:cNvPicPr>
            <a:picLocks noChangeAspect="1" noChangeArrowheads="1"/>
          </p:cNvPicPr>
          <p:nvPr/>
        </p:nvPicPr>
        <p:blipFill>
          <a:blip r:embed="rId2" cstate="print"/>
          <a:srcRect l="8333" r="45833" b="34375"/>
          <a:stretch>
            <a:fillRect/>
          </a:stretch>
        </p:blipFill>
        <p:spPr bwMode="auto">
          <a:xfrm>
            <a:off x="-228600" y="3657600"/>
            <a:ext cx="16764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212" name="Text Box 4"/>
          <p:cNvSpPr txBox="1">
            <a:spLocks noChangeArrowheads="1"/>
          </p:cNvSpPr>
          <p:nvPr/>
        </p:nvSpPr>
        <p:spPr bwMode="auto">
          <a:xfrm>
            <a:off x="533400" y="304800"/>
            <a:ext cx="8229600" cy="1562100"/>
          </a:xfrm>
          <a:prstGeom prst="rect">
            <a:avLst/>
          </a:prstGeom>
          <a:solidFill>
            <a:schemeClr val="tx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25724" dir="2700000" algn="ctr" rotWithShape="0">
              <a:srgbClr val="0000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Col 3:17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17 And whatever you do in word or deed, do all in the name of the Lord Jesus, giving thanks to God the Father through Him. 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5105400" y="1447800"/>
            <a:ext cx="3657600" cy="3771900"/>
            <a:chOff x="3216" y="1392"/>
            <a:chExt cx="2304" cy="2376"/>
          </a:xfrm>
        </p:grpSpPr>
        <p:sp>
          <p:nvSpPr>
            <p:cNvPr id="22536" name="Text Box 5"/>
            <p:cNvSpPr txBox="1">
              <a:spLocks noChangeArrowheads="1"/>
            </p:cNvSpPr>
            <p:nvPr/>
          </p:nvSpPr>
          <p:spPr bwMode="auto">
            <a:xfrm>
              <a:off x="3216" y="2016"/>
              <a:ext cx="2304" cy="1752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sng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Acts 4:7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And when they had set them in the midst, they asked, "By what power or by what name have you done this?</a:t>
              </a:r>
            </a:p>
          </p:txBody>
        </p:sp>
        <p:sp>
          <p:nvSpPr>
            <p:cNvPr id="22537" name="AutoShape 6"/>
            <p:cNvSpPr>
              <a:spLocks noChangeArrowheads="1"/>
            </p:cNvSpPr>
            <p:nvPr/>
          </p:nvSpPr>
          <p:spPr bwMode="auto">
            <a:xfrm>
              <a:off x="4272" y="1392"/>
              <a:ext cx="528" cy="624"/>
            </a:xfrm>
            <a:prstGeom prst="downArrow">
              <a:avLst>
                <a:gd name="adj1" fmla="val 50000"/>
                <a:gd name="adj2" fmla="val 29545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22533" name="Line 7"/>
          <p:cNvSpPr>
            <a:spLocks noChangeShapeType="1"/>
          </p:cNvSpPr>
          <p:nvPr/>
        </p:nvSpPr>
        <p:spPr bwMode="auto">
          <a:xfrm>
            <a:off x="6629400" y="1447800"/>
            <a:ext cx="1676400" cy="0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4217" name="Text Box 9"/>
          <p:cNvSpPr txBox="1">
            <a:spLocks noChangeArrowheads="1"/>
          </p:cNvSpPr>
          <p:nvPr/>
        </p:nvSpPr>
        <p:spPr bwMode="auto">
          <a:xfrm>
            <a:off x="5257800" y="5181600"/>
            <a:ext cx="3352800" cy="617538"/>
          </a:xfrm>
          <a:prstGeom prst="rect">
            <a:avLst/>
          </a:prstGeom>
          <a:noFill/>
          <a:ln w="38100">
            <a:solidFill>
              <a:srgbClr val="FFFFCC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Authority</a:t>
            </a:r>
          </a:p>
        </p:txBody>
      </p:sp>
      <p:sp>
        <p:nvSpPr>
          <p:cNvPr id="94218" name="AutoShape 10"/>
          <p:cNvSpPr>
            <a:spLocks noChangeArrowheads="1"/>
          </p:cNvSpPr>
          <p:nvPr/>
        </p:nvSpPr>
        <p:spPr bwMode="auto">
          <a:xfrm>
            <a:off x="762000" y="2514600"/>
            <a:ext cx="3810000" cy="990600"/>
          </a:xfrm>
          <a:prstGeom prst="wedgeRoundRectCallout">
            <a:avLst>
              <a:gd name="adj1" fmla="val -47750"/>
              <a:gd name="adj2" fmla="val 119231"/>
              <a:gd name="adj3" fmla="val 16667"/>
            </a:avLst>
          </a:prstGeom>
          <a:solidFill>
            <a:schemeClr val="hlink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“Open up in the name of the law!”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3000"/>
                                        <p:tgtEl>
                                          <p:spTgt spid="94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4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000"/>
                                        <p:tgtEl>
                                          <p:spTgt spid="94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7" grpId="0" animBg="1"/>
      <p:bldP spid="942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9FA505-69AB-2108-D07B-3B61FCC51549}"/>
              </a:ext>
            </a:extLst>
          </p:cNvPr>
          <p:cNvSpPr txBox="1"/>
          <p:nvPr/>
        </p:nvSpPr>
        <p:spPr>
          <a:xfrm>
            <a:off x="1219199" y="2299497"/>
            <a:ext cx="7763435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Those who acted without authority: Condemned</a:t>
            </a:r>
            <a:endParaRPr lang="en-US" sz="2400" dirty="0">
              <a:solidFill>
                <a:srgbClr val="000000"/>
              </a:solidFill>
            </a:endParaRPr>
          </a:p>
          <a:p>
            <a:pPr marL="457200" indent="-457200" algn="l">
              <a:buFont typeface="+mj-lt"/>
              <a:buAutoNum type="alphaUcPeriod"/>
            </a:pPr>
            <a:endParaRPr lang="en-US" sz="800" i="1" dirty="0">
              <a:solidFill>
                <a:srgbClr val="00000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Cain (Gen. 3:4-5; Heb. 11:4)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Nadab and Abihu (Lev. 10:1-2)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Believers in Christ (Matt. 7:23-24)</a:t>
            </a:r>
          </a:p>
          <a:p>
            <a:pPr marL="914400" lvl="1" indent="-457200">
              <a:buFont typeface="+mj-lt"/>
              <a:buAutoNum type="arabicPeriod"/>
            </a:pPr>
            <a:endParaRPr lang="en-US" sz="800" i="1" dirty="0">
              <a:solidFill>
                <a:srgbClr val="000000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God tells us we must have authority for all we do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Col. 3:17 –Do all things in the name of Christ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2 John 9 – Must abide in doctrine of Christ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5379DC-6951-E843-1149-7F5E3F995BD1}"/>
              </a:ext>
            </a:extLst>
          </p:cNvPr>
          <p:cNvSpPr txBox="1"/>
          <p:nvPr/>
        </p:nvSpPr>
        <p:spPr>
          <a:xfrm>
            <a:off x="1219199" y="518093"/>
            <a:ext cx="7914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 Submitting to Authority</a:t>
            </a:r>
          </a:p>
        </p:txBody>
      </p:sp>
    </p:spTree>
    <p:extLst>
      <p:ext uri="{BB962C8B-B14F-4D97-AF65-F5344CB8AC3E}">
        <p14:creationId xmlns:p14="http://schemas.microsoft.com/office/powerpoint/2010/main" val="2526110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6" name="AutoShape 10"/>
          <p:cNvSpPr>
            <a:spLocks noChangeArrowheads="1"/>
          </p:cNvSpPr>
          <p:nvPr/>
        </p:nvSpPr>
        <p:spPr bwMode="auto">
          <a:xfrm>
            <a:off x="4419600" y="2286000"/>
            <a:ext cx="3657600" cy="609600"/>
          </a:xfrm>
          <a:prstGeom prst="curvedDownArrow">
            <a:avLst>
              <a:gd name="adj1" fmla="val 120000"/>
              <a:gd name="adj2" fmla="val 240000"/>
              <a:gd name="adj3" fmla="val 33333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24579" name="Group 7"/>
          <p:cNvGrpSpPr>
            <a:grpSpLocks/>
          </p:cNvGrpSpPr>
          <p:nvPr/>
        </p:nvGrpSpPr>
        <p:grpSpPr bwMode="auto">
          <a:xfrm>
            <a:off x="3048000" y="2743200"/>
            <a:ext cx="3048000" cy="2362200"/>
            <a:chOff x="1776" y="1056"/>
            <a:chExt cx="1920" cy="1488"/>
          </a:xfrm>
        </p:grpSpPr>
        <p:pic>
          <p:nvPicPr>
            <p:cNvPr id="24583" name="Picture 5" descr="Bible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76" y="1056"/>
              <a:ext cx="1920" cy="1488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</p:spPr>
        </p:pic>
        <p:sp>
          <p:nvSpPr>
            <p:cNvPr id="96262" name="Text Box 6"/>
            <p:cNvSpPr txBox="1">
              <a:spLocks noChangeArrowheads="1"/>
            </p:cNvSpPr>
            <p:nvPr/>
          </p:nvSpPr>
          <p:spPr bwMode="auto">
            <a:xfrm>
              <a:off x="2208" y="1248"/>
              <a:ext cx="1153" cy="9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Arial" charset="0"/>
                  <a:ea typeface="+mn-ea"/>
                  <a:cs typeface="+mn-cs"/>
                </a:rPr>
                <a:t>Doctrine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Arial" charset="0"/>
                  <a:ea typeface="+mn-ea"/>
                  <a:cs typeface="+mn-cs"/>
                </a:rPr>
                <a:t>of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Arial" charset="0"/>
                  <a:ea typeface="+mn-ea"/>
                  <a:cs typeface="+mn-cs"/>
                </a:rPr>
                <a:t>Christ</a:t>
              </a:r>
            </a:p>
          </p:txBody>
        </p:sp>
      </p:grpSp>
      <p:sp>
        <p:nvSpPr>
          <p:cNvPr id="24580" name="Text Box 8"/>
          <p:cNvSpPr txBox="1">
            <a:spLocks noChangeArrowheads="1"/>
          </p:cNvSpPr>
          <p:nvPr/>
        </p:nvSpPr>
        <p:spPr bwMode="auto">
          <a:xfrm>
            <a:off x="457200" y="228600"/>
            <a:ext cx="8229600" cy="1927225"/>
          </a:xfrm>
          <a:prstGeom prst="rect">
            <a:avLst/>
          </a:prstGeom>
          <a:solidFill>
            <a:schemeClr val="tx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2 John 9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Whoever transgresses and does not abide in the doctrine of Christ does not have God. He who abides in the doctrine of Christ has both the Father and the Son.</a:t>
            </a:r>
          </a:p>
        </p:txBody>
      </p:sp>
      <p:sp>
        <p:nvSpPr>
          <p:cNvPr id="96265" name="Text Box 9"/>
          <p:cNvSpPr txBox="1">
            <a:spLocks noChangeArrowheads="1"/>
          </p:cNvSpPr>
          <p:nvPr/>
        </p:nvSpPr>
        <p:spPr bwMode="auto">
          <a:xfrm>
            <a:off x="152400" y="5873750"/>
            <a:ext cx="8686800" cy="831850"/>
          </a:xfrm>
          <a:prstGeom prst="rect">
            <a:avLst/>
          </a:prstGeom>
          <a:solidFill>
            <a:schemeClr val="tx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ASV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Whosoever goeth onward and abideth not in the teaching of Christ…</a:t>
            </a:r>
          </a:p>
        </p:txBody>
      </p:sp>
      <p:sp>
        <p:nvSpPr>
          <p:cNvPr id="96267" name="Text Box 11"/>
          <p:cNvSpPr txBox="1">
            <a:spLocks noChangeArrowheads="1"/>
          </p:cNvSpPr>
          <p:nvPr/>
        </p:nvSpPr>
        <p:spPr bwMode="auto">
          <a:xfrm>
            <a:off x="6705600" y="3124200"/>
            <a:ext cx="2209800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Doctrine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Practice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6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6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6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6" grpId="0" animBg="1"/>
      <p:bldP spid="96265" grpId="0" animBg="1"/>
      <p:bldP spid="9626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9FA505-69AB-2108-D07B-3B61FCC51549}"/>
              </a:ext>
            </a:extLst>
          </p:cNvPr>
          <p:cNvSpPr txBox="1"/>
          <p:nvPr/>
        </p:nvSpPr>
        <p:spPr>
          <a:xfrm>
            <a:off x="1219199" y="2299497"/>
            <a:ext cx="7763435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Those who acted without authority: Condemned</a:t>
            </a:r>
            <a:endParaRPr lang="en-US" sz="2400" dirty="0">
              <a:solidFill>
                <a:srgbClr val="000000"/>
              </a:solidFill>
            </a:endParaRPr>
          </a:p>
          <a:p>
            <a:pPr marL="457200" indent="-457200" algn="l">
              <a:buFont typeface="+mj-lt"/>
              <a:buAutoNum type="alphaUcPeriod"/>
            </a:pPr>
            <a:endParaRPr lang="en-US" sz="800" i="1" dirty="0">
              <a:solidFill>
                <a:srgbClr val="00000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Cain (Gen. 3:4-5; Heb. 11:4)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Nadab and Abihu (Lev. 10:1-2)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Believers in Christ (Matt. 7:23-24)</a:t>
            </a:r>
          </a:p>
          <a:p>
            <a:pPr marL="914400" lvl="1" indent="-457200">
              <a:buFont typeface="+mj-lt"/>
              <a:buAutoNum type="arabicPeriod"/>
            </a:pPr>
            <a:endParaRPr lang="en-US" sz="800" i="1" dirty="0">
              <a:solidFill>
                <a:srgbClr val="000000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God tells us we must have authority for all we do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Col. 3:17 –Do all things in the name of Christ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2 John 9 – Must abide in doctrine of Christ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Christ is the head of the church (Col. 1:18)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Heb. 8:5 – Pattern to follow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5379DC-6951-E843-1149-7F5E3F995BD1}"/>
              </a:ext>
            </a:extLst>
          </p:cNvPr>
          <p:cNvSpPr txBox="1"/>
          <p:nvPr/>
        </p:nvSpPr>
        <p:spPr>
          <a:xfrm>
            <a:off x="1219199" y="518093"/>
            <a:ext cx="7914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 Submitting to Authority</a:t>
            </a:r>
          </a:p>
        </p:txBody>
      </p:sp>
    </p:spTree>
    <p:extLst>
      <p:ext uri="{BB962C8B-B14F-4D97-AF65-F5344CB8AC3E}">
        <p14:creationId xmlns:p14="http://schemas.microsoft.com/office/powerpoint/2010/main" val="25441028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45FF38-8EBA-63A5-DDBF-6029447CAE5D}"/>
              </a:ext>
            </a:extLst>
          </p:cNvPr>
          <p:cNvSpPr txBox="1"/>
          <p:nvPr/>
        </p:nvSpPr>
        <p:spPr>
          <a:xfrm>
            <a:off x="0" y="43031"/>
            <a:ext cx="914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Does It Matter</a:t>
            </a:r>
          </a:p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About Authority?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C59D5E-7C68-3610-C4E8-0862ED9CB559}"/>
              </a:ext>
            </a:extLst>
          </p:cNvPr>
          <p:cNvSpPr txBox="1"/>
          <p:nvPr/>
        </p:nvSpPr>
        <p:spPr>
          <a:xfrm>
            <a:off x="737795" y="2427578"/>
            <a:ext cx="791456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Man’s Rejection of Authority</a:t>
            </a:r>
          </a:p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God’s Order of Authority</a:t>
            </a:r>
          </a:p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 Submitting to Authority</a:t>
            </a:r>
          </a:p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 Standard of Authority</a:t>
            </a:r>
          </a:p>
        </p:txBody>
      </p:sp>
    </p:spTree>
    <p:extLst>
      <p:ext uri="{BB962C8B-B14F-4D97-AF65-F5344CB8AC3E}">
        <p14:creationId xmlns:p14="http://schemas.microsoft.com/office/powerpoint/2010/main" val="39127410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9FA505-69AB-2108-D07B-3B61FCC51549}"/>
              </a:ext>
            </a:extLst>
          </p:cNvPr>
          <p:cNvSpPr txBox="1"/>
          <p:nvPr/>
        </p:nvSpPr>
        <p:spPr>
          <a:xfrm>
            <a:off x="1219199" y="2299497"/>
            <a:ext cx="776343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Christ has all authority</a:t>
            </a:r>
            <a:r>
              <a:rPr lang="en-US" sz="2400" dirty="0">
                <a:solidFill>
                  <a:srgbClr val="000000"/>
                </a:solidFill>
              </a:rPr>
              <a:t> (Matt. 28:18; Heb. 1:1-2)</a:t>
            </a:r>
          </a:p>
          <a:p>
            <a:pPr marL="457200" indent="-457200" algn="l">
              <a:buFont typeface="+mj-lt"/>
              <a:buAutoNum type="alphaUcPeriod"/>
            </a:pPr>
            <a:endParaRPr lang="en-US" sz="800" dirty="0">
              <a:solidFill>
                <a:srgbClr val="000000"/>
              </a:solidFill>
            </a:endParaRP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Apostles of Christ spoke by inspiration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2 Tim. 3:16-17 – all scriptures is inspired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2 Pet. 3:16-17 – writings of Paul authoritative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1 Cor. 14:37 – wrote the commandments of Lord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1 Thess. 4:1-2 – wrote commandments of Lord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Eph. 3:3-5 – wrote what received from Spirit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1 Cor. 2:13 – wrote words chosen by Holy Spirit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1 John 4:4-6 – truth or error based on apostles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31D024-FE42-9431-1B03-019B6B3FD929}"/>
              </a:ext>
            </a:extLst>
          </p:cNvPr>
          <p:cNvSpPr txBox="1"/>
          <p:nvPr/>
        </p:nvSpPr>
        <p:spPr>
          <a:xfrm>
            <a:off x="1219199" y="491200"/>
            <a:ext cx="7914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 Standard of Authority</a:t>
            </a:r>
          </a:p>
        </p:txBody>
      </p:sp>
    </p:spTree>
    <p:extLst>
      <p:ext uri="{BB962C8B-B14F-4D97-AF65-F5344CB8AC3E}">
        <p14:creationId xmlns:p14="http://schemas.microsoft.com/office/powerpoint/2010/main" val="2423008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9FA505-69AB-2108-D07B-3B61FCC51549}"/>
              </a:ext>
            </a:extLst>
          </p:cNvPr>
          <p:cNvSpPr txBox="1"/>
          <p:nvPr/>
        </p:nvSpPr>
        <p:spPr>
          <a:xfrm>
            <a:off x="1219199" y="2299497"/>
            <a:ext cx="77634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Christ has all authority</a:t>
            </a:r>
            <a:r>
              <a:rPr lang="en-US" sz="2400" dirty="0">
                <a:solidFill>
                  <a:srgbClr val="000000"/>
                </a:solidFill>
              </a:rPr>
              <a:t> (Matt. 28:18; Heb. 1:1-2)</a:t>
            </a:r>
          </a:p>
          <a:p>
            <a:pPr marL="457200" indent="-457200" algn="l">
              <a:buFont typeface="+mj-lt"/>
              <a:buAutoNum type="alphaUcPeriod"/>
            </a:pPr>
            <a:endParaRPr lang="en-US" sz="800" dirty="0">
              <a:solidFill>
                <a:srgbClr val="000000"/>
              </a:solidFill>
            </a:endParaRP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Apostles of Christ spoke by inspiration</a:t>
            </a:r>
          </a:p>
          <a:p>
            <a:pPr marL="457200" indent="-457200" algn="l">
              <a:buFont typeface="+mj-lt"/>
              <a:buAutoNum type="alphaUcPeriod"/>
            </a:pPr>
            <a:endParaRPr lang="en-US" sz="800" u="sng" dirty="0">
              <a:solidFill>
                <a:srgbClr val="000000"/>
              </a:solidFill>
            </a:endParaRP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We are to follow the examples of the apostles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Phil. 3:17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Phil. 4:9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1 Cor. 11:1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31D024-FE42-9431-1B03-019B6B3FD929}"/>
              </a:ext>
            </a:extLst>
          </p:cNvPr>
          <p:cNvSpPr txBox="1"/>
          <p:nvPr/>
        </p:nvSpPr>
        <p:spPr>
          <a:xfrm>
            <a:off x="1219199" y="491200"/>
            <a:ext cx="7914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 Standard of Authority</a:t>
            </a:r>
          </a:p>
        </p:txBody>
      </p:sp>
    </p:spTree>
    <p:extLst>
      <p:ext uri="{BB962C8B-B14F-4D97-AF65-F5344CB8AC3E}">
        <p14:creationId xmlns:p14="http://schemas.microsoft.com/office/powerpoint/2010/main" val="17853572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45FF38-8EBA-63A5-DDBF-6029447CAE5D}"/>
              </a:ext>
            </a:extLst>
          </p:cNvPr>
          <p:cNvSpPr txBox="1"/>
          <p:nvPr/>
        </p:nvSpPr>
        <p:spPr>
          <a:xfrm>
            <a:off x="0" y="43031"/>
            <a:ext cx="914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Does It Matter</a:t>
            </a:r>
          </a:p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About Authority?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C59D5E-7C68-3610-C4E8-0862ED9CB559}"/>
              </a:ext>
            </a:extLst>
          </p:cNvPr>
          <p:cNvSpPr txBox="1"/>
          <p:nvPr/>
        </p:nvSpPr>
        <p:spPr>
          <a:xfrm>
            <a:off x="737795" y="2406062"/>
            <a:ext cx="79145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Man’s Rejection of Authority</a:t>
            </a:r>
          </a:p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God’s Order of Authority</a:t>
            </a:r>
          </a:p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 Submitting to Authority</a:t>
            </a:r>
          </a:p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 Standard of Authority</a:t>
            </a:r>
          </a:p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Determining Authority</a:t>
            </a:r>
          </a:p>
        </p:txBody>
      </p:sp>
    </p:spTree>
    <p:extLst>
      <p:ext uri="{BB962C8B-B14F-4D97-AF65-F5344CB8AC3E}">
        <p14:creationId xmlns:p14="http://schemas.microsoft.com/office/powerpoint/2010/main" val="10050223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9FA505-69AB-2108-D07B-3B61FCC51549}"/>
              </a:ext>
            </a:extLst>
          </p:cNvPr>
          <p:cNvSpPr txBox="1"/>
          <p:nvPr/>
        </p:nvSpPr>
        <p:spPr>
          <a:xfrm>
            <a:off x="1219199" y="2299497"/>
            <a:ext cx="7763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Establishing authority</a:t>
            </a:r>
            <a:endParaRPr lang="en-US" sz="2400" i="1" dirty="0">
              <a:solidFill>
                <a:srgbClr val="0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D982EF-4F1D-C1BE-4F82-243A980F2C40}"/>
              </a:ext>
            </a:extLst>
          </p:cNvPr>
          <p:cNvSpPr txBox="1"/>
          <p:nvPr/>
        </p:nvSpPr>
        <p:spPr>
          <a:xfrm>
            <a:off x="1219199" y="453547"/>
            <a:ext cx="7914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Determining Authority</a:t>
            </a:r>
          </a:p>
        </p:txBody>
      </p:sp>
    </p:spTree>
    <p:extLst>
      <p:ext uri="{BB962C8B-B14F-4D97-AF65-F5344CB8AC3E}">
        <p14:creationId xmlns:p14="http://schemas.microsoft.com/office/powerpoint/2010/main" val="11352505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45" name="Oval 17"/>
          <p:cNvSpPr>
            <a:spLocks noChangeArrowheads="1"/>
          </p:cNvSpPr>
          <p:nvPr/>
        </p:nvSpPr>
        <p:spPr bwMode="auto">
          <a:xfrm>
            <a:off x="152400" y="152400"/>
            <a:ext cx="8839200" cy="11430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How Authority Is Established</a:t>
            </a:r>
          </a:p>
        </p:txBody>
      </p:sp>
      <p:sp>
        <p:nvSpPr>
          <p:cNvPr id="99346" name="Text Box 18"/>
          <p:cNvSpPr txBox="1">
            <a:spLocks noChangeArrowheads="1"/>
          </p:cNvSpPr>
          <p:nvPr/>
        </p:nvSpPr>
        <p:spPr bwMode="auto">
          <a:xfrm>
            <a:off x="228600" y="1752600"/>
            <a:ext cx="5029200" cy="4859338"/>
          </a:xfrm>
          <a:prstGeom prst="rect">
            <a:avLst/>
          </a:prstGeom>
          <a:solidFill>
            <a:schemeClr val="tx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43684" dir="2700000" algn="ctr" rotWithShape="0">
              <a:srgbClr val="0000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John 13:34-35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34 A new commandment I give to you, that you love one another; as I have loved you, that you also love one another.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35 By this all will know that you are My disciples, if you have love for one another."</a:t>
            </a:r>
          </a:p>
        </p:txBody>
      </p:sp>
      <p:sp>
        <p:nvSpPr>
          <p:cNvPr id="99347" name="Line 19"/>
          <p:cNvSpPr>
            <a:spLocks noChangeShapeType="1"/>
          </p:cNvSpPr>
          <p:nvPr/>
        </p:nvSpPr>
        <p:spPr bwMode="auto">
          <a:xfrm>
            <a:off x="1143000" y="3124200"/>
            <a:ext cx="3048000" cy="0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9348" name="AutoShape 20"/>
          <p:cNvSpPr>
            <a:spLocks noChangeArrowheads="1"/>
          </p:cNvSpPr>
          <p:nvPr/>
        </p:nvSpPr>
        <p:spPr bwMode="auto">
          <a:xfrm>
            <a:off x="4343400" y="2971800"/>
            <a:ext cx="1524000" cy="304800"/>
          </a:xfrm>
          <a:prstGeom prst="rightArrow">
            <a:avLst>
              <a:gd name="adj1" fmla="val 50000"/>
              <a:gd name="adj2" fmla="val 125000"/>
            </a:avLst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9349" name="Text Box 21"/>
          <p:cNvSpPr txBox="1">
            <a:spLocks noChangeArrowheads="1"/>
          </p:cNvSpPr>
          <p:nvPr/>
        </p:nvSpPr>
        <p:spPr bwMode="auto">
          <a:xfrm>
            <a:off x="5562600" y="2286000"/>
            <a:ext cx="33274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1. Command /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   Direct Statement </a:t>
            </a:r>
          </a:p>
        </p:txBody>
      </p:sp>
      <p:sp>
        <p:nvSpPr>
          <p:cNvPr id="99350" name="Line 22"/>
          <p:cNvSpPr>
            <a:spLocks noChangeShapeType="1"/>
          </p:cNvSpPr>
          <p:nvPr/>
        </p:nvSpPr>
        <p:spPr bwMode="auto">
          <a:xfrm>
            <a:off x="1752600" y="3962400"/>
            <a:ext cx="3048000" cy="0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9351" name="AutoShape 23"/>
          <p:cNvSpPr>
            <a:spLocks noChangeArrowheads="1"/>
          </p:cNvSpPr>
          <p:nvPr/>
        </p:nvSpPr>
        <p:spPr bwMode="auto">
          <a:xfrm>
            <a:off x="4343400" y="4038600"/>
            <a:ext cx="1524000" cy="304800"/>
          </a:xfrm>
          <a:prstGeom prst="rightArrow">
            <a:avLst>
              <a:gd name="adj1" fmla="val 50000"/>
              <a:gd name="adj2" fmla="val 125000"/>
            </a:avLst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9352" name="Text Box 24"/>
          <p:cNvSpPr txBox="1">
            <a:spLocks noChangeArrowheads="1"/>
          </p:cNvSpPr>
          <p:nvPr/>
        </p:nvSpPr>
        <p:spPr bwMode="auto">
          <a:xfrm>
            <a:off x="5721350" y="3625850"/>
            <a:ext cx="22034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0838" algn="l"/>
              </a:tabLst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2. Approved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0838" algn="l"/>
              </a:tabLst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	Example</a:t>
            </a:r>
          </a:p>
        </p:txBody>
      </p:sp>
      <p:sp>
        <p:nvSpPr>
          <p:cNvPr id="99353" name="Line 25"/>
          <p:cNvSpPr>
            <a:spLocks noChangeShapeType="1"/>
          </p:cNvSpPr>
          <p:nvPr/>
        </p:nvSpPr>
        <p:spPr bwMode="auto">
          <a:xfrm>
            <a:off x="1295400" y="5715000"/>
            <a:ext cx="3276600" cy="0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9354" name="Line 26"/>
          <p:cNvSpPr>
            <a:spLocks noChangeShapeType="1"/>
          </p:cNvSpPr>
          <p:nvPr/>
        </p:nvSpPr>
        <p:spPr bwMode="auto">
          <a:xfrm>
            <a:off x="381000" y="6096000"/>
            <a:ext cx="3048000" cy="0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9355" name="AutoShape 27"/>
          <p:cNvSpPr>
            <a:spLocks noChangeArrowheads="1"/>
          </p:cNvSpPr>
          <p:nvPr/>
        </p:nvSpPr>
        <p:spPr bwMode="auto">
          <a:xfrm>
            <a:off x="4419600" y="5715000"/>
            <a:ext cx="1524000" cy="304800"/>
          </a:xfrm>
          <a:prstGeom prst="rightArrow">
            <a:avLst>
              <a:gd name="adj1" fmla="val 50000"/>
              <a:gd name="adj2" fmla="val 125000"/>
            </a:avLst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9356" name="Text Box 28"/>
          <p:cNvSpPr txBox="1">
            <a:spLocks noChangeArrowheads="1"/>
          </p:cNvSpPr>
          <p:nvPr/>
        </p:nvSpPr>
        <p:spPr bwMode="auto">
          <a:xfrm>
            <a:off x="5715000" y="5257800"/>
            <a:ext cx="226218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0838" algn="l"/>
              </a:tabLst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3. Necessary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0838" algn="l"/>
              </a:tabLst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	Inference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99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9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9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99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9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9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99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9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9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9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99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46" grpId="0" animBg="1"/>
      <p:bldP spid="99347" grpId="0" animBg="1"/>
      <p:bldP spid="99348" grpId="0" animBg="1"/>
      <p:bldP spid="99349" grpId="0"/>
      <p:bldP spid="99350" grpId="0" animBg="1"/>
      <p:bldP spid="99351" grpId="0" animBg="1"/>
      <p:bldP spid="99352" grpId="0"/>
      <p:bldP spid="99353" grpId="0" animBg="1"/>
      <p:bldP spid="99354" grpId="0" animBg="1"/>
      <p:bldP spid="99355" grpId="0" animBg="1"/>
      <p:bldP spid="9935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Oval 2"/>
          <p:cNvSpPr>
            <a:spLocks noChangeArrowheads="1"/>
          </p:cNvSpPr>
          <p:nvPr/>
        </p:nvSpPr>
        <p:spPr bwMode="auto">
          <a:xfrm>
            <a:off x="152400" y="152400"/>
            <a:ext cx="8839200" cy="11430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How Authority Is Established</a:t>
            </a:r>
          </a:p>
        </p:txBody>
      </p:sp>
      <p:sp>
        <p:nvSpPr>
          <p:cNvPr id="33816" name="Rectangle 24"/>
          <p:cNvSpPr>
            <a:spLocks noChangeArrowheads="1"/>
          </p:cNvSpPr>
          <p:nvPr/>
        </p:nvSpPr>
        <p:spPr bwMode="auto">
          <a:xfrm>
            <a:off x="0" y="2209800"/>
            <a:ext cx="3962400" cy="609600"/>
          </a:xfrm>
          <a:prstGeom prst="rect">
            <a:avLst/>
          </a:pr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61645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72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Command / Statement</a:t>
            </a:r>
          </a:p>
        </p:txBody>
      </p:sp>
      <p:sp>
        <p:nvSpPr>
          <p:cNvPr id="33817" name="Rectangle 25"/>
          <p:cNvSpPr>
            <a:spLocks noChangeArrowheads="1"/>
          </p:cNvSpPr>
          <p:nvPr/>
        </p:nvSpPr>
        <p:spPr bwMode="auto">
          <a:xfrm>
            <a:off x="0" y="3619500"/>
            <a:ext cx="3962400" cy="609600"/>
          </a:xfrm>
          <a:prstGeom prst="rect">
            <a:avLst/>
          </a:pr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61645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72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Approved Example</a:t>
            </a:r>
          </a:p>
        </p:txBody>
      </p:sp>
      <p:sp>
        <p:nvSpPr>
          <p:cNvPr id="33818" name="Rectangle 26"/>
          <p:cNvSpPr>
            <a:spLocks noChangeArrowheads="1"/>
          </p:cNvSpPr>
          <p:nvPr/>
        </p:nvSpPr>
        <p:spPr bwMode="auto">
          <a:xfrm>
            <a:off x="0" y="5029200"/>
            <a:ext cx="3962400" cy="609600"/>
          </a:xfrm>
          <a:prstGeom prst="rect">
            <a:avLst/>
          </a:pr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61645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72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Necessary Inference</a:t>
            </a:r>
          </a:p>
        </p:txBody>
      </p:sp>
      <p:sp>
        <p:nvSpPr>
          <p:cNvPr id="28678" name="Oval 27"/>
          <p:cNvSpPr>
            <a:spLocks noChangeArrowheads="1"/>
          </p:cNvSpPr>
          <p:nvPr/>
        </p:nvSpPr>
        <p:spPr bwMode="auto">
          <a:xfrm>
            <a:off x="3124200" y="990600"/>
            <a:ext cx="3276600" cy="533400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Acts 15</a:t>
            </a:r>
          </a:p>
        </p:txBody>
      </p:sp>
      <p:sp>
        <p:nvSpPr>
          <p:cNvPr id="33820" name="Text Box 28"/>
          <p:cNvSpPr txBox="1">
            <a:spLocks noChangeArrowheads="1"/>
          </p:cNvSpPr>
          <p:nvPr/>
        </p:nvSpPr>
        <p:spPr bwMode="auto">
          <a:xfrm>
            <a:off x="4191000" y="2133600"/>
            <a:ext cx="5105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VV. 13-21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– James appealed to direct statement from Amos 9</a:t>
            </a:r>
          </a:p>
        </p:txBody>
      </p:sp>
      <p:sp>
        <p:nvSpPr>
          <p:cNvPr id="33821" name="Text Box 29"/>
          <p:cNvSpPr txBox="1">
            <a:spLocks noChangeArrowheads="1"/>
          </p:cNvSpPr>
          <p:nvPr/>
        </p:nvSpPr>
        <p:spPr bwMode="auto">
          <a:xfrm>
            <a:off x="4191000" y="3521075"/>
            <a:ext cx="5105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V. 12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– Paul &amp; Barnabas appealed to example of their work &amp; miracles</a:t>
            </a:r>
          </a:p>
        </p:txBody>
      </p:sp>
      <p:sp>
        <p:nvSpPr>
          <p:cNvPr id="33822" name="Text Box 30"/>
          <p:cNvSpPr txBox="1">
            <a:spLocks noChangeArrowheads="1"/>
          </p:cNvSpPr>
          <p:nvPr/>
        </p:nvSpPr>
        <p:spPr bwMode="auto">
          <a:xfrm>
            <a:off x="4191000" y="4968875"/>
            <a:ext cx="5105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VV. 7-11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– Peter appealed to events at Cornelius’ house – infers…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703EBAA-431C-9E8E-B2C1-F76C61932B31}"/>
              </a:ext>
            </a:extLst>
          </p:cNvPr>
          <p:cNvSpPr/>
          <p:nvPr/>
        </p:nvSpPr>
        <p:spPr bwMode="auto">
          <a:xfrm>
            <a:off x="1010322" y="2073891"/>
            <a:ext cx="1941755" cy="941742"/>
          </a:xfrm>
          <a:prstGeom prst="roundRect">
            <a:avLst/>
          </a:prstGeom>
          <a:solidFill>
            <a:srgbClr val="BD78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rPr>
              <a:t>Tell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E86BE5D-6EE4-7E70-3A5A-4E88161C1AB7}"/>
              </a:ext>
            </a:extLst>
          </p:cNvPr>
          <p:cNvSpPr/>
          <p:nvPr/>
        </p:nvSpPr>
        <p:spPr bwMode="auto">
          <a:xfrm>
            <a:off x="1010321" y="3461366"/>
            <a:ext cx="1941755" cy="941742"/>
          </a:xfrm>
          <a:prstGeom prst="roundRect">
            <a:avLst/>
          </a:prstGeom>
          <a:solidFill>
            <a:srgbClr val="BD78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rPr>
              <a:t>Show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7472E2D-8E81-9872-D842-40BB7AA848D8}"/>
              </a:ext>
            </a:extLst>
          </p:cNvPr>
          <p:cNvSpPr/>
          <p:nvPr/>
        </p:nvSpPr>
        <p:spPr bwMode="auto">
          <a:xfrm>
            <a:off x="947569" y="4863129"/>
            <a:ext cx="1941755" cy="941742"/>
          </a:xfrm>
          <a:prstGeom prst="roundRect">
            <a:avLst/>
          </a:prstGeom>
          <a:solidFill>
            <a:srgbClr val="BD78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rPr>
              <a:t>Imply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3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3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3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20" grpId="0"/>
      <p:bldP spid="33821" grpId="0"/>
      <p:bldP spid="33822" grpId="0"/>
      <p:bldP spid="2" grpId="0" animBg="1"/>
      <p:bldP spid="3" grpId="0" animBg="1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Oval 2"/>
          <p:cNvSpPr>
            <a:spLocks noChangeArrowheads="1"/>
          </p:cNvSpPr>
          <p:nvPr/>
        </p:nvSpPr>
        <p:spPr bwMode="auto">
          <a:xfrm>
            <a:off x="152400" y="152400"/>
            <a:ext cx="8839200" cy="11430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How Authority Is Established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101379" name="Rectangle 3"/>
          <p:cNvSpPr>
            <a:spLocks noChangeArrowheads="1"/>
          </p:cNvSpPr>
          <p:nvPr/>
        </p:nvSpPr>
        <p:spPr bwMode="auto">
          <a:xfrm>
            <a:off x="0" y="2209800"/>
            <a:ext cx="3962400" cy="609600"/>
          </a:xfrm>
          <a:prstGeom prst="rect">
            <a:avLst/>
          </a:pr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61645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72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Command / Statement</a:t>
            </a:r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0" y="3619500"/>
            <a:ext cx="3962400" cy="609600"/>
          </a:xfrm>
          <a:prstGeom prst="rect">
            <a:avLst/>
          </a:pr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61645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72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Approved Example</a:t>
            </a:r>
          </a:p>
        </p:txBody>
      </p:sp>
      <p:sp>
        <p:nvSpPr>
          <p:cNvPr id="101381" name="Rectangle 5"/>
          <p:cNvSpPr>
            <a:spLocks noChangeArrowheads="1"/>
          </p:cNvSpPr>
          <p:nvPr/>
        </p:nvSpPr>
        <p:spPr bwMode="auto">
          <a:xfrm>
            <a:off x="0" y="5029200"/>
            <a:ext cx="3962400" cy="609600"/>
          </a:xfrm>
          <a:prstGeom prst="rect">
            <a:avLst/>
          </a:pr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61645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72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Necessary Inference</a:t>
            </a:r>
          </a:p>
        </p:txBody>
      </p:sp>
      <p:sp>
        <p:nvSpPr>
          <p:cNvPr id="29702" name="Oval 10"/>
          <p:cNvSpPr>
            <a:spLocks noChangeArrowheads="1"/>
          </p:cNvSpPr>
          <p:nvPr/>
        </p:nvSpPr>
        <p:spPr bwMode="auto">
          <a:xfrm>
            <a:off x="2286000" y="838200"/>
            <a:ext cx="4876800" cy="762000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Illustrated with Lord’s Supper</a:t>
            </a:r>
          </a:p>
        </p:txBody>
      </p:sp>
      <p:pic>
        <p:nvPicPr>
          <p:cNvPr id="29707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0" y="0"/>
            <a:ext cx="1524000" cy="13223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970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524000" cy="13223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01391" name="Text Box 15"/>
          <p:cNvSpPr txBox="1">
            <a:spLocks noChangeArrowheads="1"/>
          </p:cNvSpPr>
          <p:nvPr/>
        </p:nvSpPr>
        <p:spPr bwMode="auto">
          <a:xfrm>
            <a:off x="4114800" y="2133600"/>
            <a:ext cx="4724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Observance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(1 Cor. 11:23-24)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1392" name="Text Box 16"/>
          <p:cNvSpPr txBox="1">
            <a:spLocks noChangeArrowheads="1"/>
          </p:cNvSpPr>
          <p:nvPr/>
        </p:nvSpPr>
        <p:spPr bwMode="auto">
          <a:xfrm>
            <a:off x="4191000" y="3581400"/>
            <a:ext cx="47244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Time of Observance</a:t>
            </a:r>
          </a:p>
          <a:p>
            <a:pPr marL="0" marR="0" lvl="0" indent="0" algn="ctr" defTabSz="914400" rtl="0" eaLnBrk="0" fontAlgn="base" latinLnBrk="0" hangingPunct="0">
              <a:lnSpc>
                <a:spcPct val="3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(Acts 20:7)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1393" name="Text Box 17"/>
          <p:cNvSpPr txBox="1">
            <a:spLocks noChangeArrowheads="1"/>
          </p:cNvSpPr>
          <p:nvPr/>
        </p:nvSpPr>
        <p:spPr bwMode="auto">
          <a:xfrm>
            <a:off x="4114800" y="4965700"/>
            <a:ext cx="47244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Frequency of Observance</a:t>
            </a:r>
          </a:p>
          <a:p>
            <a:pPr marL="0" marR="0" lvl="0" indent="0" algn="ctr" defTabSz="914400" rtl="0" eaLnBrk="0" fontAlgn="base" latinLnBrk="0" hangingPunct="0">
              <a:lnSpc>
                <a:spcPct val="3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(Acts 20:7)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1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1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1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91" grpId="0"/>
      <p:bldP spid="101392" grpId="0"/>
      <p:bldP spid="10139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9FA505-69AB-2108-D07B-3B61FCC51549}"/>
              </a:ext>
            </a:extLst>
          </p:cNvPr>
          <p:cNvSpPr txBox="1"/>
          <p:nvPr/>
        </p:nvSpPr>
        <p:spPr>
          <a:xfrm>
            <a:off x="1219199" y="2299497"/>
            <a:ext cx="77634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Establishing authority</a:t>
            </a:r>
          </a:p>
          <a:p>
            <a:pPr marL="457200" indent="-457200" algn="l">
              <a:buFont typeface="+mj-lt"/>
              <a:buAutoNum type="alphaUcPeriod"/>
            </a:pPr>
            <a:endParaRPr lang="en-US" sz="800" u="sng" dirty="0">
              <a:solidFill>
                <a:srgbClr val="000000"/>
              </a:solidFill>
            </a:endParaRP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General and specific authority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D982EF-4F1D-C1BE-4F82-243A980F2C40}"/>
              </a:ext>
            </a:extLst>
          </p:cNvPr>
          <p:cNvSpPr txBox="1"/>
          <p:nvPr/>
        </p:nvSpPr>
        <p:spPr>
          <a:xfrm>
            <a:off x="1219199" y="453547"/>
            <a:ext cx="7914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Determining Authority</a:t>
            </a:r>
          </a:p>
        </p:txBody>
      </p:sp>
    </p:spTree>
    <p:extLst>
      <p:ext uri="{BB962C8B-B14F-4D97-AF65-F5344CB8AC3E}">
        <p14:creationId xmlns:p14="http://schemas.microsoft.com/office/powerpoint/2010/main" val="3671235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Oval 2"/>
          <p:cNvSpPr>
            <a:spLocks noChangeArrowheads="1"/>
          </p:cNvSpPr>
          <p:nvPr/>
        </p:nvSpPr>
        <p:spPr bwMode="auto">
          <a:xfrm>
            <a:off x="152400" y="152400"/>
            <a:ext cx="8839200" cy="11430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Generic &amp; Specific Authority</a:t>
            </a:r>
          </a:p>
        </p:txBody>
      </p:sp>
      <p:sp>
        <p:nvSpPr>
          <p:cNvPr id="106532" name="AutoShape 36"/>
          <p:cNvSpPr>
            <a:spLocks noChangeArrowheads="1"/>
          </p:cNvSpPr>
          <p:nvPr/>
        </p:nvSpPr>
        <p:spPr bwMode="auto">
          <a:xfrm>
            <a:off x="685800" y="1752600"/>
            <a:ext cx="3352800" cy="4724400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When A Command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Is Left In The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Generic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Can Choose Any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Specific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Within That Generic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6533" name="AutoShape 37"/>
          <p:cNvSpPr>
            <a:spLocks noChangeArrowheads="1"/>
          </p:cNvSpPr>
          <p:nvPr/>
        </p:nvSpPr>
        <p:spPr bwMode="auto">
          <a:xfrm>
            <a:off x="685800" y="4800600"/>
            <a:ext cx="3352800" cy="1905000"/>
          </a:xfrm>
          <a:prstGeom prst="roundRect">
            <a:avLst>
              <a:gd name="adj" fmla="val 16667"/>
            </a:avLst>
          </a:prstGeom>
          <a:solidFill>
            <a:srgbClr val="CC0000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Generic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: Wood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Specific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Cedar, Oak, Walnut,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Pine, Gopher, Hickory  </a:t>
            </a:r>
          </a:p>
        </p:txBody>
      </p:sp>
      <p:sp>
        <p:nvSpPr>
          <p:cNvPr id="106534" name="AutoShape 38"/>
          <p:cNvSpPr>
            <a:spLocks noChangeArrowheads="1"/>
          </p:cNvSpPr>
          <p:nvPr/>
        </p:nvSpPr>
        <p:spPr bwMode="auto">
          <a:xfrm>
            <a:off x="5257800" y="1752600"/>
            <a:ext cx="3352800" cy="4724400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When A Command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Specific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Can Not Choose Any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Other </a:t>
            </a: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Specific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Within That Generic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6535" name="AutoShape 39"/>
          <p:cNvSpPr>
            <a:spLocks noChangeArrowheads="1"/>
          </p:cNvSpPr>
          <p:nvPr/>
        </p:nvSpPr>
        <p:spPr bwMode="auto">
          <a:xfrm>
            <a:off x="5257800" y="4800600"/>
            <a:ext cx="3352800" cy="1905000"/>
          </a:xfrm>
          <a:prstGeom prst="roundRect">
            <a:avLst>
              <a:gd name="adj" fmla="val 16667"/>
            </a:avLst>
          </a:prstGeom>
          <a:solidFill>
            <a:srgbClr val="CC0000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>
                <a:ln>
                  <a:noFill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Specified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: Gopher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>
                <a:ln>
                  <a:noFill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Eliminates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Cedar, Oak, Walnut,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Pine, Hickory, etc.  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6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6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6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6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65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65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6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6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Oval 2"/>
          <p:cNvSpPr>
            <a:spLocks noChangeArrowheads="1"/>
          </p:cNvSpPr>
          <p:nvPr/>
        </p:nvSpPr>
        <p:spPr bwMode="auto">
          <a:xfrm>
            <a:off x="152400" y="152400"/>
            <a:ext cx="8839200" cy="11430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Generic &amp; Specific Authority</a:t>
            </a:r>
          </a:p>
        </p:txBody>
      </p:sp>
      <p:graphicFrame>
        <p:nvGraphicFramePr>
          <p:cNvPr id="108580" name="Group 36"/>
          <p:cNvGraphicFramePr>
            <a:graphicFrameLocks noGrp="1"/>
          </p:cNvGraphicFramePr>
          <p:nvPr/>
        </p:nvGraphicFramePr>
        <p:xfrm>
          <a:off x="304800" y="1625600"/>
          <a:ext cx="8534400" cy="1619250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Command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Generic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Specific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Buy me a canned drink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Cola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Pepsi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Oval 2"/>
          <p:cNvSpPr>
            <a:spLocks noChangeArrowheads="1"/>
          </p:cNvSpPr>
          <p:nvPr/>
        </p:nvSpPr>
        <p:spPr bwMode="auto">
          <a:xfrm>
            <a:off x="152400" y="152400"/>
            <a:ext cx="8839200" cy="11430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Generic &amp; Specific Authority</a:t>
            </a:r>
          </a:p>
        </p:txBody>
      </p:sp>
      <p:graphicFrame>
        <p:nvGraphicFramePr>
          <p:cNvPr id="109571" name="Group 3"/>
          <p:cNvGraphicFramePr>
            <a:graphicFrameLocks noGrp="1"/>
          </p:cNvGraphicFramePr>
          <p:nvPr/>
        </p:nvGraphicFramePr>
        <p:xfrm>
          <a:off x="304800" y="1625600"/>
          <a:ext cx="8534400" cy="1619250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Command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Generic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Specific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Buy me a canned drink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Cola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Pepsi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9585" name="Group 17"/>
          <p:cNvGraphicFramePr>
            <a:graphicFrameLocks noGrp="1"/>
          </p:cNvGraphicFramePr>
          <p:nvPr/>
        </p:nvGraphicFramePr>
        <p:xfrm>
          <a:off x="304800" y="3276600"/>
          <a:ext cx="8534400" cy="806450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Build ark  - Gen. 6:14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Wood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Gopher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Oval 2"/>
          <p:cNvSpPr>
            <a:spLocks noChangeArrowheads="1"/>
          </p:cNvSpPr>
          <p:nvPr/>
        </p:nvSpPr>
        <p:spPr bwMode="auto">
          <a:xfrm>
            <a:off x="152400" y="152400"/>
            <a:ext cx="8839200" cy="11430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Generic &amp; Specific Authority</a:t>
            </a:r>
          </a:p>
        </p:txBody>
      </p:sp>
      <p:graphicFrame>
        <p:nvGraphicFramePr>
          <p:cNvPr id="113667" name="Group 3"/>
          <p:cNvGraphicFramePr>
            <a:graphicFrameLocks noGrp="1"/>
          </p:cNvGraphicFramePr>
          <p:nvPr/>
        </p:nvGraphicFramePr>
        <p:xfrm>
          <a:off x="304800" y="1625600"/>
          <a:ext cx="8534400" cy="1619250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Command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Generic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Specific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Buy me a canned drink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Cola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Pepsi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3681" name="Group 17"/>
          <p:cNvGraphicFramePr>
            <a:graphicFrameLocks noGrp="1"/>
          </p:cNvGraphicFramePr>
          <p:nvPr/>
        </p:nvGraphicFramePr>
        <p:xfrm>
          <a:off x="304800" y="3276600"/>
          <a:ext cx="8534400" cy="806450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Build ark  - Gen. 6:14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Wood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Gopher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3691" name="Group 27"/>
          <p:cNvGraphicFramePr>
            <a:graphicFrameLocks noGrp="1"/>
          </p:cNvGraphicFramePr>
          <p:nvPr/>
        </p:nvGraphicFramePr>
        <p:xfrm>
          <a:off x="304800" y="4067175"/>
          <a:ext cx="8534400" cy="809625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Wash 7 Times - 2 Kings 5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River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Jordan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Oval 2"/>
          <p:cNvSpPr>
            <a:spLocks noChangeArrowheads="1"/>
          </p:cNvSpPr>
          <p:nvPr/>
        </p:nvSpPr>
        <p:spPr bwMode="auto">
          <a:xfrm>
            <a:off x="152400" y="152400"/>
            <a:ext cx="8839200" cy="11430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Generic &amp; Specific Authority</a:t>
            </a:r>
          </a:p>
        </p:txBody>
      </p:sp>
      <p:graphicFrame>
        <p:nvGraphicFramePr>
          <p:cNvPr id="114691" name="Group 3"/>
          <p:cNvGraphicFramePr>
            <a:graphicFrameLocks noGrp="1"/>
          </p:cNvGraphicFramePr>
          <p:nvPr/>
        </p:nvGraphicFramePr>
        <p:xfrm>
          <a:off x="304800" y="1625600"/>
          <a:ext cx="8534400" cy="1619250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Command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Generic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Specific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Buy me a canned drink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Cola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Pepsi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4705" name="Group 17"/>
          <p:cNvGraphicFramePr>
            <a:graphicFrameLocks noGrp="1"/>
          </p:cNvGraphicFramePr>
          <p:nvPr/>
        </p:nvGraphicFramePr>
        <p:xfrm>
          <a:off x="304800" y="3276600"/>
          <a:ext cx="8534400" cy="806450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Build ark  - Gen. 6:14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Wood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Gopher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4715" name="Group 27"/>
          <p:cNvGraphicFramePr>
            <a:graphicFrameLocks noGrp="1"/>
          </p:cNvGraphicFramePr>
          <p:nvPr/>
        </p:nvGraphicFramePr>
        <p:xfrm>
          <a:off x="304800" y="4067175"/>
          <a:ext cx="8534400" cy="809625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Wash 7 Times - 2 Kings 5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River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Jordan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4725" name="Group 37"/>
          <p:cNvGraphicFramePr>
            <a:graphicFrameLocks noGrp="1"/>
          </p:cNvGraphicFramePr>
          <p:nvPr/>
        </p:nvGraphicFramePr>
        <p:xfrm>
          <a:off x="304800" y="4905375"/>
          <a:ext cx="8534400" cy="809625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Offer – Lev. 14:12-13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Animal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Lamb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Oval 2"/>
          <p:cNvSpPr>
            <a:spLocks noChangeArrowheads="1"/>
          </p:cNvSpPr>
          <p:nvPr/>
        </p:nvSpPr>
        <p:spPr bwMode="auto">
          <a:xfrm>
            <a:off x="152400" y="152400"/>
            <a:ext cx="8839200" cy="11430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Generic &amp; Specific Authority</a:t>
            </a:r>
          </a:p>
        </p:txBody>
      </p:sp>
      <p:graphicFrame>
        <p:nvGraphicFramePr>
          <p:cNvPr id="115715" name="Group 3"/>
          <p:cNvGraphicFramePr>
            <a:graphicFrameLocks noGrp="1"/>
          </p:cNvGraphicFramePr>
          <p:nvPr/>
        </p:nvGraphicFramePr>
        <p:xfrm>
          <a:off x="304800" y="1625600"/>
          <a:ext cx="8534400" cy="1619250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Command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Generic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Specific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Buy me a canned drink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Cola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Pepsi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5729" name="Group 17"/>
          <p:cNvGraphicFramePr>
            <a:graphicFrameLocks noGrp="1"/>
          </p:cNvGraphicFramePr>
          <p:nvPr/>
        </p:nvGraphicFramePr>
        <p:xfrm>
          <a:off x="304800" y="3276600"/>
          <a:ext cx="8534400" cy="806450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Build ark  - Gen. 6:14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Wood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Gopher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5739" name="Group 27"/>
          <p:cNvGraphicFramePr>
            <a:graphicFrameLocks noGrp="1"/>
          </p:cNvGraphicFramePr>
          <p:nvPr/>
        </p:nvGraphicFramePr>
        <p:xfrm>
          <a:off x="304800" y="4067175"/>
          <a:ext cx="8534400" cy="809625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Wash 7 Times - 2 Kings 5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River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Jordan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5749" name="Group 37"/>
          <p:cNvGraphicFramePr>
            <a:graphicFrameLocks noGrp="1"/>
          </p:cNvGraphicFramePr>
          <p:nvPr/>
        </p:nvGraphicFramePr>
        <p:xfrm>
          <a:off x="304800" y="4905375"/>
          <a:ext cx="8534400" cy="809625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Offer – Lev. 14:12-13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Animal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Lamb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5759" name="Group 47"/>
          <p:cNvGraphicFramePr>
            <a:graphicFrameLocks noGrp="1"/>
          </p:cNvGraphicFramePr>
          <p:nvPr/>
        </p:nvGraphicFramePr>
        <p:xfrm>
          <a:off x="304800" y="5746750"/>
          <a:ext cx="8534400" cy="806450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Praise – Eph. 5:19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Music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Sing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6" name="Freeform 46"/>
          <p:cNvSpPr>
            <a:spLocks/>
          </p:cNvSpPr>
          <p:nvPr/>
        </p:nvSpPr>
        <p:spPr bwMode="auto">
          <a:xfrm>
            <a:off x="1219200" y="3124200"/>
            <a:ext cx="4648200" cy="1981200"/>
          </a:xfrm>
          <a:custGeom>
            <a:avLst/>
            <a:gdLst>
              <a:gd name="T0" fmla="*/ 2147483647 w 2928"/>
              <a:gd name="T1" fmla="*/ 2147483647 h 1248"/>
              <a:gd name="T2" fmla="*/ 0 w 2928"/>
              <a:gd name="T3" fmla="*/ 120967502 h 1248"/>
              <a:gd name="T4" fmla="*/ 2147483647 w 2928"/>
              <a:gd name="T5" fmla="*/ 0 h 1248"/>
              <a:gd name="T6" fmla="*/ 2147483647 w 2928"/>
              <a:gd name="T7" fmla="*/ 2147483647 h 1248"/>
              <a:gd name="T8" fmla="*/ 2147483647 w 2928"/>
              <a:gd name="T9" fmla="*/ 2147483647 h 12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928"/>
              <a:gd name="T16" fmla="*/ 0 h 1248"/>
              <a:gd name="T17" fmla="*/ 2928 w 2928"/>
              <a:gd name="T18" fmla="*/ 1248 h 12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928" h="1248">
                <a:moveTo>
                  <a:pt x="1488" y="1248"/>
                </a:moveTo>
                <a:lnTo>
                  <a:pt x="0" y="48"/>
                </a:lnTo>
                <a:lnTo>
                  <a:pt x="960" y="0"/>
                </a:lnTo>
                <a:lnTo>
                  <a:pt x="2928" y="1008"/>
                </a:lnTo>
                <a:lnTo>
                  <a:pt x="1488" y="1248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 flipH="1">
          <a:off x="228600" y="228600"/>
          <a:ext cx="733425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2" imgW="1152360" imgH="2514600" progId="WPDraw30.Drawing">
                  <p:embed/>
                </p:oleObj>
              </mc:Choice>
              <mc:Fallback>
                <p:oleObj name="Drawing" r:id="rId2" imgW="1152360" imgH="2514600" progId="WPDraw30.Drawing">
                  <p:embed/>
                  <p:pic>
                    <p:nvPicPr>
                      <p:cNvPr id="102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lum bright="70000" contrast="-7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 flipH="1">
                        <a:off x="228600" y="228600"/>
                        <a:ext cx="733425" cy="160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77" name="Text Box 37"/>
          <p:cNvSpPr txBox="1">
            <a:spLocks noChangeArrowheads="1"/>
          </p:cNvSpPr>
          <p:nvPr/>
        </p:nvSpPr>
        <p:spPr bwMode="auto">
          <a:xfrm>
            <a:off x="2133600" y="152400"/>
            <a:ext cx="518160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+mn-cs"/>
              </a:rPr>
              <a:t>Singing</a:t>
            </a: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 flipH="1">
          <a:off x="8258175" y="152400"/>
          <a:ext cx="733425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4" imgW="1152360" imgH="2514600" progId="WPDraw30.Drawing">
                  <p:embed/>
                </p:oleObj>
              </mc:Choice>
              <mc:Fallback>
                <p:oleObj name="Drawing" r:id="rId4" imgW="1152360" imgH="2514600" progId="WPDraw30.Drawing">
                  <p:embed/>
                  <p:pic>
                    <p:nvPicPr>
                      <p:cNvPr id="102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70000" contrast="-7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 flipH="1">
                        <a:off x="8258175" y="152400"/>
                        <a:ext cx="733425" cy="160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79" name="Text Box 39"/>
          <p:cNvSpPr txBox="1">
            <a:spLocks noChangeArrowheads="1"/>
          </p:cNvSpPr>
          <p:nvPr/>
        </p:nvSpPr>
        <p:spPr bwMode="auto">
          <a:xfrm>
            <a:off x="2743200" y="1905000"/>
            <a:ext cx="40624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If God had said:  “Music”</a:t>
            </a:r>
          </a:p>
        </p:txBody>
      </p:sp>
      <p:sp>
        <p:nvSpPr>
          <p:cNvPr id="112680" name="Oval 40"/>
          <p:cNvSpPr>
            <a:spLocks noChangeArrowheads="1"/>
          </p:cNvSpPr>
          <p:nvPr/>
        </p:nvSpPr>
        <p:spPr bwMode="auto">
          <a:xfrm>
            <a:off x="1219200" y="2819400"/>
            <a:ext cx="1524000" cy="6096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Sing</a:t>
            </a:r>
          </a:p>
        </p:txBody>
      </p:sp>
      <p:sp>
        <p:nvSpPr>
          <p:cNvPr id="112681" name="Oval 41"/>
          <p:cNvSpPr>
            <a:spLocks noChangeArrowheads="1"/>
          </p:cNvSpPr>
          <p:nvPr/>
        </p:nvSpPr>
        <p:spPr bwMode="auto">
          <a:xfrm>
            <a:off x="3124200" y="2819400"/>
            <a:ext cx="1524000" cy="6096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Instrum.</a:t>
            </a:r>
          </a:p>
        </p:txBody>
      </p:sp>
      <p:sp>
        <p:nvSpPr>
          <p:cNvPr id="112682" name="Oval 42"/>
          <p:cNvSpPr>
            <a:spLocks noChangeArrowheads="1"/>
          </p:cNvSpPr>
          <p:nvPr/>
        </p:nvSpPr>
        <p:spPr bwMode="auto">
          <a:xfrm>
            <a:off x="4876800" y="2819400"/>
            <a:ext cx="1524000" cy="6096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Hum</a:t>
            </a:r>
          </a:p>
        </p:txBody>
      </p:sp>
      <p:sp>
        <p:nvSpPr>
          <p:cNvPr id="112683" name="Oval 43"/>
          <p:cNvSpPr>
            <a:spLocks noChangeArrowheads="1"/>
          </p:cNvSpPr>
          <p:nvPr/>
        </p:nvSpPr>
        <p:spPr bwMode="auto">
          <a:xfrm>
            <a:off x="6629400" y="2819400"/>
            <a:ext cx="1524000" cy="6096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Whistle</a:t>
            </a:r>
          </a:p>
        </p:txBody>
      </p:sp>
      <p:sp>
        <p:nvSpPr>
          <p:cNvPr id="112684" name="Oval 44"/>
          <p:cNvSpPr>
            <a:spLocks noChangeArrowheads="1"/>
          </p:cNvSpPr>
          <p:nvPr/>
        </p:nvSpPr>
        <p:spPr bwMode="auto">
          <a:xfrm>
            <a:off x="3429000" y="4419600"/>
            <a:ext cx="2590800" cy="9144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Sing</a:t>
            </a:r>
          </a:p>
        </p:txBody>
      </p:sp>
      <p:sp>
        <p:nvSpPr>
          <p:cNvPr id="112687" name="Text Box 47"/>
          <p:cNvSpPr txBox="1">
            <a:spLocks noChangeArrowheads="1"/>
          </p:cNvSpPr>
          <p:nvPr/>
        </p:nvSpPr>
        <p:spPr bwMode="auto">
          <a:xfrm>
            <a:off x="3581400" y="2447925"/>
            <a:ext cx="7937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X</a:t>
            </a:r>
          </a:p>
        </p:txBody>
      </p:sp>
      <p:sp>
        <p:nvSpPr>
          <p:cNvPr id="112688" name="Text Box 48"/>
          <p:cNvSpPr txBox="1">
            <a:spLocks noChangeArrowheads="1"/>
          </p:cNvSpPr>
          <p:nvPr/>
        </p:nvSpPr>
        <p:spPr bwMode="auto">
          <a:xfrm>
            <a:off x="5257800" y="2544763"/>
            <a:ext cx="793750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X</a:t>
            </a:r>
          </a:p>
        </p:txBody>
      </p:sp>
      <p:sp>
        <p:nvSpPr>
          <p:cNvPr id="112689" name="Text Box 49"/>
          <p:cNvSpPr txBox="1">
            <a:spLocks noChangeArrowheads="1"/>
          </p:cNvSpPr>
          <p:nvPr/>
        </p:nvSpPr>
        <p:spPr bwMode="auto">
          <a:xfrm>
            <a:off x="7010400" y="2514600"/>
            <a:ext cx="7937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X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2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2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2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2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2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2000"/>
                                        <p:tgtEl>
                                          <p:spTgt spid="112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0"/>
                                        <p:tgtEl>
                                          <p:spTgt spid="112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12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12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12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6" grpId="0" animBg="1"/>
      <p:bldP spid="112679" grpId="0"/>
      <p:bldP spid="112680" grpId="0" animBg="1"/>
      <p:bldP spid="112681" grpId="0" animBg="1"/>
      <p:bldP spid="112682" grpId="0" animBg="1"/>
      <p:bldP spid="112683" grpId="0" animBg="1"/>
      <p:bldP spid="112684" grpId="0" animBg="1"/>
      <p:bldP spid="112687" grpId="0"/>
      <p:bldP spid="112688" grpId="0"/>
      <p:bldP spid="11268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9FA505-69AB-2108-D07B-3B61FCC51549}"/>
              </a:ext>
            </a:extLst>
          </p:cNvPr>
          <p:cNvSpPr txBox="1"/>
          <p:nvPr/>
        </p:nvSpPr>
        <p:spPr>
          <a:xfrm>
            <a:off x="1219199" y="2299497"/>
            <a:ext cx="776343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Establishing authority</a:t>
            </a:r>
          </a:p>
          <a:p>
            <a:pPr marL="457200" indent="-457200" algn="l">
              <a:buFont typeface="+mj-lt"/>
              <a:buAutoNum type="alphaUcPeriod"/>
            </a:pPr>
            <a:endParaRPr lang="en-US" sz="800" u="sng" dirty="0">
              <a:solidFill>
                <a:srgbClr val="000000"/>
              </a:solidFill>
            </a:endParaRP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General and specific authority</a:t>
            </a:r>
          </a:p>
          <a:p>
            <a:pPr marL="457200" indent="-457200" algn="l">
              <a:buFont typeface="+mj-lt"/>
              <a:buAutoNum type="alphaUcPeriod"/>
            </a:pPr>
            <a:endParaRPr lang="en-US" sz="800" u="sng" dirty="0">
              <a:solidFill>
                <a:srgbClr val="000000"/>
              </a:solidFill>
            </a:endParaRP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Aids and additions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D982EF-4F1D-C1BE-4F82-243A980F2C40}"/>
              </a:ext>
            </a:extLst>
          </p:cNvPr>
          <p:cNvSpPr txBox="1"/>
          <p:nvPr/>
        </p:nvSpPr>
        <p:spPr>
          <a:xfrm>
            <a:off x="1219199" y="453547"/>
            <a:ext cx="7914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Determining Authority</a:t>
            </a:r>
          </a:p>
        </p:txBody>
      </p:sp>
    </p:spTree>
    <p:extLst>
      <p:ext uri="{BB962C8B-B14F-4D97-AF65-F5344CB8AC3E}">
        <p14:creationId xmlns:p14="http://schemas.microsoft.com/office/powerpoint/2010/main" val="20240218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40" name="Oval 4"/>
          <p:cNvSpPr>
            <a:spLocks noChangeArrowheads="1"/>
          </p:cNvSpPr>
          <p:nvPr/>
        </p:nvSpPr>
        <p:spPr bwMode="auto">
          <a:xfrm>
            <a:off x="152400" y="152400"/>
            <a:ext cx="8839200" cy="11430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Aids &amp; Additions</a:t>
            </a:r>
          </a:p>
        </p:txBody>
      </p:sp>
      <p:sp>
        <p:nvSpPr>
          <p:cNvPr id="116742" name="AutoShape 6"/>
          <p:cNvSpPr>
            <a:spLocks noChangeArrowheads="1"/>
          </p:cNvSpPr>
          <p:nvPr/>
        </p:nvSpPr>
        <p:spPr bwMode="auto">
          <a:xfrm>
            <a:off x="609600" y="2133600"/>
            <a:ext cx="3352800" cy="3810000"/>
          </a:xfrm>
          <a:prstGeom prst="bevel">
            <a:avLst>
              <a:gd name="adj" fmla="val 340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Aid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Expedites command</a:t>
            </a:r>
          </a:p>
          <a:p>
            <a:pPr marL="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Doing nothing more</a:t>
            </a:r>
          </a:p>
          <a:p>
            <a:pPr marL="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No addition</a:t>
            </a:r>
          </a:p>
          <a:p>
            <a:pPr marL="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</a:p>
        </p:txBody>
      </p:sp>
      <p:sp>
        <p:nvSpPr>
          <p:cNvPr id="116743" name="AutoShape 7"/>
          <p:cNvSpPr>
            <a:spLocks noChangeArrowheads="1"/>
          </p:cNvSpPr>
          <p:nvPr/>
        </p:nvSpPr>
        <p:spPr bwMode="auto">
          <a:xfrm>
            <a:off x="5105400" y="2133600"/>
            <a:ext cx="3352800" cy="3810000"/>
          </a:xfrm>
          <a:prstGeom prst="bevel">
            <a:avLst>
              <a:gd name="adj" fmla="val 340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Addition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Another element</a:t>
            </a:r>
          </a:p>
          <a:p>
            <a:pPr marL="0" marR="0" lvl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Doing more than</a:t>
            </a:r>
          </a:p>
          <a:p>
            <a:pPr marL="0" marR="0" lvl="0" indent="0" algn="ctr" defTabSz="914400" rtl="0" eaLnBrk="0" fontAlgn="base" latinLnBrk="0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commanded</a:t>
            </a:r>
          </a:p>
          <a:p>
            <a:pPr marL="0" marR="0" lvl="0" indent="0" algn="ctr" defTabSz="914400" rtl="0" eaLnBrk="0" fontAlgn="base" latinLnBrk="0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6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2" grpId="0" animBg="1"/>
      <p:bldP spid="11674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Oval 2"/>
          <p:cNvSpPr>
            <a:spLocks noChangeArrowheads="1"/>
          </p:cNvSpPr>
          <p:nvPr/>
        </p:nvSpPr>
        <p:spPr bwMode="auto">
          <a:xfrm>
            <a:off x="152400" y="152400"/>
            <a:ext cx="8839200" cy="11430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Aids &amp; Additions</a:t>
            </a:r>
          </a:p>
        </p:txBody>
      </p:sp>
      <p:graphicFrame>
        <p:nvGraphicFramePr>
          <p:cNvPr id="35881" name="Group 41"/>
          <p:cNvGraphicFramePr>
            <a:graphicFrameLocks noGrp="1"/>
          </p:cNvGraphicFramePr>
          <p:nvPr/>
        </p:nvGraphicFramePr>
        <p:xfrm>
          <a:off x="304800" y="1843088"/>
          <a:ext cx="8534400" cy="1616075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Command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Aid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Addition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Buy Me A Pepsi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Car, sack, cooler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Sprite, RC, etc.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8931" name="Text Box 34"/>
          <p:cNvSpPr txBox="1">
            <a:spLocks noChangeArrowheads="1"/>
          </p:cNvSpPr>
          <p:nvPr/>
        </p:nvSpPr>
        <p:spPr bwMode="auto">
          <a:xfrm>
            <a:off x="1066800" y="1360488"/>
            <a:ext cx="68151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An Addition Involves Another Element Being Added!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58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58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Oval 2"/>
          <p:cNvSpPr>
            <a:spLocks noChangeArrowheads="1"/>
          </p:cNvSpPr>
          <p:nvPr/>
        </p:nvSpPr>
        <p:spPr bwMode="auto">
          <a:xfrm>
            <a:off x="152400" y="152400"/>
            <a:ext cx="8839200" cy="11430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Aids &amp; Additions</a:t>
            </a:r>
          </a:p>
        </p:txBody>
      </p:sp>
      <p:graphicFrame>
        <p:nvGraphicFramePr>
          <p:cNvPr id="117763" name="Group 3"/>
          <p:cNvGraphicFramePr>
            <a:graphicFrameLocks noGrp="1"/>
          </p:cNvGraphicFramePr>
          <p:nvPr/>
        </p:nvGraphicFramePr>
        <p:xfrm>
          <a:off x="304800" y="1843088"/>
          <a:ext cx="8534400" cy="1616075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Command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Aid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Addition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Buy Me A Pepsi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Car, sack, cooler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Sprite, RC, etc.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9955" name="Text Box 17"/>
          <p:cNvSpPr txBox="1">
            <a:spLocks noChangeArrowheads="1"/>
          </p:cNvSpPr>
          <p:nvPr/>
        </p:nvSpPr>
        <p:spPr bwMode="auto">
          <a:xfrm>
            <a:off x="1066800" y="1360488"/>
            <a:ext cx="68151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An Addition Involves Another Element Being Added!</a:t>
            </a:r>
          </a:p>
        </p:txBody>
      </p:sp>
      <p:graphicFrame>
        <p:nvGraphicFramePr>
          <p:cNvPr id="117778" name="Group 18"/>
          <p:cNvGraphicFramePr>
            <a:graphicFrameLocks noGrp="1"/>
          </p:cNvGraphicFramePr>
          <p:nvPr/>
        </p:nvGraphicFramePr>
        <p:xfrm>
          <a:off x="304800" y="3460750"/>
          <a:ext cx="8534400" cy="806450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Eat Bread – 1 Cor. 11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Table, plates 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Jam, beef, cola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wipe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Oval 2"/>
          <p:cNvSpPr>
            <a:spLocks noChangeArrowheads="1"/>
          </p:cNvSpPr>
          <p:nvPr/>
        </p:nvSpPr>
        <p:spPr bwMode="auto">
          <a:xfrm>
            <a:off x="152400" y="152400"/>
            <a:ext cx="8839200" cy="11430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Aids &amp; Additions</a:t>
            </a:r>
          </a:p>
        </p:txBody>
      </p:sp>
      <p:graphicFrame>
        <p:nvGraphicFramePr>
          <p:cNvPr id="119811" name="Group 3"/>
          <p:cNvGraphicFramePr>
            <a:graphicFrameLocks noGrp="1"/>
          </p:cNvGraphicFramePr>
          <p:nvPr/>
        </p:nvGraphicFramePr>
        <p:xfrm>
          <a:off x="304800" y="1843088"/>
          <a:ext cx="8534400" cy="1616075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Command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Aid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Addition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Buy Me A Pepsi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Car, sack, cooler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Sprite, RC, etc.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0979" name="Text Box 17"/>
          <p:cNvSpPr txBox="1">
            <a:spLocks noChangeArrowheads="1"/>
          </p:cNvSpPr>
          <p:nvPr/>
        </p:nvSpPr>
        <p:spPr bwMode="auto">
          <a:xfrm>
            <a:off x="1066800" y="1360488"/>
            <a:ext cx="68151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An Addition Involves Another Element Being Added!</a:t>
            </a:r>
          </a:p>
        </p:txBody>
      </p:sp>
      <p:graphicFrame>
        <p:nvGraphicFramePr>
          <p:cNvPr id="119826" name="Group 18"/>
          <p:cNvGraphicFramePr>
            <a:graphicFrameLocks noGrp="1"/>
          </p:cNvGraphicFramePr>
          <p:nvPr/>
        </p:nvGraphicFramePr>
        <p:xfrm>
          <a:off x="304800" y="3460750"/>
          <a:ext cx="8534400" cy="806450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Eat Bread – 1 Cor. 11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Table, plates 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Jam, beef, cola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9867" name="Group 59"/>
          <p:cNvGraphicFramePr>
            <a:graphicFrameLocks noGrp="1"/>
          </p:cNvGraphicFramePr>
          <p:nvPr/>
        </p:nvGraphicFramePr>
        <p:xfrm>
          <a:off x="304800" y="4267200"/>
          <a:ext cx="8534400" cy="809625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Baptize – Matt. 28:19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Baptistry, heater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Sprinkling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wipe dir="r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Oval 2"/>
          <p:cNvSpPr>
            <a:spLocks noChangeArrowheads="1"/>
          </p:cNvSpPr>
          <p:nvPr/>
        </p:nvSpPr>
        <p:spPr bwMode="auto">
          <a:xfrm>
            <a:off x="152400" y="152400"/>
            <a:ext cx="8839200" cy="11430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Aids &amp; Additions</a:t>
            </a:r>
          </a:p>
        </p:txBody>
      </p:sp>
      <p:graphicFrame>
        <p:nvGraphicFramePr>
          <p:cNvPr id="120835" name="Group 3"/>
          <p:cNvGraphicFramePr>
            <a:graphicFrameLocks noGrp="1"/>
          </p:cNvGraphicFramePr>
          <p:nvPr/>
        </p:nvGraphicFramePr>
        <p:xfrm>
          <a:off x="304800" y="1843088"/>
          <a:ext cx="8534400" cy="1616075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Command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Aid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Addition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Buy Me A Pepsi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Car, sack, cooler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Sprite, RC, etc.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2003" name="Text Box 17"/>
          <p:cNvSpPr txBox="1">
            <a:spLocks noChangeArrowheads="1"/>
          </p:cNvSpPr>
          <p:nvPr/>
        </p:nvSpPr>
        <p:spPr bwMode="auto">
          <a:xfrm>
            <a:off x="1066800" y="1360488"/>
            <a:ext cx="68151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An Addition Involves Another Element Being Added!</a:t>
            </a:r>
          </a:p>
        </p:txBody>
      </p:sp>
      <p:graphicFrame>
        <p:nvGraphicFramePr>
          <p:cNvPr id="120850" name="Group 18"/>
          <p:cNvGraphicFramePr>
            <a:graphicFrameLocks noGrp="1"/>
          </p:cNvGraphicFramePr>
          <p:nvPr/>
        </p:nvGraphicFramePr>
        <p:xfrm>
          <a:off x="304800" y="3460750"/>
          <a:ext cx="8534400" cy="806450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Eat Bread – 1 Cor. 11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Table, plates 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Jam, beef, cola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0860" name="Group 28"/>
          <p:cNvGraphicFramePr>
            <a:graphicFrameLocks noGrp="1"/>
          </p:cNvGraphicFramePr>
          <p:nvPr/>
        </p:nvGraphicFramePr>
        <p:xfrm>
          <a:off x="304800" y="4267200"/>
          <a:ext cx="8534400" cy="809625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Baptize – Matt. 28:19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Baptistry, heater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Sprinkling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0888" name="Group 56"/>
          <p:cNvGraphicFramePr>
            <a:graphicFrameLocks noGrp="1"/>
          </p:cNvGraphicFramePr>
          <p:nvPr/>
        </p:nvGraphicFramePr>
        <p:xfrm>
          <a:off x="304800" y="5057775"/>
          <a:ext cx="8534400" cy="809625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Build an ark – Gen. 6:14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Tool, Animal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Oak, Cedar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wipe dir="r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Oval 2"/>
          <p:cNvSpPr>
            <a:spLocks noChangeArrowheads="1"/>
          </p:cNvSpPr>
          <p:nvPr/>
        </p:nvSpPr>
        <p:spPr bwMode="auto">
          <a:xfrm>
            <a:off x="152400" y="152400"/>
            <a:ext cx="8839200" cy="11430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Aids &amp; Additions</a:t>
            </a:r>
          </a:p>
        </p:txBody>
      </p:sp>
      <p:graphicFrame>
        <p:nvGraphicFramePr>
          <p:cNvPr id="121859" name="Group 3"/>
          <p:cNvGraphicFramePr>
            <a:graphicFrameLocks noGrp="1"/>
          </p:cNvGraphicFramePr>
          <p:nvPr/>
        </p:nvGraphicFramePr>
        <p:xfrm>
          <a:off x="304800" y="1843088"/>
          <a:ext cx="8534400" cy="1616075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Command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Aid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Addition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Buy Me A Pepsi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Car, sack, cooler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Sprite, RC, etc.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3027" name="Text Box 17"/>
          <p:cNvSpPr txBox="1">
            <a:spLocks noChangeArrowheads="1"/>
          </p:cNvSpPr>
          <p:nvPr/>
        </p:nvSpPr>
        <p:spPr bwMode="auto">
          <a:xfrm>
            <a:off x="1066800" y="1360488"/>
            <a:ext cx="68151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An Addition Involves Another Element Being Added!</a:t>
            </a:r>
          </a:p>
        </p:txBody>
      </p:sp>
      <p:graphicFrame>
        <p:nvGraphicFramePr>
          <p:cNvPr id="121874" name="Group 18"/>
          <p:cNvGraphicFramePr>
            <a:graphicFrameLocks noGrp="1"/>
          </p:cNvGraphicFramePr>
          <p:nvPr/>
        </p:nvGraphicFramePr>
        <p:xfrm>
          <a:off x="304800" y="3460750"/>
          <a:ext cx="8534400" cy="806450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Eat Bread – 1 Cor. 11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Table, plates 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Jam, beef, cola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1884" name="Group 28"/>
          <p:cNvGraphicFramePr>
            <a:graphicFrameLocks noGrp="1"/>
          </p:cNvGraphicFramePr>
          <p:nvPr/>
        </p:nvGraphicFramePr>
        <p:xfrm>
          <a:off x="304800" y="4267200"/>
          <a:ext cx="8534400" cy="809625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Baptize – Matt. 28:19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Baptistry, heater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Sprinkling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1894" name="Group 38"/>
          <p:cNvGraphicFramePr>
            <a:graphicFrameLocks noGrp="1"/>
          </p:cNvGraphicFramePr>
          <p:nvPr/>
        </p:nvGraphicFramePr>
        <p:xfrm>
          <a:off x="304800" y="5057775"/>
          <a:ext cx="8534400" cy="809625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Build an ark – Gen. 6:14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Tool, Animal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Oak, Cedar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1918" name="Group 62"/>
          <p:cNvGraphicFramePr>
            <a:graphicFrameLocks noGrp="1"/>
          </p:cNvGraphicFramePr>
          <p:nvPr/>
        </p:nvGraphicFramePr>
        <p:xfrm>
          <a:off x="304800" y="5861050"/>
          <a:ext cx="8534400" cy="844550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4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Contribute – 1 Cor. 16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Basket, Account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Mon. / Sat.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wipe dir="r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Oval 2"/>
          <p:cNvSpPr>
            <a:spLocks noChangeArrowheads="1"/>
          </p:cNvSpPr>
          <p:nvPr/>
        </p:nvSpPr>
        <p:spPr bwMode="auto">
          <a:xfrm>
            <a:off x="152400" y="152400"/>
            <a:ext cx="8839200" cy="11430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B. Aids &amp; Additions</a:t>
            </a:r>
          </a:p>
        </p:txBody>
      </p:sp>
      <p:graphicFrame>
        <p:nvGraphicFramePr>
          <p:cNvPr id="122898" name="Group 18"/>
          <p:cNvGraphicFramePr>
            <a:graphicFrameLocks noGrp="1"/>
          </p:cNvGraphicFramePr>
          <p:nvPr/>
        </p:nvGraphicFramePr>
        <p:xfrm>
          <a:off x="304800" y="1843088"/>
          <a:ext cx="8534400" cy="809625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Command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Aid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Addition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4047" name="Text Box 17"/>
          <p:cNvSpPr txBox="1">
            <a:spLocks noChangeArrowheads="1"/>
          </p:cNvSpPr>
          <p:nvPr/>
        </p:nvSpPr>
        <p:spPr bwMode="auto">
          <a:xfrm>
            <a:off x="1066800" y="1360488"/>
            <a:ext cx="68151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An Addition Involves Another Element Being Added!</a:t>
            </a:r>
          </a:p>
        </p:txBody>
      </p:sp>
      <p:graphicFrame>
        <p:nvGraphicFramePr>
          <p:cNvPr id="122899" name="Group 19"/>
          <p:cNvGraphicFramePr>
            <a:graphicFrameLocks noGrp="1"/>
          </p:cNvGraphicFramePr>
          <p:nvPr/>
        </p:nvGraphicFramePr>
        <p:xfrm>
          <a:off x="304800" y="2687638"/>
          <a:ext cx="8534400" cy="896112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Sing – Eph. 5:19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Books, Tuner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Instrumental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Music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wipe dir="r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45FF38-8EBA-63A5-DDBF-6029447CAE5D}"/>
              </a:ext>
            </a:extLst>
          </p:cNvPr>
          <p:cNvSpPr txBox="1"/>
          <p:nvPr/>
        </p:nvSpPr>
        <p:spPr>
          <a:xfrm>
            <a:off x="0" y="43031"/>
            <a:ext cx="914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Does It Matter</a:t>
            </a:r>
          </a:p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About Authority?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C59D5E-7C68-3610-C4E8-0862ED9CB559}"/>
              </a:ext>
            </a:extLst>
          </p:cNvPr>
          <p:cNvSpPr txBox="1"/>
          <p:nvPr/>
        </p:nvSpPr>
        <p:spPr>
          <a:xfrm>
            <a:off x="737795" y="2427578"/>
            <a:ext cx="79145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Man’s Rejection of Authority</a:t>
            </a:r>
          </a:p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God’s Order of Authority</a:t>
            </a:r>
          </a:p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 Submitting to Authority</a:t>
            </a:r>
          </a:p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 Standard of Authority</a:t>
            </a:r>
          </a:p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Determining Authority</a:t>
            </a:r>
          </a:p>
        </p:txBody>
      </p:sp>
    </p:spTree>
    <p:extLst>
      <p:ext uri="{BB962C8B-B14F-4D97-AF65-F5344CB8AC3E}">
        <p14:creationId xmlns:p14="http://schemas.microsoft.com/office/powerpoint/2010/main" val="26915550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powerpoint-template">
  <a:themeElements>
    <a:clrScheme name="powerpoint-template-24 13">
      <a:dk1>
        <a:srgbClr val="4D4D4D"/>
      </a:dk1>
      <a:lt1>
        <a:srgbClr val="FFFFFF"/>
      </a:lt1>
      <a:dk2>
        <a:srgbClr val="4D4D4D"/>
      </a:dk2>
      <a:lt2>
        <a:srgbClr val="045B4B"/>
      </a:lt2>
      <a:accent1>
        <a:srgbClr val="1C7C70"/>
      </a:accent1>
      <a:accent2>
        <a:srgbClr val="379690"/>
      </a:accent2>
      <a:accent3>
        <a:srgbClr val="FFFFFF"/>
      </a:accent3>
      <a:accent4>
        <a:srgbClr val="404040"/>
      </a:accent4>
      <a:accent5>
        <a:srgbClr val="ABBFBB"/>
      </a:accent5>
      <a:accent6>
        <a:srgbClr val="318782"/>
      </a:accent6>
      <a:hlink>
        <a:srgbClr val="54B2A4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93CB6A"/>
        </a:lt2>
        <a:accent1>
          <a:srgbClr val="71BE5E"/>
        </a:accent1>
        <a:accent2>
          <a:srgbClr val="A0CD6E"/>
        </a:accent2>
        <a:accent3>
          <a:srgbClr val="FFFFFF"/>
        </a:accent3>
        <a:accent4>
          <a:srgbClr val="404040"/>
        </a:accent4>
        <a:accent5>
          <a:srgbClr val="BBDBB6"/>
        </a:accent5>
        <a:accent6>
          <a:srgbClr val="91BA63"/>
        </a:accent6>
        <a:hlink>
          <a:srgbClr val="6BAB4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189C25"/>
        </a:lt2>
        <a:accent1>
          <a:srgbClr val="33B642"/>
        </a:accent1>
        <a:accent2>
          <a:srgbClr val="5ED05F"/>
        </a:accent2>
        <a:accent3>
          <a:srgbClr val="FFFFFF"/>
        </a:accent3>
        <a:accent4>
          <a:srgbClr val="404040"/>
        </a:accent4>
        <a:accent5>
          <a:srgbClr val="ADD7B0"/>
        </a:accent5>
        <a:accent6>
          <a:srgbClr val="54BC55"/>
        </a:accent6>
        <a:hlink>
          <a:srgbClr val="66D1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1E14F"/>
        </a:lt2>
        <a:accent1>
          <a:srgbClr val="33B642"/>
        </a:accent1>
        <a:accent2>
          <a:srgbClr val="5ED05F"/>
        </a:accent2>
        <a:accent3>
          <a:srgbClr val="FFFFFF"/>
        </a:accent3>
        <a:accent4>
          <a:srgbClr val="404040"/>
        </a:accent4>
        <a:accent5>
          <a:srgbClr val="ADD7B0"/>
        </a:accent5>
        <a:accent6>
          <a:srgbClr val="54BC55"/>
        </a:accent6>
        <a:hlink>
          <a:srgbClr val="66D1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4C8E3D"/>
        </a:lt2>
        <a:accent1>
          <a:srgbClr val="66A050"/>
        </a:accent1>
        <a:accent2>
          <a:srgbClr val="6EA552"/>
        </a:accent2>
        <a:accent3>
          <a:srgbClr val="FFFFFF"/>
        </a:accent3>
        <a:accent4>
          <a:srgbClr val="404040"/>
        </a:accent4>
        <a:accent5>
          <a:srgbClr val="B8CDB3"/>
        </a:accent5>
        <a:accent6>
          <a:srgbClr val="639549"/>
        </a:accent6>
        <a:hlink>
          <a:srgbClr val="89B96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4D7C48"/>
        </a:lt2>
        <a:accent1>
          <a:srgbClr val="599148"/>
        </a:accent1>
        <a:accent2>
          <a:srgbClr val="69A253"/>
        </a:accent2>
        <a:accent3>
          <a:srgbClr val="FFFFFF"/>
        </a:accent3>
        <a:accent4>
          <a:srgbClr val="404040"/>
        </a:accent4>
        <a:accent5>
          <a:srgbClr val="B5C7B1"/>
        </a:accent5>
        <a:accent6>
          <a:srgbClr val="5E924A"/>
        </a:accent6>
        <a:hlink>
          <a:srgbClr val="80C15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467F20"/>
        </a:lt2>
        <a:accent1>
          <a:srgbClr val="5CA822"/>
        </a:accent1>
        <a:accent2>
          <a:srgbClr val="66C022"/>
        </a:accent2>
        <a:accent3>
          <a:srgbClr val="FFFFFF"/>
        </a:accent3>
        <a:accent4>
          <a:srgbClr val="404040"/>
        </a:accent4>
        <a:accent5>
          <a:srgbClr val="B5D1AB"/>
        </a:accent5>
        <a:accent6>
          <a:srgbClr val="5CAE1E"/>
        </a:accent6>
        <a:hlink>
          <a:srgbClr val="71CF2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8A9BA5"/>
        </a:lt2>
        <a:accent1>
          <a:srgbClr val="5CA822"/>
        </a:accent1>
        <a:accent2>
          <a:srgbClr val="66C022"/>
        </a:accent2>
        <a:accent3>
          <a:srgbClr val="FFFFFF"/>
        </a:accent3>
        <a:accent4>
          <a:srgbClr val="404040"/>
        </a:accent4>
        <a:accent5>
          <a:srgbClr val="B5D1AB"/>
        </a:accent5>
        <a:accent6>
          <a:srgbClr val="5CAE1E"/>
        </a:accent6>
        <a:hlink>
          <a:srgbClr val="71CF2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51873B"/>
        </a:lt2>
        <a:accent1>
          <a:srgbClr val="669E4B"/>
        </a:accent1>
        <a:accent2>
          <a:srgbClr val="79B25C"/>
        </a:accent2>
        <a:accent3>
          <a:srgbClr val="FFFFFF"/>
        </a:accent3>
        <a:accent4>
          <a:srgbClr val="404040"/>
        </a:accent4>
        <a:accent5>
          <a:srgbClr val="B8CCB1"/>
        </a:accent5>
        <a:accent6>
          <a:srgbClr val="6DA153"/>
        </a:accent6>
        <a:hlink>
          <a:srgbClr val="92CB6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0E7E24"/>
        </a:lt2>
        <a:accent1>
          <a:srgbClr val="369026"/>
        </a:accent1>
        <a:accent2>
          <a:srgbClr val="57A025"/>
        </a:accent2>
        <a:accent3>
          <a:srgbClr val="FFFFFF"/>
        </a:accent3>
        <a:accent4>
          <a:srgbClr val="404040"/>
        </a:accent4>
        <a:accent5>
          <a:srgbClr val="AEC6AC"/>
        </a:accent5>
        <a:accent6>
          <a:srgbClr val="4E9120"/>
        </a:accent6>
        <a:hlink>
          <a:srgbClr val="73B02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015802"/>
        </a:lt2>
        <a:accent1>
          <a:srgbClr val="016E01"/>
        </a:accent1>
        <a:accent2>
          <a:srgbClr val="019003"/>
        </a:accent2>
        <a:accent3>
          <a:srgbClr val="FFFFFF"/>
        </a:accent3>
        <a:accent4>
          <a:srgbClr val="404040"/>
        </a:accent4>
        <a:accent5>
          <a:srgbClr val="AABAAA"/>
        </a:accent5>
        <a:accent6>
          <a:srgbClr val="018202"/>
        </a:accent6>
        <a:hlink>
          <a:srgbClr val="01A60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045B4B"/>
        </a:lt2>
        <a:accent1>
          <a:srgbClr val="1C7C70"/>
        </a:accent1>
        <a:accent2>
          <a:srgbClr val="379690"/>
        </a:accent2>
        <a:accent3>
          <a:srgbClr val="FFFFFF"/>
        </a:accent3>
        <a:accent4>
          <a:srgbClr val="404040"/>
        </a:accent4>
        <a:accent5>
          <a:srgbClr val="ABBFBB"/>
        </a:accent5>
        <a:accent6>
          <a:srgbClr val="318782"/>
        </a:accent6>
        <a:hlink>
          <a:srgbClr val="54B2A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Slit">
  <a:themeElements>
    <a:clrScheme name="Slit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Sli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lit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1107</TotalTime>
  <Words>1597</Words>
  <Application>Microsoft Office PowerPoint</Application>
  <PresentationFormat>On-screen Show (4:3)</PresentationFormat>
  <Paragraphs>396</Paragraphs>
  <Slides>38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52" baseType="lpstr">
      <vt:lpstr>Arial</vt:lpstr>
      <vt:lpstr>Microsoft Sans Serif</vt:lpstr>
      <vt:lpstr>Tahoma</vt:lpstr>
      <vt:lpstr>Calibri Light</vt:lpstr>
      <vt:lpstr>Calibri</vt:lpstr>
      <vt:lpstr>Georgia Pro Cond Semibold</vt:lpstr>
      <vt:lpstr>Times New Roman</vt:lpstr>
      <vt:lpstr>Wingdings</vt:lpstr>
      <vt:lpstr>Office Theme</vt:lpstr>
      <vt:lpstr>2_Office Theme</vt:lpstr>
      <vt:lpstr>1_Office Theme</vt:lpstr>
      <vt:lpstr>1_powerpoint-template</vt:lpstr>
      <vt:lpstr>Slit</vt:lpstr>
      <vt:lpstr>Drawing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3</cp:revision>
  <cp:lastPrinted>2022-11-27T21:21:59Z</cp:lastPrinted>
  <dcterms:created xsi:type="dcterms:W3CDTF">2022-11-20T20:54:42Z</dcterms:created>
  <dcterms:modified xsi:type="dcterms:W3CDTF">2022-11-27T21:22:51Z</dcterms:modified>
</cp:coreProperties>
</file>