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9" r:id="rId1"/>
  </p:sldMasterIdLst>
  <p:notesMasterIdLst>
    <p:notesMasterId r:id="rId27"/>
  </p:notesMasterIdLst>
  <p:sldIdLst>
    <p:sldId id="257" r:id="rId2"/>
    <p:sldId id="256" r:id="rId3"/>
    <p:sldId id="258" r:id="rId4"/>
    <p:sldId id="265" r:id="rId5"/>
    <p:sldId id="271" r:id="rId6"/>
    <p:sldId id="272" r:id="rId7"/>
    <p:sldId id="273" r:id="rId8"/>
    <p:sldId id="260" r:id="rId9"/>
    <p:sldId id="266" r:id="rId10"/>
    <p:sldId id="274" r:id="rId11"/>
    <p:sldId id="275" r:id="rId12"/>
    <p:sldId id="276" r:id="rId13"/>
    <p:sldId id="261" r:id="rId14"/>
    <p:sldId id="267" r:id="rId15"/>
    <p:sldId id="277" r:id="rId16"/>
    <p:sldId id="278" r:id="rId17"/>
    <p:sldId id="279" r:id="rId18"/>
    <p:sldId id="262" r:id="rId19"/>
    <p:sldId id="268" r:id="rId20"/>
    <p:sldId id="280" r:id="rId21"/>
    <p:sldId id="281" r:id="rId22"/>
    <p:sldId id="263" r:id="rId23"/>
    <p:sldId id="259" r:id="rId24"/>
    <p:sldId id="282" r:id="rId25"/>
    <p:sldId id="264" r:id="rId26"/>
  </p:sldIdLst>
  <p:sldSz cx="9144000" cy="6858000" type="screen4x3"/>
  <p:notesSz cx="7010400" cy="9296400"/>
  <p:embeddedFontLst>
    <p:embeddedFont>
      <p:font typeface="Arial Narrow" panose="020B0606020202030204" pitchFamily="34" charset="0"/>
      <p:regular r:id="rId28"/>
      <p:bold r:id="rId29"/>
      <p:italic r:id="rId30"/>
      <p:boldItalic r:id="rId31"/>
    </p:embeddedFont>
    <p:embeddedFont>
      <p:font typeface="Calibri" panose="020F0502020204030204" pitchFamily="34" charset="0"/>
      <p:regular r:id="rId32"/>
      <p:bold r:id="rId33"/>
      <p:italic r:id="rId34"/>
      <p:boldItalic r:id="rId35"/>
    </p:embeddedFont>
    <p:embeddedFont>
      <p:font typeface="Trebuchet MS" panose="020B0603020202020204" pitchFamily="34" charset="0"/>
      <p:regular r:id="rId36"/>
      <p:bold r:id="rId37"/>
      <p:italic r:id="rId38"/>
      <p:boldItalic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94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9" d="100"/>
          <a:sy n="79" d="100"/>
        </p:scale>
        <p:origin x="87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681B55B-22D7-49BF-A9DF-536A01B002EF}" type="datetimeFigureOut">
              <a:rPr lang="en-US" smtClean="0"/>
              <a:t>11/26/2022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A0EB18B-420A-4250-9A3F-4DD078E7EBA0}" type="slidenum">
              <a:rPr lang="en-US" smtClean="0"/>
              <a:t>‹#›</a:t>
            </a:fld>
            <a:endParaRPr lang="en-US"/>
          </a:p>
        </p:txBody>
      </p:sp>
    </p:spTree>
    <p:extLst>
      <p:ext uri="{BB962C8B-B14F-4D97-AF65-F5344CB8AC3E}">
        <p14:creationId xmlns:p14="http://schemas.microsoft.com/office/powerpoint/2010/main" val="4293510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78ABE3C1-DBE1-495D-B57B-2849774B866A}" type="datetimeFigureOut">
              <a:rPr lang="en-US" smtClean="0"/>
              <a:t>11/26/2022</a:t>
            </a:fld>
            <a:endParaRPr lang="en-US" dirty="0"/>
          </a:p>
        </p:txBody>
      </p:sp>
      <p:sp>
        <p:nvSpPr>
          <p:cNvPr id="5" name="Footer Placeholder 4"/>
          <p:cNvSpPr>
            <a:spLocks noGrp="1"/>
          </p:cNvSpPr>
          <p:nvPr>
            <p:ph type="ftr" sz="quarter" idx="11"/>
          </p:nvPr>
        </p:nvSpPr>
        <p:spPr>
          <a:xfrm>
            <a:off x="533401" y="5936189"/>
            <a:ext cx="4021666" cy="365125"/>
          </a:xfrm>
        </p:spPr>
        <p:txBody>
          <a:bodyPr/>
          <a:lstStyle/>
          <a:p>
            <a:endParaRPr lang="en-US" dirty="0"/>
          </a:p>
        </p:txBody>
      </p:sp>
      <p:sp>
        <p:nvSpPr>
          <p:cNvPr id="6" name="Slide Number Placeholder 5"/>
          <p:cNvSpPr>
            <a:spLocks noGrp="1"/>
          </p:cNvSpPr>
          <p:nvPr>
            <p:ph type="sldNum" sz="quarter" idx="12"/>
          </p:nvPr>
        </p:nvSpPr>
        <p:spPr>
          <a:xfrm>
            <a:off x="7010399" y="2750337"/>
            <a:ext cx="1370293"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89929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11/26/2022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38498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30578ACC-22D6-47C1-A373-4FD133E34F3C}" type="datetimeFigureOut">
              <a:rPr lang="en-US" smtClean="0"/>
              <a:t>11/26/2022</a:t>
            </a:fld>
            <a:endParaRPr lang="en-US" dirty="0"/>
          </a:p>
        </p:txBody>
      </p:sp>
      <p:sp>
        <p:nvSpPr>
          <p:cNvPr id="5" name="Footer Placeholder 4"/>
          <p:cNvSpPr>
            <a:spLocks noGrp="1"/>
          </p:cNvSpPr>
          <p:nvPr>
            <p:ph type="ftr" sz="quarter" idx="11"/>
          </p:nvPr>
        </p:nvSpPr>
        <p:spPr>
          <a:xfrm>
            <a:off x="533400" y="5936189"/>
            <a:ext cx="4834673" cy="365125"/>
          </a:xfrm>
        </p:spPr>
        <p:txBody>
          <a:bodyPr/>
          <a:lstStyle/>
          <a:p>
            <a:endParaRPr lang="en-US" dirty="0"/>
          </a:p>
        </p:txBody>
      </p:sp>
      <p:sp>
        <p:nvSpPr>
          <p:cNvPr id="6" name="Slide Number Placeholder 5"/>
          <p:cNvSpPr>
            <a:spLocks noGrp="1"/>
          </p:cNvSpPr>
          <p:nvPr>
            <p:ph type="sldNum" sz="quarter" idx="12"/>
          </p:nvPr>
        </p:nvSpPr>
        <p:spPr>
          <a:xfrm>
            <a:off x="7856438" y="2869896"/>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9184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11/26/2022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90260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11/26/2022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7440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11/26/2022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40927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11/26/2022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37852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11/26/2022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4558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11/26/2022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4556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11/26/2022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310"/>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7773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11/26/2022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616"/>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45885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11/26/2022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6D22F896-40B5-4ADD-8801-0D06FADFA095}" type="slidenum">
              <a:rPr lang="en-US" smtClean="0"/>
              <a:t>‹#›</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778025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11/26/2022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6086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11/26/2022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6785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11/26/2022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37557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11/26/2022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0406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6178E61D-D431-422C-9764-11DAFE33AB63}" type="datetimeFigureOut">
              <a:rPr lang="en-US" smtClean="0"/>
              <a:t>11/26/2022</a:t>
            </a:fld>
            <a:endParaRPr lang="en-US" dirty="0"/>
          </a:p>
        </p:txBody>
      </p:sp>
      <p:sp>
        <p:nvSpPr>
          <p:cNvPr id="5" name="Footer Placeholder 4"/>
          <p:cNvSpPr>
            <a:spLocks noGrp="1"/>
          </p:cNvSpPr>
          <p:nvPr>
            <p:ph type="ftr" sz="quarter" idx="11"/>
          </p:nvPr>
        </p:nvSpPr>
        <p:spPr>
          <a:xfrm>
            <a:off x="510241" y="5936189"/>
            <a:ext cx="4518959" cy="365125"/>
          </a:xfrm>
        </p:spPr>
        <p:txBody>
          <a:bodyPr/>
          <a:lstStyle/>
          <a:p>
            <a:endParaRPr lang="en-US" dirty="0"/>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18411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11/26/2022</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93220443"/>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6" name="TextBox 5"/>
          <p:cNvSpPr txBox="1"/>
          <p:nvPr/>
        </p:nvSpPr>
        <p:spPr>
          <a:xfrm>
            <a:off x="566927" y="340134"/>
            <a:ext cx="6952130" cy="2308324"/>
          </a:xfrm>
          <a:prstGeom prst="rect">
            <a:avLst/>
          </a:prstGeom>
          <a:noFill/>
        </p:spPr>
        <p:txBody>
          <a:bodyPr wrap="square" rtlCol="0">
            <a:spAutoFit/>
          </a:bodyPr>
          <a:lstStyle/>
          <a:p>
            <a:pPr marL="514350" indent="-514350">
              <a:lnSpc>
                <a:spcPct val="150000"/>
              </a:lnSpc>
              <a:buFont typeface="+mj-lt"/>
              <a:buAutoNum type="arabicPeriod"/>
            </a:pPr>
            <a:r>
              <a:rPr lang="en-US" sz="3200" dirty="0">
                <a:effectLst>
                  <a:outerShdw blurRad="38100" dist="38100" dir="2700000" algn="tl">
                    <a:srgbClr val="000000">
                      <a:alpha val="43137"/>
                    </a:srgbClr>
                  </a:outerShdw>
                </a:effectLst>
              </a:rPr>
              <a:t>James is killed (vv. 1-3a)</a:t>
            </a:r>
          </a:p>
          <a:p>
            <a:pPr marL="514350" indent="-514350">
              <a:lnSpc>
                <a:spcPct val="150000"/>
              </a:lnSpc>
              <a:buFont typeface="+mj-lt"/>
              <a:buAutoNum type="arabicPeriod"/>
            </a:pPr>
            <a:r>
              <a:rPr lang="en-US" sz="3200" dirty="0">
                <a:effectLst>
                  <a:outerShdw blurRad="38100" dist="38100" dir="2700000" algn="tl">
                    <a:srgbClr val="000000">
                      <a:alpha val="43137"/>
                    </a:srgbClr>
                  </a:outerShdw>
                </a:effectLst>
              </a:rPr>
              <a:t>Peter is Imprisoned (vv. 3b-19)</a:t>
            </a:r>
          </a:p>
          <a:p>
            <a:pPr marL="514350" indent="-514350">
              <a:lnSpc>
                <a:spcPct val="150000"/>
              </a:lnSpc>
              <a:buFont typeface="+mj-lt"/>
              <a:buAutoNum type="arabicPeriod"/>
            </a:pPr>
            <a:r>
              <a:rPr lang="en-US" sz="3200" dirty="0">
                <a:effectLst>
                  <a:outerShdw blurRad="38100" dist="38100" dir="2700000" algn="tl">
                    <a:srgbClr val="000000">
                      <a:alpha val="43137"/>
                    </a:srgbClr>
                  </a:outerShdw>
                </a:effectLst>
              </a:rPr>
              <a:t>Herod Dies (vv. 20-24)</a:t>
            </a:r>
          </a:p>
        </p:txBody>
      </p:sp>
      <p:sp>
        <p:nvSpPr>
          <p:cNvPr id="8" name="Rounded Rectangle 7"/>
          <p:cNvSpPr/>
          <p:nvPr/>
        </p:nvSpPr>
        <p:spPr>
          <a:xfrm>
            <a:off x="380820" y="2998694"/>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rPr>
              <a:t>Persecution</a:t>
            </a:r>
          </a:p>
        </p:txBody>
      </p:sp>
      <p:sp>
        <p:nvSpPr>
          <p:cNvPr id="9" name="Rounded Rectangle 8"/>
          <p:cNvSpPr/>
          <p:nvPr/>
        </p:nvSpPr>
        <p:spPr>
          <a:xfrm>
            <a:off x="1353490" y="3577532"/>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rPr>
              <a:t>Prayer</a:t>
            </a:r>
          </a:p>
        </p:txBody>
      </p:sp>
      <p:sp>
        <p:nvSpPr>
          <p:cNvPr id="10" name="Rounded Rectangle 9"/>
          <p:cNvSpPr/>
          <p:nvPr/>
        </p:nvSpPr>
        <p:spPr>
          <a:xfrm>
            <a:off x="2326160" y="4156370"/>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rPr>
              <a:t>Peace</a:t>
            </a:r>
          </a:p>
        </p:txBody>
      </p:sp>
      <p:sp>
        <p:nvSpPr>
          <p:cNvPr id="11" name="Rounded Rectangle 10"/>
          <p:cNvSpPr/>
          <p:nvPr/>
        </p:nvSpPr>
        <p:spPr>
          <a:xfrm>
            <a:off x="3298830" y="4697324"/>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rPr>
              <a:t>Purpose</a:t>
            </a:r>
          </a:p>
        </p:txBody>
      </p:sp>
      <p:sp>
        <p:nvSpPr>
          <p:cNvPr id="12" name="Rounded Rectangle 11"/>
          <p:cNvSpPr/>
          <p:nvPr/>
        </p:nvSpPr>
        <p:spPr>
          <a:xfrm>
            <a:off x="4271500" y="5238278"/>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rPr>
              <a:t>Praise</a:t>
            </a:r>
          </a:p>
        </p:txBody>
      </p:sp>
      <p:sp>
        <p:nvSpPr>
          <p:cNvPr id="13" name="Rounded Rectangle 12"/>
          <p:cNvSpPr/>
          <p:nvPr/>
        </p:nvSpPr>
        <p:spPr>
          <a:xfrm>
            <a:off x="5244170" y="5779232"/>
            <a:ext cx="3104120" cy="618565"/>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rPr>
              <a:t>Punishment</a:t>
            </a:r>
          </a:p>
        </p:txBody>
      </p:sp>
    </p:spTree>
    <p:extLst>
      <p:ext uri="{BB962C8B-B14F-4D97-AF65-F5344CB8AC3E}">
        <p14:creationId xmlns:p14="http://schemas.microsoft.com/office/powerpoint/2010/main" val="3983879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ircle(in)">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circle(in)">
                                      <p:cBhvr>
                                        <p:cTn id="33" dur="20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circle(in)">
                                      <p:cBhvr>
                                        <p:cTn id="38" dur="20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circle(in)">
                                      <p:cBhvr>
                                        <p:cTn id="43" dur="20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circle(in)">
                                      <p:cBhvr>
                                        <p:cTn id="48" dur="20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circle(in)">
                                      <p:cBhvr>
                                        <p:cTn id="5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P spid="8" grpId="0" animBg="1"/>
      <p:bldP spid="9" grpId="0" animBg="1"/>
      <p:bldP spid="10" grpId="0" animBg="1"/>
      <p:bldP spid="11" grpId="0" animBg="1"/>
      <p:bldP spid="12" grpId="0" animBg="1"/>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Principles of Service</a:t>
            </a:r>
          </a:p>
        </p:txBody>
      </p:sp>
      <p:sp>
        <p:nvSpPr>
          <p:cNvPr id="3" name="Subtitle 2"/>
          <p:cNvSpPr>
            <a:spLocks noGrp="1"/>
          </p:cNvSpPr>
          <p:nvPr>
            <p:ph type="subTitle" idx="1"/>
          </p:nvPr>
        </p:nvSpPr>
        <p:spPr/>
        <p:txBody>
          <a:bodyPr/>
          <a:lstStyle/>
          <a:p>
            <a:r>
              <a:rPr lang="en-US" dirty="0"/>
              <a:t>Acts 12</a:t>
            </a:r>
          </a:p>
        </p:txBody>
      </p:sp>
    </p:spTree>
    <p:extLst>
      <p:ext uri="{BB962C8B-B14F-4D97-AF65-F5344CB8AC3E}">
        <p14:creationId xmlns:p14="http://schemas.microsoft.com/office/powerpoint/2010/main" val="30500399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a:t>Principles of Service</a:t>
            </a:r>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5" name="TextBox 4"/>
          <p:cNvSpPr txBox="1"/>
          <p:nvPr/>
        </p:nvSpPr>
        <p:spPr>
          <a:xfrm>
            <a:off x="517710" y="2272554"/>
            <a:ext cx="7906871" cy="740587"/>
          </a:xfrm>
          <a:prstGeom prst="rect">
            <a:avLst/>
          </a:prstGeom>
          <a:noFill/>
        </p:spPr>
        <p:txBody>
          <a:bodyPr wrap="square" rtlCol="0">
            <a:spAutoFit/>
          </a:bodyPr>
          <a:lstStyle/>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p:txBody>
      </p:sp>
    </p:spTree>
    <p:extLst>
      <p:ext uri="{BB962C8B-B14F-4D97-AF65-F5344CB8AC3E}">
        <p14:creationId xmlns:p14="http://schemas.microsoft.com/office/powerpoint/2010/main" val="113627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20168" y="4865303"/>
            <a:ext cx="7563973" cy="830997"/>
          </a:xfrm>
          <a:prstGeom prst="rect">
            <a:avLst/>
          </a:prstGeom>
          <a:noFill/>
        </p:spPr>
        <p:txBody>
          <a:bodyPr wrap="square" rtlCol="0">
            <a:spAutoFit/>
          </a:bodyPr>
          <a:lstStyle/>
          <a:p>
            <a:pPr marL="571500" indent="-571500" algn="ctr">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p:txBody>
      </p:sp>
      <p:sp>
        <p:nvSpPr>
          <p:cNvPr id="4" name="TextBox 3"/>
          <p:cNvSpPr txBox="1"/>
          <p:nvPr/>
        </p:nvSpPr>
        <p:spPr>
          <a:xfrm>
            <a:off x="228601" y="295836"/>
            <a:ext cx="8727141" cy="2677656"/>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God never promised it would be easy to serve the Lord</a:t>
            </a:r>
          </a:p>
          <a:p>
            <a:pPr marL="914400" lvl="1" indent="-457200">
              <a:buFont typeface="+mj-lt"/>
              <a:buAutoNum type="arabicPeriod"/>
            </a:pPr>
            <a:r>
              <a:rPr lang="en-US" sz="2400" i="1" dirty="0">
                <a:effectLst>
                  <a:outerShdw blurRad="38100" dist="38100" dir="2700000" algn="tl">
                    <a:srgbClr val="000000">
                      <a:alpha val="43137"/>
                    </a:srgbClr>
                  </a:outerShdw>
                </a:effectLst>
              </a:rPr>
              <a:t>Impression is false that says:</a:t>
            </a:r>
          </a:p>
          <a:p>
            <a:pPr marL="1371600" lvl="2" indent="-457200">
              <a:buFont typeface="+mj-lt"/>
              <a:buAutoNum type="alphaLcPeriod"/>
            </a:pPr>
            <a:r>
              <a:rPr lang="en-US" sz="2400" dirty="0">
                <a:effectLst>
                  <a:outerShdw blurRad="38100" dist="38100" dir="2700000" algn="tl">
                    <a:srgbClr val="000000">
                      <a:alpha val="43137"/>
                    </a:srgbClr>
                  </a:outerShdw>
                </a:effectLst>
              </a:rPr>
              <a:t>Life gets easier if you are a Christian</a:t>
            </a:r>
          </a:p>
          <a:p>
            <a:pPr marL="1371600" lvl="2" indent="-457200">
              <a:buFont typeface="+mj-lt"/>
              <a:buAutoNum type="alphaLcPeriod"/>
            </a:pPr>
            <a:r>
              <a:rPr lang="en-US" sz="2400" dirty="0">
                <a:effectLst>
                  <a:outerShdw blurRad="38100" dist="38100" dir="2700000" algn="tl">
                    <a:srgbClr val="000000">
                      <a:alpha val="43137"/>
                    </a:srgbClr>
                  </a:outerShdw>
                </a:effectLst>
              </a:rPr>
              <a:t>Problems – Conflicts are over – if you  serve God</a:t>
            </a:r>
          </a:p>
          <a:p>
            <a:pPr marL="1371600" lvl="2" indent="-457200">
              <a:buFont typeface="+mj-lt"/>
              <a:buAutoNum type="alphaLcPeriod"/>
            </a:pPr>
            <a:r>
              <a:rPr lang="en-US" sz="2400" dirty="0">
                <a:effectLst>
                  <a:outerShdw blurRad="38100" dist="38100" dir="2700000" algn="tl">
                    <a:srgbClr val="000000">
                      <a:alpha val="43137"/>
                    </a:srgbClr>
                  </a:outerShdw>
                </a:effectLst>
              </a:rPr>
              <a:t>Will be treated right – if you are a good person</a:t>
            </a:r>
          </a:p>
          <a:p>
            <a:pPr marL="1371600" lvl="2" indent="-457200">
              <a:buFont typeface="+mj-lt"/>
              <a:buAutoNum type="alphaLcPeriod"/>
            </a:pPr>
            <a:r>
              <a:rPr lang="en-US" sz="2400" dirty="0">
                <a:effectLst>
                  <a:outerShdw blurRad="38100" dist="38100" dir="2700000" algn="tl">
                    <a:srgbClr val="000000">
                      <a:alpha val="43137"/>
                    </a:srgbClr>
                  </a:outerShdw>
                </a:effectLst>
              </a:rPr>
              <a:t>Relationships will be smooth – if follow God</a:t>
            </a:r>
          </a:p>
          <a:p>
            <a:pPr marL="914400" lvl="1" indent="-457200">
              <a:buFont typeface="+mj-lt"/>
              <a:buAutoNum type="arabicPeriod"/>
            </a:pPr>
            <a:r>
              <a:rPr lang="en-US" sz="2400" i="1" dirty="0">
                <a:effectLst>
                  <a:outerShdw blurRad="38100" dist="38100" dir="2700000" algn="tl">
                    <a:srgbClr val="000000">
                      <a:alpha val="43137"/>
                    </a:srgbClr>
                  </a:outerShdw>
                </a:effectLst>
              </a:rPr>
              <a:t>Evidence is missing that any of that is true</a:t>
            </a:r>
          </a:p>
        </p:txBody>
      </p:sp>
    </p:spTree>
    <p:extLst>
      <p:ext uri="{BB962C8B-B14F-4D97-AF65-F5344CB8AC3E}">
        <p14:creationId xmlns:p14="http://schemas.microsoft.com/office/powerpoint/2010/main" val="1722746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20168" y="4865303"/>
            <a:ext cx="7563973" cy="830997"/>
          </a:xfrm>
          <a:prstGeom prst="rect">
            <a:avLst/>
          </a:prstGeom>
          <a:noFill/>
        </p:spPr>
        <p:txBody>
          <a:bodyPr wrap="square" rtlCol="0">
            <a:spAutoFit/>
          </a:bodyPr>
          <a:lstStyle/>
          <a:p>
            <a:pPr marL="571500" indent="-571500" algn="ctr">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God never promised it would be easy to serve the Lord</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God warned that may have to pay a price</a:t>
            </a:r>
          </a:p>
          <a:p>
            <a:pPr marL="914400" lvl="1" indent="-457200">
              <a:buFont typeface="+mj-lt"/>
              <a:buAutoNum type="arabicPeriod"/>
            </a:pPr>
            <a:r>
              <a:rPr lang="en-US" sz="2400" i="1" dirty="0">
                <a:effectLst>
                  <a:outerShdw blurRad="38100" dist="38100" dir="2700000" algn="tl">
                    <a:srgbClr val="000000">
                      <a:alpha val="43137"/>
                    </a:srgbClr>
                  </a:outerShdw>
                </a:effectLst>
              </a:rPr>
              <a:t>If live godly – just may suffer (2 Tim. 3:13)</a:t>
            </a:r>
          </a:p>
          <a:p>
            <a:pPr marL="914400" lvl="1" indent="-457200">
              <a:buFont typeface="+mj-lt"/>
              <a:buAutoNum type="arabicPeriod"/>
            </a:pPr>
            <a:r>
              <a:rPr lang="en-US" sz="2400" i="1" dirty="0">
                <a:effectLst>
                  <a:outerShdw blurRad="38100" dist="38100" dir="2700000" algn="tl">
                    <a:srgbClr val="000000">
                      <a:alpha val="43137"/>
                    </a:srgbClr>
                  </a:outerShdw>
                </a:effectLst>
              </a:rPr>
              <a:t>May lose relationships (Luke 14:25-33)</a:t>
            </a:r>
          </a:p>
        </p:txBody>
      </p:sp>
    </p:spTree>
    <p:extLst>
      <p:ext uri="{BB962C8B-B14F-4D97-AF65-F5344CB8AC3E}">
        <p14:creationId xmlns:p14="http://schemas.microsoft.com/office/powerpoint/2010/main" val="1614319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20168" y="4865303"/>
            <a:ext cx="7563973" cy="830997"/>
          </a:xfrm>
          <a:prstGeom prst="rect">
            <a:avLst/>
          </a:prstGeom>
          <a:noFill/>
        </p:spPr>
        <p:txBody>
          <a:bodyPr wrap="square" rtlCol="0">
            <a:spAutoFit/>
          </a:bodyPr>
          <a:lstStyle/>
          <a:p>
            <a:pPr marL="571500" indent="-571500" algn="ctr">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p:txBody>
      </p:sp>
      <p:sp>
        <p:nvSpPr>
          <p:cNvPr id="4" name="TextBox 3"/>
          <p:cNvSpPr txBox="1"/>
          <p:nvPr/>
        </p:nvSpPr>
        <p:spPr>
          <a:xfrm>
            <a:off x="228601" y="295836"/>
            <a:ext cx="8727141" cy="3046988"/>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God never promised it would be easy to serve the Lord</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God warned that may have to pay a price</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Early Christians paid dearly</a:t>
            </a:r>
          </a:p>
          <a:p>
            <a:pPr marL="914400" lvl="1" indent="-457200">
              <a:buFont typeface="+mj-lt"/>
              <a:buAutoNum type="arabicPeriod"/>
            </a:pPr>
            <a:r>
              <a:rPr lang="en-US" sz="2400" i="1" dirty="0">
                <a:effectLst>
                  <a:outerShdw blurRad="38100" dist="38100" dir="2700000" algn="tl">
                    <a:srgbClr val="000000">
                      <a:alpha val="43137"/>
                    </a:srgbClr>
                  </a:outerShdw>
                </a:effectLst>
              </a:rPr>
              <a:t>Apostles arrested &amp; beaten (Acts 4-5)</a:t>
            </a:r>
          </a:p>
          <a:p>
            <a:pPr marL="914400" lvl="1" indent="-457200">
              <a:buFont typeface="+mj-lt"/>
              <a:buAutoNum type="arabicPeriod"/>
            </a:pPr>
            <a:r>
              <a:rPr lang="en-US" sz="2400" i="1" dirty="0">
                <a:effectLst>
                  <a:outerShdw blurRad="38100" dist="38100" dir="2700000" algn="tl">
                    <a:srgbClr val="000000">
                      <a:alpha val="43137"/>
                    </a:srgbClr>
                  </a:outerShdw>
                </a:effectLst>
              </a:rPr>
              <a:t>Stephen was stoned (Acts 6-7)</a:t>
            </a:r>
          </a:p>
          <a:p>
            <a:pPr marL="914400" lvl="1" indent="-457200">
              <a:buFont typeface="+mj-lt"/>
              <a:buAutoNum type="arabicPeriod"/>
            </a:pPr>
            <a:r>
              <a:rPr lang="en-US" sz="2400" i="1" dirty="0">
                <a:effectLst>
                  <a:outerShdw blurRad="38100" dist="38100" dir="2700000" algn="tl">
                    <a:srgbClr val="000000">
                      <a:alpha val="43137"/>
                    </a:srgbClr>
                  </a:outerShdw>
                </a:effectLst>
              </a:rPr>
              <a:t>Disciples were scattered (Acts 8; 11:20-21)</a:t>
            </a:r>
          </a:p>
          <a:p>
            <a:pPr marL="914400" lvl="1" indent="-457200">
              <a:buFont typeface="+mj-lt"/>
              <a:buAutoNum type="arabicPeriod"/>
            </a:pPr>
            <a:r>
              <a:rPr lang="en-US" sz="2400" i="1" dirty="0">
                <a:effectLst>
                  <a:outerShdw blurRad="38100" dist="38100" dir="2700000" algn="tl">
                    <a:srgbClr val="000000">
                      <a:alpha val="43137"/>
                    </a:srgbClr>
                  </a:outerShdw>
                </a:effectLst>
              </a:rPr>
              <a:t>James was killed (vv. 1-2)</a:t>
            </a:r>
          </a:p>
          <a:p>
            <a:pPr marL="914400" lvl="1" indent="-457200">
              <a:buFont typeface="+mj-lt"/>
              <a:buAutoNum type="arabicPeriod"/>
            </a:pPr>
            <a:r>
              <a:rPr lang="en-US" sz="2400" i="1" dirty="0">
                <a:effectLst>
                  <a:outerShdw blurRad="38100" dist="38100" dir="2700000" algn="tl">
                    <a:srgbClr val="000000">
                      <a:alpha val="43137"/>
                    </a:srgbClr>
                  </a:outerShdw>
                </a:effectLst>
              </a:rPr>
              <a:t>Peter was imprisoned (vv. 3-ff)</a:t>
            </a:r>
          </a:p>
        </p:txBody>
      </p:sp>
    </p:spTree>
    <p:extLst>
      <p:ext uri="{BB962C8B-B14F-4D97-AF65-F5344CB8AC3E}">
        <p14:creationId xmlns:p14="http://schemas.microsoft.com/office/powerpoint/2010/main" val="3649361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20168" y="4865303"/>
            <a:ext cx="7563973" cy="830997"/>
          </a:xfrm>
          <a:prstGeom prst="rect">
            <a:avLst/>
          </a:prstGeom>
          <a:noFill/>
        </p:spPr>
        <p:txBody>
          <a:bodyPr wrap="square" rtlCol="0">
            <a:spAutoFit/>
          </a:bodyPr>
          <a:lstStyle/>
          <a:p>
            <a:pPr marL="571500" indent="-571500" algn="ctr">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p:txBody>
      </p:sp>
      <p:sp>
        <p:nvSpPr>
          <p:cNvPr id="4" name="TextBox 3"/>
          <p:cNvSpPr txBox="1"/>
          <p:nvPr/>
        </p:nvSpPr>
        <p:spPr>
          <a:xfrm>
            <a:off x="228601" y="295836"/>
            <a:ext cx="8727141" cy="3785652"/>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God never promised it would be easy to serve the Lord</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God warned that may have to pay a price</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Early Christians paid dearly</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How does this compare with what you are willing to pay?</a:t>
            </a:r>
          </a:p>
          <a:p>
            <a:pPr marL="914400" lvl="1" indent="-457200">
              <a:buFont typeface="+mj-lt"/>
              <a:buAutoNum type="arabicPeriod"/>
            </a:pPr>
            <a:r>
              <a:rPr lang="en-US" sz="2400" i="1" dirty="0">
                <a:effectLst>
                  <a:outerShdw blurRad="38100" dist="38100" dir="2700000" algn="tl">
                    <a:srgbClr val="000000">
                      <a:alpha val="43137"/>
                    </a:srgbClr>
                  </a:outerShdw>
                </a:effectLst>
              </a:rPr>
              <a:t>May involve some inconvenience</a:t>
            </a:r>
          </a:p>
          <a:p>
            <a:pPr marL="914400" lvl="1" indent="-457200">
              <a:buFont typeface="+mj-lt"/>
              <a:buAutoNum type="arabicPeriod"/>
            </a:pPr>
            <a:r>
              <a:rPr lang="en-US" sz="2400" i="1" dirty="0">
                <a:effectLst>
                  <a:outerShdw blurRad="38100" dist="38100" dir="2700000" algn="tl">
                    <a:srgbClr val="000000">
                      <a:alpha val="43137"/>
                    </a:srgbClr>
                  </a:outerShdw>
                </a:effectLst>
              </a:rPr>
              <a:t>May involve losing relationships</a:t>
            </a:r>
          </a:p>
          <a:p>
            <a:pPr marL="914400" lvl="1" indent="-457200">
              <a:buFont typeface="+mj-lt"/>
              <a:buAutoNum type="arabicPeriod"/>
            </a:pPr>
            <a:r>
              <a:rPr lang="en-US" sz="2400" i="1" dirty="0">
                <a:effectLst>
                  <a:outerShdw blurRad="38100" dist="38100" dir="2700000" algn="tl">
                    <a:srgbClr val="000000">
                      <a:alpha val="43137"/>
                    </a:srgbClr>
                  </a:outerShdw>
                </a:effectLst>
              </a:rPr>
              <a:t>May involve some expense, lose of money – even job</a:t>
            </a:r>
          </a:p>
          <a:p>
            <a:pPr marL="914400" lvl="1" indent="-457200">
              <a:buFont typeface="+mj-lt"/>
              <a:buAutoNum type="arabicPeriod"/>
            </a:pPr>
            <a:r>
              <a:rPr lang="en-US" sz="2400" i="1" dirty="0">
                <a:effectLst>
                  <a:outerShdw blurRad="38100" dist="38100" dir="2700000" algn="tl">
                    <a:srgbClr val="000000">
                      <a:alpha val="43137"/>
                    </a:srgbClr>
                  </a:outerShdw>
                </a:effectLst>
              </a:rPr>
              <a:t>May involve hard work</a:t>
            </a:r>
          </a:p>
          <a:p>
            <a:pPr marL="914400" lvl="1" indent="-457200">
              <a:buFont typeface="+mj-lt"/>
              <a:buAutoNum type="arabicPeriod"/>
            </a:pPr>
            <a:r>
              <a:rPr lang="en-US" sz="2400" i="1" dirty="0">
                <a:effectLst>
                  <a:outerShdw blurRad="38100" dist="38100" dir="2700000" algn="tl">
                    <a:srgbClr val="000000">
                      <a:alpha val="43137"/>
                    </a:srgbClr>
                  </a:outerShdw>
                </a:effectLst>
              </a:rPr>
              <a:t>May involve mistreatment</a:t>
            </a:r>
          </a:p>
          <a:p>
            <a:pPr marL="914400" lvl="1" indent="-457200">
              <a:buFont typeface="+mj-lt"/>
              <a:buAutoNum type="arabicPeriod"/>
            </a:pPr>
            <a:r>
              <a:rPr lang="en-US" sz="2400" i="1" dirty="0">
                <a:effectLst>
                  <a:outerShdw blurRad="38100" dist="38100" dir="2700000" algn="tl">
                    <a:srgbClr val="000000">
                      <a:alpha val="43137"/>
                    </a:srgbClr>
                  </a:outerShdw>
                </a:effectLst>
              </a:rPr>
              <a:t>May have to put some real time and effort into…</a:t>
            </a:r>
          </a:p>
        </p:txBody>
      </p:sp>
    </p:spTree>
    <p:extLst>
      <p:ext uri="{BB962C8B-B14F-4D97-AF65-F5344CB8AC3E}">
        <p14:creationId xmlns:p14="http://schemas.microsoft.com/office/powerpoint/2010/main" val="21105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1000"/>
                                        <p:tgtEl>
                                          <p:spTgt spid="4">
                                            <p:txEl>
                                              <p:pRg st="9" end="9"/>
                                            </p:txEl>
                                          </p:spTgt>
                                        </p:tgtEl>
                                      </p:cBhvr>
                                    </p:animEffect>
                                    <p:anim calcmode="lin" valueType="num">
                                      <p:cBhvr>
                                        <p:cTn id="4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a:t>Principles of Service</a:t>
            </a:r>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5" name="TextBox 4"/>
          <p:cNvSpPr txBox="1"/>
          <p:nvPr/>
        </p:nvSpPr>
        <p:spPr>
          <a:xfrm>
            <a:off x="517710" y="2272554"/>
            <a:ext cx="7906871" cy="1569660"/>
          </a:xfrm>
          <a:prstGeom prst="rect">
            <a:avLst/>
          </a:prstGeom>
          <a:noFill/>
        </p:spPr>
        <p:txBody>
          <a:bodyPr wrap="square" rtlCol="0">
            <a:spAutoFit/>
          </a:bodyPr>
          <a:lstStyle/>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Power</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Possess</a:t>
            </a:r>
            <a:r>
              <a:rPr lang="en-US" sz="3200" b="1" dirty="0">
                <a:effectLst>
                  <a:outerShdw blurRad="38100" dist="38100" dir="2700000" algn="tl">
                    <a:srgbClr val="000000">
                      <a:alpha val="43137"/>
                    </a:srgbClr>
                  </a:outerShdw>
                </a:effectLst>
              </a:rPr>
              <a:t> (vv. 5, 12)</a:t>
            </a:r>
          </a:p>
        </p:txBody>
      </p:sp>
    </p:spTree>
    <p:extLst>
      <p:ext uri="{BB962C8B-B14F-4D97-AF65-F5344CB8AC3E}">
        <p14:creationId xmlns:p14="http://schemas.microsoft.com/office/powerpoint/2010/main" val="3084138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1" y="4867836"/>
            <a:ext cx="7570694" cy="830997"/>
          </a:xfrm>
          <a:prstGeom prst="rect">
            <a:avLst/>
          </a:prstGeom>
          <a:noFill/>
        </p:spPr>
        <p:txBody>
          <a:bodyPr wrap="square" rtlCol="0">
            <a:spAutoFit/>
          </a:bodyPr>
          <a:lstStyle/>
          <a:p>
            <a:pPr marL="571500" indent="-571500" algn="ctr">
              <a:lnSpc>
                <a:spcPct val="150000"/>
              </a:lnSpc>
              <a:buFont typeface="+mj-lt"/>
              <a:buAutoNum type="romanUcPeriod" startAt="2"/>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Power</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Possess</a:t>
            </a:r>
            <a:r>
              <a:rPr lang="en-US" sz="3200" b="1" dirty="0">
                <a:effectLst>
                  <a:outerShdw blurRad="38100" dist="38100" dir="2700000" algn="tl">
                    <a:srgbClr val="000000">
                      <a:alpha val="43137"/>
                    </a:srgbClr>
                  </a:outerShdw>
                </a:effectLst>
              </a:rPr>
              <a:t> (vv. 5, 12)</a:t>
            </a: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Situation at hand:</a:t>
            </a:r>
          </a:p>
          <a:p>
            <a:pPr marL="914400" lvl="1" indent="-457200">
              <a:buFont typeface="+mj-lt"/>
              <a:buAutoNum type="arabicPeriod"/>
            </a:pPr>
            <a:r>
              <a:rPr lang="en-US" sz="2400" i="1" dirty="0">
                <a:effectLst>
                  <a:outerShdw blurRad="38100" dist="38100" dir="2700000" algn="tl">
                    <a:srgbClr val="000000">
                      <a:alpha val="43137"/>
                    </a:srgbClr>
                  </a:outerShdw>
                </a:effectLst>
              </a:rPr>
              <a:t>Peter is in prison (v. 4)</a:t>
            </a:r>
          </a:p>
          <a:p>
            <a:pPr marL="914400" lvl="1" indent="-457200">
              <a:buFont typeface="+mj-lt"/>
              <a:buAutoNum type="arabicPeriod"/>
            </a:pPr>
            <a:r>
              <a:rPr lang="en-US" sz="2400" i="1" dirty="0">
                <a:effectLst>
                  <a:outerShdw blurRad="38100" dist="38100" dir="2700000" algn="tl">
                    <a:srgbClr val="000000">
                      <a:alpha val="43137"/>
                    </a:srgbClr>
                  </a:outerShdw>
                </a:effectLst>
              </a:rPr>
              <a:t>Danger (likely or probable) will be killed (vv. 1-3)</a:t>
            </a:r>
          </a:p>
          <a:p>
            <a:pPr marL="914400" lvl="1" indent="-457200">
              <a:buFont typeface="+mj-lt"/>
              <a:buAutoNum type="arabicPeriod"/>
            </a:pPr>
            <a:r>
              <a:rPr lang="en-US" sz="2400" i="1" dirty="0">
                <a:effectLst>
                  <a:outerShdw blurRad="38100" dist="38100" dir="2700000" algn="tl">
                    <a:srgbClr val="000000">
                      <a:alpha val="43137"/>
                    </a:srgbClr>
                  </a:outerShdw>
                </a:effectLst>
              </a:rPr>
              <a:t>Disciples felt powerless (in one sense)</a:t>
            </a:r>
          </a:p>
        </p:txBody>
      </p:sp>
    </p:spTree>
    <p:extLst>
      <p:ext uri="{BB962C8B-B14F-4D97-AF65-F5344CB8AC3E}">
        <p14:creationId xmlns:p14="http://schemas.microsoft.com/office/powerpoint/2010/main" val="525035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1" y="4867836"/>
            <a:ext cx="7570694" cy="830997"/>
          </a:xfrm>
          <a:prstGeom prst="rect">
            <a:avLst/>
          </a:prstGeom>
          <a:noFill/>
        </p:spPr>
        <p:txBody>
          <a:bodyPr wrap="square" rtlCol="0">
            <a:spAutoFit/>
          </a:bodyPr>
          <a:lstStyle/>
          <a:p>
            <a:pPr marL="571500" indent="-571500" algn="ctr">
              <a:lnSpc>
                <a:spcPct val="150000"/>
              </a:lnSpc>
              <a:buFont typeface="+mj-lt"/>
              <a:buAutoNum type="romanUcPeriod" startAt="2"/>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Power</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Possess</a:t>
            </a:r>
            <a:r>
              <a:rPr lang="en-US" sz="3200" b="1" dirty="0">
                <a:effectLst>
                  <a:outerShdw blurRad="38100" dist="38100" dir="2700000" algn="tl">
                    <a:srgbClr val="000000">
                      <a:alpha val="43137"/>
                    </a:srgbClr>
                  </a:outerShdw>
                </a:effectLst>
              </a:rPr>
              <a:t> (vv. 5, 12)</a:t>
            </a:r>
          </a:p>
        </p:txBody>
      </p:sp>
      <p:sp>
        <p:nvSpPr>
          <p:cNvPr id="4" name="TextBox 3"/>
          <p:cNvSpPr txBox="1"/>
          <p:nvPr/>
        </p:nvSpPr>
        <p:spPr>
          <a:xfrm>
            <a:off x="228601" y="295836"/>
            <a:ext cx="8727141" cy="4154984"/>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Situation at hand:</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But – had real power through prayer</a:t>
            </a:r>
          </a:p>
          <a:p>
            <a:pPr marL="914400" lvl="1" indent="-457200">
              <a:buFont typeface="+mj-lt"/>
              <a:buAutoNum type="arabicPeriod"/>
            </a:pPr>
            <a:r>
              <a:rPr lang="en-US" sz="2400" i="1" dirty="0">
                <a:effectLst>
                  <a:outerShdw blurRad="38100" dist="38100" dir="2700000" algn="tl">
                    <a:srgbClr val="000000">
                      <a:alpha val="43137"/>
                    </a:srgbClr>
                  </a:outerShdw>
                </a:effectLst>
              </a:rPr>
              <a:t>Prayed earnestly (v. 5)</a:t>
            </a:r>
          </a:p>
          <a:p>
            <a:pPr marL="914400" lvl="1" indent="-457200">
              <a:buFont typeface="+mj-lt"/>
              <a:buAutoNum type="arabicPeriod"/>
            </a:pPr>
            <a:r>
              <a:rPr lang="en-US" sz="2400" i="1" dirty="0">
                <a:effectLst>
                  <a:outerShdw blurRad="38100" dist="38100" dir="2700000" algn="tl">
                    <a:srgbClr val="000000">
                      <a:alpha val="43137"/>
                    </a:srgbClr>
                  </a:outerShdw>
                </a:effectLst>
              </a:rPr>
              <a:t>Gathered for prayer (v. 12)</a:t>
            </a:r>
          </a:p>
          <a:p>
            <a:pPr marL="914400" lvl="1" indent="-457200">
              <a:buFont typeface="+mj-lt"/>
              <a:buAutoNum type="arabicPeriod"/>
            </a:pPr>
            <a:r>
              <a:rPr lang="en-US" sz="2400" i="1" dirty="0">
                <a:effectLst>
                  <a:outerShdw blurRad="38100" dist="38100" dir="2700000" algn="tl">
                    <a:srgbClr val="000000">
                      <a:alpha val="43137"/>
                    </a:srgbClr>
                  </a:outerShdw>
                </a:effectLst>
              </a:rPr>
              <a:t>Amazed at results (vv. 13-17)</a:t>
            </a:r>
          </a:p>
          <a:p>
            <a:pPr marL="1371600" lvl="2" indent="-457200">
              <a:buFont typeface="Arial" panose="020B0604020202020204" pitchFamily="34" charset="0"/>
              <a:buChar char="•"/>
            </a:pPr>
            <a:r>
              <a:rPr lang="en-US" sz="2400" dirty="0">
                <a:effectLst>
                  <a:outerShdw blurRad="38100" dist="38100" dir="2700000" algn="tl">
                    <a:srgbClr val="000000">
                      <a:alpha val="43137"/>
                    </a:srgbClr>
                  </a:outerShdw>
                </a:effectLst>
              </a:rPr>
              <a:t>Must not have been praying for his release – else why were surprised?</a:t>
            </a:r>
          </a:p>
          <a:p>
            <a:pPr marL="1371600" lvl="2" indent="-457200">
              <a:buFont typeface="Arial" panose="020B0604020202020204" pitchFamily="34" charset="0"/>
              <a:buChar char="•"/>
            </a:pPr>
            <a:r>
              <a:rPr lang="en-US" sz="2400" dirty="0">
                <a:effectLst>
                  <a:outerShdw blurRad="38100" dist="38100" dir="2700000" algn="tl">
                    <a:srgbClr val="000000">
                      <a:alpha val="43137"/>
                    </a:srgbClr>
                  </a:outerShdw>
                </a:effectLst>
              </a:rPr>
              <a:t>Must have prayed:</a:t>
            </a:r>
          </a:p>
          <a:p>
            <a:pPr marL="1828800" lvl="3" indent="-457200">
              <a:buFont typeface="Wingdings" panose="05000000000000000000" pitchFamily="2" charset="2"/>
              <a:buChar char="ü"/>
            </a:pPr>
            <a:r>
              <a:rPr lang="en-US" sz="2400" dirty="0">
                <a:effectLst>
                  <a:outerShdw blurRad="38100" dist="38100" dir="2700000" algn="tl">
                    <a:srgbClr val="000000">
                      <a:alpha val="43137"/>
                    </a:srgbClr>
                  </a:outerShdw>
                </a:effectLst>
              </a:rPr>
              <a:t>Peter’s faith and courage as faces death</a:t>
            </a:r>
          </a:p>
          <a:p>
            <a:pPr marL="1828800" lvl="3" indent="-457200">
              <a:buFont typeface="Wingdings" panose="05000000000000000000" pitchFamily="2" charset="2"/>
              <a:buChar char="ü"/>
            </a:pPr>
            <a:r>
              <a:rPr lang="en-US" sz="2400" dirty="0">
                <a:effectLst>
                  <a:outerShdw blurRad="38100" dist="38100" dir="2700000" algn="tl">
                    <a:srgbClr val="000000">
                      <a:alpha val="43137"/>
                    </a:srgbClr>
                  </a:outerShdw>
                </a:effectLst>
              </a:rPr>
              <a:t>Might not die</a:t>
            </a:r>
          </a:p>
          <a:p>
            <a:pPr marL="1828800" lvl="3" indent="-457200">
              <a:buFont typeface="Wingdings" panose="05000000000000000000" pitchFamily="2" charset="2"/>
              <a:buChar char="ü"/>
            </a:pPr>
            <a:r>
              <a:rPr lang="en-US" sz="2400" dirty="0">
                <a:effectLst>
                  <a:outerShdw blurRad="38100" dist="38100" dir="2700000" algn="tl">
                    <a:srgbClr val="000000">
                      <a:alpha val="43137"/>
                    </a:srgbClr>
                  </a:outerShdw>
                </a:effectLst>
              </a:rPr>
              <a:t>For selves  - what they should do</a:t>
            </a:r>
          </a:p>
        </p:txBody>
      </p:sp>
    </p:spTree>
    <p:extLst>
      <p:ext uri="{BB962C8B-B14F-4D97-AF65-F5344CB8AC3E}">
        <p14:creationId xmlns:p14="http://schemas.microsoft.com/office/powerpoint/2010/main" val="643142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Effect transition="in" filter="fade">
                                      <p:cBhvr>
                                        <p:cTn id="56" dur="1000"/>
                                        <p:tgtEl>
                                          <p:spTgt spid="4">
                                            <p:txEl>
                                              <p:pRg st="9" end="9"/>
                                            </p:txEl>
                                          </p:spTgt>
                                        </p:tgtEl>
                                      </p:cBhvr>
                                    </p:animEffect>
                                    <p:anim calcmode="lin" valueType="num">
                                      <p:cBhvr>
                                        <p:cTn id="5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1" y="4867836"/>
            <a:ext cx="7570694" cy="830997"/>
          </a:xfrm>
          <a:prstGeom prst="rect">
            <a:avLst/>
          </a:prstGeom>
          <a:noFill/>
        </p:spPr>
        <p:txBody>
          <a:bodyPr wrap="square" rtlCol="0">
            <a:spAutoFit/>
          </a:bodyPr>
          <a:lstStyle/>
          <a:p>
            <a:pPr marL="571500" indent="-571500" algn="ctr">
              <a:lnSpc>
                <a:spcPct val="150000"/>
              </a:lnSpc>
              <a:buFont typeface="+mj-lt"/>
              <a:buAutoNum type="romanUcPeriod" startAt="2"/>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Power</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Possess</a:t>
            </a:r>
            <a:r>
              <a:rPr lang="en-US" sz="3200" b="1" dirty="0">
                <a:effectLst>
                  <a:outerShdw blurRad="38100" dist="38100" dir="2700000" algn="tl">
                    <a:srgbClr val="000000">
                      <a:alpha val="43137"/>
                    </a:srgbClr>
                  </a:outerShdw>
                </a:effectLst>
              </a:rPr>
              <a:t> (vv. 5, 12)</a:t>
            </a:r>
          </a:p>
        </p:txBody>
      </p:sp>
      <p:sp>
        <p:nvSpPr>
          <p:cNvPr id="4" name="TextBox 3"/>
          <p:cNvSpPr txBox="1"/>
          <p:nvPr/>
        </p:nvSpPr>
        <p:spPr>
          <a:xfrm>
            <a:off x="228601" y="295836"/>
            <a:ext cx="8727141" cy="2677656"/>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Situation at hand:</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But – had real power through prayer</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We have access to unbelievable power</a:t>
            </a:r>
          </a:p>
          <a:p>
            <a:pPr marL="914400" lvl="1" indent="-457200">
              <a:buFont typeface="+mj-lt"/>
              <a:buAutoNum type="arabicPeriod"/>
            </a:pPr>
            <a:r>
              <a:rPr lang="en-US" sz="2400" i="1" dirty="0">
                <a:effectLst>
                  <a:outerShdw blurRad="38100" dist="38100" dir="2700000" algn="tl">
                    <a:srgbClr val="000000">
                      <a:alpha val="43137"/>
                    </a:srgbClr>
                  </a:outerShdw>
                </a:effectLst>
              </a:rPr>
              <a:t>God hears our prayer (1 </a:t>
            </a:r>
            <a:r>
              <a:rPr lang="en-US" sz="2400" i="1" dirty="0" err="1">
                <a:effectLst>
                  <a:outerShdw blurRad="38100" dist="38100" dir="2700000" algn="tl">
                    <a:srgbClr val="000000">
                      <a:alpha val="43137"/>
                    </a:srgbClr>
                  </a:outerShdw>
                </a:effectLst>
              </a:rPr>
              <a:t>Jno</a:t>
            </a:r>
            <a:r>
              <a:rPr lang="en-US" sz="2400" i="1" dirty="0">
                <a:effectLst>
                  <a:outerShdw blurRad="38100" dist="38100" dir="2700000" algn="tl">
                    <a:srgbClr val="000000">
                      <a:alpha val="43137"/>
                    </a:srgbClr>
                  </a:outerShdw>
                </a:effectLst>
              </a:rPr>
              <a:t>. 3:22; 1 Pet. 3:12)</a:t>
            </a:r>
          </a:p>
          <a:p>
            <a:pPr marL="914400" lvl="1" indent="-457200">
              <a:buFont typeface="+mj-lt"/>
              <a:buAutoNum type="arabicPeriod"/>
            </a:pPr>
            <a:r>
              <a:rPr lang="en-US" sz="2400" i="1" dirty="0">
                <a:effectLst>
                  <a:outerShdw blurRad="38100" dist="38100" dir="2700000" algn="tl">
                    <a:srgbClr val="000000">
                      <a:alpha val="43137"/>
                    </a:srgbClr>
                  </a:outerShdw>
                </a:effectLst>
              </a:rPr>
              <a:t>Power in prayer (Jas. 5:16-18)</a:t>
            </a:r>
          </a:p>
          <a:p>
            <a:pPr marL="914400" lvl="1" indent="-457200">
              <a:buFont typeface="+mj-lt"/>
              <a:buAutoNum type="arabicPeriod"/>
            </a:pPr>
            <a:r>
              <a:rPr lang="en-US" sz="2400" i="1" dirty="0">
                <a:effectLst>
                  <a:outerShdw blurRad="38100" dist="38100" dir="2700000" algn="tl">
                    <a:srgbClr val="000000">
                      <a:alpha val="43137"/>
                    </a:srgbClr>
                  </a:outerShdw>
                </a:effectLst>
              </a:rPr>
              <a:t>If believe in prayer – believe in providence (Rev. 4:11)</a:t>
            </a:r>
          </a:p>
          <a:p>
            <a:pPr marL="914400" lvl="1" indent="-457200">
              <a:buFont typeface="+mj-lt"/>
              <a:buAutoNum type="arabicPeriod"/>
            </a:pPr>
            <a:r>
              <a:rPr lang="en-US" sz="2400" i="1" dirty="0">
                <a:effectLst>
                  <a:outerShdw blurRad="38100" dist="38100" dir="2700000" algn="tl">
                    <a:srgbClr val="000000">
                      <a:alpha val="43137"/>
                    </a:srgbClr>
                  </a:outerShdw>
                </a:effectLst>
              </a:rPr>
              <a:t>May get more than ask for…</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4745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1" y="4867836"/>
            <a:ext cx="7570694" cy="830997"/>
          </a:xfrm>
          <a:prstGeom prst="rect">
            <a:avLst/>
          </a:prstGeom>
          <a:noFill/>
        </p:spPr>
        <p:txBody>
          <a:bodyPr wrap="square" rtlCol="0">
            <a:spAutoFit/>
          </a:bodyPr>
          <a:lstStyle/>
          <a:p>
            <a:pPr marL="571500" indent="-571500" algn="ctr">
              <a:lnSpc>
                <a:spcPct val="150000"/>
              </a:lnSpc>
              <a:buFont typeface="+mj-lt"/>
              <a:buAutoNum type="romanUcPeriod" startAt="2"/>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Power</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Possess</a:t>
            </a:r>
            <a:r>
              <a:rPr lang="en-US" sz="3200" b="1" dirty="0">
                <a:effectLst>
                  <a:outerShdw blurRad="38100" dist="38100" dir="2700000" algn="tl">
                    <a:srgbClr val="000000">
                      <a:alpha val="43137"/>
                    </a:srgbClr>
                  </a:outerShdw>
                </a:effectLst>
              </a:rPr>
              <a:t> (vv. 5, 12)</a:t>
            </a: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Situation at hand:</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But – had real power through prayer</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We have access to unbelievable power</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Are you utilizing the power that is in your hand?</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71020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a:t>Principles of Service</a:t>
            </a:r>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5" name="TextBox 4"/>
          <p:cNvSpPr txBox="1"/>
          <p:nvPr/>
        </p:nvSpPr>
        <p:spPr>
          <a:xfrm>
            <a:off x="517710" y="2272554"/>
            <a:ext cx="7906871" cy="2308324"/>
          </a:xfrm>
          <a:prstGeom prst="rect">
            <a:avLst/>
          </a:prstGeom>
          <a:noFill/>
        </p:spPr>
        <p:txBody>
          <a:bodyPr wrap="square" rtlCol="0">
            <a:spAutoFit/>
          </a:bodyPr>
          <a:lstStyle/>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Power</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Possess</a:t>
            </a:r>
            <a:r>
              <a:rPr lang="en-US" sz="3200" b="1" dirty="0">
                <a:effectLst>
                  <a:outerShdw blurRad="38100" dist="38100" dir="2700000" algn="tl">
                    <a:srgbClr val="000000">
                      <a:alpha val="43137"/>
                    </a:srgbClr>
                  </a:outerShdw>
                </a:effectLst>
              </a:rPr>
              <a:t> (vv. 5,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Peace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Portray</a:t>
            </a:r>
            <a:r>
              <a:rPr lang="en-US" sz="3200" b="1" dirty="0">
                <a:effectLst>
                  <a:outerShdw blurRad="38100" dist="38100" dir="2700000" algn="tl">
                    <a:srgbClr val="000000">
                      <a:alpha val="43137"/>
                    </a:srgbClr>
                  </a:outerShdw>
                </a:effectLst>
              </a:rPr>
              <a:t> (v. 6)</a:t>
            </a:r>
          </a:p>
        </p:txBody>
      </p:sp>
    </p:spTree>
    <p:extLst>
      <p:ext uri="{BB962C8B-B14F-4D97-AF65-F5344CB8AC3E}">
        <p14:creationId xmlns:p14="http://schemas.microsoft.com/office/powerpoint/2010/main" val="14467146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0" y="4878750"/>
            <a:ext cx="7550523" cy="830997"/>
          </a:xfrm>
          <a:prstGeom prst="rect">
            <a:avLst/>
          </a:prstGeom>
          <a:noFill/>
        </p:spPr>
        <p:txBody>
          <a:bodyPr wrap="square" rtlCol="0">
            <a:spAutoFit/>
          </a:bodyPr>
          <a:lstStyle/>
          <a:p>
            <a:pPr marL="571500" indent="-571500" algn="ctr">
              <a:lnSpc>
                <a:spcPct val="150000"/>
              </a:lnSpc>
              <a:buFont typeface="+mj-lt"/>
              <a:buAutoNum type="romanUcPeriod" startAt="3"/>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Peace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Portray</a:t>
            </a:r>
            <a:r>
              <a:rPr lang="en-US" sz="3200" b="1" dirty="0">
                <a:effectLst>
                  <a:outerShdw blurRad="38100" dist="38100" dir="2700000" algn="tl">
                    <a:srgbClr val="000000">
                      <a:alpha val="43137"/>
                    </a:srgbClr>
                  </a:outerShdw>
                </a:effectLst>
              </a:rPr>
              <a:t> (v. 6)</a:t>
            </a: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Terrible situation Peter faced:</a:t>
            </a:r>
          </a:p>
          <a:p>
            <a:pPr marL="914400" lvl="1" indent="-457200">
              <a:buFont typeface="+mj-lt"/>
              <a:buAutoNum type="arabicPeriod"/>
            </a:pPr>
            <a:r>
              <a:rPr lang="en-US" sz="2400" i="1" dirty="0">
                <a:effectLst>
                  <a:outerShdw blurRad="38100" dist="38100" dir="2700000" algn="tl">
                    <a:srgbClr val="000000">
                      <a:alpha val="43137"/>
                    </a:srgbClr>
                  </a:outerShdw>
                </a:effectLst>
              </a:rPr>
              <a:t>Could be beaten severely – been done before (Acts 4-5)</a:t>
            </a:r>
          </a:p>
          <a:p>
            <a:pPr marL="914400" lvl="1" indent="-457200">
              <a:buFont typeface="+mj-lt"/>
              <a:buAutoNum type="arabicPeriod"/>
            </a:pPr>
            <a:r>
              <a:rPr lang="en-US" sz="2400" i="1" dirty="0">
                <a:effectLst>
                  <a:outerShdw blurRad="38100" dist="38100" dir="2700000" algn="tl">
                    <a:srgbClr val="000000">
                      <a:alpha val="43137"/>
                    </a:srgbClr>
                  </a:outerShdw>
                </a:effectLst>
              </a:rPr>
              <a:t>Could be kept in prison</a:t>
            </a:r>
          </a:p>
          <a:p>
            <a:pPr marL="914400" lvl="1" indent="-457200">
              <a:buFont typeface="+mj-lt"/>
              <a:buAutoNum type="arabicPeriod"/>
            </a:pPr>
            <a:r>
              <a:rPr lang="en-US" sz="2400" i="1" dirty="0">
                <a:effectLst>
                  <a:outerShdw blurRad="38100" dist="38100" dir="2700000" algn="tl">
                    <a:srgbClr val="000000">
                      <a:alpha val="43137"/>
                    </a:srgbClr>
                  </a:outerShdw>
                </a:effectLst>
              </a:rPr>
              <a:t>Likely could be killed – as James (vv. 1-2)</a:t>
            </a:r>
          </a:p>
        </p:txBody>
      </p:sp>
    </p:spTree>
    <p:extLst>
      <p:ext uri="{BB962C8B-B14F-4D97-AF65-F5344CB8AC3E}">
        <p14:creationId xmlns:p14="http://schemas.microsoft.com/office/powerpoint/2010/main" val="2403466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3" name="TextBox 2"/>
          <p:cNvSpPr txBox="1"/>
          <p:nvPr/>
        </p:nvSpPr>
        <p:spPr>
          <a:xfrm>
            <a:off x="0" y="4878750"/>
            <a:ext cx="7550523" cy="830997"/>
          </a:xfrm>
          <a:prstGeom prst="rect">
            <a:avLst/>
          </a:prstGeom>
          <a:noFill/>
        </p:spPr>
        <p:txBody>
          <a:bodyPr wrap="square" rtlCol="0">
            <a:spAutoFit/>
          </a:bodyPr>
          <a:lstStyle/>
          <a:p>
            <a:pPr marL="571500" indent="-571500" algn="ctr">
              <a:lnSpc>
                <a:spcPct val="150000"/>
              </a:lnSpc>
              <a:buFont typeface="+mj-lt"/>
              <a:buAutoNum type="romanUcPeriod" startAt="3"/>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Peace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Portray</a:t>
            </a:r>
            <a:r>
              <a:rPr lang="en-US" sz="3200" b="1" dirty="0">
                <a:effectLst>
                  <a:outerShdw blurRad="38100" dist="38100" dir="2700000" algn="tl">
                    <a:srgbClr val="000000">
                      <a:alpha val="43137"/>
                    </a:srgbClr>
                  </a:outerShdw>
                </a:effectLst>
              </a:rPr>
              <a:t> (v. 6)</a:t>
            </a:r>
          </a:p>
        </p:txBody>
      </p:sp>
      <p:sp>
        <p:nvSpPr>
          <p:cNvPr id="4" name="TextBox 3"/>
          <p:cNvSpPr txBox="1"/>
          <p:nvPr/>
        </p:nvSpPr>
        <p:spPr>
          <a:xfrm>
            <a:off x="228601" y="295836"/>
            <a:ext cx="8727141" cy="1569660"/>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Terrible situation Peter faced:</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What was Peter doing? Sleeping!</a:t>
            </a:r>
          </a:p>
          <a:p>
            <a:pPr marL="914400" lvl="1" indent="-457200">
              <a:buFont typeface="+mj-lt"/>
              <a:buAutoNum type="arabicPeriod"/>
            </a:pPr>
            <a:r>
              <a:rPr lang="en-US" sz="2400" i="1" dirty="0">
                <a:effectLst>
                  <a:outerShdw blurRad="38100" dist="38100" dir="2700000" algn="tl">
                    <a:srgbClr val="000000">
                      <a:alpha val="43137"/>
                    </a:srgbClr>
                  </a:outerShdw>
                </a:effectLst>
              </a:rPr>
              <a:t>Calmness – confidence that few have</a:t>
            </a:r>
          </a:p>
          <a:p>
            <a:pPr marL="914400" lvl="1" indent="-457200">
              <a:buFont typeface="+mj-lt"/>
              <a:buAutoNum type="arabicPeriod"/>
            </a:pPr>
            <a:r>
              <a:rPr lang="en-US" sz="2400" i="1" dirty="0">
                <a:effectLst>
                  <a:outerShdw blurRad="38100" dist="38100" dir="2700000" algn="tl">
                    <a:srgbClr val="000000">
                      <a:alpha val="43137"/>
                    </a:srgbClr>
                  </a:outerShdw>
                </a:effectLst>
              </a:rPr>
              <a:t>Peace – that only comes from real faith</a:t>
            </a:r>
          </a:p>
        </p:txBody>
      </p:sp>
    </p:spTree>
    <p:extLst>
      <p:ext uri="{BB962C8B-B14F-4D97-AF65-F5344CB8AC3E}">
        <p14:creationId xmlns:p14="http://schemas.microsoft.com/office/powerpoint/2010/main" val="35601006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solidFill>
                  <a:prstClr val="white"/>
                </a:solidFill>
                <a:effectLst>
                  <a:outerShdw blurRad="38100" dist="38100" dir="2700000" algn="tl">
                    <a:srgbClr val="000000">
                      <a:alpha val="43137"/>
                    </a:srgbClr>
                  </a:outerShdw>
                </a:effectLst>
              </a:rPr>
              <a:t>Acts 12</a:t>
            </a:r>
          </a:p>
        </p:txBody>
      </p:sp>
      <p:sp>
        <p:nvSpPr>
          <p:cNvPr id="3" name="TextBox 2"/>
          <p:cNvSpPr txBox="1"/>
          <p:nvPr/>
        </p:nvSpPr>
        <p:spPr>
          <a:xfrm>
            <a:off x="0" y="4878750"/>
            <a:ext cx="7550523" cy="830997"/>
          </a:xfrm>
          <a:prstGeom prst="rect">
            <a:avLst/>
          </a:prstGeom>
          <a:noFill/>
        </p:spPr>
        <p:txBody>
          <a:bodyPr wrap="square" rtlCol="0">
            <a:spAutoFit/>
          </a:bodyPr>
          <a:lstStyle/>
          <a:p>
            <a:pPr marL="571500" indent="-571500" algn="ctr">
              <a:lnSpc>
                <a:spcPct val="150000"/>
              </a:lnSpc>
              <a:buFont typeface="+mj-lt"/>
              <a:buAutoNum type="romanUcPeriod" startAt="3"/>
            </a:pPr>
            <a:r>
              <a:rPr lang="en-US" sz="3200" b="1" dirty="0">
                <a:solidFill>
                  <a:prstClr val="white"/>
                </a:solidFill>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Peace</a:t>
            </a:r>
            <a:r>
              <a:rPr lang="en-US" sz="3200" b="1" dirty="0">
                <a:solidFill>
                  <a:prstClr val="white"/>
                </a:solidFill>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Portray</a:t>
            </a:r>
            <a:r>
              <a:rPr lang="en-US" sz="3200" b="1" dirty="0">
                <a:solidFill>
                  <a:prstClr val="white"/>
                </a:solidFill>
                <a:effectLst>
                  <a:outerShdw blurRad="38100" dist="38100" dir="2700000" algn="tl">
                    <a:srgbClr val="000000">
                      <a:alpha val="43137"/>
                    </a:srgbClr>
                  </a:outerShdw>
                </a:effectLst>
              </a:rPr>
              <a:t> (v. 6)</a:t>
            </a:r>
          </a:p>
        </p:txBody>
      </p:sp>
      <p:sp>
        <p:nvSpPr>
          <p:cNvPr id="4" name="TextBox 3"/>
          <p:cNvSpPr txBox="1"/>
          <p:nvPr/>
        </p:nvSpPr>
        <p:spPr>
          <a:xfrm>
            <a:off x="228601" y="295836"/>
            <a:ext cx="8727141" cy="2308324"/>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Terrible situation Peter faced:</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What was Peter doing? Sleeping!</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How could that be?</a:t>
            </a:r>
          </a:p>
          <a:p>
            <a:pPr marL="914400" lvl="1" indent="-457200">
              <a:buFont typeface="+mj-lt"/>
              <a:buAutoNum type="arabicPeriod"/>
            </a:pPr>
            <a:r>
              <a:rPr lang="en-US" sz="2400" i="1" dirty="0">
                <a:solidFill>
                  <a:prstClr val="white"/>
                </a:solidFill>
                <a:effectLst>
                  <a:outerShdw blurRad="38100" dist="38100" dir="2700000" algn="tl">
                    <a:srgbClr val="000000">
                      <a:alpha val="43137"/>
                    </a:srgbClr>
                  </a:outerShdw>
                </a:effectLst>
              </a:rPr>
              <a:t>Cast his cares upon God (1 Pet. 5:7)</a:t>
            </a:r>
          </a:p>
          <a:p>
            <a:pPr marL="914400" lvl="1" indent="-457200">
              <a:buFont typeface="+mj-lt"/>
              <a:buAutoNum type="arabicPeriod"/>
            </a:pPr>
            <a:r>
              <a:rPr lang="en-US" sz="2400" i="1" dirty="0">
                <a:solidFill>
                  <a:prstClr val="white"/>
                </a:solidFill>
                <a:effectLst>
                  <a:outerShdw blurRad="38100" dist="38100" dir="2700000" algn="tl">
                    <a:srgbClr val="000000">
                      <a:alpha val="43137"/>
                    </a:srgbClr>
                  </a:outerShdw>
                </a:effectLst>
              </a:rPr>
              <a:t>Learned what was really important (Matt. 10:28)</a:t>
            </a:r>
          </a:p>
          <a:p>
            <a:pPr marL="914400" lvl="1" indent="-457200">
              <a:buFont typeface="+mj-lt"/>
              <a:buAutoNum type="arabicPeriod"/>
            </a:pPr>
            <a:r>
              <a:rPr lang="en-US" sz="2400" i="1" dirty="0">
                <a:solidFill>
                  <a:prstClr val="white"/>
                </a:solidFill>
                <a:effectLst>
                  <a:outerShdw blurRad="38100" dist="38100" dir="2700000" algn="tl">
                    <a:srgbClr val="000000">
                      <a:alpha val="43137"/>
                    </a:srgbClr>
                  </a:outerShdw>
                </a:effectLst>
              </a:rPr>
              <a:t>Knew this life was temporary (Heb. 13:14)</a:t>
            </a:r>
          </a:p>
        </p:txBody>
      </p:sp>
    </p:spTree>
    <p:extLst>
      <p:ext uri="{BB962C8B-B14F-4D97-AF65-F5344CB8AC3E}">
        <p14:creationId xmlns:p14="http://schemas.microsoft.com/office/powerpoint/2010/main" val="2612583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solidFill>
                  <a:prstClr val="white"/>
                </a:solidFill>
                <a:effectLst>
                  <a:outerShdw blurRad="38100" dist="38100" dir="2700000" algn="tl">
                    <a:srgbClr val="000000">
                      <a:alpha val="43137"/>
                    </a:srgbClr>
                  </a:outerShdw>
                </a:effectLst>
              </a:rPr>
              <a:t>Acts 12</a:t>
            </a:r>
          </a:p>
        </p:txBody>
      </p:sp>
      <p:sp>
        <p:nvSpPr>
          <p:cNvPr id="3" name="TextBox 2"/>
          <p:cNvSpPr txBox="1"/>
          <p:nvPr/>
        </p:nvSpPr>
        <p:spPr>
          <a:xfrm>
            <a:off x="0" y="4878750"/>
            <a:ext cx="7550523" cy="830997"/>
          </a:xfrm>
          <a:prstGeom prst="rect">
            <a:avLst/>
          </a:prstGeom>
          <a:noFill/>
        </p:spPr>
        <p:txBody>
          <a:bodyPr wrap="square" rtlCol="0">
            <a:spAutoFit/>
          </a:bodyPr>
          <a:lstStyle/>
          <a:p>
            <a:pPr marL="571500" indent="-571500" algn="ctr">
              <a:lnSpc>
                <a:spcPct val="150000"/>
              </a:lnSpc>
              <a:buFont typeface="+mj-lt"/>
              <a:buAutoNum type="romanUcPeriod" startAt="3"/>
            </a:pPr>
            <a:r>
              <a:rPr lang="en-US" sz="3200" b="1" dirty="0">
                <a:solidFill>
                  <a:prstClr val="white"/>
                </a:solidFill>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Peace</a:t>
            </a:r>
            <a:r>
              <a:rPr lang="en-US" sz="3200" b="1" dirty="0">
                <a:solidFill>
                  <a:prstClr val="white"/>
                </a:solidFill>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Portray</a:t>
            </a:r>
            <a:r>
              <a:rPr lang="en-US" sz="3200" b="1" dirty="0">
                <a:solidFill>
                  <a:prstClr val="white"/>
                </a:solidFill>
                <a:effectLst>
                  <a:outerShdw blurRad="38100" dist="38100" dir="2700000" algn="tl">
                    <a:srgbClr val="000000">
                      <a:alpha val="43137"/>
                    </a:srgbClr>
                  </a:outerShdw>
                </a:effectLst>
              </a:rPr>
              <a:t> (v. 6)</a:t>
            </a:r>
          </a:p>
        </p:txBody>
      </p:sp>
      <p:sp>
        <p:nvSpPr>
          <p:cNvPr id="4" name="TextBox 3"/>
          <p:cNvSpPr txBox="1"/>
          <p:nvPr/>
        </p:nvSpPr>
        <p:spPr>
          <a:xfrm>
            <a:off x="228601" y="295836"/>
            <a:ext cx="8727141" cy="2677656"/>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Terrible situation Peter faced:</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What was Peter doing? Sleeping!</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How could that be?</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Are you portraying peace?</a:t>
            </a:r>
          </a:p>
          <a:p>
            <a:pPr marL="914400" lvl="1" indent="-457200">
              <a:buFont typeface="+mj-lt"/>
              <a:buAutoNum type="arabicPeriod"/>
            </a:pPr>
            <a:r>
              <a:rPr lang="en-US" sz="2400" i="1" dirty="0">
                <a:solidFill>
                  <a:prstClr val="white"/>
                </a:solidFill>
                <a:effectLst>
                  <a:outerShdw blurRad="38100" dist="38100" dir="2700000" algn="tl">
                    <a:srgbClr val="000000">
                      <a:alpha val="43137"/>
                    </a:srgbClr>
                  </a:outerShdw>
                </a:effectLst>
              </a:rPr>
              <a:t>To the point that world ask – How could this be?</a:t>
            </a:r>
          </a:p>
          <a:p>
            <a:pPr marL="914400" lvl="1" indent="-457200">
              <a:buFont typeface="+mj-lt"/>
              <a:buAutoNum type="arabicPeriod"/>
            </a:pPr>
            <a:r>
              <a:rPr lang="en-US" sz="2400" i="1" dirty="0">
                <a:solidFill>
                  <a:prstClr val="white"/>
                </a:solidFill>
                <a:effectLst>
                  <a:outerShdw blurRad="38100" dist="38100" dir="2700000" algn="tl">
                    <a:srgbClr val="000000">
                      <a:alpha val="43137"/>
                    </a:srgbClr>
                  </a:outerShdw>
                </a:effectLst>
              </a:rPr>
              <a:t>Live a life – full of turmoil?</a:t>
            </a:r>
          </a:p>
          <a:p>
            <a:pPr marL="914400" lvl="1" indent="-457200">
              <a:buFont typeface="+mj-lt"/>
              <a:buAutoNum type="arabicPeriod"/>
            </a:pPr>
            <a:r>
              <a:rPr lang="en-US" sz="2400" i="1" dirty="0">
                <a:solidFill>
                  <a:prstClr val="white"/>
                </a:solidFill>
                <a:effectLst>
                  <a:outerShdw blurRad="38100" dist="38100" dir="2700000" algn="tl">
                    <a:srgbClr val="000000">
                      <a:alpha val="43137"/>
                    </a:srgbClr>
                  </a:outerShdw>
                </a:effectLst>
              </a:rPr>
              <a:t>Are you constantly worried?</a:t>
            </a:r>
          </a:p>
        </p:txBody>
      </p:sp>
    </p:spTree>
    <p:extLst>
      <p:ext uri="{BB962C8B-B14F-4D97-AF65-F5344CB8AC3E}">
        <p14:creationId xmlns:p14="http://schemas.microsoft.com/office/powerpoint/2010/main" val="2629514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a:t>Principles of Service</a:t>
            </a:r>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5" name="TextBox 4"/>
          <p:cNvSpPr txBox="1"/>
          <p:nvPr/>
        </p:nvSpPr>
        <p:spPr>
          <a:xfrm>
            <a:off x="517710" y="2272554"/>
            <a:ext cx="7906871" cy="3046988"/>
          </a:xfrm>
          <a:prstGeom prst="rect">
            <a:avLst/>
          </a:prstGeom>
          <a:noFill/>
        </p:spPr>
        <p:txBody>
          <a:bodyPr wrap="square" rtlCol="0">
            <a:spAutoFit/>
          </a:bodyPr>
          <a:lstStyle/>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Power</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Possess</a:t>
            </a:r>
            <a:r>
              <a:rPr lang="en-US" sz="3200" b="1" dirty="0">
                <a:effectLst>
                  <a:outerShdw blurRad="38100" dist="38100" dir="2700000" algn="tl">
                    <a:srgbClr val="000000">
                      <a:alpha val="43137"/>
                    </a:srgbClr>
                  </a:outerShdw>
                </a:effectLst>
              </a:rPr>
              <a:t> (vv. 5,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Peace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Portray</a:t>
            </a:r>
            <a:r>
              <a:rPr lang="en-US" sz="3200" b="1" dirty="0">
                <a:effectLst>
                  <a:outerShdw blurRad="38100" dist="38100" dir="2700000" algn="tl">
                    <a:srgbClr val="000000">
                      <a:alpha val="43137"/>
                    </a:srgbClr>
                  </a:outerShdw>
                </a:effectLst>
              </a:rPr>
              <a:t> (v. 6)</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Purpose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Pursue </a:t>
            </a:r>
            <a:r>
              <a:rPr lang="en-US" sz="3200" b="1" dirty="0">
                <a:effectLst>
                  <a:outerShdw blurRad="38100" dist="38100" dir="2700000" algn="tl">
                    <a:srgbClr val="000000">
                      <a:alpha val="43137"/>
                    </a:srgbClr>
                  </a:outerShdw>
                </a:effectLst>
              </a:rPr>
              <a:t>(v. 12)</a:t>
            </a:r>
          </a:p>
        </p:txBody>
      </p:sp>
    </p:spTree>
    <p:extLst>
      <p:ext uri="{BB962C8B-B14F-4D97-AF65-F5344CB8AC3E}">
        <p14:creationId xmlns:p14="http://schemas.microsoft.com/office/powerpoint/2010/main" val="1032741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4" name="TextBox 3"/>
          <p:cNvSpPr txBox="1"/>
          <p:nvPr/>
        </p:nvSpPr>
        <p:spPr>
          <a:xfrm>
            <a:off x="0" y="4892197"/>
            <a:ext cx="7563970" cy="830997"/>
          </a:xfrm>
          <a:prstGeom prst="rect">
            <a:avLst/>
          </a:prstGeom>
          <a:noFill/>
        </p:spPr>
        <p:txBody>
          <a:bodyPr wrap="square" rtlCol="0">
            <a:spAutoFit/>
          </a:bodyPr>
          <a:lstStyle/>
          <a:p>
            <a:pPr marL="571500" indent="-571500" algn="ctr">
              <a:lnSpc>
                <a:spcPct val="150000"/>
              </a:lnSpc>
              <a:buFont typeface="+mj-lt"/>
              <a:buAutoNum type="romanUcPeriod" startAt="4"/>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Purpose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Pursue </a:t>
            </a:r>
            <a:r>
              <a:rPr lang="en-US" sz="3200" b="1" dirty="0">
                <a:effectLst>
                  <a:outerShdw blurRad="38100" dist="38100" dir="2700000" algn="tl">
                    <a:srgbClr val="000000">
                      <a:alpha val="43137"/>
                    </a:srgbClr>
                  </a:outerShdw>
                </a:effectLst>
              </a:rPr>
              <a:t>(v. 12)</a:t>
            </a:r>
          </a:p>
        </p:txBody>
      </p:sp>
      <p:sp>
        <p:nvSpPr>
          <p:cNvPr id="5" name="TextBox 4"/>
          <p:cNvSpPr txBox="1"/>
          <p:nvPr/>
        </p:nvSpPr>
        <p:spPr>
          <a:xfrm>
            <a:off x="228601" y="295836"/>
            <a:ext cx="8727141" cy="2308324"/>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“Prayer meeting”</a:t>
            </a:r>
          </a:p>
          <a:p>
            <a:pPr marL="914400" lvl="1" indent="-457200">
              <a:buFont typeface="+mj-lt"/>
              <a:buAutoNum type="arabicPeriod"/>
            </a:pPr>
            <a:r>
              <a:rPr lang="en-US" sz="2400" i="1" dirty="0">
                <a:effectLst>
                  <a:outerShdw blurRad="38100" dist="38100" dir="2700000" algn="tl">
                    <a:srgbClr val="000000">
                      <a:alpha val="43137"/>
                    </a:srgbClr>
                  </a:outerShdw>
                </a:effectLst>
              </a:rPr>
              <a:t>Not that came together – then while there pray</a:t>
            </a:r>
          </a:p>
          <a:p>
            <a:pPr marL="914400" lvl="1" indent="-457200">
              <a:buFont typeface="+mj-lt"/>
              <a:buAutoNum type="arabicPeriod"/>
            </a:pPr>
            <a:r>
              <a:rPr lang="en-US" sz="2400" i="1" dirty="0">
                <a:effectLst>
                  <a:outerShdw blurRad="38100" dist="38100" dir="2700000" algn="tl">
                    <a:srgbClr val="000000">
                      <a:alpha val="43137"/>
                    </a:srgbClr>
                  </a:outerShdw>
                </a:effectLst>
              </a:rPr>
              <a:t>Purpose for coming together – so pray together</a:t>
            </a:r>
          </a:p>
          <a:p>
            <a:pPr marL="914400" lvl="1" indent="-457200">
              <a:buFont typeface="+mj-lt"/>
              <a:buAutoNum type="arabicPeriod"/>
            </a:pPr>
            <a:r>
              <a:rPr lang="en-US" sz="2400" i="1" dirty="0">
                <a:effectLst>
                  <a:outerShdw blurRad="38100" dist="38100" dir="2700000" algn="tl">
                    <a:srgbClr val="000000">
                      <a:alpha val="43137"/>
                    </a:srgbClr>
                  </a:outerShdw>
                </a:effectLst>
              </a:rPr>
              <a:t>Just like a “singing” or “Bible study”</a:t>
            </a:r>
          </a:p>
          <a:p>
            <a:pPr marL="914400" lvl="1" indent="-457200">
              <a:buFont typeface="+mj-lt"/>
              <a:buAutoNum type="arabicPeriod"/>
            </a:pPr>
            <a:r>
              <a:rPr lang="en-US" sz="2400" i="1" dirty="0">
                <a:effectLst>
                  <a:outerShdw blurRad="38100" dist="38100" dir="2700000" algn="tl">
                    <a:srgbClr val="000000">
                      <a:alpha val="43137"/>
                    </a:srgbClr>
                  </a:outerShdw>
                </a:effectLst>
              </a:rPr>
              <a:t>Seems that met in different places in Jerusalem (vv. 5, 12, 17)</a:t>
            </a:r>
          </a:p>
        </p:txBody>
      </p:sp>
      <p:sp>
        <p:nvSpPr>
          <p:cNvPr id="6" name="TextBox 5"/>
          <p:cNvSpPr txBox="1"/>
          <p:nvPr/>
        </p:nvSpPr>
        <p:spPr>
          <a:xfrm>
            <a:off x="228601" y="2647108"/>
            <a:ext cx="8727141" cy="1569660"/>
          </a:xfrm>
          <a:prstGeom prst="rect">
            <a:avLst/>
          </a:prstGeom>
          <a:solidFill>
            <a:schemeClr val="tx1"/>
          </a:solidFill>
        </p:spPr>
        <p:txBody>
          <a:bodyPr wrap="square" rtlCol="0">
            <a:spAutoFit/>
          </a:bodyPr>
          <a:lstStyle/>
          <a:p>
            <a:r>
              <a:rPr lang="en-US" sz="2400" dirty="0">
                <a:solidFill>
                  <a:schemeClr val="bg1"/>
                </a:solidFill>
                <a:latin typeface="Arial Narrow" panose="020B0606020202030204" pitchFamily="34" charset="0"/>
              </a:rPr>
              <a:t>“The implication may be that this was but one of  several ‘cottage prayer meetings’ in and around Jerusalem. There may have been other groups all over Jerusalem meeting for prayer, for James and others were not present.”</a:t>
            </a:r>
          </a:p>
          <a:p>
            <a:pPr algn="r"/>
            <a:r>
              <a:rPr lang="en-US" sz="2400" dirty="0">
                <a:solidFill>
                  <a:schemeClr val="bg1"/>
                </a:solidFill>
                <a:latin typeface="Arial Narrow" panose="020B0606020202030204" pitchFamily="34" charset="0"/>
              </a:rPr>
              <a:t>- Gareth L. Reese, Acts, 435</a:t>
            </a:r>
          </a:p>
        </p:txBody>
      </p:sp>
    </p:spTree>
    <p:extLst>
      <p:ext uri="{BB962C8B-B14F-4D97-AF65-F5344CB8AC3E}">
        <p14:creationId xmlns:p14="http://schemas.microsoft.com/office/powerpoint/2010/main" val="344308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4" name="TextBox 3"/>
          <p:cNvSpPr txBox="1"/>
          <p:nvPr/>
        </p:nvSpPr>
        <p:spPr>
          <a:xfrm>
            <a:off x="0" y="4892197"/>
            <a:ext cx="7563970" cy="830997"/>
          </a:xfrm>
          <a:prstGeom prst="rect">
            <a:avLst/>
          </a:prstGeom>
          <a:noFill/>
        </p:spPr>
        <p:txBody>
          <a:bodyPr wrap="square" rtlCol="0">
            <a:spAutoFit/>
          </a:bodyPr>
          <a:lstStyle/>
          <a:p>
            <a:pPr marL="571500" indent="-571500" algn="ctr">
              <a:lnSpc>
                <a:spcPct val="150000"/>
              </a:lnSpc>
              <a:buFont typeface="+mj-lt"/>
              <a:buAutoNum type="romanUcPeriod" startAt="4"/>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Purpose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Pursue </a:t>
            </a:r>
            <a:r>
              <a:rPr lang="en-US" sz="3200" b="1" dirty="0">
                <a:effectLst>
                  <a:outerShdw blurRad="38100" dist="38100" dir="2700000" algn="tl">
                    <a:srgbClr val="000000">
                      <a:alpha val="43137"/>
                    </a:srgbClr>
                  </a:outerShdw>
                </a:effectLst>
              </a:rPr>
              <a:t>(v. 12)</a:t>
            </a:r>
          </a:p>
        </p:txBody>
      </p:sp>
      <p:sp>
        <p:nvSpPr>
          <p:cNvPr id="5" name="TextBox 4"/>
          <p:cNvSpPr txBox="1"/>
          <p:nvPr/>
        </p:nvSpPr>
        <p:spPr>
          <a:xfrm>
            <a:off x="228601" y="295836"/>
            <a:ext cx="8727141" cy="1938992"/>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“Prayer meeting”</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Says about prayer:</a:t>
            </a:r>
          </a:p>
          <a:p>
            <a:pPr marL="914400" lvl="1" indent="-457200">
              <a:buFont typeface="+mj-lt"/>
              <a:buAutoNum type="arabicPeriod"/>
            </a:pPr>
            <a:r>
              <a:rPr lang="en-US" sz="2400" i="1" dirty="0">
                <a:effectLst>
                  <a:outerShdw blurRad="38100" dist="38100" dir="2700000" algn="tl">
                    <a:srgbClr val="000000">
                      <a:alpha val="43137"/>
                    </a:srgbClr>
                  </a:outerShdw>
                </a:effectLst>
              </a:rPr>
              <a:t>Believe in prayer &amp; its power (Luke 18:1)</a:t>
            </a:r>
          </a:p>
          <a:p>
            <a:pPr marL="914400" lvl="1" indent="-457200">
              <a:buFont typeface="+mj-lt"/>
              <a:buAutoNum type="arabicPeriod"/>
            </a:pPr>
            <a:r>
              <a:rPr lang="en-US" sz="2400" i="1" dirty="0">
                <a:effectLst>
                  <a:outerShdw blurRad="38100" dist="38100" dir="2700000" algn="tl">
                    <a:srgbClr val="000000">
                      <a:alpha val="43137"/>
                    </a:srgbClr>
                  </a:outerShdw>
                </a:effectLst>
              </a:rPr>
              <a:t>Lot to pray about (Luke 6:12)</a:t>
            </a:r>
          </a:p>
          <a:p>
            <a:pPr marL="914400" lvl="1" indent="-457200">
              <a:buFont typeface="+mj-lt"/>
              <a:buAutoNum type="arabicPeriod"/>
            </a:pPr>
            <a:r>
              <a:rPr lang="en-US" sz="2400" i="1" dirty="0">
                <a:effectLst>
                  <a:outerShdw blurRad="38100" dist="38100" dir="2700000" algn="tl">
                    <a:srgbClr val="000000">
                      <a:alpha val="43137"/>
                    </a:srgbClr>
                  </a:outerShdw>
                </a:effectLst>
              </a:rPr>
              <a:t>Value of praying together</a:t>
            </a:r>
          </a:p>
        </p:txBody>
      </p:sp>
    </p:spTree>
    <p:extLst>
      <p:ext uri="{BB962C8B-B14F-4D97-AF65-F5344CB8AC3E}">
        <p14:creationId xmlns:p14="http://schemas.microsoft.com/office/powerpoint/2010/main" val="2545078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4" name="TextBox 3"/>
          <p:cNvSpPr txBox="1"/>
          <p:nvPr/>
        </p:nvSpPr>
        <p:spPr>
          <a:xfrm>
            <a:off x="0" y="4892197"/>
            <a:ext cx="7563970" cy="830997"/>
          </a:xfrm>
          <a:prstGeom prst="rect">
            <a:avLst/>
          </a:prstGeom>
          <a:noFill/>
        </p:spPr>
        <p:txBody>
          <a:bodyPr wrap="square" rtlCol="0">
            <a:spAutoFit/>
          </a:bodyPr>
          <a:lstStyle/>
          <a:p>
            <a:pPr marL="571500" indent="-571500" algn="ctr">
              <a:lnSpc>
                <a:spcPct val="150000"/>
              </a:lnSpc>
              <a:buFont typeface="+mj-lt"/>
              <a:buAutoNum type="romanUcPeriod" startAt="4"/>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Purpose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Pursue </a:t>
            </a:r>
            <a:r>
              <a:rPr lang="en-US" sz="3200" b="1" dirty="0">
                <a:effectLst>
                  <a:outerShdw blurRad="38100" dist="38100" dir="2700000" algn="tl">
                    <a:srgbClr val="000000">
                      <a:alpha val="43137"/>
                    </a:srgbClr>
                  </a:outerShdw>
                </a:effectLst>
              </a:rPr>
              <a:t>(v. 12)</a:t>
            </a:r>
          </a:p>
        </p:txBody>
      </p:sp>
      <p:sp>
        <p:nvSpPr>
          <p:cNvPr id="5" name="TextBox 4"/>
          <p:cNvSpPr txBox="1"/>
          <p:nvPr/>
        </p:nvSpPr>
        <p:spPr>
          <a:xfrm>
            <a:off x="228601" y="295836"/>
            <a:ext cx="8727141" cy="1938992"/>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“Prayer meeting”</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Says about prayer:</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Could we use more prayer meetings?</a:t>
            </a:r>
          </a:p>
          <a:p>
            <a:pPr marL="914400" lvl="1" indent="-457200">
              <a:buFont typeface="+mj-lt"/>
              <a:buAutoNum type="arabicPeriod"/>
            </a:pPr>
            <a:r>
              <a:rPr lang="en-US" sz="2400" i="1" dirty="0">
                <a:effectLst>
                  <a:outerShdw blurRad="38100" dist="38100" dir="2700000" algn="tl">
                    <a:srgbClr val="000000">
                      <a:alpha val="43137"/>
                    </a:srgbClr>
                  </a:outerShdw>
                </a:effectLst>
              </a:rPr>
              <a:t>As a congregation?</a:t>
            </a:r>
          </a:p>
          <a:p>
            <a:pPr marL="914400" lvl="1" indent="-457200">
              <a:buFont typeface="+mj-lt"/>
              <a:buAutoNum type="arabicPeriod"/>
            </a:pPr>
            <a:r>
              <a:rPr lang="en-US" sz="2400" i="1" dirty="0">
                <a:effectLst>
                  <a:outerShdw blurRad="38100" dist="38100" dir="2700000" algn="tl">
                    <a:srgbClr val="000000">
                      <a:alpha val="43137"/>
                    </a:srgbClr>
                  </a:outerShdw>
                </a:effectLst>
              </a:rPr>
              <a:t>In individual homes?</a:t>
            </a:r>
          </a:p>
        </p:txBody>
      </p:sp>
    </p:spTree>
    <p:extLst>
      <p:ext uri="{BB962C8B-B14F-4D97-AF65-F5344CB8AC3E}">
        <p14:creationId xmlns:p14="http://schemas.microsoft.com/office/powerpoint/2010/main" val="473816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a:t>Principles of Service</a:t>
            </a:r>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5" name="TextBox 4"/>
          <p:cNvSpPr txBox="1"/>
          <p:nvPr/>
        </p:nvSpPr>
        <p:spPr>
          <a:xfrm>
            <a:off x="517710" y="2272554"/>
            <a:ext cx="7906871" cy="3785652"/>
          </a:xfrm>
          <a:prstGeom prst="rect">
            <a:avLst/>
          </a:prstGeom>
          <a:noFill/>
        </p:spPr>
        <p:txBody>
          <a:bodyPr wrap="square" rtlCol="0">
            <a:spAutoFit/>
          </a:bodyPr>
          <a:lstStyle/>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Power</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Possess</a:t>
            </a:r>
            <a:r>
              <a:rPr lang="en-US" sz="3200" b="1" dirty="0">
                <a:effectLst>
                  <a:outerShdw blurRad="38100" dist="38100" dir="2700000" algn="tl">
                    <a:srgbClr val="000000">
                      <a:alpha val="43137"/>
                    </a:srgbClr>
                  </a:outerShdw>
                </a:effectLst>
              </a:rPr>
              <a:t> (vv. 5,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Peace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Portray</a:t>
            </a:r>
            <a:r>
              <a:rPr lang="en-US" sz="3200" b="1" dirty="0">
                <a:effectLst>
                  <a:outerShdw blurRad="38100" dist="38100" dir="2700000" algn="tl">
                    <a:srgbClr val="000000">
                      <a:alpha val="43137"/>
                    </a:srgbClr>
                  </a:outerShdw>
                </a:effectLst>
              </a:rPr>
              <a:t> (v. 6)</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Purpose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Pursue </a:t>
            </a:r>
            <a:r>
              <a:rPr lang="en-US" sz="3200" b="1" dirty="0">
                <a:effectLst>
                  <a:outerShdw blurRad="38100" dist="38100" dir="2700000" algn="tl">
                    <a:srgbClr val="000000">
                      <a:alpha val="43137"/>
                    </a:srgbClr>
                  </a:outerShdw>
                </a:effectLst>
              </a:rPr>
              <a:t>(v.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Praise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Proclaim</a:t>
            </a:r>
            <a:r>
              <a:rPr lang="en-US" sz="3200" b="1" dirty="0">
                <a:effectLst>
                  <a:outerShdw blurRad="38100" dist="38100" dir="2700000" algn="tl">
                    <a:srgbClr val="000000">
                      <a:alpha val="43137"/>
                    </a:srgbClr>
                  </a:outerShdw>
                </a:effectLst>
              </a:rPr>
              <a:t> (vv. 20-24)</a:t>
            </a:r>
          </a:p>
        </p:txBody>
      </p:sp>
    </p:spTree>
    <p:extLst>
      <p:ext uri="{BB962C8B-B14F-4D97-AF65-F5344CB8AC3E}">
        <p14:creationId xmlns:p14="http://schemas.microsoft.com/office/powerpoint/2010/main" val="1910824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6" name="TextBox 5"/>
          <p:cNvSpPr txBox="1"/>
          <p:nvPr/>
        </p:nvSpPr>
        <p:spPr>
          <a:xfrm>
            <a:off x="0" y="4881283"/>
            <a:ext cx="7543801" cy="740587"/>
          </a:xfrm>
          <a:prstGeom prst="rect">
            <a:avLst/>
          </a:prstGeom>
          <a:noFill/>
        </p:spPr>
        <p:txBody>
          <a:bodyPr wrap="square" rtlCol="0">
            <a:spAutoFit/>
          </a:bodyPr>
          <a:lstStyle/>
          <a:p>
            <a:pPr marL="571500" indent="-571500" algn="ctr">
              <a:lnSpc>
                <a:spcPct val="150000"/>
              </a:lnSpc>
              <a:buFont typeface="+mj-lt"/>
              <a:buAutoNum type="romanUcPeriod" startAt="5"/>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Praise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Proclaim</a:t>
            </a:r>
            <a:r>
              <a:rPr lang="en-US" sz="3200" b="1" dirty="0">
                <a:effectLst>
                  <a:outerShdw blurRad="38100" dist="38100" dir="2700000" algn="tl">
                    <a:srgbClr val="000000">
                      <a:alpha val="43137"/>
                    </a:srgbClr>
                  </a:outerShdw>
                </a:effectLst>
              </a:rPr>
              <a:t> (vv. 20-24)</a:t>
            </a:r>
          </a:p>
        </p:txBody>
      </p:sp>
      <p:sp>
        <p:nvSpPr>
          <p:cNvPr id="7" name="TextBox 6"/>
          <p:cNvSpPr txBox="1"/>
          <p:nvPr/>
        </p:nvSpPr>
        <p:spPr>
          <a:xfrm>
            <a:off x="228601" y="295836"/>
            <a:ext cx="8727141" cy="1938992"/>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Herod received praise  - undue</a:t>
            </a:r>
          </a:p>
          <a:p>
            <a:pPr marL="914400" lvl="1" indent="-457200">
              <a:buFont typeface="+mj-lt"/>
              <a:buAutoNum type="arabicPeriod"/>
            </a:pPr>
            <a:r>
              <a:rPr lang="en-US" sz="2400" i="1" dirty="0">
                <a:effectLst>
                  <a:outerShdw blurRad="38100" dist="38100" dir="2700000" algn="tl">
                    <a:srgbClr val="000000">
                      <a:alpha val="43137"/>
                    </a:srgbClr>
                  </a:outerShdw>
                </a:effectLst>
              </a:rPr>
              <a:t>People of </a:t>
            </a:r>
            <a:r>
              <a:rPr lang="en-US" sz="2400" i="1" dirty="0" err="1">
                <a:effectLst>
                  <a:outerShdw blurRad="38100" dist="38100" dir="2700000" algn="tl">
                    <a:srgbClr val="000000">
                      <a:alpha val="43137"/>
                    </a:srgbClr>
                  </a:outerShdw>
                </a:effectLst>
              </a:rPr>
              <a:t>Tyre</a:t>
            </a:r>
            <a:r>
              <a:rPr lang="en-US" sz="2400" i="1" dirty="0">
                <a:effectLst>
                  <a:outerShdw blurRad="38100" dist="38100" dir="2700000" algn="tl">
                    <a:srgbClr val="000000">
                      <a:alpha val="43137"/>
                    </a:srgbClr>
                  </a:outerShdw>
                </a:effectLst>
              </a:rPr>
              <a:t> and Sidon were seeking peace (v. 20)</a:t>
            </a:r>
          </a:p>
          <a:p>
            <a:pPr marL="914400" lvl="1" indent="-457200">
              <a:buFont typeface="+mj-lt"/>
              <a:buAutoNum type="arabicPeriod"/>
            </a:pPr>
            <a:r>
              <a:rPr lang="en-US" sz="2400" i="1" dirty="0">
                <a:effectLst>
                  <a:outerShdw blurRad="38100" dist="38100" dir="2700000" algn="tl">
                    <a:srgbClr val="000000">
                      <a:alpha val="43137"/>
                    </a:srgbClr>
                  </a:outerShdw>
                </a:effectLst>
              </a:rPr>
              <a:t>Herod spoke to them (v. 21)</a:t>
            </a:r>
          </a:p>
          <a:p>
            <a:pPr marL="914400" lvl="1" indent="-457200">
              <a:buFont typeface="+mj-lt"/>
              <a:buAutoNum type="arabicPeriod"/>
            </a:pPr>
            <a:r>
              <a:rPr lang="en-US" sz="2400" i="1" dirty="0">
                <a:effectLst>
                  <a:outerShdw blurRad="38100" dist="38100" dir="2700000" algn="tl">
                    <a:srgbClr val="000000">
                      <a:alpha val="43137"/>
                    </a:srgbClr>
                  </a:outerShdw>
                </a:effectLst>
              </a:rPr>
              <a:t>They praised him as a god and not man (v. 22)</a:t>
            </a:r>
          </a:p>
          <a:p>
            <a:pPr marL="914400" lvl="1" indent="-457200">
              <a:buFont typeface="+mj-lt"/>
              <a:buAutoNum type="arabicPeriod"/>
            </a:pPr>
            <a:r>
              <a:rPr lang="en-US" sz="2400" i="1" dirty="0">
                <a:effectLst>
                  <a:outerShdw blurRad="38100" dist="38100" dir="2700000" algn="tl">
                    <a:srgbClr val="000000">
                      <a:alpha val="43137"/>
                    </a:srgbClr>
                  </a:outerShdw>
                </a:effectLst>
              </a:rPr>
              <a:t>Problem: didn’t give glory to God (v. 23)</a:t>
            </a:r>
          </a:p>
        </p:txBody>
      </p:sp>
    </p:spTree>
    <p:extLst>
      <p:ext uri="{BB962C8B-B14F-4D97-AF65-F5344CB8AC3E}">
        <p14:creationId xmlns:p14="http://schemas.microsoft.com/office/powerpoint/2010/main" val="951822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705165" y="4575956"/>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6" name="TextBox 5"/>
          <p:cNvSpPr txBox="1"/>
          <p:nvPr/>
        </p:nvSpPr>
        <p:spPr>
          <a:xfrm>
            <a:off x="0" y="4881283"/>
            <a:ext cx="7543801" cy="740587"/>
          </a:xfrm>
          <a:prstGeom prst="rect">
            <a:avLst/>
          </a:prstGeom>
          <a:noFill/>
        </p:spPr>
        <p:txBody>
          <a:bodyPr wrap="square" rtlCol="0">
            <a:spAutoFit/>
          </a:bodyPr>
          <a:lstStyle/>
          <a:p>
            <a:pPr marL="571500" indent="-571500" algn="ctr">
              <a:lnSpc>
                <a:spcPct val="150000"/>
              </a:lnSpc>
              <a:buFont typeface="+mj-lt"/>
              <a:buAutoNum type="romanUcPeriod" startAt="5"/>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Praise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Proclaim</a:t>
            </a:r>
            <a:r>
              <a:rPr lang="en-US" sz="3200" b="1" dirty="0">
                <a:effectLst>
                  <a:outerShdw blurRad="38100" dist="38100" dir="2700000" algn="tl">
                    <a:srgbClr val="000000">
                      <a:alpha val="43137"/>
                    </a:srgbClr>
                  </a:outerShdw>
                </a:effectLst>
              </a:rPr>
              <a:t> (vv. 20-24)</a:t>
            </a:r>
          </a:p>
        </p:txBody>
      </p:sp>
      <p:sp>
        <p:nvSpPr>
          <p:cNvPr id="7" name="TextBox 6"/>
          <p:cNvSpPr txBox="1"/>
          <p:nvPr/>
        </p:nvSpPr>
        <p:spPr>
          <a:xfrm>
            <a:off x="228601" y="295836"/>
            <a:ext cx="8727141" cy="3046988"/>
          </a:xfrm>
          <a:prstGeom prst="rect">
            <a:avLst/>
          </a:prstGeom>
          <a:noFill/>
        </p:spPr>
        <p:txBody>
          <a:bodyPr wrap="square" rtlCol="0">
            <a:spAutoFit/>
          </a:bodyPr>
          <a:lstStyle/>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Herod received praise  - undue</a:t>
            </a:r>
          </a:p>
          <a:p>
            <a:pPr marL="457200" indent="-457200">
              <a:buFont typeface="+mj-lt"/>
              <a:buAutoNum type="alphaUcPeriod"/>
            </a:pPr>
            <a:r>
              <a:rPr lang="en-US" sz="2400" dirty="0">
                <a:solidFill>
                  <a:srgbClr val="FFFF00"/>
                </a:solidFill>
                <a:effectLst>
                  <a:outerShdw blurRad="38100" dist="38100" dir="2700000" algn="tl">
                    <a:srgbClr val="000000">
                      <a:alpha val="43137"/>
                    </a:srgbClr>
                  </a:outerShdw>
                </a:effectLst>
              </a:rPr>
              <a:t>Learn about praise:</a:t>
            </a:r>
          </a:p>
          <a:p>
            <a:pPr marL="914400" lvl="1" indent="-457200">
              <a:buFont typeface="+mj-lt"/>
              <a:buAutoNum type="arabicPeriod"/>
            </a:pPr>
            <a:r>
              <a:rPr lang="en-US" sz="2400" i="1" dirty="0">
                <a:effectLst>
                  <a:outerShdw blurRad="38100" dist="38100" dir="2700000" algn="tl">
                    <a:srgbClr val="000000">
                      <a:alpha val="43137"/>
                    </a:srgbClr>
                  </a:outerShdw>
                </a:effectLst>
              </a:rPr>
              <a:t>Praise – homage – honor given to God (Rev. 22:9)</a:t>
            </a:r>
          </a:p>
          <a:p>
            <a:pPr marL="914400" lvl="1" indent="-457200">
              <a:buFont typeface="+mj-lt"/>
              <a:buAutoNum type="arabicPeriod"/>
            </a:pPr>
            <a:r>
              <a:rPr lang="en-US" sz="2400" i="1" dirty="0">
                <a:effectLst>
                  <a:outerShdw blurRad="38100" dist="38100" dir="2700000" algn="tl">
                    <a:srgbClr val="000000">
                      <a:alpha val="43137"/>
                    </a:srgbClr>
                  </a:outerShdw>
                </a:effectLst>
              </a:rPr>
              <a:t>Ways may praise man over God</a:t>
            </a:r>
          </a:p>
          <a:p>
            <a:pPr marL="1371600" lvl="2" indent="-457200">
              <a:buFont typeface="+mj-lt"/>
              <a:buAutoNum type="alphaLcPeriod"/>
            </a:pPr>
            <a:r>
              <a:rPr lang="en-US" sz="2400" dirty="0">
                <a:effectLst>
                  <a:outerShdw blurRad="38100" dist="38100" dir="2700000" algn="tl">
                    <a:srgbClr val="000000">
                      <a:alpha val="43137"/>
                    </a:srgbClr>
                  </a:outerShdw>
                </a:effectLst>
              </a:rPr>
              <a:t>Man wearing titles (Psa. 111:9; Matt. 23:9)</a:t>
            </a:r>
          </a:p>
          <a:p>
            <a:pPr marL="1371600" lvl="2" indent="-457200">
              <a:buFont typeface="+mj-lt"/>
              <a:buAutoNum type="alphaLcPeriod"/>
            </a:pPr>
            <a:r>
              <a:rPr lang="en-US" sz="2400" dirty="0">
                <a:effectLst>
                  <a:outerShdw blurRad="38100" dist="38100" dir="2700000" algn="tl">
                    <a:srgbClr val="000000">
                      <a:alpha val="43137"/>
                    </a:srgbClr>
                  </a:outerShdw>
                </a:effectLst>
              </a:rPr>
              <a:t>Importance of messenger over the message (Acts 10:25-26)</a:t>
            </a:r>
          </a:p>
          <a:p>
            <a:pPr marL="1371600" lvl="2" indent="-457200">
              <a:buFont typeface="+mj-lt"/>
              <a:buAutoNum type="alphaLcPeriod"/>
            </a:pPr>
            <a:r>
              <a:rPr lang="en-US" sz="2400" dirty="0">
                <a:effectLst>
                  <a:outerShdw blurRad="38100" dist="38100" dir="2700000" algn="tl">
                    <a:srgbClr val="000000">
                      <a:alpha val="43137"/>
                    </a:srgbClr>
                  </a:outerShdw>
                </a:effectLst>
              </a:rPr>
              <a:t>Man become the standard (Gal. 2:11-13)</a:t>
            </a:r>
          </a:p>
        </p:txBody>
      </p:sp>
    </p:spTree>
    <p:extLst>
      <p:ext uri="{BB962C8B-B14F-4D97-AF65-F5344CB8AC3E}">
        <p14:creationId xmlns:p14="http://schemas.microsoft.com/office/powerpoint/2010/main" val="3686093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fade">
                                      <p:cBhvr>
                                        <p:cTn id="28" dur="1000"/>
                                        <p:tgtEl>
                                          <p:spTgt spid="7">
                                            <p:txEl>
                                              <p:pRg st="5" end="5"/>
                                            </p:txEl>
                                          </p:spTgt>
                                        </p:tgtEl>
                                      </p:cBhvr>
                                    </p:animEffect>
                                    <p:anim calcmode="lin" valueType="num">
                                      <p:cBhvr>
                                        <p:cTn id="29"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Effect transition="in" filter="fade">
                                      <p:cBhvr>
                                        <p:cTn id="35" dur="1000"/>
                                        <p:tgtEl>
                                          <p:spTgt spid="7">
                                            <p:txEl>
                                              <p:pRg st="6" end="6"/>
                                            </p:txEl>
                                          </p:spTgt>
                                        </p:tgtEl>
                                      </p:cBhvr>
                                    </p:animEffect>
                                    <p:anim calcmode="lin" valueType="num">
                                      <p:cBhvr>
                                        <p:cTn id="36"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8878" y="595627"/>
            <a:ext cx="6885640" cy="13730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5400" dirty="0"/>
              <a:t>Principles of Service</a:t>
            </a:r>
          </a:p>
        </p:txBody>
      </p:sp>
      <p:sp>
        <p:nvSpPr>
          <p:cNvPr id="4" name="Title 1"/>
          <p:cNvSpPr txBox="1">
            <a:spLocks/>
          </p:cNvSpPr>
          <p:nvPr/>
        </p:nvSpPr>
        <p:spPr>
          <a:xfrm>
            <a:off x="7705164" y="595627"/>
            <a:ext cx="1438835" cy="1373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dirty="0">
                <a:effectLst>
                  <a:outerShdw blurRad="38100" dist="38100" dir="2700000" algn="tl">
                    <a:srgbClr val="000000">
                      <a:alpha val="43137"/>
                    </a:srgbClr>
                  </a:outerShdw>
                </a:effectLst>
              </a:rPr>
              <a:t>Acts 12</a:t>
            </a:r>
          </a:p>
        </p:txBody>
      </p:sp>
      <p:sp>
        <p:nvSpPr>
          <p:cNvPr id="5" name="TextBox 4"/>
          <p:cNvSpPr txBox="1"/>
          <p:nvPr/>
        </p:nvSpPr>
        <p:spPr>
          <a:xfrm>
            <a:off x="517710" y="2272554"/>
            <a:ext cx="7906871" cy="3785652"/>
          </a:xfrm>
          <a:prstGeom prst="rect">
            <a:avLst/>
          </a:prstGeom>
          <a:noFill/>
        </p:spPr>
        <p:txBody>
          <a:bodyPr wrap="square" rtlCol="0">
            <a:spAutoFit/>
          </a:bodyPr>
          <a:lstStyle/>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Price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Pay</a:t>
            </a:r>
            <a:r>
              <a:rPr lang="en-US" sz="3200" b="1" dirty="0">
                <a:effectLst>
                  <a:outerShdw blurRad="38100" dist="38100" dir="2700000" algn="tl">
                    <a:srgbClr val="000000">
                      <a:alpha val="43137"/>
                    </a:srgbClr>
                  </a:outerShdw>
                </a:effectLst>
              </a:rPr>
              <a:t> (vv.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Power</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Possess</a:t>
            </a:r>
            <a:r>
              <a:rPr lang="en-US" sz="3200" b="1" dirty="0">
                <a:effectLst>
                  <a:outerShdw blurRad="38100" dist="38100" dir="2700000" algn="tl">
                    <a:srgbClr val="000000">
                      <a:alpha val="43137"/>
                    </a:srgbClr>
                  </a:outerShdw>
                </a:effectLst>
              </a:rPr>
              <a:t> (vv. 5,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Peace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Portray</a:t>
            </a:r>
            <a:r>
              <a:rPr lang="en-US" sz="3200" b="1" dirty="0">
                <a:effectLst>
                  <a:outerShdw blurRad="38100" dist="38100" dir="2700000" algn="tl">
                    <a:srgbClr val="000000">
                      <a:alpha val="43137"/>
                    </a:srgbClr>
                  </a:outerShdw>
                </a:effectLst>
              </a:rPr>
              <a:t> (v. 6)</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Purpose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Pursue </a:t>
            </a:r>
            <a:r>
              <a:rPr lang="en-US" sz="3200" b="1" dirty="0">
                <a:effectLst>
                  <a:outerShdw blurRad="38100" dist="38100" dir="2700000" algn="tl">
                    <a:srgbClr val="000000">
                      <a:alpha val="43137"/>
                    </a:srgbClr>
                  </a:outerShdw>
                </a:effectLst>
              </a:rPr>
              <a:t>(v. 12)</a:t>
            </a:r>
          </a:p>
          <a:p>
            <a:pPr marL="571500" indent="-571500">
              <a:lnSpc>
                <a:spcPct val="150000"/>
              </a:lnSpc>
              <a:buFont typeface="+mj-lt"/>
              <a:buAutoNum type="romanUcPeriod"/>
            </a:pPr>
            <a:r>
              <a:rPr lang="en-US" sz="3200" b="1" dirty="0">
                <a:effectLst>
                  <a:outerShdw blurRad="38100" dist="38100" dir="2700000" algn="tl">
                    <a:srgbClr val="000000">
                      <a:alpha val="43137"/>
                    </a:srgbClr>
                  </a:outerShdw>
                </a:effectLst>
              </a:rPr>
              <a:t>The </a:t>
            </a:r>
            <a:r>
              <a:rPr lang="en-US" sz="3200" b="1" dirty="0">
                <a:solidFill>
                  <a:srgbClr val="FFFF00"/>
                </a:solidFill>
                <a:effectLst>
                  <a:outerShdw blurRad="38100" dist="38100" dir="2700000" algn="tl">
                    <a:srgbClr val="000000">
                      <a:alpha val="43137"/>
                    </a:srgbClr>
                  </a:outerShdw>
                </a:effectLst>
              </a:rPr>
              <a:t>Praise</a:t>
            </a:r>
            <a:r>
              <a:rPr lang="en-US" sz="3200" b="1" dirty="0">
                <a:effectLst>
                  <a:outerShdw blurRad="38100" dist="38100" dir="2700000" algn="tl">
                    <a:srgbClr val="000000">
                      <a:alpha val="43137"/>
                    </a:srgbClr>
                  </a:outerShdw>
                </a:effectLst>
              </a:rPr>
              <a:t> We </a:t>
            </a:r>
            <a:r>
              <a:rPr lang="en-US" sz="3200" b="1" dirty="0">
                <a:solidFill>
                  <a:srgbClr val="FFFF00"/>
                </a:solidFill>
                <a:effectLst>
                  <a:outerShdw blurRad="38100" dist="38100" dir="2700000" algn="tl">
                    <a:srgbClr val="000000">
                      <a:alpha val="43137"/>
                    </a:srgbClr>
                  </a:outerShdw>
                </a:effectLst>
              </a:rPr>
              <a:t>Proclaim</a:t>
            </a:r>
            <a:r>
              <a:rPr lang="en-US" sz="3200" b="1" dirty="0">
                <a:effectLst>
                  <a:outerShdw blurRad="38100" dist="38100" dir="2700000" algn="tl">
                    <a:srgbClr val="000000">
                      <a:alpha val="43137"/>
                    </a:srgbClr>
                  </a:outerShdw>
                </a:effectLst>
              </a:rPr>
              <a:t> (vv. 20-24)</a:t>
            </a:r>
          </a:p>
        </p:txBody>
      </p:sp>
    </p:spTree>
    <p:extLst>
      <p:ext uri="{BB962C8B-B14F-4D97-AF65-F5344CB8AC3E}">
        <p14:creationId xmlns:p14="http://schemas.microsoft.com/office/powerpoint/2010/main" val="3618038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restige"/>
      </p:transition>
    </mc:Choice>
    <mc:Fallback xmlns="">
      <p:transition spd="slow">
        <p:fade/>
      </p:transition>
    </mc:Fallback>
  </mc:AlternateContent>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2307</TotalTime>
  <Words>1304</Words>
  <Application>Microsoft Office PowerPoint</Application>
  <PresentationFormat>On-screen Show (4:3)</PresentationFormat>
  <Paragraphs>182</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Calibri</vt:lpstr>
      <vt:lpstr>Wingdings</vt:lpstr>
      <vt:lpstr>Arial Narrow</vt:lpstr>
      <vt:lpstr>Arial</vt:lpstr>
      <vt:lpstr>Trebuchet MS</vt:lpstr>
      <vt:lpstr>Berlin</vt:lpstr>
      <vt:lpstr>PowerPoint Presentation</vt:lpstr>
      <vt:lpstr>Principles of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Service</dc:title>
  <dc:creator>DonnieV</dc:creator>
  <cp:lastModifiedBy>Donnie V. Rader</cp:lastModifiedBy>
  <cp:revision>27</cp:revision>
  <cp:lastPrinted>2022-11-27T01:19:25Z</cp:lastPrinted>
  <dcterms:created xsi:type="dcterms:W3CDTF">2014-03-21T02:13:09Z</dcterms:created>
  <dcterms:modified xsi:type="dcterms:W3CDTF">2022-11-27T01:22:27Z</dcterms:modified>
</cp:coreProperties>
</file>