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84" r:id="rId2"/>
    <p:sldMasterId id="2147483672" r:id="rId3"/>
    <p:sldMasterId id="2147483696" r:id="rId4"/>
  </p:sldMasterIdLst>
  <p:sldIdLst>
    <p:sldId id="256" r:id="rId5"/>
    <p:sldId id="257" r:id="rId6"/>
    <p:sldId id="270" r:id="rId7"/>
    <p:sldId id="305" r:id="rId8"/>
    <p:sldId id="258" r:id="rId9"/>
    <p:sldId id="280" r:id="rId10"/>
    <p:sldId id="281" r:id="rId11"/>
    <p:sldId id="287" r:id="rId12"/>
    <p:sldId id="285" r:id="rId13"/>
    <p:sldId id="271" r:id="rId14"/>
    <p:sldId id="276" r:id="rId15"/>
    <p:sldId id="288" r:id="rId16"/>
    <p:sldId id="289" r:id="rId17"/>
    <p:sldId id="272" r:id="rId18"/>
    <p:sldId id="277" r:id="rId19"/>
    <p:sldId id="296" r:id="rId20"/>
    <p:sldId id="297" r:id="rId21"/>
    <p:sldId id="298" r:id="rId22"/>
    <p:sldId id="273" r:id="rId23"/>
    <p:sldId id="278" r:id="rId24"/>
    <p:sldId id="300" r:id="rId25"/>
    <p:sldId id="299" r:id="rId26"/>
    <p:sldId id="301" r:id="rId27"/>
    <p:sldId id="302" r:id="rId28"/>
    <p:sldId id="303" r:id="rId29"/>
    <p:sldId id="274" r:id="rId30"/>
    <p:sldId id="279" r:id="rId31"/>
    <p:sldId id="275" r:id="rId32"/>
    <p:sldId id="304" r:id="rId33"/>
  </p:sldIdLst>
  <p:sldSz cx="9144000" cy="6858000" type="screen4x3"/>
  <p:notesSz cx="6858000" cy="9144000"/>
  <p:embeddedFontLst>
    <p:embeddedFont>
      <p:font typeface="Arial Narrow" panose="020B0606020202030204" pitchFamily="34" charset="0"/>
      <p:regular r:id="rId34"/>
      <p:bold r:id="rId35"/>
      <p:italic r:id="rId36"/>
      <p:boldItalic r:id="rId37"/>
    </p:embeddedFont>
    <p:embeddedFont>
      <p:font typeface="Calibri" panose="020F0502020204030204" pitchFamily="34" charset="0"/>
      <p:regular r:id="rId38"/>
      <p:bold r:id="rId39"/>
      <p:italic r:id="rId40"/>
      <p:boldItalic r:id="rId41"/>
    </p:embeddedFont>
    <p:embeddedFont>
      <p:font typeface="Calibri Light" panose="020F0302020204030204" pitchFamily="34" charset="0"/>
      <p:regular r:id="rId42"/>
      <p:italic r:id="rId43"/>
    </p:embeddedFont>
    <p:embeddedFont>
      <p:font typeface="Georgia Pro Cond Semibold" panose="02040706050405020303" pitchFamily="18" charset="0"/>
      <p:bold r:id="rId44"/>
      <p:boldItalic r:id="rId45"/>
    </p:embeddedFont>
    <p:embeddedFont>
      <p:font typeface="Microsoft Sans Serif" panose="020B0604020202020204" pitchFamily="34" charset="0"/>
      <p:regular r:id="rId46"/>
    </p:embeddedFont>
    <p:embeddedFont>
      <p:font typeface="Tahoma" panose="020B0604030504040204" pitchFamily="34" charset="0"/>
      <p:regular r:id="rId47"/>
      <p:bold r:id="rId4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9E01841-B24A-473A-94BC-789EAF5F2D6F}" v="119" dt="2022-11-20T21:51:39.4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79" d="100"/>
          <a:sy n="79" d="100"/>
        </p:scale>
        <p:origin x="253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6.fntdata"/><Relationship Id="rId21" Type="http://schemas.openxmlformats.org/officeDocument/2006/relationships/slide" Target="slides/slide17.xml"/><Relationship Id="rId34" Type="http://schemas.openxmlformats.org/officeDocument/2006/relationships/font" Target="fonts/font1.fntdata"/><Relationship Id="rId42" Type="http://schemas.openxmlformats.org/officeDocument/2006/relationships/font" Target="fonts/font9.fntdata"/><Relationship Id="rId47" Type="http://schemas.openxmlformats.org/officeDocument/2006/relationships/font" Target="fonts/font14.fntdata"/><Relationship Id="rId50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font" Target="fonts/font12.fntdata"/><Relationship Id="rId53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font" Target="fonts/font11.fntdata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font" Target="fonts/font2.fntdata"/><Relationship Id="rId43" Type="http://schemas.openxmlformats.org/officeDocument/2006/relationships/font" Target="fonts/font10.fntdata"/><Relationship Id="rId48" Type="http://schemas.openxmlformats.org/officeDocument/2006/relationships/font" Target="fonts/font15.fntdata"/><Relationship Id="rId8" Type="http://schemas.openxmlformats.org/officeDocument/2006/relationships/slide" Target="slides/slide4.xml"/><Relationship Id="rId51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font" Target="fonts/font5.fntdata"/><Relationship Id="rId46" Type="http://schemas.openxmlformats.org/officeDocument/2006/relationships/font" Target="fonts/font13.fntdata"/><Relationship Id="rId20" Type="http://schemas.openxmlformats.org/officeDocument/2006/relationships/slide" Target="slides/slide16.xml"/><Relationship Id="rId41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3.fntdata"/><Relationship Id="rId4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5598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11034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7202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74370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52162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39001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5028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18739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29578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84085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09643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02422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2825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07825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18605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40592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26799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9903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95940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43181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26490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97175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4889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91580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75158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70549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0914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68073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50518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68009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50624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68315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FDFCB-C36E-4D99-9AF2-7AFB269F6961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85957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4727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/>
      </p:transition>
    </mc:Choice>
    <mc:Fallback xmlns="">
      <p:transition spd="slow">
        <p:push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125" y="219075"/>
            <a:ext cx="87249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447800"/>
            <a:ext cx="7315200" cy="4267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36780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/>
      </p:transition>
    </mc:Choice>
    <mc:Fallback xmlns="">
      <p:transition spd="slow">
        <p:push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78938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/>
      </p:transition>
    </mc:Choice>
    <mc:Fallback xmlns="">
      <p:transition spd="slow">
        <p:push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125" y="219075"/>
            <a:ext cx="87249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1447800"/>
            <a:ext cx="3581400" cy="42672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1447800"/>
            <a:ext cx="3581400" cy="42672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29222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/>
      </p:transition>
    </mc:Choice>
    <mc:Fallback xmlns="">
      <p:transition spd="slow">
        <p:push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27518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/>
      </p:transition>
    </mc:Choice>
    <mc:Fallback xmlns="">
      <p:transition spd="slow">
        <p:push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125" y="219075"/>
            <a:ext cx="87249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01905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/>
      </p:transition>
    </mc:Choice>
    <mc:Fallback xmlns="">
      <p:transition spd="slow">
        <p:push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8311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/>
      </p:transition>
    </mc:Choice>
    <mc:Fallback xmlns="">
      <p:transition spd="slow">
        <p:push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32629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/>
      </p:transition>
    </mc:Choice>
    <mc:Fallback xmlns="">
      <p:transition spd="slow">
        <p:push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20543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/>
      </p:transition>
    </mc:Choice>
    <mc:Fallback xmlns="">
      <p:transition spd="slow">
        <p:push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125" y="219075"/>
            <a:ext cx="87249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9200" y="1447800"/>
            <a:ext cx="7315200" cy="4267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59717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/>
      </p:transition>
    </mc:Choice>
    <mc:Fallback xmlns="">
      <p:transition spd="slow">
        <p:push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19075"/>
            <a:ext cx="2181225" cy="54959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38125" y="219075"/>
            <a:ext cx="6391275" cy="54959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9369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/>
      </p:transition>
    </mc:Choice>
    <mc:Fallback xmlns="">
      <p:transition spd="slow">
        <p:push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A6CDD91-2748-4936-8969-BC5D6085BEC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458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/>
      </p:transition>
    </mc:Choice>
    <mc:Fallback xmlns="">
      <p:transition spd="slow">
        <p:push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DFDFCB-C36E-4D99-9AF2-7AFB269F6961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close-up of a book&#10;&#10;Description automatically generated with medium confidence">
            <a:extLst>
              <a:ext uri="{FF2B5EF4-FFF2-40B4-BE49-F238E27FC236}">
                <a16:creationId xmlns:a16="http://schemas.microsoft.com/office/drawing/2014/main" id="{4DEF9744-0130-F1B1-BD24-989CAB1A18D9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375" y="1517602"/>
            <a:ext cx="3457575" cy="15430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00769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DFDFCB-C36E-4D99-9AF2-7AFB269F6961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close-up of a book&#10;&#10;Description automatically generated with medium confidence">
            <a:extLst>
              <a:ext uri="{FF2B5EF4-FFF2-40B4-BE49-F238E27FC236}">
                <a16:creationId xmlns:a16="http://schemas.microsoft.com/office/drawing/2014/main" id="{4DEF9744-0130-F1B1-BD24-989CAB1A18D9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24" y="5079502"/>
            <a:ext cx="3457575" cy="15430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161690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DFDFCB-C36E-4D99-9AF2-7AFB269F6961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5394A2-FA04-4D27-A8D8-E0D7BD7377CE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009697B-1AC6-0175-9C35-D3F638D59B8E}"/>
              </a:ext>
            </a:extLst>
          </p:cNvPr>
          <p:cNvCxnSpPr/>
          <p:nvPr userDrawn="1"/>
        </p:nvCxnSpPr>
        <p:spPr>
          <a:xfrm>
            <a:off x="628650" y="2057400"/>
            <a:ext cx="0" cy="4609214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DB1DD8E-4C91-1EA9-0E1B-CD89AB58E9F0}"/>
              </a:ext>
            </a:extLst>
          </p:cNvPr>
          <p:cNvCxnSpPr/>
          <p:nvPr userDrawn="1"/>
        </p:nvCxnSpPr>
        <p:spPr>
          <a:xfrm>
            <a:off x="2200940" y="1735931"/>
            <a:ext cx="6314410" cy="0"/>
          </a:xfrm>
          <a:prstGeom prst="line">
            <a:avLst/>
          </a:prstGeom>
          <a:ln w="57150">
            <a:solidFill>
              <a:srgbClr val="3333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close-up of a book&#10;&#10;Description automatically generated with medium confidence">
            <a:extLst>
              <a:ext uri="{FF2B5EF4-FFF2-40B4-BE49-F238E27FC236}">
                <a16:creationId xmlns:a16="http://schemas.microsoft.com/office/drawing/2014/main" id="{4DEF9744-0130-F1B1-BD24-989CAB1A18D9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27" y="1194899"/>
            <a:ext cx="2424627" cy="108206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980876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42" name="Picture 2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455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bg2">
                        <a:gamma/>
                        <a:tint val="26667"/>
                        <a:invGamma/>
                      </a:schemeClr>
                    </a:gs>
                    <a:gs pos="100000">
                      <a:schemeClr val="bg2">
                        <a:alpha val="14999"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" name="Straight Connector 3"/>
          <p:cNvCxnSpPr/>
          <p:nvPr userDrawn="1"/>
        </p:nvCxnSpPr>
        <p:spPr bwMode="auto">
          <a:xfrm>
            <a:off x="2045537" y="0"/>
            <a:ext cx="1" cy="6858000"/>
          </a:xfrm>
          <a:prstGeom prst="line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38100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952759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</p:sldLayoutIdLst>
  <mc:AlternateContent xmlns:mc="http://schemas.openxmlformats.org/markup-compatibility/2006" xmlns:p14="http://schemas.microsoft.com/office/powerpoint/2010/main">
    <mc:Choice Requires="p14">
      <p:transition spd="slow" p14:dur="1750">
        <p:push/>
      </p:transition>
    </mc:Choice>
    <mc:Fallback xmlns="">
      <p:transition spd="slow">
        <p:push/>
      </p:transition>
    </mc:Fallback>
  </mc:AlternateConten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7" Type="http://schemas.openxmlformats.org/officeDocument/2006/relationships/image" Target="../media/image7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9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6.wmf"/><Relationship Id="rId4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7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6.w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9.xml"/><Relationship Id="rId5" Type="http://schemas.openxmlformats.org/officeDocument/2006/relationships/image" Target="../media/image11.wmf"/><Relationship Id="rId4" Type="http://schemas.openxmlformats.org/officeDocument/2006/relationships/oleObject" Target="../embeddings/oleObject6.bin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14.w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AAF4A28-4380-0C85-8978-F385A7F26FB1}"/>
              </a:ext>
            </a:extLst>
          </p:cNvPr>
          <p:cNvSpPr txBox="1"/>
          <p:nvPr/>
        </p:nvSpPr>
        <p:spPr>
          <a:xfrm>
            <a:off x="0" y="338866"/>
            <a:ext cx="9144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latin typeface="Georgia Pro Cond Semibold" panose="02040706050405020303" pitchFamily="18" charset="0"/>
              </a:rPr>
              <a:t>Does It Matter?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7B032BB-8431-A48B-57B0-05436FEAE867}"/>
              </a:ext>
            </a:extLst>
          </p:cNvPr>
          <p:cNvSpPr txBox="1"/>
          <p:nvPr/>
        </p:nvSpPr>
        <p:spPr>
          <a:xfrm>
            <a:off x="1640542" y="3603812"/>
            <a:ext cx="647072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3200" dirty="0">
                <a:latin typeface="Georgia Pro Cond Semibold" panose="02040706050405020303" pitchFamily="18" charset="0"/>
              </a:rPr>
              <a:t> What we believe?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dirty="0">
                <a:latin typeface="Georgia Pro Cond Semibold" panose="02040706050405020303" pitchFamily="18" charset="0"/>
              </a:rPr>
              <a:t> About Authority?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dirty="0">
                <a:latin typeface="Georgia Pro Cond Semibold" panose="02040706050405020303" pitchFamily="18" charset="0"/>
              </a:rPr>
              <a:t> Which Church?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dirty="0">
                <a:latin typeface="Georgia Pro Cond Semibold" panose="02040706050405020303" pitchFamily="18" charset="0"/>
              </a:rPr>
              <a:t> Which Church of Christ?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dirty="0">
                <a:latin typeface="Georgia Pro Cond Semibold" panose="02040706050405020303" pitchFamily="18" charset="0"/>
              </a:rPr>
              <a:t> About Fellowship?</a:t>
            </a:r>
          </a:p>
        </p:txBody>
      </p:sp>
    </p:spTree>
    <p:extLst>
      <p:ext uri="{BB962C8B-B14F-4D97-AF65-F5344CB8AC3E}">
        <p14:creationId xmlns:p14="http://schemas.microsoft.com/office/powerpoint/2010/main" val="329853955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145FF38-8EBA-63A5-DDBF-6029447CAE5D}"/>
              </a:ext>
            </a:extLst>
          </p:cNvPr>
          <p:cNvSpPr txBox="1"/>
          <p:nvPr/>
        </p:nvSpPr>
        <p:spPr>
          <a:xfrm>
            <a:off x="0" y="43031"/>
            <a:ext cx="9144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latin typeface="Georgia Pro Cond Semibold" panose="02040706050405020303" pitchFamily="18" charset="0"/>
              </a:rPr>
              <a:t>Does It Matter</a:t>
            </a:r>
          </a:p>
          <a:p>
            <a:pPr algn="ctr"/>
            <a:r>
              <a:rPr lang="en-US" sz="6600" dirty="0">
                <a:latin typeface="Georgia Pro Cond Semibold" panose="02040706050405020303" pitchFamily="18" charset="0"/>
              </a:rPr>
              <a:t>What We Believe?</a:t>
            </a:r>
          </a:p>
        </p:txBody>
      </p:sp>
    </p:spTree>
    <p:extLst>
      <p:ext uri="{BB962C8B-B14F-4D97-AF65-F5344CB8AC3E}">
        <p14:creationId xmlns:p14="http://schemas.microsoft.com/office/powerpoint/2010/main" val="371126523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-88750" y="229497"/>
            <a:ext cx="7772400" cy="11430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9pPr>
          </a:lstStyle>
          <a:p>
            <a:pPr algn="ctr"/>
            <a:r>
              <a:rPr lang="en-US" sz="5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 Popular Concept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5" name="Rectangle 4"/>
          <p:cNvSpPr txBox="1">
            <a:spLocks noChangeArrowheads="1"/>
          </p:cNvSpPr>
          <p:nvPr/>
        </p:nvSpPr>
        <p:spPr>
          <a:xfrm>
            <a:off x="419100" y="1447800"/>
            <a:ext cx="8305800" cy="411480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9pPr>
          </a:lstStyle>
          <a:p>
            <a:pPr>
              <a:buFont typeface="Wingdings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Faith alone - “Just believe in the Lord”</a:t>
            </a:r>
          </a:p>
          <a:p>
            <a:pPr>
              <a:buFont typeface="Wingdings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“Sincerity is all that matters”</a:t>
            </a:r>
          </a:p>
          <a:p>
            <a:pPr>
              <a:buFont typeface="Wingdings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 Does not make a difference what one believes</a:t>
            </a:r>
          </a:p>
          <a:p>
            <a:pPr>
              <a:buFont typeface="Wingdings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“Join the church of your choice”</a:t>
            </a:r>
          </a:p>
          <a:p>
            <a:pPr>
              <a:buFont typeface="Wingdings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 “One faith is as good as another”</a:t>
            </a:r>
          </a:p>
          <a:p>
            <a:pPr>
              <a:buFont typeface="Wingdings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 Good moral people = Christians</a:t>
            </a:r>
          </a:p>
        </p:txBody>
      </p:sp>
      <p:pic>
        <p:nvPicPr>
          <p:cNvPr id="2054" name="Picture 6" descr="http://t2.gstatic.com/images?q=tbn:ANd9GcRxFFxNncFGQTz1zui8rrT4-oyq2umwAWy9X4OQOwSXwLFVgWDKx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6264">
            <a:off x="7467600" y="93299"/>
            <a:ext cx="1556176" cy="151295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960743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145FF38-8EBA-63A5-DDBF-6029447CAE5D}"/>
              </a:ext>
            </a:extLst>
          </p:cNvPr>
          <p:cNvSpPr txBox="1"/>
          <p:nvPr/>
        </p:nvSpPr>
        <p:spPr>
          <a:xfrm>
            <a:off x="0" y="43031"/>
            <a:ext cx="9144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latin typeface="Georgia Pro Cond Semibold" panose="02040706050405020303" pitchFamily="18" charset="0"/>
              </a:rPr>
              <a:t>Does It Matter</a:t>
            </a:r>
          </a:p>
          <a:p>
            <a:pPr algn="ctr"/>
            <a:r>
              <a:rPr lang="en-US" sz="6600" dirty="0">
                <a:latin typeface="Georgia Pro Cond Semibold" panose="02040706050405020303" pitchFamily="18" charset="0"/>
              </a:rPr>
              <a:t>What We Believe?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C59D5E-7C68-3610-C4E8-0862ED9CB559}"/>
              </a:ext>
            </a:extLst>
          </p:cNvPr>
          <p:cNvSpPr txBox="1"/>
          <p:nvPr/>
        </p:nvSpPr>
        <p:spPr>
          <a:xfrm>
            <a:off x="737795" y="2427578"/>
            <a:ext cx="79145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l">
              <a:buFont typeface="+mj-lt"/>
              <a:buAutoNum type="romanUcPeriod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There is an Objective Standard</a:t>
            </a:r>
          </a:p>
        </p:txBody>
      </p:sp>
    </p:spTree>
    <p:extLst>
      <p:ext uri="{BB962C8B-B14F-4D97-AF65-F5344CB8AC3E}">
        <p14:creationId xmlns:p14="http://schemas.microsoft.com/office/powerpoint/2010/main" val="263205490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DDD1394-D59E-C7CE-5639-B763DF87EFE2}"/>
              </a:ext>
            </a:extLst>
          </p:cNvPr>
          <p:cNvSpPr txBox="1"/>
          <p:nvPr/>
        </p:nvSpPr>
        <p:spPr>
          <a:xfrm>
            <a:off x="1229436" y="496581"/>
            <a:ext cx="79145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>
              <a:buFont typeface="+mj-lt"/>
              <a:buAutoNum type="romanUcPeriod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There is an Objective Standard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9FA505-69AB-2108-D07B-3B61FCC51549}"/>
              </a:ext>
            </a:extLst>
          </p:cNvPr>
          <p:cNvSpPr txBox="1"/>
          <p:nvPr/>
        </p:nvSpPr>
        <p:spPr>
          <a:xfrm>
            <a:off x="1219199" y="2299497"/>
            <a:ext cx="776343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Objective – </a:t>
            </a:r>
            <a:r>
              <a:rPr lang="en-US" sz="2400" u="sng" dirty="0" err="1">
                <a:solidFill>
                  <a:srgbClr val="000000"/>
                </a:solidFill>
              </a:rPr>
              <a:t>vs</a:t>
            </a:r>
            <a:r>
              <a:rPr lang="en-US" sz="2400" u="sng" dirty="0">
                <a:solidFill>
                  <a:srgbClr val="000000"/>
                </a:solidFill>
              </a:rPr>
              <a:t> – subjective Standards</a:t>
            </a:r>
          </a:p>
          <a:p>
            <a:pPr marL="914400" lvl="1" indent="-457200" algn="l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Subjective – varies from person to person</a:t>
            </a:r>
          </a:p>
          <a:p>
            <a:pPr marL="1371600" lvl="2" indent="-457200" algn="l">
              <a:buFont typeface="Arial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“I feel…”</a:t>
            </a:r>
          </a:p>
          <a:p>
            <a:pPr marL="1371600" lvl="2" indent="-457200" algn="l">
              <a:buFont typeface="Arial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“I think…”</a:t>
            </a:r>
          </a:p>
          <a:p>
            <a:pPr marL="1371600" lvl="2" indent="-457200" algn="l">
              <a:buFont typeface="Arial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“My family…”</a:t>
            </a:r>
          </a:p>
          <a:p>
            <a:pPr marL="1371600" lvl="2" indent="-457200" algn="l">
              <a:buFont typeface="Arial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“My preacher…</a:t>
            </a:r>
          </a:p>
          <a:p>
            <a:pPr marL="1371600" lvl="2" indent="-457200" algn="l">
              <a:buFont typeface="Arial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“I have a book that says…”</a:t>
            </a:r>
          </a:p>
          <a:p>
            <a:pPr marL="914400" lvl="1" indent="-457200" algn="l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Objective – fixed standard (same for all)</a:t>
            </a:r>
          </a:p>
        </p:txBody>
      </p:sp>
    </p:spTree>
    <p:extLst>
      <p:ext uri="{BB962C8B-B14F-4D97-AF65-F5344CB8AC3E}">
        <p14:creationId xmlns:p14="http://schemas.microsoft.com/office/powerpoint/2010/main" val="384972712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DDD1394-D59E-C7CE-5639-B763DF87EFE2}"/>
              </a:ext>
            </a:extLst>
          </p:cNvPr>
          <p:cNvSpPr txBox="1"/>
          <p:nvPr/>
        </p:nvSpPr>
        <p:spPr>
          <a:xfrm>
            <a:off x="1229436" y="496581"/>
            <a:ext cx="79145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>
              <a:buFont typeface="+mj-lt"/>
              <a:buAutoNum type="romanUcPeriod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There is an Objective Standard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3DD2B91-3372-89B8-70F9-1205017A6042}"/>
              </a:ext>
            </a:extLst>
          </p:cNvPr>
          <p:cNvSpPr txBox="1"/>
          <p:nvPr/>
        </p:nvSpPr>
        <p:spPr>
          <a:xfrm>
            <a:off x="1128657" y="2294118"/>
            <a:ext cx="6705600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Objective – </a:t>
            </a:r>
            <a:r>
              <a:rPr lang="en-US" sz="2400" u="sng" dirty="0" err="1">
                <a:solidFill>
                  <a:srgbClr val="000000"/>
                </a:solidFill>
              </a:rPr>
              <a:t>vs</a:t>
            </a:r>
            <a:r>
              <a:rPr lang="en-US" sz="2400" u="sng" dirty="0">
                <a:solidFill>
                  <a:srgbClr val="000000"/>
                </a:solidFill>
              </a:rPr>
              <a:t> – subjective Standards</a:t>
            </a:r>
          </a:p>
          <a:p>
            <a:pPr marL="457200" indent="-457200" algn="l">
              <a:buFont typeface="+mj-lt"/>
              <a:buAutoNum type="alphaUcPeriod"/>
            </a:pPr>
            <a:endParaRPr lang="en-US" sz="1000" u="sng" dirty="0">
              <a:solidFill>
                <a:srgbClr val="000000"/>
              </a:solidFill>
            </a:endParaRPr>
          </a:p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Word of God is the Objective Standard</a:t>
            </a:r>
          </a:p>
          <a:p>
            <a:pPr marL="914400" lvl="1" indent="-457200" algn="l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What is written (2 Cor. 4:13)</a:t>
            </a:r>
          </a:p>
          <a:p>
            <a:pPr marL="914400" lvl="1" indent="-457200" algn="l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Oracles of God (1 Pet. 4:11)</a:t>
            </a:r>
          </a:p>
          <a:p>
            <a:pPr marL="914400" lvl="1" indent="-457200" algn="l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Commandments of God (1 Cor. 14:37)</a:t>
            </a:r>
          </a:p>
          <a:p>
            <a:pPr marL="914400" lvl="1" indent="-457200" algn="l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Word of God (1 Thess. 2:13)</a:t>
            </a:r>
          </a:p>
          <a:p>
            <a:pPr marL="914400" lvl="1" indent="-457200" algn="l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Inspired Scriptures (2 Tim. 3:16-17)</a:t>
            </a:r>
          </a:p>
          <a:p>
            <a:pPr marL="914400" lvl="1" indent="-457200" algn="l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Words chosen by Holy Spirit (1 Cor. 2:9-13)</a:t>
            </a:r>
          </a:p>
          <a:p>
            <a:pPr marL="914400" lvl="1" indent="-457200" algn="l">
              <a:buFont typeface="+mj-lt"/>
              <a:buAutoNum type="arabicPeriod"/>
            </a:pPr>
            <a:endParaRPr lang="en-US" sz="2400" i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924528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DDD1394-D59E-C7CE-5639-B763DF87EFE2}"/>
              </a:ext>
            </a:extLst>
          </p:cNvPr>
          <p:cNvSpPr txBox="1"/>
          <p:nvPr/>
        </p:nvSpPr>
        <p:spPr>
          <a:xfrm>
            <a:off x="1229436" y="496581"/>
            <a:ext cx="79145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>
              <a:buFont typeface="+mj-lt"/>
              <a:buAutoNum type="romanUcPeriod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There is an Objective Standard</a:t>
            </a:r>
          </a:p>
        </p:txBody>
      </p:sp>
      <p:graphicFrame>
        <p:nvGraphicFramePr>
          <p:cNvPr id="3" name="Object 3">
            <a:extLst>
              <a:ext uri="{FF2B5EF4-FFF2-40B4-BE49-F238E27FC236}">
                <a16:creationId xmlns:a16="http://schemas.microsoft.com/office/drawing/2014/main" id="{698D4FFD-659C-1971-24E4-55F22A27CF6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9046113"/>
              </p:ext>
            </p:extLst>
          </p:nvPr>
        </p:nvGraphicFramePr>
        <p:xfrm>
          <a:off x="975360" y="2965861"/>
          <a:ext cx="3048000" cy="1279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rawing" r:id="rId2" imgW="3695760" imgH="1552680" progId="WPDraw30.Drawing">
                  <p:embed/>
                </p:oleObj>
              </mc:Choice>
              <mc:Fallback>
                <p:oleObj name="Drawing" r:id="rId2" imgW="3695760" imgH="1552680" progId="WPDraw30.Drawing">
                  <p:embed/>
                  <p:pic>
                    <p:nvPicPr>
                      <p:cNvPr id="6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5360" y="2965861"/>
                        <a:ext cx="3048000" cy="1279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AB218903-9080-751F-7D69-D9724F0A38F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0376817"/>
              </p:ext>
            </p:extLst>
          </p:nvPr>
        </p:nvGraphicFramePr>
        <p:xfrm>
          <a:off x="4051935" y="2813461"/>
          <a:ext cx="1952625" cy="695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rawing" r:id="rId4" imgW="1952640" imgH="695160" progId="WPDraw30.Drawing">
                  <p:embed/>
                </p:oleObj>
              </mc:Choice>
              <mc:Fallback>
                <p:oleObj name="Drawing" r:id="rId4" imgW="1952640" imgH="695160" progId="WPDraw30.Drawing">
                  <p:embed/>
                  <p:pic>
                    <p:nvPicPr>
                      <p:cNvPr id="7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51935" y="2813461"/>
                        <a:ext cx="1952625" cy="695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Box 5">
            <a:extLst>
              <a:ext uri="{FF2B5EF4-FFF2-40B4-BE49-F238E27FC236}">
                <a16:creationId xmlns:a16="http://schemas.microsoft.com/office/drawing/2014/main" id="{1E27BF0D-218A-8132-7B3A-144C6CB6CE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328" y="2889661"/>
            <a:ext cx="2194832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800" b="1" i="1" dirty="0">
                <a:solidFill>
                  <a:srgbClr val="000000"/>
                </a:solidFill>
                <a:latin typeface="Arial Narrow" pitchFamily="34" charset="0"/>
              </a:rPr>
              <a:t>Makes A</a:t>
            </a:r>
          </a:p>
          <a:p>
            <a:pPr algn="ctr"/>
            <a:r>
              <a:rPr lang="en-US" sz="2800" b="1" i="1" dirty="0">
                <a:solidFill>
                  <a:srgbClr val="000000"/>
                </a:solidFill>
                <a:latin typeface="Arial Narrow" pitchFamily="34" charset="0"/>
              </a:rPr>
              <a:t>Difference</a:t>
            </a:r>
          </a:p>
          <a:p>
            <a:pPr algn="ctr"/>
            <a:r>
              <a:rPr lang="en-US" sz="2800" b="1" i="1" dirty="0">
                <a:solidFill>
                  <a:srgbClr val="000000"/>
                </a:solidFill>
                <a:latin typeface="Arial Narrow" pitchFamily="34" charset="0"/>
              </a:rPr>
              <a:t>What - Believe</a:t>
            </a: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9413B053-E449-7985-3BB4-4F335F6CDBB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7060654"/>
              </p:ext>
            </p:extLst>
          </p:nvPr>
        </p:nvGraphicFramePr>
        <p:xfrm>
          <a:off x="4051935" y="3804061"/>
          <a:ext cx="1952625" cy="695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rawing" r:id="rId6" imgW="1952640" imgH="695160" progId="WPDraw30.Drawing">
                  <p:embed/>
                </p:oleObj>
              </mc:Choice>
              <mc:Fallback>
                <p:oleObj name="Drawing" r:id="rId6" imgW="1952640" imgH="695160" progId="WPDraw30.Drawing">
                  <p:embed/>
                  <p:pic>
                    <p:nvPicPr>
                      <p:cNvPr id="9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51935" y="3804061"/>
                        <a:ext cx="1952625" cy="695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Box 8">
            <a:extLst>
              <a:ext uri="{FF2B5EF4-FFF2-40B4-BE49-F238E27FC236}">
                <a16:creationId xmlns:a16="http://schemas.microsoft.com/office/drawing/2014/main" id="{7D74AA35-026D-8878-8228-7DD5E84139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7864" y="2982589"/>
            <a:ext cx="127791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solidFill>
                  <a:srgbClr val="000000"/>
                </a:solidFill>
                <a:latin typeface="Arial Narrow" pitchFamily="34" charset="0"/>
              </a:rPr>
              <a:t>Fixed</a:t>
            </a:r>
          </a:p>
          <a:p>
            <a:pPr algn="ctr"/>
            <a:r>
              <a:rPr lang="en-US" sz="2400" b="1" dirty="0">
                <a:solidFill>
                  <a:srgbClr val="000000"/>
                </a:solidFill>
                <a:latin typeface="Arial Narrow" pitchFamily="34" charset="0"/>
              </a:rPr>
              <a:t>Standard</a:t>
            </a:r>
            <a:endParaRPr lang="en-US" sz="2400" dirty="0">
              <a:solidFill>
                <a:srgbClr val="000000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113689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http://www.icreatables.com/images/electricalimgs/electrical-wiring-outlet-home-ru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8814" y="3352799"/>
            <a:ext cx="4945039" cy="32966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57200" y="457200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Does It Make Any Difference How You Wire A House?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90800" y="1371600"/>
            <a:ext cx="5638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“I feel like…I think…”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“I know an electrician who says…”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“My dad wired his house…”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“My neighbor did his this way…”</a:t>
            </a:r>
          </a:p>
        </p:txBody>
      </p:sp>
      <p:sp>
        <p:nvSpPr>
          <p:cNvPr id="5" name="TextBox 4"/>
          <p:cNvSpPr txBox="1"/>
          <p:nvPr/>
        </p:nvSpPr>
        <p:spPr>
          <a:xfrm rot="19455593">
            <a:off x="-504317" y="1795255"/>
            <a:ext cx="350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Subjective</a:t>
            </a:r>
          </a:p>
        </p:txBody>
      </p:sp>
    </p:spTree>
    <p:extLst>
      <p:ext uri="{BB962C8B-B14F-4D97-AF65-F5344CB8AC3E}">
        <p14:creationId xmlns:p14="http://schemas.microsoft.com/office/powerpoint/2010/main" val="3996103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/>
      </p:transition>
    </mc:Choice>
    <mc:Fallback xmlns="">
      <p:transition spd="slow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http://www.icreatables.com/images/electricalimgs/electrical-wiring-outlet-home-ru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8814" y="3352799"/>
            <a:ext cx="4945039" cy="32966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57200" y="457200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Does It Make Any Difference How You Wire A House?</a:t>
            </a:r>
          </a:p>
        </p:txBody>
      </p:sp>
      <p:graphicFrame>
        <p:nvGraphicFramePr>
          <p:cNvPr id="9" name="Object 4"/>
          <p:cNvGraphicFramePr>
            <a:graphicFrameLocks noChangeAspect="1"/>
          </p:cNvGraphicFramePr>
          <p:nvPr/>
        </p:nvGraphicFramePr>
        <p:xfrm>
          <a:off x="3914775" y="1447800"/>
          <a:ext cx="1952625" cy="695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rawing" r:id="rId3" imgW="1952640" imgH="695160" progId="WPDraw30.Drawing">
                  <p:embed/>
                </p:oleObj>
              </mc:Choice>
              <mc:Fallback>
                <p:oleObj name="Drawing" r:id="rId3" imgW="1952640" imgH="695160" progId="WPDraw30.Drawing">
                  <p:embed/>
                  <p:pic>
                    <p:nvPicPr>
                      <p:cNvPr id="9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14775" y="1447800"/>
                        <a:ext cx="1952625" cy="695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6092304" y="1524000"/>
            <a:ext cx="1622559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Makes A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Difference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How Wire</a:t>
            </a:r>
          </a:p>
        </p:txBody>
      </p:sp>
      <p:graphicFrame>
        <p:nvGraphicFramePr>
          <p:cNvPr id="11" name="Object 6"/>
          <p:cNvGraphicFramePr>
            <a:graphicFrameLocks noChangeAspect="1"/>
          </p:cNvGraphicFramePr>
          <p:nvPr/>
        </p:nvGraphicFramePr>
        <p:xfrm>
          <a:off x="3914775" y="2438400"/>
          <a:ext cx="1952625" cy="695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rawing" r:id="rId5" imgW="1952640" imgH="695160" progId="WPDraw30.Drawing">
                  <p:embed/>
                </p:oleObj>
              </mc:Choice>
              <mc:Fallback>
                <p:oleObj name="Drawing" r:id="rId5" imgW="1952640" imgH="695160" progId="WPDraw30.Drawing">
                  <p:embed/>
                  <p:pic>
                    <p:nvPicPr>
                      <p:cNvPr id="11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14775" y="2438400"/>
                        <a:ext cx="1952625" cy="695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Box 14"/>
          <p:cNvSpPr txBox="1"/>
          <p:nvPr/>
        </p:nvSpPr>
        <p:spPr>
          <a:xfrm rot="19455593">
            <a:off x="-732917" y="1490455"/>
            <a:ext cx="350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Objective</a:t>
            </a:r>
          </a:p>
        </p:txBody>
      </p:sp>
      <p:pic>
        <p:nvPicPr>
          <p:cNvPr id="3077" name="Picture 5" descr="2020 NEC© Book | 2020 National Electrical Code Book">
            <a:extLst>
              <a:ext uri="{FF2B5EF4-FFF2-40B4-BE49-F238E27FC236}">
                <a16:creationId xmlns:a16="http://schemas.microsoft.com/office/drawing/2014/main" id="{81950503-73B7-404D-B2B6-AFEDA14FE2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238"/>
          <a:stretch/>
        </p:blipFill>
        <p:spPr bwMode="auto">
          <a:xfrm>
            <a:off x="2394552" y="1362669"/>
            <a:ext cx="1447760" cy="1887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3623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/>
      </p:transition>
    </mc:Choice>
    <mc:Fallback xmlns="">
      <p:transition spd="slow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145FF38-8EBA-63A5-DDBF-6029447CAE5D}"/>
              </a:ext>
            </a:extLst>
          </p:cNvPr>
          <p:cNvSpPr txBox="1"/>
          <p:nvPr/>
        </p:nvSpPr>
        <p:spPr>
          <a:xfrm>
            <a:off x="0" y="43031"/>
            <a:ext cx="9144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latin typeface="Georgia Pro Cond Semibold" panose="02040706050405020303" pitchFamily="18" charset="0"/>
              </a:rPr>
              <a:t>Does It Matter</a:t>
            </a:r>
          </a:p>
          <a:p>
            <a:pPr algn="ctr"/>
            <a:r>
              <a:rPr lang="en-US" sz="6600" dirty="0">
                <a:latin typeface="Georgia Pro Cond Semibold" panose="02040706050405020303" pitchFamily="18" charset="0"/>
              </a:rPr>
              <a:t>What We Believe?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C59D5E-7C68-3610-C4E8-0862ED9CB559}"/>
              </a:ext>
            </a:extLst>
          </p:cNvPr>
          <p:cNvSpPr txBox="1"/>
          <p:nvPr/>
        </p:nvSpPr>
        <p:spPr>
          <a:xfrm>
            <a:off x="737795" y="2427578"/>
            <a:ext cx="79145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l">
              <a:buFont typeface="+mj-lt"/>
              <a:buAutoNum type="romanUcPeriod"/>
            </a:pPr>
            <a:r>
              <a:rPr lang="en-US" sz="3200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There is an Objective Standard</a:t>
            </a:r>
          </a:p>
          <a:p>
            <a:pPr marL="514350" indent="-514350" algn="l">
              <a:buFont typeface="+mj-lt"/>
              <a:buAutoNum type="romanUcPeriod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There is One Faith</a:t>
            </a:r>
          </a:p>
        </p:txBody>
      </p:sp>
    </p:spTree>
    <p:extLst>
      <p:ext uri="{BB962C8B-B14F-4D97-AF65-F5344CB8AC3E}">
        <p14:creationId xmlns:p14="http://schemas.microsoft.com/office/powerpoint/2010/main" val="149828840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F8867D4-8F92-7604-D321-F23200F86B04}"/>
              </a:ext>
            </a:extLst>
          </p:cNvPr>
          <p:cNvSpPr txBox="1"/>
          <p:nvPr/>
        </p:nvSpPr>
        <p:spPr>
          <a:xfrm>
            <a:off x="1205754" y="566504"/>
            <a:ext cx="79145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There is One Faith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98C1DB4-AB54-17DA-E56A-B13D418D8E69}"/>
              </a:ext>
            </a:extLst>
          </p:cNvPr>
          <p:cNvSpPr txBox="1"/>
          <p:nvPr/>
        </p:nvSpPr>
        <p:spPr>
          <a:xfrm>
            <a:off x="1928791" y="3175299"/>
            <a:ext cx="6172200" cy="357020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u="sng" dirty="0">
                <a:latin typeface="Times New Roman" pitchFamily="18" charset="0"/>
                <a:cs typeface="Times New Roman" pitchFamily="18" charset="0"/>
              </a:rPr>
              <a:t>Eph 4:4-6</a:t>
            </a:r>
          </a:p>
          <a:p>
            <a:endParaRPr lang="en-US" sz="1000" b="1" u="sng" dirty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4 There is one body and one Spirit, just as you were called in one hope of your calling;</a:t>
            </a:r>
          </a:p>
          <a:p>
            <a:pPr algn="l"/>
            <a:endParaRPr lang="en-US" sz="10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5 one Lord, one faith, one baptism;</a:t>
            </a:r>
          </a:p>
          <a:p>
            <a:pPr algn="l"/>
            <a:endParaRPr lang="en-US" sz="10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6 one God and Father of all, who is above all, and through all, and in you all.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1F2D2FB-5554-0A4B-0745-DF2A09242C18}"/>
              </a:ext>
            </a:extLst>
          </p:cNvPr>
          <p:cNvCxnSpPr/>
          <p:nvPr/>
        </p:nvCxnSpPr>
        <p:spPr>
          <a:xfrm>
            <a:off x="3831516" y="5689899"/>
            <a:ext cx="1295400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BBDE63E6-67D8-C6C8-838D-22F731484426}"/>
              </a:ext>
            </a:extLst>
          </p:cNvPr>
          <p:cNvSpPr txBox="1"/>
          <p:nvPr/>
        </p:nvSpPr>
        <p:spPr>
          <a:xfrm>
            <a:off x="1053353" y="2315633"/>
            <a:ext cx="670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The Bible Speaks of “One Faith” not “Faiths”</a:t>
            </a:r>
          </a:p>
        </p:txBody>
      </p:sp>
    </p:spTree>
    <p:extLst>
      <p:ext uri="{BB962C8B-B14F-4D97-AF65-F5344CB8AC3E}">
        <p14:creationId xmlns:p14="http://schemas.microsoft.com/office/powerpoint/2010/main" val="179677152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F8867D4-8F92-7604-D321-F23200F86B04}"/>
              </a:ext>
            </a:extLst>
          </p:cNvPr>
          <p:cNvSpPr txBox="1"/>
          <p:nvPr/>
        </p:nvSpPr>
        <p:spPr>
          <a:xfrm>
            <a:off x="1205754" y="566504"/>
            <a:ext cx="79145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There is One Faith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26369E-121F-AB69-EC39-3AE935528FA0}"/>
              </a:ext>
            </a:extLst>
          </p:cNvPr>
          <p:cNvSpPr txBox="1"/>
          <p:nvPr/>
        </p:nvSpPr>
        <p:spPr>
          <a:xfrm>
            <a:off x="1053353" y="2326391"/>
            <a:ext cx="67056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The Bible Speaks of “One Faith” not “Faiths”</a:t>
            </a:r>
          </a:p>
          <a:p>
            <a:pPr marL="457200" indent="-457200" algn="l">
              <a:buFont typeface="+mj-lt"/>
              <a:buAutoNum type="alphaUcPeriod"/>
            </a:pPr>
            <a:endParaRPr lang="en-US" sz="1000" u="sng" dirty="0">
              <a:solidFill>
                <a:srgbClr val="000000"/>
              </a:solidFill>
            </a:endParaRPr>
          </a:p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“One Faith” Means “Only One Faith”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04427D9-353B-7520-5640-36BCFE8BD09D}"/>
              </a:ext>
            </a:extLst>
          </p:cNvPr>
          <p:cNvSpPr txBox="1"/>
          <p:nvPr/>
        </p:nvSpPr>
        <p:spPr>
          <a:xfrm>
            <a:off x="120267" y="3390441"/>
            <a:ext cx="4572000" cy="34624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latin typeface="Times New Roman" pitchFamily="18" charset="0"/>
                <a:cs typeface="Times New Roman" pitchFamily="18" charset="0"/>
              </a:rPr>
              <a:t>Eph 4:4-6</a:t>
            </a:r>
          </a:p>
          <a:p>
            <a:pPr algn="l"/>
            <a:endParaRPr lang="en-US" sz="900" b="1" u="sng" dirty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4 There is one body and one Spirit, just as you were called in one hope of your calling;</a:t>
            </a:r>
          </a:p>
          <a:p>
            <a:pPr algn="l"/>
            <a:endParaRPr lang="en-US" sz="9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5 one Lord, one faith, one baptism;</a:t>
            </a:r>
          </a:p>
          <a:p>
            <a:pPr algn="l"/>
            <a:endParaRPr lang="en-US" sz="9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6 one God and Father of all, who is above all, and through all, and in you all.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EBBDE9C-34C5-42D8-176A-4596B8BFCFDD}"/>
              </a:ext>
            </a:extLst>
          </p:cNvPr>
          <p:cNvSpPr txBox="1"/>
          <p:nvPr/>
        </p:nvSpPr>
        <p:spPr>
          <a:xfrm>
            <a:off x="4929692" y="3257014"/>
            <a:ext cx="457200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“</a:t>
            </a:r>
            <a:r>
              <a:rPr lang="en-US" sz="2400" dirty="0">
                <a:solidFill>
                  <a:srgbClr val="0070C0"/>
                </a:solidFill>
              </a:rPr>
              <a:t>One Spirit</a:t>
            </a:r>
            <a:r>
              <a:rPr lang="en-US" sz="2400" dirty="0"/>
              <a:t>” 	- Many spirits?</a:t>
            </a:r>
          </a:p>
          <a:p>
            <a:r>
              <a:rPr lang="en-US" sz="2400" dirty="0"/>
              <a:t>		- Only one Spirit?</a:t>
            </a:r>
          </a:p>
          <a:p>
            <a:endParaRPr lang="en-US" sz="1200" dirty="0"/>
          </a:p>
          <a:p>
            <a:r>
              <a:rPr lang="en-US" sz="2400" dirty="0"/>
              <a:t>“</a:t>
            </a:r>
            <a:r>
              <a:rPr lang="en-US" sz="2400" dirty="0">
                <a:solidFill>
                  <a:srgbClr val="0070C0"/>
                </a:solidFill>
              </a:rPr>
              <a:t>One Lord</a:t>
            </a:r>
            <a:r>
              <a:rPr lang="en-US" sz="2400" dirty="0"/>
              <a:t>”	- Many Lords?</a:t>
            </a:r>
          </a:p>
          <a:p>
            <a:r>
              <a:rPr lang="en-US" sz="2400" dirty="0"/>
              <a:t>		- Only one Lord?</a:t>
            </a:r>
          </a:p>
          <a:p>
            <a:endParaRPr lang="en-US" sz="1200" dirty="0"/>
          </a:p>
          <a:p>
            <a:r>
              <a:rPr lang="en-US" sz="2400" dirty="0"/>
              <a:t>“</a:t>
            </a:r>
            <a:r>
              <a:rPr lang="en-US" sz="2400" dirty="0">
                <a:solidFill>
                  <a:srgbClr val="0070C0"/>
                </a:solidFill>
              </a:rPr>
              <a:t>One God</a:t>
            </a:r>
            <a:r>
              <a:rPr lang="en-US" sz="2400" dirty="0"/>
              <a:t>”	- Many gods?</a:t>
            </a:r>
          </a:p>
          <a:p>
            <a:r>
              <a:rPr lang="en-US" sz="2400" dirty="0"/>
              <a:t>		- Only one God?</a:t>
            </a:r>
          </a:p>
          <a:p>
            <a:endParaRPr lang="en-US" sz="1200" dirty="0"/>
          </a:p>
          <a:p>
            <a:r>
              <a:rPr lang="en-US" sz="2400" dirty="0"/>
              <a:t>“</a:t>
            </a:r>
            <a:r>
              <a:rPr lang="en-US" sz="2400" dirty="0">
                <a:solidFill>
                  <a:srgbClr val="0070C0"/>
                </a:solidFill>
              </a:rPr>
              <a:t>One Faith</a:t>
            </a:r>
            <a:r>
              <a:rPr lang="en-US" sz="2400" dirty="0"/>
              <a:t>”	- Many faiths?</a:t>
            </a:r>
          </a:p>
          <a:p>
            <a:r>
              <a:rPr lang="en-US" sz="2400" dirty="0"/>
              <a:t>		- Only one faith?</a:t>
            </a:r>
          </a:p>
        </p:txBody>
      </p:sp>
    </p:spTree>
    <p:extLst>
      <p:ext uri="{BB962C8B-B14F-4D97-AF65-F5344CB8AC3E}">
        <p14:creationId xmlns:p14="http://schemas.microsoft.com/office/powerpoint/2010/main" val="280691604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800" decel="100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800" decel="100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800" decel="100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800" decel="100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800" decel="100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800" decel="1000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800" decel="1000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800" decel="1000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F8867D4-8F92-7604-D321-F23200F86B04}"/>
              </a:ext>
            </a:extLst>
          </p:cNvPr>
          <p:cNvSpPr txBox="1"/>
          <p:nvPr/>
        </p:nvSpPr>
        <p:spPr>
          <a:xfrm>
            <a:off x="1205754" y="566504"/>
            <a:ext cx="79145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There is One Faith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81EE2B-902B-693C-5491-EF0F54D03736}"/>
              </a:ext>
            </a:extLst>
          </p:cNvPr>
          <p:cNvSpPr txBox="1"/>
          <p:nvPr/>
        </p:nvSpPr>
        <p:spPr>
          <a:xfrm>
            <a:off x="1267856" y="2318906"/>
            <a:ext cx="761724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The Bible Speaks of “One Faith” not “Faiths”</a:t>
            </a:r>
          </a:p>
          <a:p>
            <a:pPr marL="457200" indent="-457200" algn="l">
              <a:buFont typeface="+mj-lt"/>
              <a:buAutoNum type="alphaUcPeriod"/>
            </a:pPr>
            <a:endParaRPr lang="en-US" sz="2400" u="sng" dirty="0">
              <a:solidFill>
                <a:srgbClr val="000000"/>
              </a:solidFill>
            </a:endParaRPr>
          </a:p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“One Faith” Means “Only One Faith”</a:t>
            </a:r>
          </a:p>
          <a:p>
            <a:pPr marL="457200" indent="-457200" algn="l">
              <a:buFont typeface="+mj-lt"/>
              <a:buAutoNum type="alphaUcPeriod"/>
            </a:pPr>
            <a:endParaRPr lang="en-US" sz="2400" u="sng" dirty="0">
              <a:solidFill>
                <a:srgbClr val="000000"/>
              </a:solidFill>
            </a:endParaRPr>
          </a:p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No Such Thing As “My Faith”, “Your Faith” or “Different Faiths”</a:t>
            </a:r>
          </a:p>
        </p:txBody>
      </p:sp>
    </p:spTree>
    <p:extLst>
      <p:ext uri="{BB962C8B-B14F-4D97-AF65-F5344CB8AC3E}">
        <p14:creationId xmlns:p14="http://schemas.microsoft.com/office/powerpoint/2010/main" val="316991470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145FF38-8EBA-63A5-DDBF-6029447CAE5D}"/>
              </a:ext>
            </a:extLst>
          </p:cNvPr>
          <p:cNvSpPr txBox="1"/>
          <p:nvPr/>
        </p:nvSpPr>
        <p:spPr>
          <a:xfrm>
            <a:off x="0" y="43031"/>
            <a:ext cx="9144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latin typeface="Georgia Pro Cond Semibold" panose="02040706050405020303" pitchFamily="18" charset="0"/>
              </a:rPr>
              <a:t>Does It Matter</a:t>
            </a:r>
          </a:p>
          <a:p>
            <a:pPr algn="ctr"/>
            <a:r>
              <a:rPr lang="en-US" sz="6600" dirty="0">
                <a:latin typeface="Georgia Pro Cond Semibold" panose="02040706050405020303" pitchFamily="18" charset="0"/>
              </a:rPr>
              <a:t>What We Believe?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C59D5E-7C68-3610-C4E8-0862ED9CB559}"/>
              </a:ext>
            </a:extLst>
          </p:cNvPr>
          <p:cNvSpPr txBox="1"/>
          <p:nvPr/>
        </p:nvSpPr>
        <p:spPr>
          <a:xfrm>
            <a:off x="737795" y="2427578"/>
            <a:ext cx="79145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l">
              <a:buFont typeface="+mj-lt"/>
              <a:buAutoNum type="romanUcPeriod"/>
            </a:pPr>
            <a:r>
              <a:rPr lang="en-US" sz="3200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There is an Objective Standard</a:t>
            </a:r>
          </a:p>
          <a:p>
            <a:pPr marL="514350" indent="-514350" algn="l">
              <a:buFont typeface="+mj-lt"/>
              <a:buAutoNum type="romanUcPeriod"/>
            </a:pPr>
            <a:r>
              <a:rPr lang="en-US" sz="3200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There is One Faith</a:t>
            </a:r>
          </a:p>
          <a:p>
            <a:pPr marL="514350" indent="-514350" algn="l">
              <a:buFont typeface="+mj-lt"/>
              <a:buAutoNum type="romanUcPeriod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 It is Possible to Believe a Lie &amp; Be Lost</a:t>
            </a:r>
          </a:p>
        </p:txBody>
      </p:sp>
    </p:spTree>
    <p:extLst>
      <p:ext uri="{BB962C8B-B14F-4D97-AF65-F5344CB8AC3E}">
        <p14:creationId xmlns:p14="http://schemas.microsoft.com/office/powerpoint/2010/main" val="33933587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F746CB9-1F22-4769-C564-5C85C8E50510}"/>
              </a:ext>
            </a:extLst>
          </p:cNvPr>
          <p:cNvSpPr txBox="1"/>
          <p:nvPr/>
        </p:nvSpPr>
        <p:spPr>
          <a:xfrm>
            <a:off x="1211133" y="518095"/>
            <a:ext cx="79145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 It is Possible to Believe a Lie &amp; Be Lost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B7AFD11-D541-7DCB-C77D-3688579673FF}"/>
              </a:ext>
            </a:extLst>
          </p:cNvPr>
          <p:cNvSpPr txBox="1"/>
          <p:nvPr/>
        </p:nvSpPr>
        <p:spPr>
          <a:xfrm>
            <a:off x="1259542" y="2272602"/>
            <a:ext cx="76262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Young Prophet Believed a Lie – Punished</a:t>
            </a:r>
            <a:r>
              <a:rPr lang="en-US" sz="2400" b="1" dirty="0">
                <a:solidFill>
                  <a:srgbClr val="000000"/>
                </a:solidFill>
              </a:rPr>
              <a:t> </a:t>
            </a:r>
            <a:r>
              <a:rPr lang="en-US" sz="2400" dirty="0">
                <a:solidFill>
                  <a:srgbClr val="000000"/>
                </a:solidFill>
              </a:rPr>
              <a:t>(1 Kings 13)</a:t>
            </a:r>
            <a:endParaRPr lang="en-US" sz="2400" u="sng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896232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>
            <a:extLst>
              <a:ext uri="{FF2B5EF4-FFF2-40B4-BE49-F238E27FC236}">
                <a16:creationId xmlns:a16="http://schemas.microsoft.com/office/drawing/2014/main" id="{37C44C7F-281E-BFB2-1993-4E2C184DDB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4409" y="1481862"/>
            <a:ext cx="2590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uLnTx/>
                <a:uFillTx/>
                <a:latin typeface="Arial" charset="0"/>
                <a:ea typeface="+mn-ea"/>
                <a:cs typeface="+mn-cs"/>
              </a:rPr>
              <a:t>1 Kings 13</a:t>
            </a:r>
          </a:p>
        </p:txBody>
      </p:sp>
      <p:pic>
        <p:nvPicPr>
          <p:cNvPr id="5161" name="Picture 41" descr="http://t2.gstatic.com/images?q=tbn:ANd9GcRBUE8VYBj7wcuMMQWdBeCBX2jqix1OIfgSDsgP-z8c0DLfsfI_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9449" r="9842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0980" y="3162299"/>
            <a:ext cx="1445419" cy="3642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7772400" cy="1143000"/>
          </a:xfrm>
        </p:spPr>
        <p:txBody>
          <a:bodyPr/>
          <a:lstStyle/>
          <a:p>
            <a:pPr algn="ctr"/>
            <a:r>
              <a:rPr lang="en-US" sz="4800" b="1" cap="none" dirty="0">
                <a:solidFill>
                  <a:schemeClr val="tx1"/>
                </a:solidFill>
                <a:latin typeface="Tahoma" pitchFamily="34" charset="0"/>
              </a:rPr>
              <a:t>Believing A Lie</a:t>
            </a:r>
            <a:endParaRPr lang="en-US" cap="none" dirty="0">
              <a:solidFill>
                <a:schemeClr val="tx1"/>
              </a:solidFill>
            </a:endParaRPr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3037242" y="1458558"/>
            <a:ext cx="2590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C6600"/>
                </a:solidFill>
                <a:uLnTx/>
                <a:uFillTx/>
                <a:latin typeface="Arial" charset="0"/>
                <a:ea typeface="+mn-ea"/>
                <a:cs typeface="+mn-cs"/>
              </a:rPr>
              <a:t>1 Kings 13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4D4D4D"/>
              </a:solidFill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4346" name="Oval 10"/>
          <p:cNvSpPr>
            <a:spLocks noChangeArrowheads="1"/>
          </p:cNvSpPr>
          <p:nvPr/>
        </p:nvSpPr>
        <p:spPr bwMode="auto">
          <a:xfrm>
            <a:off x="304800" y="2057400"/>
            <a:ext cx="4191000" cy="2819400"/>
          </a:xfrm>
          <a:prstGeom prst="ellipse">
            <a:avLst/>
          </a:prstGeom>
          <a:solidFill>
            <a:srgbClr val="E7BC29"/>
          </a:solidFill>
          <a:ln w="9525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Truth: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Do not eat bread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Do not drink water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Do not return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by the same way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14348" name="Oval 12"/>
          <p:cNvSpPr>
            <a:spLocks noChangeArrowheads="1"/>
          </p:cNvSpPr>
          <p:nvPr/>
        </p:nvSpPr>
        <p:spPr bwMode="auto">
          <a:xfrm>
            <a:off x="4953000" y="1752600"/>
            <a:ext cx="3886200" cy="2819400"/>
          </a:xfrm>
          <a:prstGeom prst="ellipse">
            <a:avLst/>
          </a:prstGeom>
          <a:solidFill>
            <a:srgbClr val="E7BC29"/>
          </a:solidFill>
          <a:ln w="9525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Lie: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“Bring him back to your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house, that he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may eat bread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and drink water.”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graphicFrame>
        <p:nvGraphicFramePr>
          <p:cNvPr id="23553" name="Object 1"/>
          <p:cNvGraphicFramePr>
            <a:graphicFrameLocks noChangeAspect="1"/>
          </p:cNvGraphicFramePr>
          <p:nvPr/>
        </p:nvGraphicFramePr>
        <p:xfrm>
          <a:off x="5334000" y="4500563"/>
          <a:ext cx="3352800" cy="2305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rawing" r:id="rId4" imgW="3228840" imgH="2219400" progId="WPDraw30.Drawing">
                  <p:embed/>
                </p:oleObj>
              </mc:Choice>
              <mc:Fallback>
                <p:oleObj name="Drawing" r:id="rId4" imgW="3228840" imgH="2219400" progId="WPDraw30.Drawing">
                  <p:embed/>
                  <p:pic>
                    <p:nvPicPr>
                      <p:cNvPr id="23553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0" y="4500563"/>
                        <a:ext cx="3352800" cy="2305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51" name="AutoShape 15"/>
          <p:cNvSpPr>
            <a:spLocks noChangeArrowheads="1"/>
          </p:cNvSpPr>
          <p:nvPr/>
        </p:nvSpPr>
        <p:spPr bwMode="auto">
          <a:xfrm>
            <a:off x="4724400" y="3962400"/>
            <a:ext cx="1143000" cy="457200"/>
          </a:xfrm>
          <a:prstGeom prst="curvedUpArrow">
            <a:avLst>
              <a:gd name="adj1" fmla="val 50000"/>
              <a:gd name="adj2" fmla="val 100000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8900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/>
      </p:transition>
    </mc:Choice>
    <mc:Fallback xmlns="">
      <p:transition spd="slow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250"/>
                                        <p:tgtEl>
                                          <p:spTgt spid="14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1250"/>
                                        <p:tgtEl>
                                          <p:spTgt spid="14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4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35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35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6" grpId="0" animBg="1" autoUpdateAnimBg="0"/>
      <p:bldP spid="14348" grpId="0" animBg="1" autoUpdateAnimBg="0"/>
      <p:bldP spid="1435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F746CB9-1F22-4769-C564-5C85C8E50510}"/>
              </a:ext>
            </a:extLst>
          </p:cNvPr>
          <p:cNvSpPr txBox="1"/>
          <p:nvPr/>
        </p:nvSpPr>
        <p:spPr>
          <a:xfrm>
            <a:off x="1211133" y="518095"/>
            <a:ext cx="79145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 It is Possible to Believe a Lie &amp; Be Lost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46171F-532C-0218-9456-1D812BC39F04}"/>
              </a:ext>
            </a:extLst>
          </p:cNvPr>
          <p:cNvSpPr txBox="1"/>
          <p:nvPr/>
        </p:nvSpPr>
        <p:spPr>
          <a:xfrm>
            <a:off x="1211133" y="2321011"/>
            <a:ext cx="76065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Young Prophet Believed a Lie – Punished</a:t>
            </a:r>
            <a:r>
              <a:rPr lang="en-US" sz="2400" b="1" dirty="0">
                <a:solidFill>
                  <a:srgbClr val="000000"/>
                </a:solidFill>
              </a:rPr>
              <a:t> </a:t>
            </a:r>
            <a:r>
              <a:rPr lang="en-US" sz="2400" dirty="0">
                <a:solidFill>
                  <a:srgbClr val="000000"/>
                </a:solidFill>
              </a:rPr>
              <a:t>(1 Kings 13)</a:t>
            </a:r>
          </a:p>
          <a:p>
            <a:pPr marL="457200" indent="-457200" algn="l">
              <a:buFont typeface="+mj-lt"/>
              <a:buAutoNum type="alphaUcPeriod"/>
            </a:pPr>
            <a:endParaRPr lang="en-US" sz="2400" u="sng" dirty="0">
              <a:solidFill>
                <a:srgbClr val="000000"/>
              </a:solidFill>
            </a:endParaRPr>
          </a:p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Those Who Believe a Lie – Perish</a:t>
            </a:r>
            <a:r>
              <a:rPr lang="en-US" sz="2400" dirty="0">
                <a:solidFill>
                  <a:srgbClr val="000000"/>
                </a:solidFill>
              </a:rPr>
              <a:t> (2 Thess. 2:10-12)</a:t>
            </a:r>
          </a:p>
        </p:txBody>
      </p:sp>
    </p:spTree>
    <p:extLst>
      <p:ext uri="{BB962C8B-B14F-4D97-AF65-F5344CB8AC3E}">
        <p14:creationId xmlns:p14="http://schemas.microsoft.com/office/powerpoint/2010/main" val="53579893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4646CED-A8F0-BF3E-FC91-965CF7CA0B70}"/>
              </a:ext>
            </a:extLst>
          </p:cNvPr>
          <p:cNvSpPr txBox="1"/>
          <p:nvPr/>
        </p:nvSpPr>
        <p:spPr>
          <a:xfrm>
            <a:off x="1211133" y="518095"/>
            <a:ext cx="79145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 It is Possible to Believe a Lie &amp; Be Lost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4213DD3-87D3-D282-A728-C15694D359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8868" y="1982323"/>
            <a:ext cx="5980297" cy="762000"/>
          </a:xfrm>
          <a:prstGeom prst="rect">
            <a:avLst/>
          </a:prstGeom>
          <a:solidFill>
            <a:schemeClr val="bg1"/>
          </a:solidFill>
          <a:ln w="9525">
            <a:solidFill>
              <a:srgbClr val="4D4D4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</a:rPr>
              <a:t>Lie                                     Truth</a:t>
            </a:r>
          </a:p>
        </p:txBody>
      </p:sp>
      <p:sp>
        <p:nvSpPr>
          <p:cNvPr id="12" name="Line 5">
            <a:extLst>
              <a:ext uri="{FF2B5EF4-FFF2-40B4-BE49-F238E27FC236}">
                <a16:creationId xmlns:a16="http://schemas.microsoft.com/office/drawing/2014/main" id="{CDF515E2-CD19-68B9-4489-94F504EE3D83}"/>
              </a:ext>
            </a:extLst>
          </p:cNvPr>
          <p:cNvSpPr>
            <a:spLocks noChangeShapeType="1"/>
          </p:cNvSpPr>
          <p:nvPr/>
        </p:nvSpPr>
        <p:spPr bwMode="auto">
          <a:xfrm>
            <a:off x="5570669" y="2027816"/>
            <a:ext cx="0" cy="4724400"/>
          </a:xfrm>
          <a:prstGeom prst="line">
            <a:avLst/>
          </a:prstGeom>
          <a:noFill/>
          <a:ln w="28575">
            <a:solidFill>
              <a:srgbClr val="4D4D4D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 Narrow" pitchFamily="34" charset="0"/>
            </a:endParaRPr>
          </a:p>
        </p:txBody>
      </p:sp>
      <p:sp>
        <p:nvSpPr>
          <p:cNvPr id="13" name="Text Box 6">
            <a:extLst>
              <a:ext uri="{FF2B5EF4-FFF2-40B4-BE49-F238E27FC236}">
                <a16:creationId xmlns:a16="http://schemas.microsoft.com/office/drawing/2014/main" id="{B9415DA0-3C13-9151-0DBD-D2C18F5501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1669" y="2851399"/>
            <a:ext cx="3325718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0000"/>
                </a:solidFill>
                <a:latin typeface="Arial Narrow" pitchFamily="34" charset="0"/>
              </a:rPr>
              <a:t>Deceived (v.10)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0000"/>
                </a:solidFill>
                <a:latin typeface="Arial Narrow" pitchFamily="34" charset="0"/>
              </a:rPr>
              <a:t>Not love truth (v. 10)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0000"/>
                </a:solidFill>
                <a:latin typeface="Arial Narrow" pitchFamily="34" charset="0"/>
              </a:rPr>
              <a:t>Deluded (v. 11)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0000"/>
                </a:solidFill>
                <a:latin typeface="Arial Narrow" pitchFamily="34" charset="0"/>
              </a:rPr>
              <a:t>Believe lie (v. 11)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0000"/>
                </a:solidFill>
                <a:latin typeface="Arial Narrow" pitchFamily="34" charset="0"/>
              </a:rPr>
              <a:t>Not believe truth (v. 12)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0000"/>
                </a:solidFill>
                <a:latin typeface="Arial Narrow" pitchFamily="34" charset="0"/>
              </a:rPr>
              <a:t>Pleasure in </a:t>
            </a:r>
            <a:r>
              <a:rPr lang="en-US" sz="2400" b="1" dirty="0" err="1">
                <a:solidFill>
                  <a:srgbClr val="000000"/>
                </a:solidFill>
                <a:latin typeface="Arial Narrow" pitchFamily="34" charset="0"/>
              </a:rPr>
              <a:t>unright</a:t>
            </a:r>
            <a:r>
              <a:rPr lang="en-US" sz="2400" b="1" dirty="0">
                <a:solidFill>
                  <a:srgbClr val="000000"/>
                </a:solidFill>
                <a:latin typeface="Arial Narrow" pitchFamily="34" charset="0"/>
              </a:rPr>
              <a:t>. (v. 12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</a:rPr>
              <a:t>)</a:t>
            </a:r>
          </a:p>
        </p:txBody>
      </p:sp>
      <p:sp>
        <p:nvSpPr>
          <p:cNvPr id="14" name="Text Box 7">
            <a:extLst>
              <a:ext uri="{FF2B5EF4-FFF2-40B4-BE49-F238E27FC236}">
                <a16:creationId xmlns:a16="http://schemas.microsoft.com/office/drawing/2014/main" id="{AF47637B-82DD-899D-FABD-9FEDACE1B8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7011" y="5764943"/>
            <a:ext cx="242643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0000"/>
                </a:solidFill>
                <a:latin typeface="Arial Narrow" pitchFamily="34" charset="0"/>
              </a:rPr>
              <a:t>Perish (v. 10)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0000"/>
                </a:solidFill>
                <a:latin typeface="Arial Narrow" pitchFamily="34" charset="0"/>
              </a:rPr>
              <a:t>Condemned (v. 12)</a:t>
            </a:r>
            <a:endParaRPr lang="en-US" sz="2000" dirty="0">
              <a:solidFill>
                <a:srgbClr val="000000"/>
              </a:solidFill>
              <a:latin typeface="Arial Narrow" pitchFamily="34" charset="0"/>
            </a:endParaRPr>
          </a:p>
        </p:txBody>
      </p:sp>
      <p:sp>
        <p:nvSpPr>
          <p:cNvPr id="15" name="Text Box 8">
            <a:extLst>
              <a:ext uri="{FF2B5EF4-FFF2-40B4-BE49-F238E27FC236}">
                <a16:creationId xmlns:a16="http://schemas.microsoft.com/office/drawing/2014/main" id="{BDE95ACE-6273-ACB0-1244-EB7D186596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0596" y="3136822"/>
            <a:ext cx="249856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0000"/>
                </a:solidFill>
                <a:latin typeface="Arial Narrow" pitchFamily="34" charset="0"/>
              </a:rPr>
              <a:t>Love truth (v. 10)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0000"/>
                </a:solidFill>
                <a:latin typeface="Arial Narrow" pitchFamily="34" charset="0"/>
              </a:rPr>
              <a:t>Believe truth (v. 12)</a:t>
            </a:r>
          </a:p>
        </p:txBody>
      </p:sp>
      <p:sp>
        <p:nvSpPr>
          <p:cNvPr id="16" name="Text Box 9">
            <a:extLst>
              <a:ext uri="{FF2B5EF4-FFF2-40B4-BE49-F238E27FC236}">
                <a16:creationId xmlns:a16="http://schemas.microsoft.com/office/drawing/2014/main" id="{A2F1093A-61AA-23E2-C46A-1541D35DD6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00422" y="5757151"/>
            <a:ext cx="171309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0000"/>
                </a:solidFill>
                <a:latin typeface="Arial Narrow" pitchFamily="34" charset="0"/>
              </a:rPr>
              <a:t>Saved (v. 10)</a:t>
            </a:r>
            <a:endParaRPr lang="en-US" sz="2000" b="1" dirty="0">
              <a:solidFill>
                <a:srgbClr val="000000"/>
              </a:solidFill>
              <a:latin typeface="Arial Narrow" pitchFamily="34" charset="0"/>
            </a:endParaRPr>
          </a:p>
        </p:txBody>
      </p:sp>
      <p:sp>
        <p:nvSpPr>
          <p:cNvPr id="17" name="AutoShape 10">
            <a:extLst>
              <a:ext uri="{FF2B5EF4-FFF2-40B4-BE49-F238E27FC236}">
                <a16:creationId xmlns:a16="http://schemas.microsoft.com/office/drawing/2014/main" id="{43277549-6C45-589B-F3E2-30E5351BA2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7328" y="5167430"/>
            <a:ext cx="685800" cy="6096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CC6600"/>
          </a:solidFill>
          <a:ln w="9525">
            <a:solidFill>
              <a:srgbClr val="CC66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4D4D4D"/>
              </a:solidFill>
              <a:latin typeface="Arial Narrow" pitchFamily="34" charset="0"/>
            </a:endParaRPr>
          </a:p>
        </p:txBody>
      </p:sp>
      <p:sp>
        <p:nvSpPr>
          <p:cNvPr id="18" name="AutoShape 11">
            <a:extLst>
              <a:ext uri="{FF2B5EF4-FFF2-40B4-BE49-F238E27FC236}">
                <a16:creationId xmlns:a16="http://schemas.microsoft.com/office/drawing/2014/main" id="{ED722135-EA21-710F-6FFB-C786471D6A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4071" y="5071646"/>
            <a:ext cx="685800" cy="6096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CC6600"/>
          </a:solidFill>
          <a:ln w="9525">
            <a:solidFill>
              <a:srgbClr val="CC66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4D4D4D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805206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7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7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 autoUpdateAnimBg="0"/>
      <p:bldP spid="12" grpId="0" animBg="1"/>
      <p:bldP spid="13" grpId="0" build="p" autoUpdateAnimBg="0"/>
      <p:bldP spid="14" grpId="0" build="p" autoUpdateAnimBg="0"/>
      <p:bldP spid="15" grpId="0" build="p" autoUpdateAnimBg="0"/>
      <p:bldP spid="16" grpId="0" build="p" autoUpdateAnimBg="0"/>
      <p:bldP spid="17" grpId="0" animBg="1"/>
      <p:bldP spid="1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145FF38-8EBA-63A5-DDBF-6029447CAE5D}"/>
              </a:ext>
            </a:extLst>
          </p:cNvPr>
          <p:cNvSpPr txBox="1"/>
          <p:nvPr/>
        </p:nvSpPr>
        <p:spPr>
          <a:xfrm>
            <a:off x="0" y="43031"/>
            <a:ext cx="9144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latin typeface="Georgia Pro Cond Semibold" panose="02040706050405020303" pitchFamily="18" charset="0"/>
              </a:rPr>
              <a:t>Does It Matter</a:t>
            </a:r>
          </a:p>
          <a:p>
            <a:pPr algn="ctr"/>
            <a:r>
              <a:rPr lang="en-US" sz="6600" dirty="0">
                <a:latin typeface="Georgia Pro Cond Semibold" panose="02040706050405020303" pitchFamily="18" charset="0"/>
              </a:rPr>
              <a:t>What We Believe?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C59D5E-7C68-3610-C4E8-0862ED9CB559}"/>
              </a:ext>
            </a:extLst>
          </p:cNvPr>
          <p:cNvSpPr txBox="1"/>
          <p:nvPr/>
        </p:nvSpPr>
        <p:spPr>
          <a:xfrm>
            <a:off x="737795" y="2427578"/>
            <a:ext cx="791456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l">
              <a:buFont typeface="+mj-lt"/>
              <a:buAutoNum type="romanUcPeriod"/>
            </a:pPr>
            <a:r>
              <a:rPr lang="en-US" sz="3200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There is an Objective Standard</a:t>
            </a:r>
          </a:p>
          <a:p>
            <a:pPr marL="514350" indent="-514350" algn="l">
              <a:buFont typeface="+mj-lt"/>
              <a:buAutoNum type="romanUcPeriod"/>
            </a:pPr>
            <a:r>
              <a:rPr lang="en-US" sz="3200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There is One Faith</a:t>
            </a:r>
          </a:p>
          <a:p>
            <a:pPr marL="514350" indent="-514350" algn="l">
              <a:buFont typeface="+mj-lt"/>
              <a:buAutoNum type="romanUcPeriod"/>
            </a:pPr>
            <a:r>
              <a:rPr lang="en-US" sz="3200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 It is Possible to Believe a Lie &amp; Be Lost</a:t>
            </a:r>
          </a:p>
          <a:p>
            <a:pPr marL="514350" indent="-514350" algn="l">
              <a:buFont typeface="+mj-lt"/>
              <a:buAutoNum type="romanUcPeriod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 One Can be Religious and be Wrong</a:t>
            </a:r>
          </a:p>
        </p:txBody>
      </p:sp>
    </p:spTree>
    <p:extLst>
      <p:ext uri="{BB962C8B-B14F-4D97-AF65-F5344CB8AC3E}">
        <p14:creationId xmlns:p14="http://schemas.microsoft.com/office/powerpoint/2010/main" val="96548365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9DD1BAA-E88B-FF43-53AE-0B89DE8684A4}"/>
              </a:ext>
            </a:extLst>
          </p:cNvPr>
          <p:cNvSpPr txBox="1"/>
          <p:nvPr/>
        </p:nvSpPr>
        <p:spPr>
          <a:xfrm>
            <a:off x="1238023" y="507338"/>
            <a:ext cx="79145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 One Can be Religious and be Wrong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7C52114-4E79-88F8-195A-2488E6909C9F}"/>
              </a:ext>
            </a:extLst>
          </p:cNvPr>
          <p:cNvSpPr txBox="1"/>
          <p:nvPr/>
        </p:nvSpPr>
        <p:spPr>
          <a:xfrm>
            <a:off x="1394009" y="2353285"/>
            <a:ext cx="670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Cain’s Offering Was Not Accepted</a:t>
            </a:r>
            <a:r>
              <a:rPr lang="en-US" sz="2400" dirty="0">
                <a:solidFill>
                  <a:srgbClr val="000000"/>
                </a:solidFill>
              </a:rPr>
              <a:t> (Gen.4:3-5)</a:t>
            </a:r>
            <a:endParaRPr lang="en-US" sz="2400" u="sng" dirty="0">
              <a:solidFill>
                <a:srgbClr val="000000"/>
              </a:solidFill>
            </a:endParaRPr>
          </a:p>
        </p:txBody>
      </p:sp>
      <p:sp>
        <p:nvSpPr>
          <p:cNvPr id="4" name="Text Box 10">
            <a:extLst>
              <a:ext uri="{FF2B5EF4-FFF2-40B4-BE49-F238E27FC236}">
                <a16:creationId xmlns:a16="http://schemas.microsoft.com/office/drawing/2014/main" id="{BBBFBADD-E010-F52F-4E1C-43B79723EE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8981" y="3140337"/>
            <a:ext cx="7914563" cy="3477875"/>
          </a:xfrm>
          <a:prstGeom prst="rect">
            <a:avLst/>
          </a:prstGeom>
          <a:solidFill>
            <a:schemeClr val="tx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3200" b="1" u="sng" dirty="0">
                <a:solidFill>
                  <a:schemeClr val="bg1"/>
                </a:solidFill>
                <a:latin typeface="Times New Roman" pitchFamily="18" charset="0"/>
              </a:rPr>
              <a:t>Gen 4:3-5</a:t>
            </a:r>
          </a:p>
          <a:p>
            <a:endParaRPr lang="en-US" sz="2400" dirty="0">
              <a:solidFill>
                <a:schemeClr val="bg1"/>
              </a:solidFill>
              <a:latin typeface="Times New Roman" pitchFamily="18" charset="0"/>
            </a:endParaRPr>
          </a:p>
          <a:p>
            <a:pPr algn="l"/>
            <a:r>
              <a:rPr lang="en-US" sz="2400" dirty="0">
                <a:solidFill>
                  <a:schemeClr val="bg1"/>
                </a:solidFill>
                <a:latin typeface="Times New Roman" pitchFamily="18" charset="0"/>
              </a:rPr>
              <a:t>3 And in the process of time it came to pass that Cain brought an offering of the fruit of the ground to the LORD. </a:t>
            </a:r>
          </a:p>
          <a:p>
            <a:pPr algn="l"/>
            <a:endParaRPr lang="en-US" sz="1000" dirty="0">
              <a:solidFill>
                <a:schemeClr val="bg1"/>
              </a:solidFill>
              <a:latin typeface="Times New Roman" pitchFamily="18" charset="0"/>
            </a:endParaRPr>
          </a:p>
          <a:p>
            <a:pPr algn="l"/>
            <a:r>
              <a:rPr lang="en-US" sz="2400" dirty="0">
                <a:solidFill>
                  <a:schemeClr val="bg1"/>
                </a:solidFill>
                <a:latin typeface="Times New Roman" pitchFamily="18" charset="0"/>
              </a:rPr>
              <a:t>4 Abel also brought of the firstborn of his flock and of their fat. And the LORD respected Abel and his offering, </a:t>
            </a:r>
          </a:p>
          <a:p>
            <a:pPr algn="l"/>
            <a:endParaRPr lang="en-US" sz="1000" dirty="0">
              <a:solidFill>
                <a:schemeClr val="bg1"/>
              </a:solidFill>
              <a:latin typeface="Times New Roman" pitchFamily="18" charset="0"/>
            </a:endParaRPr>
          </a:p>
          <a:p>
            <a:pPr algn="l"/>
            <a:r>
              <a:rPr lang="en-US" sz="2400" dirty="0">
                <a:solidFill>
                  <a:schemeClr val="bg1"/>
                </a:solidFill>
                <a:latin typeface="Times New Roman" pitchFamily="18" charset="0"/>
              </a:rPr>
              <a:t>5 but He did not respect Cain and his offering. And Cain was very angry, and his countenance fell. </a:t>
            </a:r>
          </a:p>
        </p:txBody>
      </p:sp>
    </p:spTree>
    <p:extLst>
      <p:ext uri="{BB962C8B-B14F-4D97-AF65-F5344CB8AC3E}">
        <p14:creationId xmlns:p14="http://schemas.microsoft.com/office/powerpoint/2010/main" val="283594946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Line 2"/>
          <p:cNvSpPr>
            <a:spLocks noChangeShapeType="1"/>
          </p:cNvSpPr>
          <p:nvPr/>
        </p:nvSpPr>
        <p:spPr bwMode="auto">
          <a:xfrm>
            <a:off x="4572000" y="152400"/>
            <a:ext cx="0" cy="3810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90115" name="Text Box 3"/>
          <p:cNvSpPr txBox="1">
            <a:spLocks noChangeArrowheads="1"/>
          </p:cNvSpPr>
          <p:nvPr/>
        </p:nvSpPr>
        <p:spPr bwMode="auto">
          <a:xfrm>
            <a:off x="762000" y="304800"/>
            <a:ext cx="3124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Cain</a:t>
            </a:r>
          </a:p>
        </p:txBody>
      </p:sp>
      <p:sp>
        <p:nvSpPr>
          <p:cNvPr id="90116" name="Text Box 4"/>
          <p:cNvSpPr txBox="1">
            <a:spLocks noChangeArrowheads="1"/>
          </p:cNvSpPr>
          <p:nvPr/>
        </p:nvSpPr>
        <p:spPr bwMode="auto">
          <a:xfrm>
            <a:off x="5334000" y="304800"/>
            <a:ext cx="3124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Abel</a:t>
            </a:r>
          </a:p>
        </p:txBody>
      </p:sp>
      <p:sp>
        <p:nvSpPr>
          <p:cNvPr id="16389" name="Text Box 7"/>
          <p:cNvSpPr txBox="1">
            <a:spLocks noChangeArrowheads="1"/>
          </p:cNvSpPr>
          <p:nvPr/>
        </p:nvSpPr>
        <p:spPr bwMode="auto">
          <a:xfrm>
            <a:off x="914400" y="1371600"/>
            <a:ext cx="3124200" cy="867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Offering:</a:t>
            </a: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“Fruit of ground”</a:t>
            </a:r>
          </a:p>
        </p:txBody>
      </p:sp>
      <p:sp>
        <p:nvSpPr>
          <p:cNvPr id="16390" name="Text Box 8"/>
          <p:cNvSpPr txBox="1">
            <a:spLocks noChangeArrowheads="1"/>
          </p:cNvSpPr>
          <p:nvPr/>
        </p:nvSpPr>
        <p:spPr bwMode="auto">
          <a:xfrm>
            <a:off x="4953000" y="1341870"/>
            <a:ext cx="3886200" cy="867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Offering:</a:t>
            </a: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“firstborn of his flock”</a:t>
            </a:r>
          </a:p>
        </p:txBody>
      </p:sp>
      <p:sp>
        <p:nvSpPr>
          <p:cNvPr id="90123" name="Rectangle 11"/>
          <p:cNvSpPr>
            <a:spLocks noChangeArrowheads="1"/>
          </p:cNvSpPr>
          <p:nvPr/>
        </p:nvSpPr>
        <p:spPr bwMode="auto">
          <a:xfrm>
            <a:off x="4953000" y="2743200"/>
            <a:ext cx="3810000" cy="1143000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imes New Roman" pitchFamily="18" charset="0"/>
                <a:ea typeface="+mn-ea"/>
                <a:cs typeface="+mn-cs"/>
              </a:rPr>
              <a:t>Lord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imes New Roman" pitchFamily="18" charset="0"/>
                <a:ea typeface="+mn-ea"/>
                <a:cs typeface="+mn-cs"/>
              </a:rPr>
              <a:t>Respected</a:t>
            </a:r>
          </a:p>
        </p:txBody>
      </p:sp>
      <p:sp>
        <p:nvSpPr>
          <p:cNvPr id="90124" name="Rectangle 12"/>
          <p:cNvSpPr>
            <a:spLocks noChangeArrowheads="1"/>
          </p:cNvSpPr>
          <p:nvPr/>
        </p:nvSpPr>
        <p:spPr bwMode="auto">
          <a:xfrm>
            <a:off x="381000" y="2743200"/>
            <a:ext cx="3810000" cy="1143000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imes New Roman" pitchFamily="18" charset="0"/>
                <a:ea typeface="+mn-ea"/>
                <a:cs typeface="+mn-cs"/>
              </a:rPr>
              <a:t>Lord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imes New Roman" pitchFamily="18" charset="0"/>
                <a:ea typeface="+mn-ea"/>
                <a:cs typeface="+mn-cs"/>
              </a:rPr>
              <a:t>Did Not Respect</a:t>
            </a:r>
          </a:p>
        </p:txBody>
      </p:sp>
      <p:pic>
        <p:nvPicPr>
          <p:cNvPr id="16393" name="Picture 15" descr="MCj0199252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533400"/>
            <a:ext cx="1143000" cy="190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0129" name="Text Box 17"/>
          <p:cNvSpPr txBox="1">
            <a:spLocks noChangeArrowheads="1"/>
          </p:cNvSpPr>
          <p:nvPr/>
        </p:nvSpPr>
        <p:spPr bwMode="auto">
          <a:xfrm>
            <a:off x="5638800" y="4267200"/>
            <a:ext cx="2514600" cy="951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6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“By Faith”</a:t>
            </a:r>
          </a:p>
          <a:p>
            <a:pPr marL="0" marR="0" lvl="0" indent="0" algn="ctr" defTabSz="914400" rtl="0" eaLnBrk="1" fontAlgn="base" latinLnBrk="0" hangingPunct="1">
              <a:lnSpc>
                <a:spcPct val="6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(Heb. 11:4)</a:t>
            </a:r>
          </a:p>
        </p:txBody>
      </p:sp>
      <p:pic>
        <p:nvPicPr>
          <p:cNvPr id="16395" name="Picture 18" descr="MCAN03708_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7696200" y="457200"/>
            <a:ext cx="102235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0132" name="Text Box 20"/>
          <p:cNvSpPr txBox="1">
            <a:spLocks noChangeArrowheads="1"/>
          </p:cNvSpPr>
          <p:nvPr/>
        </p:nvSpPr>
        <p:spPr bwMode="auto">
          <a:xfrm>
            <a:off x="762000" y="4267200"/>
            <a:ext cx="3048000" cy="41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6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Not: “By Faith”</a:t>
            </a:r>
          </a:p>
        </p:txBody>
      </p:sp>
      <p:grpSp>
        <p:nvGrpSpPr>
          <p:cNvPr id="2" name="Group 25"/>
          <p:cNvGrpSpPr>
            <a:grpSpLocks/>
          </p:cNvGrpSpPr>
          <p:nvPr/>
        </p:nvGrpSpPr>
        <p:grpSpPr bwMode="auto">
          <a:xfrm>
            <a:off x="4876800" y="4724400"/>
            <a:ext cx="3438525" cy="2133600"/>
            <a:chOff x="1574" y="3053"/>
            <a:chExt cx="2166" cy="1344"/>
          </a:xfrm>
        </p:grpSpPr>
        <p:pic>
          <p:nvPicPr>
            <p:cNvPr id="16398" name="Picture 23" descr="MCj04046470000[1]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761403">
              <a:off x="1574" y="3053"/>
              <a:ext cx="2166" cy="13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399" name="Text Box 24"/>
            <p:cNvSpPr txBox="1">
              <a:spLocks noChangeArrowheads="1"/>
            </p:cNvSpPr>
            <p:nvPr/>
          </p:nvSpPr>
          <p:spPr bwMode="auto">
            <a:xfrm>
              <a:off x="2112" y="3556"/>
              <a:ext cx="1296" cy="3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Word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Rom. 10:17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79284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/>
      </p:transition>
    </mc:Choice>
    <mc:Fallback xmlns="">
      <p:transition spd="slow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0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0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90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0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0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90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90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90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23" grpId="0" animBg="1"/>
      <p:bldP spid="90124" grpId="0" animBg="1"/>
      <p:bldP spid="90129" grpId="0"/>
      <p:bldP spid="9013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9DD1BAA-E88B-FF43-53AE-0B89DE8684A4}"/>
              </a:ext>
            </a:extLst>
          </p:cNvPr>
          <p:cNvSpPr txBox="1"/>
          <p:nvPr/>
        </p:nvSpPr>
        <p:spPr>
          <a:xfrm>
            <a:off x="1238023" y="507338"/>
            <a:ext cx="79145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 One Can be Religious and be Wrong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44BDCF-1FC9-F38C-FD55-048D9ACD071E}"/>
              </a:ext>
            </a:extLst>
          </p:cNvPr>
          <p:cNvSpPr txBox="1"/>
          <p:nvPr/>
        </p:nvSpPr>
        <p:spPr>
          <a:xfrm>
            <a:off x="1284642" y="2331770"/>
            <a:ext cx="7515113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Cain’s Offering Was Not Accepted</a:t>
            </a:r>
            <a:r>
              <a:rPr lang="en-US" sz="2400" dirty="0">
                <a:solidFill>
                  <a:srgbClr val="000000"/>
                </a:solidFill>
              </a:rPr>
              <a:t> (Gen.4:3-5)</a:t>
            </a:r>
          </a:p>
          <a:p>
            <a:pPr marL="457200" indent="-457200" algn="l">
              <a:buFont typeface="+mj-lt"/>
              <a:buAutoNum type="alphaUcPeriod"/>
            </a:pPr>
            <a:endParaRPr lang="en-US" sz="1000" u="sng" dirty="0">
              <a:solidFill>
                <a:srgbClr val="000000"/>
              </a:solidFill>
            </a:endParaRPr>
          </a:p>
          <a:p>
            <a:pPr marL="457200" indent="-457200" algn="l">
              <a:buFont typeface="+mj-lt"/>
              <a:buAutoNum type="alphaUcPeriod"/>
            </a:pPr>
            <a:r>
              <a:rPr lang="en-US" sz="2400" u="sng" dirty="0" err="1">
                <a:solidFill>
                  <a:srgbClr val="000000"/>
                </a:solidFill>
              </a:rPr>
              <a:t>Nadab</a:t>
            </a:r>
            <a:r>
              <a:rPr lang="en-US" sz="2400" u="sng" dirty="0">
                <a:solidFill>
                  <a:srgbClr val="000000"/>
                </a:solidFill>
              </a:rPr>
              <a:t> and </a:t>
            </a:r>
            <a:r>
              <a:rPr lang="en-US" sz="2400" u="sng" dirty="0" err="1">
                <a:solidFill>
                  <a:srgbClr val="000000"/>
                </a:solidFill>
              </a:rPr>
              <a:t>Abihu’s</a:t>
            </a:r>
            <a:r>
              <a:rPr lang="en-US" sz="2400" u="sng" dirty="0">
                <a:solidFill>
                  <a:srgbClr val="000000"/>
                </a:solidFill>
              </a:rPr>
              <a:t> Sacrifice Did Not Please God</a:t>
            </a:r>
            <a:r>
              <a:rPr lang="en-US" sz="2400" dirty="0">
                <a:solidFill>
                  <a:srgbClr val="000000"/>
                </a:solidFill>
              </a:rPr>
              <a:t> (Lev. 10:1-2)</a:t>
            </a:r>
            <a:endParaRPr lang="en-US" sz="2400" u="sng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569206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>
            <a:extLst>
              <a:ext uri="{FF2B5EF4-FFF2-40B4-BE49-F238E27FC236}">
                <a16:creationId xmlns:a16="http://schemas.microsoft.com/office/drawing/2014/main" id="{A93183B7-DABF-1DA9-0DF1-F33E60A941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7133" y="694079"/>
            <a:ext cx="5827465" cy="4401205"/>
          </a:xfrm>
          <a:prstGeom prst="rect">
            <a:avLst/>
          </a:prstGeom>
          <a:solidFill>
            <a:schemeClr val="tx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3200" b="1" u="sng" dirty="0">
                <a:solidFill>
                  <a:schemeClr val="bg1"/>
                </a:solidFill>
                <a:latin typeface="Times New Roman" pitchFamily="18" charset="0"/>
              </a:rPr>
              <a:t>Lev 10:1-2</a:t>
            </a:r>
          </a:p>
          <a:p>
            <a:pPr algn="ctr"/>
            <a:endParaRPr lang="en-US" sz="3200" b="1" u="sng" dirty="0">
              <a:solidFill>
                <a:schemeClr val="bg1"/>
              </a:solidFill>
              <a:latin typeface="Times New Roman" pitchFamily="18" charset="0"/>
            </a:endParaRPr>
          </a:p>
          <a:p>
            <a:pPr algn="l"/>
            <a:r>
              <a:rPr lang="en-US" sz="2400" dirty="0">
                <a:solidFill>
                  <a:schemeClr val="bg1"/>
                </a:solidFill>
                <a:latin typeface="Times New Roman" pitchFamily="18" charset="0"/>
              </a:rPr>
              <a:t>1 Then </a:t>
            </a:r>
            <a:r>
              <a:rPr lang="en-US" sz="2400" dirty="0" err="1">
                <a:solidFill>
                  <a:schemeClr val="bg1"/>
                </a:solidFill>
                <a:latin typeface="Times New Roman" pitchFamily="18" charset="0"/>
              </a:rPr>
              <a:t>Nadab</a:t>
            </a:r>
            <a:r>
              <a:rPr lang="en-US" sz="2400" dirty="0">
                <a:solidFill>
                  <a:schemeClr val="bg1"/>
                </a:solidFill>
                <a:latin typeface="Times New Roman" pitchFamily="18" charset="0"/>
              </a:rPr>
              <a:t> and </a:t>
            </a:r>
            <a:r>
              <a:rPr lang="en-US" sz="2400" dirty="0" err="1">
                <a:solidFill>
                  <a:schemeClr val="bg1"/>
                </a:solidFill>
                <a:latin typeface="Times New Roman" pitchFamily="18" charset="0"/>
              </a:rPr>
              <a:t>Abihu</a:t>
            </a:r>
            <a:r>
              <a:rPr lang="en-US" sz="2400" dirty="0">
                <a:solidFill>
                  <a:schemeClr val="bg1"/>
                </a:solidFill>
                <a:latin typeface="Times New Roman" pitchFamily="18" charset="0"/>
              </a:rPr>
              <a:t>, the sons of Aaron, each took his censer and put fire in it, put incense on it, and offered profane fire before the LORD, which He had not commanded them. </a:t>
            </a:r>
          </a:p>
          <a:p>
            <a:pPr algn="l"/>
            <a:endParaRPr lang="en-US" sz="2400" dirty="0">
              <a:solidFill>
                <a:schemeClr val="bg1"/>
              </a:solidFill>
              <a:latin typeface="Times New Roman" pitchFamily="18" charset="0"/>
            </a:endParaRPr>
          </a:p>
          <a:p>
            <a:pPr algn="l"/>
            <a:r>
              <a:rPr lang="en-US" sz="2400" dirty="0">
                <a:solidFill>
                  <a:schemeClr val="bg1"/>
                </a:solidFill>
                <a:latin typeface="Times New Roman" pitchFamily="18" charset="0"/>
              </a:rPr>
              <a:t>2 So fire went out from the LORD and devoured them, and they died before the LORD. </a:t>
            </a:r>
          </a:p>
        </p:txBody>
      </p:sp>
      <p:pic>
        <p:nvPicPr>
          <p:cNvPr id="3" name="Picture 2" descr="http://3.bp.blogspot.com/_3wj0wfke40g/RwpIne3NmJI/AAAAAAAAAfM/DzVs36gNa50/s400/Nadab.jpg">
            <a:extLst>
              <a:ext uri="{FF2B5EF4-FFF2-40B4-BE49-F238E27FC236}">
                <a16:creationId xmlns:a16="http://schemas.microsoft.com/office/drawing/2014/main" id="{147114D8-3A3B-56C3-AA3C-00C86D9B6C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449" y="1076792"/>
            <a:ext cx="2203247" cy="25036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 Box 5">
            <a:extLst>
              <a:ext uri="{FF2B5EF4-FFF2-40B4-BE49-F238E27FC236}">
                <a16:creationId xmlns:a16="http://schemas.microsoft.com/office/drawing/2014/main" id="{F99EB735-794E-C049-90BF-5CCF799C8C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540910"/>
            <a:ext cx="9144000" cy="57943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200" dirty="0">
                <a:solidFill>
                  <a:schemeClr val="bg1"/>
                </a:solidFill>
                <a:latin typeface="Times New Roman" pitchFamily="18" charset="0"/>
              </a:rPr>
              <a:t>“…offered unauthorized fire…” (NIV)</a:t>
            </a:r>
          </a:p>
        </p:txBody>
      </p:sp>
    </p:spTree>
    <p:extLst>
      <p:ext uri="{BB962C8B-B14F-4D97-AF65-F5344CB8AC3E}">
        <p14:creationId xmlns:p14="http://schemas.microsoft.com/office/powerpoint/2010/main" val="157351050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9DD1BAA-E88B-FF43-53AE-0B89DE8684A4}"/>
              </a:ext>
            </a:extLst>
          </p:cNvPr>
          <p:cNvSpPr txBox="1"/>
          <p:nvPr/>
        </p:nvSpPr>
        <p:spPr>
          <a:xfrm>
            <a:off x="1238023" y="507338"/>
            <a:ext cx="79145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 One Can be Religious and be Wrong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44BDCF-1FC9-F38C-FD55-048D9ACD071E}"/>
              </a:ext>
            </a:extLst>
          </p:cNvPr>
          <p:cNvSpPr txBox="1"/>
          <p:nvPr/>
        </p:nvSpPr>
        <p:spPr>
          <a:xfrm>
            <a:off x="1284642" y="2331770"/>
            <a:ext cx="7515113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Cain’s Offering Was Not Accepted</a:t>
            </a:r>
            <a:r>
              <a:rPr lang="en-US" sz="2400" dirty="0">
                <a:solidFill>
                  <a:srgbClr val="000000"/>
                </a:solidFill>
              </a:rPr>
              <a:t> (Gen.4:3-5)</a:t>
            </a:r>
          </a:p>
          <a:p>
            <a:pPr marL="457200" indent="-457200" algn="l">
              <a:buFont typeface="+mj-lt"/>
              <a:buAutoNum type="alphaUcPeriod"/>
            </a:pPr>
            <a:endParaRPr lang="en-US" sz="1000" u="sng" dirty="0">
              <a:solidFill>
                <a:srgbClr val="000000"/>
              </a:solidFill>
            </a:endParaRPr>
          </a:p>
          <a:p>
            <a:pPr marL="457200" indent="-457200" algn="l">
              <a:buFont typeface="+mj-lt"/>
              <a:buAutoNum type="alphaUcPeriod"/>
            </a:pPr>
            <a:r>
              <a:rPr lang="en-US" sz="2400" u="sng" dirty="0" err="1">
                <a:solidFill>
                  <a:srgbClr val="000000"/>
                </a:solidFill>
              </a:rPr>
              <a:t>Nadab</a:t>
            </a:r>
            <a:r>
              <a:rPr lang="en-US" sz="2400" u="sng" dirty="0">
                <a:solidFill>
                  <a:srgbClr val="000000"/>
                </a:solidFill>
              </a:rPr>
              <a:t> and </a:t>
            </a:r>
            <a:r>
              <a:rPr lang="en-US" sz="2400" u="sng" dirty="0" err="1">
                <a:solidFill>
                  <a:srgbClr val="000000"/>
                </a:solidFill>
              </a:rPr>
              <a:t>Abihu’s</a:t>
            </a:r>
            <a:r>
              <a:rPr lang="en-US" sz="2400" u="sng" dirty="0">
                <a:solidFill>
                  <a:srgbClr val="000000"/>
                </a:solidFill>
              </a:rPr>
              <a:t> Sacrifice Did Not Please God</a:t>
            </a:r>
            <a:r>
              <a:rPr lang="en-US" sz="2400" dirty="0">
                <a:solidFill>
                  <a:srgbClr val="000000"/>
                </a:solidFill>
              </a:rPr>
              <a:t> (Lev. 10:1-2)</a:t>
            </a:r>
          </a:p>
          <a:p>
            <a:pPr marL="457200" indent="-457200" algn="l">
              <a:buFont typeface="+mj-lt"/>
              <a:buAutoNum type="alphaUcPeriod"/>
            </a:pPr>
            <a:endParaRPr lang="en-US" sz="1000" u="sng" dirty="0">
              <a:solidFill>
                <a:srgbClr val="000000"/>
              </a:solidFill>
            </a:endParaRPr>
          </a:p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Believers in Christ Can Be Lost</a:t>
            </a:r>
            <a:r>
              <a:rPr lang="en-US" sz="2400" i="1" dirty="0">
                <a:solidFill>
                  <a:srgbClr val="000000"/>
                </a:solidFill>
              </a:rPr>
              <a:t> </a:t>
            </a:r>
            <a:r>
              <a:rPr lang="en-US" sz="2400" dirty="0">
                <a:solidFill>
                  <a:srgbClr val="000000"/>
                </a:solidFill>
              </a:rPr>
              <a:t>(Matt. 7:21-23)</a:t>
            </a:r>
            <a:endParaRPr lang="en-US" sz="2400" u="sng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126660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6D3BDC8-527A-FDB6-B51C-8421F355ECCA}"/>
              </a:ext>
            </a:extLst>
          </p:cNvPr>
          <p:cNvSpPr txBox="1"/>
          <p:nvPr/>
        </p:nvSpPr>
        <p:spPr>
          <a:xfrm>
            <a:off x="666974" y="1307682"/>
            <a:ext cx="7810052" cy="4242636"/>
          </a:xfrm>
          <a:custGeom>
            <a:avLst/>
            <a:gdLst>
              <a:gd name="connsiteX0" fmla="*/ 0 w 7810052"/>
              <a:gd name="connsiteY0" fmla="*/ 0 h 4242636"/>
              <a:gd name="connsiteX1" fmla="*/ 7810052 w 7810052"/>
              <a:gd name="connsiteY1" fmla="*/ 0 h 4242636"/>
              <a:gd name="connsiteX2" fmla="*/ 7810052 w 7810052"/>
              <a:gd name="connsiteY2" fmla="*/ 4242636 h 4242636"/>
              <a:gd name="connsiteX3" fmla="*/ 0 w 7810052"/>
              <a:gd name="connsiteY3" fmla="*/ 4242636 h 4242636"/>
              <a:gd name="connsiteX4" fmla="*/ 0 w 7810052"/>
              <a:gd name="connsiteY4" fmla="*/ 0 h 42426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0052" h="4242636" fill="none" extrusionOk="0">
                <a:moveTo>
                  <a:pt x="0" y="0"/>
                </a:moveTo>
                <a:cubicBezTo>
                  <a:pt x="1180469" y="-129239"/>
                  <a:pt x="6218616" y="-106308"/>
                  <a:pt x="7810052" y="0"/>
                </a:cubicBezTo>
                <a:cubicBezTo>
                  <a:pt x="7864633" y="2011800"/>
                  <a:pt x="7791440" y="3313109"/>
                  <a:pt x="7810052" y="4242636"/>
                </a:cubicBezTo>
                <a:cubicBezTo>
                  <a:pt x="4473446" y="4104934"/>
                  <a:pt x="1419195" y="4313209"/>
                  <a:pt x="0" y="4242636"/>
                </a:cubicBezTo>
                <a:cubicBezTo>
                  <a:pt x="106774" y="2708997"/>
                  <a:pt x="60873" y="1373409"/>
                  <a:pt x="0" y="0"/>
                </a:cubicBezTo>
                <a:close/>
              </a:path>
              <a:path w="7810052" h="4242636" stroke="0" extrusionOk="0">
                <a:moveTo>
                  <a:pt x="0" y="0"/>
                </a:moveTo>
                <a:cubicBezTo>
                  <a:pt x="2906067" y="-3496"/>
                  <a:pt x="6329198" y="152427"/>
                  <a:pt x="7810052" y="0"/>
                </a:cubicBezTo>
                <a:cubicBezTo>
                  <a:pt x="7742871" y="1026499"/>
                  <a:pt x="7919323" y="3203243"/>
                  <a:pt x="7810052" y="4242636"/>
                </a:cubicBezTo>
                <a:cubicBezTo>
                  <a:pt x="6578817" y="4382348"/>
                  <a:pt x="2569901" y="4144530"/>
                  <a:pt x="0" y="4242636"/>
                </a:cubicBezTo>
                <a:cubicBezTo>
                  <a:pt x="68765" y="3235959"/>
                  <a:pt x="85673" y="830651"/>
                  <a:pt x="0" y="0"/>
                </a:cubicBezTo>
                <a:close/>
              </a:path>
            </a:pathLst>
          </a:custGeom>
          <a:solidFill>
            <a:schemeClr val="bg1">
              <a:alpha val="69804"/>
            </a:schemeClr>
          </a:solidFill>
          <a:ln w="19050"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sd="3371767980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marL="0" marR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endParaRPr lang="en-US" sz="900" b="1" baseline="3000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marR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b="1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21</a:t>
            </a:r>
            <a:r>
              <a:rPr lang="en-US" sz="240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  <a:r>
              <a:rPr lang="en-US" sz="24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“Not everyone who says to Me, ‘Lord, Lord,’ shall enter the kingdom of heaven, but he who does the will of My Father in heaven. </a:t>
            </a:r>
          </a:p>
          <a:p>
            <a:pPr marL="0" marR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b="1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22</a:t>
            </a:r>
            <a:r>
              <a:rPr lang="en-US" sz="240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  <a:r>
              <a:rPr lang="en-US" sz="24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Many will say to Me in that day, ‘Lord, Lord, have we not prophesied in Your name, cast out demons in Your name, and done many wonders in Your name?’ </a:t>
            </a:r>
          </a:p>
          <a:p>
            <a:pPr marL="0" marR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b="1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23</a:t>
            </a:r>
            <a:r>
              <a:rPr lang="en-US" sz="240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  <a:r>
              <a:rPr lang="en-US" sz="24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And then I will declare to them, ‘I never knew you; depart from Me, you who practice lawlessness!’</a:t>
            </a:r>
          </a:p>
          <a:p>
            <a:pPr marL="0" marR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endParaRPr lang="en-US" sz="9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680225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145FF38-8EBA-63A5-DDBF-6029447CAE5D}"/>
              </a:ext>
            </a:extLst>
          </p:cNvPr>
          <p:cNvSpPr txBox="1"/>
          <p:nvPr/>
        </p:nvSpPr>
        <p:spPr>
          <a:xfrm>
            <a:off x="0" y="43031"/>
            <a:ext cx="9144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latin typeface="Georgia Pro Cond Semibold" panose="02040706050405020303" pitchFamily="18" charset="0"/>
              </a:rPr>
              <a:t>Does It Matter</a:t>
            </a:r>
          </a:p>
          <a:p>
            <a:pPr algn="ctr"/>
            <a:r>
              <a:rPr lang="en-US" sz="6600" dirty="0">
                <a:latin typeface="Georgia Pro Cond Semibold" panose="02040706050405020303" pitchFamily="18" charset="0"/>
              </a:rPr>
              <a:t>What We Believe?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C59D5E-7C68-3610-C4E8-0862ED9CB559}"/>
              </a:ext>
            </a:extLst>
          </p:cNvPr>
          <p:cNvSpPr txBox="1"/>
          <p:nvPr/>
        </p:nvSpPr>
        <p:spPr>
          <a:xfrm>
            <a:off x="737795" y="2427578"/>
            <a:ext cx="791456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l">
              <a:buFont typeface="+mj-lt"/>
              <a:buAutoNum type="romanUcPeriod"/>
            </a:pPr>
            <a:r>
              <a:rPr lang="en-US" sz="3200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There is an Objective Standard</a:t>
            </a:r>
          </a:p>
          <a:p>
            <a:pPr marL="514350" indent="-514350" algn="l">
              <a:buFont typeface="+mj-lt"/>
              <a:buAutoNum type="romanUcPeriod"/>
            </a:pPr>
            <a:r>
              <a:rPr lang="en-US" sz="3200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There is One Faith</a:t>
            </a:r>
          </a:p>
          <a:p>
            <a:pPr marL="514350" indent="-514350" algn="l">
              <a:buFont typeface="+mj-lt"/>
              <a:buAutoNum type="romanUcPeriod"/>
            </a:pPr>
            <a:r>
              <a:rPr lang="en-US" sz="3200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 It is Possible to Believe a Lie &amp; Be Lost</a:t>
            </a:r>
          </a:p>
          <a:p>
            <a:pPr marL="514350" indent="-514350" algn="l">
              <a:buFont typeface="+mj-lt"/>
              <a:buAutoNum type="romanUcPeriod"/>
            </a:pPr>
            <a:r>
              <a:rPr lang="en-US" sz="3200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 One Can be Religious and be Wrong</a:t>
            </a:r>
          </a:p>
          <a:p>
            <a:pPr marL="514350" indent="-514350" algn="l">
              <a:buFont typeface="+mj-lt"/>
              <a:buAutoNum type="romanUcPeriod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 Absurd Consequences</a:t>
            </a:r>
          </a:p>
        </p:txBody>
      </p:sp>
    </p:spTree>
    <p:extLst>
      <p:ext uri="{BB962C8B-B14F-4D97-AF65-F5344CB8AC3E}">
        <p14:creationId xmlns:p14="http://schemas.microsoft.com/office/powerpoint/2010/main" val="387361279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B4388BC-94D4-CB8D-8AC9-20099D085BBA}"/>
              </a:ext>
            </a:extLst>
          </p:cNvPr>
          <p:cNvSpPr txBox="1"/>
          <p:nvPr/>
        </p:nvSpPr>
        <p:spPr>
          <a:xfrm>
            <a:off x="1212420" y="547785"/>
            <a:ext cx="79145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5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Absurd Consequences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D36CF6F-707A-B5F9-6A02-A0B000288FF7}"/>
              </a:ext>
            </a:extLst>
          </p:cNvPr>
          <p:cNvSpPr txBox="1"/>
          <p:nvPr/>
        </p:nvSpPr>
        <p:spPr>
          <a:xfrm>
            <a:off x="1212420" y="2374800"/>
            <a:ext cx="773794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Direct Opposite Doctrines / Practices are Equal</a:t>
            </a:r>
          </a:p>
          <a:p>
            <a:pPr marL="457200" indent="-457200" algn="l">
              <a:buFont typeface="+mj-lt"/>
              <a:buAutoNum type="alphaUcPeriod"/>
            </a:pPr>
            <a:endParaRPr lang="en-US" sz="1000" u="sng" dirty="0">
              <a:solidFill>
                <a:srgbClr val="000000"/>
              </a:solidFill>
            </a:endParaRPr>
          </a:p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We Can Do Anything We Want in Religion</a:t>
            </a:r>
          </a:p>
          <a:p>
            <a:pPr marL="457200" indent="-457200" algn="l">
              <a:buFont typeface="+mj-lt"/>
              <a:buAutoNum type="alphaUcPeriod"/>
            </a:pPr>
            <a:endParaRPr lang="en-US" sz="1000" u="sng" dirty="0">
              <a:solidFill>
                <a:srgbClr val="000000"/>
              </a:solidFill>
            </a:endParaRPr>
          </a:p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Doesn’t Matter </a:t>
            </a:r>
            <a:r>
              <a:rPr lang="en-US" sz="2400" i="1" u="sng" dirty="0">
                <a:solidFill>
                  <a:srgbClr val="000000"/>
                </a:solidFill>
              </a:rPr>
              <a:t>Whether </a:t>
            </a:r>
            <a:r>
              <a:rPr lang="en-US" sz="2400" u="sng" dirty="0">
                <a:solidFill>
                  <a:srgbClr val="000000"/>
                </a:solidFill>
              </a:rPr>
              <a:t>One Believes or Not</a:t>
            </a:r>
          </a:p>
          <a:p>
            <a:pPr marL="457200" indent="-457200" algn="l">
              <a:buFont typeface="+mj-lt"/>
              <a:buAutoNum type="alphaUcPeriod"/>
            </a:pPr>
            <a:endParaRPr lang="en-US" sz="1000" u="sng" dirty="0">
              <a:solidFill>
                <a:srgbClr val="000000"/>
              </a:solidFill>
            </a:endParaRPr>
          </a:p>
          <a:p>
            <a:pPr marL="457200" indent="-457200" algn="l">
              <a:buFont typeface="+mj-lt"/>
              <a:buAutoNum type="alphaUcPeriod"/>
            </a:pPr>
            <a:r>
              <a:rPr lang="en-US" sz="2400" u="sng" dirty="0">
                <a:solidFill>
                  <a:srgbClr val="000000"/>
                </a:solidFill>
              </a:rPr>
              <a:t>Doesn’t Make Any Difference Whether One Believes The Bible</a:t>
            </a:r>
          </a:p>
          <a:p>
            <a:pPr marL="914400" lvl="1" indent="-457200" algn="l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If so, what Bible says is unimportant!</a:t>
            </a:r>
          </a:p>
          <a:p>
            <a:pPr marL="914400" lvl="1" indent="-457200" algn="l">
              <a:buFont typeface="+mj-lt"/>
              <a:buAutoNum type="arabicPeriod"/>
            </a:pPr>
            <a:r>
              <a:rPr lang="en-US" sz="2400" i="1" dirty="0">
                <a:solidFill>
                  <a:srgbClr val="000000"/>
                </a:solidFill>
              </a:rPr>
              <a:t>If so, what God says is unimportant!</a:t>
            </a:r>
          </a:p>
        </p:txBody>
      </p:sp>
    </p:spTree>
    <p:extLst>
      <p:ext uri="{BB962C8B-B14F-4D97-AF65-F5344CB8AC3E}">
        <p14:creationId xmlns:p14="http://schemas.microsoft.com/office/powerpoint/2010/main" val="274261995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145FF38-8EBA-63A5-DDBF-6029447CAE5D}"/>
              </a:ext>
            </a:extLst>
          </p:cNvPr>
          <p:cNvSpPr txBox="1"/>
          <p:nvPr/>
        </p:nvSpPr>
        <p:spPr>
          <a:xfrm>
            <a:off x="0" y="43031"/>
            <a:ext cx="9144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latin typeface="Georgia Pro Cond Semibold" panose="02040706050405020303" pitchFamily="18" charset="0"/>
              </a:rPr>
              <a:t>Does It Matter</a:t>
            </a:r>
          </a:p>
          <a:p>
            <a:pPr algn="ctr"/>
            <a:r>
              <a:rPr lang="en-US" sz="6600" dirty="0">
                <a:latin typeface="Georgia Pro Cond Semibold" panose="02040706050405020303" pitchFamily="18" charset="0"/>
              </a:rPr>
              <a:t>What We Believe?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C59D5E-7C68-3610-C4E8-0862ED9CB559}"/>
              </a:ext>
            </a:extLst>
          </p:cNvPr>
          <p:cNvSpPr txBox="1"/>
          <p:nvPr/>
        </p:nvSpPr>
        <p:spPr>
          <a:xfrm>
            <a:off x="737795" y="2427578"/>
            <a:ext cx="791456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l">
              <a:buFont typeface="+mj-lt"/>
              <a:buAutoNum type="romanUcPeriod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There is an Objective Standard</a:t>
            </a:r>
          </a:p>
          <a:p>
            <a:pPr marL="514350" indent="-514350" algn="l">
              <a:buFont typeface="+mj-lt"/>
              <a:buAutoNum type="romanUcPeriod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There is One Faith</a:t>
            </a:r>
          </a:p>
          <a:p>
            <a:pPr marL="514350" indent="-514350" algn="l">
              <a:buFont typeface="+mj-lt"/>
              <a:buAutoNum type="romanUcPeriod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 It is Possible to Believe a Lie &amp; Be Lost</a:t>
            </a:r>
          </a:p>
          <a:p>
            <a:pPr marL="514350" indent="-514350" algn="l">
              <a:buFont typeface="+mj-lt"/>
              <a:buAutoNum type="romanUcPeriod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 One Can be Religious and be Wrong</a:t>
            </a:r>
          </a:p>
          <a:p>
            <a:pPr marL="514350" indent="-514350" algn="l">
              <a:buFont typeface="+mj-lt"/>
              <a:buAutoNum type="romanUcPeriod"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Semibold" panose="02040706050405020303" pitchFamily="18" charset="0"/>
              </a:rPr>
              <a:t> Absurd Consequences</a:t>
            </a:r>
          </a:p>
        </p:txBody>
      </p:sp>
    </p:spTree>
    <p:extLst>
      <p:ext uri="{BB962C8B-B14F-4D97-AF65-F5344CB8AC3E}">
        <p14:creationId xmlns:p14="http://schemas.microsoft.com/office/powerpoint/2010/main" val="126241174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FBC6604-AA02-14AF-13B4-3D167C2A6E0E}"/>
              </a:ext>
            </a:extLst>
          </p:cNvPr>
          <p:cNvSpPr txBox="1"/>
          <p:nvPr/>
        </p:nvSpPr>
        <p:spPr>
          <a:xfrm>
            <a:off x="484093" y="489473"/>
            <a:ext cx="83802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Georgia Pro Cond Semibold" panose="02040706050405020303" pitchFamily="18" charset="0"/>
              </a:rPr>
              <a:t>What Does All This Mean to Me?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62BBF7B-E461-413E-A356-3B3C2487B7FE}"/>
              </a:ext>
            </a:extLst>
          </p:cNvPr>
          <p:cNvSpPr txBox="1"/>
          <p:nvPr/>
        </p:nvSpPr>
        <p:spPr>
          <a:xfrm>
            <a:off x="961912" y="3466652"/>
            <a:ext cx="785397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Wingdings" pitchFamily="2" charset="2"/>
              <a:buChar char="q"/>
            </a:pPr>
            <a:r>
              <a:rPr lang="en-US" sz="2400" dirty="0">
                <a:solidFill>
                  <a:srgbClr val="000000"/>
                </a:solidFill>
              </a:rPr>
              <a:t> I need to know the truth (John 8:32)</a:t>
            </a:r>
          </a:p>
          <a:p>
            <a:pPr marL="342900" indent="-342900" algn="l">
              <a:buFont typeface="Wingdings" pitchFamily="2" charset="2"/>
              <a:buChar char="q"/>
            </a:pPr>
            <a:endParaRPr lang="en-US" sz="2400" dirty="0">
              <a:solidFill>
                <a:srgbClr val="000000"/>
              </a:solidFill>
            </a:endParaRPr>
          </a:p>
          <a:p>
            <a:pPr marL="342900" indent="-342900" algn="l">
              <a:buFont typeface="Wingdings" pitchFamily="2" charset="2"/>
              <a:buChar char="q"/>
            </a:pPr>
            <a:r>
              <a:rPr lang="en-US" sz="2400" dirty="0">
                <a:solidFill>
                  <a:srgbClr val="000000"/>
                </a:solidFill>
              </a:rPr>
              <a:t> I need to study &amp; examine what I am taught (Acts 17:11)</a:t>
            </a:r>
          </a:p>
          <a:p>
            <a:pPr marL="342900" indent="-342900" algn="l">
              <a:buFont typeface="Wingdings" pitchFamily="2" charset="2"/>
              <a:buChar char="q"/>
            </a:pPr>
            <a:endParaRPr lang="en-US" sz="2400" dirty="0">
              <a:solidFill>
                <a:srgbClr val="000000"/>
              </a:solidFill>
            </a:endParaRPr>
          </a:p>
          <a:p>
            <a:pPr marL="342900" indent="-342900" algn="l">
              <a:buFont typeface="Wingdings" pitchFamily="2" charset="2"/>
              <a:buChar char="q"/>
            </a:pPr>
            <a:r>
              <a:rPr lang="en-US" sz="2400" dirty="0">
                <a:solidFill>
                  <a:srgbClr val="000000"/>
                </a:solidFill>
              </a:rPr>
              <a:t> I need to prepare to tell others why (1 Pet. 3:15)</a:t>
            </a:r>
          </a:p>
        </p:txBody>
      </p:sp>
    </p:spTree>
    <p:extLst>
      <p:ext uri="{BB962C8B-B14F-4D97-AF65-F5344CB8AC3E}">
        <p14:creationId xmlns:p14="http://schemas.microsoft.com/office/powerpoint/2010/main" val="413687966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powerpoint-template">
  <a:themeElements>
    <a:clrScheme name="powerpoint-template-24 13">
      <a:dk1>
        <a:srgbClr val="4D4D4D"/>
      </a:dk1>
      <a:lt1>
        <a:srgbClr val="FFFFFF"/>
      </a:lt1>
      <a:dk2>
        <a:srgbClr val="4D4D4D"/>
      </a:dk2>
      <a:lt2>
        <a:srgbClr val="045B4B"/>
      </a:lt2>
      <a:accent1>
        <a:srgbClr val="1C7C70"/>
      </a:accent1>
      <a:accent2>
        <a:srgbClr val="379690"/>
      </a:accent2>
      <a:accent3>
        <a:srgbClr val="FFFFFF"/>
      </a:accent3>
      <a:accent4>
        <a:srgbClr val="404040"/>
      </a:accent4>
      <a:accent5>
        <a:srgbClr val="ABBFBB"/>
      </a:accent5>
      <a:accent6>
        <a:srgbClr val="318782"/>
      </a:accent6>
      <a:hlink>
        <a:srgbClr val="54B2A4"/>
      </a:hlink>
      <a:folHlink>
        <a:srgbClr val="DDDDDD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0C209B"/>
        </a:lt2>
        <a:accent1>
          <a:srgbClr val="2167BF"/>
        </a:accent1>
        <a:accent2>
          <a:srgbClr val="C60C0D"/>
        </a:accent2>
        <a:accent3>
          <a:srgbClr val="FFFFFF"/>
        </a:accent3>
        <a:accent4>
          <a:srgbClr val="404040"/>
        </a:accent4>
        <a:accent5>
          <a:srgbClr val="ABB8DC"/>
        </a:accent5>
        <a:accent6>
          <a:srgbClr val="B30A0B"/>
        </a:accent6>
        <a:hlink>
          <a:srgbClr val="4793C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93CB6A"/>
        </a:lt2>
        <a:accent1>
          <a:srgbClr val="71BE5E"/>
        </a:accent1>
        <a:accent2>
          <a:srgbClr val="A0CD6E"/>
        </a:accent2>
        <a:accent3>
          <a:srgbClr val="FFFFFF"/>
        </a:accent3>
        <a:accent4>
          <a:srgbClr val="404040"/>
        </a:accent4>
        <a:accent5>
          <a:srgbClr val="BBDBB6"/>
        </a:accent5>
        <a:accent6>
          <a:srgbClr val="91BA63"/>
        </a:accent6>
        <a:hlink>
          <a:srgbClr val="6BAB4A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189C25"/>
        </a:lt2>
        <a:accent1>
          <a:srgbClr val="33B642"/>
        </a:accent1>
        <a:accent2>
          <a:srgbClr val="5ED05F"/>
        </a:accent2>
        <a:accent3>
          <a:srgbClr val="FFFFFF"/>
        </a:accent3>
        <a:accent4>
          <a:srgbClr val="404040"/>
        </a:accent4>
        <a:accent5>
          <a:srgbClr val="ADD7B0"/>
        </a:accent5>
        <a:accent6>
          <a:srgbClr val="54BC55"/>
        </a:accent6>
        <a:hlink>
          <a:srgbClr val="66D15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E1E14F"/>
        </a:lt2>
        <a:accent1>
          <a:srgbClr val="33B642"/>
        </a:accent1>
        <a:accent2>
          <a:srgbClr val="5ED05F"/>
        </a:accent2>
        <a:accent3>
          <a:srgbClr val="FFFFFF"/>
        </a:accent3>
        <a:accent4>
          <a:srgbClr val="404040"/>
        </a:accent4>
        <a:accent5>
          <a:srgbClr val="ADD7B0"/>
        </a:accent5>
        <a:accent6>
          <a:srgbClr val="54BC55"/>
        </a:accent6>
        <a:hlink>
          <a:srgbClr val="66D15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4C8E3D"/>
        </a:lt2>
        <a:accent1>
          <a:srgbClr val="66A050"/>
        </a:accent1>
        <a:accent2>
          <a:srgbClr val="6EA552"/>
        </a:accent2>
        <a:accent3>
          <a:srgbClr val="FFFFFF"/>
        </a:accent3>
        <a:accent4>
          <a:srgbClr val="404040"/>
        </a:accent4>
        <a:accent5>
          <a:srgbClr val="B8CDB3"/>
        </a:accent5>
        <a:accent6>
          <a:srgbClr val="639549"/>
        </a:accent6>
        <a:hlink>
          <a:srgbClr val="89B96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4D7C48"/>
        </a:lt2>
        <a:accent1>
          <a:srgbClr val="599148"/>
        </a:accent1>
        <a:accent2>
          <a:srgbClr val="69A253"/>
        </a:accent2>
        <a:accent3>
          <a:srgbClr val="FFFFFF"/>
        </a:accent3>
        <a:accent4>
          <a:srgbClr val="404040"/>
        </a:accent4>
        <a:accent5>
          <a:srgbClr val="B5C7B1"/>
        </a:accent5>
        <a:accent6>
          <a:srgbClr val="5E924A"/>
        </a:accent6>
        <a:hlink>
          <a:srgbClr val="80C15D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467F20"/>
        </a:lt2>
        <a:accent1>
          <a:srgbClr val="5CA822"/>
        </a:accent1>
        <a:accent2>
          <a:srgbClr val="66C022"/>
        </a:accent2>
        <a:accent3>
          <a:srgbClr val="FFFFFF"/>
        </a:accent3>
        <a:accent4>
          <a:srgbClr val="404040"/>
        </a:accent4>
        <a:accent5>
          <a:srgbClr val="B5D1AB"/>
        </a:accent5>
        <a:accent6>
          <a:srgbClr val="5CAE1E"/>
        </a:accent6>
        <a:hlink>
          <a:srgbClr val="71CF2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8A9BA5"/>
        </a:lt2>
        <a:accent1>
          <a:srgbClr val="5CA822"/>
        </a:accent1>
        <a:accent2>
          <a:srgbClr val="66C022"/>
        </a:accent2>
        <a:accent3>
          <a:srgbClr val="FFFFFF"/>
        </a:accent3>
        <a:accent4>
          <a:srgbClr val="404040"/>
        </a:accent4>
        <a:accent5>
          <a:srgbClr val="B5D1AB"/>
        </a:accent5>
        <a:accent6>
          <a:srgbClr val="5CAE1E"/>
        </a:accent6>
        <a:hlink>
          <a:srgbClr val="71CF2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51873B"/>
        </a:lt2>
        <a:accent1>
          <a:srgbClr val="669E4B"/>
        </a:accent1>
        <a:accent2>
          <a:srgbClr val="79B25C"/>
        </a:accent2>
        <a:accent3>
          <a:srgbClr val="FFFFFF"/>
        </a:accent3>
        <a:accent4>
          <a:srgbClr val="404040"/>
        </a:accent4>
        <a:accent5>
          <a:srgbClr val="B8CCB1"/>
        </a:accent5>
        <a:accent6>
          <a:srgbClr val="6DA153"/>
        </a:accent6>
        <a:hlink>
          <a:srgbClr val="92CB6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0E7E24"/>
        </a:lt2>
        <a:accent1>
          <a:srgbClr val="369026"/>
        </a:accent1>
        <a:accent2>
          <a:srgbClr val="57A025"/>
        </a:accent2>
        <a:accent3>
          <a:srgbClr val="FFFFFF"/>
        </a:accent3>
        <a:accent4>
          <a:srgbClr val="404040"/>
        </a:accent4>
        <a:accent5>
          <a:srgbClr val="AEC6AC"/>
        </a:accent5>
        <a:accent6>
          <a:srgbClr val="4E9120"/>
        </a:accent6>
        <a:hlink>
          <a:srgbClr val="73B02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015802"/>
        </a:lt2>
        <a:accent1>
          <a:srgbClr val="016E01"/>
        </a:accent1>
        <a:accent2>
          <a:srgbClr val="019003"/>
        </a:accent2>
        <a:accent3>
          <a:srgbClr val="FFFFFF"/>
        </a:accent3>
        <a:accent4>
          <a:srgbClr val="404040"/>
        </a:accent4>
        <a:accent5>
          <a:srgbClr val="AABAAA"/>
        </a:accent5>
        <a:accent6>
          <a:srgbClr val="018202"/>
        </a:accent6>
        <a:hlink>
          <a:srgbClr val="01A60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4D4D4D"/>
        </a:dk1>
        <a:lt1>
          <a:srgbClr val="FFFFFF"/>
        </a:lt1>
        <a:dk2>
          <a:srgbClr val="4D4D4D"/>
        </a:dk2>
        <a:lt2>
          <a:srgbClr val="045B4B"/>
        </a:lt2>
        <a:accent1>
          <a:srgbClr val="1C7C70"/>
        </a:accent1>
        <a:accent2>
          <a:srgbClr val="379690"/>
        </a:accent2>
        <a:accent3>
          <a:srgbClr val="FFFFFF"/>
        </a:accent3>
        <a:accent4>
          <a:srgbClr val="404040"/>
        </a:accent4>
        <a:accent5>
          <a:srgbClr val="ABBFBB"/>
        </a:accent5>
        <a:accent6>
          <a:srgbClr val="318782"/>
        </a:accent6>
        <a:hlink>
          <a:srgbClr val="54B2A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</TotalTime>
  <Words>1378</Words>
  <Application>Microsoft Office PowerPoint</Application>
  <PresentationFormat>On-screen Show (4:3)</PresentationFormat>
  <Paragraphs>214</Paragraphs>
  <Slides>29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43" baseType="lpstr">
      <vt:lpstr>Arial</vt:lpstr>
      <vt:lpstr>Microsoft Sans Serif</vt:lpstr>
      <vt:lpstr>Tahoma</vt:lpstr>
      <vt:lpstr>Calibri Light</vt:lpstr>
      <vt:lpstr>Calibri</vt:lpstr>
      <vt:lpstr>Wingdings</vt:lpstr>
      <vt:lpstr>Times New Roman</vt:lpstr>
      <vt:lpstr>Georgia Pro Cond Semibold</vt:lpstr>
      <vt:lpstr>Arial Narrow</vt:lpstr>
      <vt:lpstr>Office Theme</vt:lpstr>
      <vt:lpstr>2_Office Theme</vt:lpstr>
      <vt:lpstr>1_Office Theme</vt:lpstr>
      <vt:lpstr>1_powerpoint-template</vt:lpstr>
      <vt:lpstr>Drawing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Believing A Lie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2</cp:revision>
  <dcterms:created xsi:type="dcterms:W3CDTF">2022-11-20T20:54:42Z</dcterms:created>
  <dcterms:modified xsi:type="dcterms:W3CDTF">2022-11-20T21:53:36Z</dcterms:modified>
</cp:coreProperties>
</file>