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0" r:id="rId1"/>
  </p:sldMasterIdLst>
  <p:sldIdLst>
    <p:sldId id="257" r:id="rId2"/>
    <p:sldId id="275" r:id="rId3"/>
    <p:sldId id="276" r:id="rId4"/>
    <p:sldId id="277" r:id="rId5"/>
    <p:sldId id="278" r:id="rId6"/>
    <p:sldId id="274" r:id="rId7"/>
    <p:sldId id="258" r:id="rId8"/>
    <p:sldId id="267" r:id="rId9"/>
    <p:sldId id="259" r:id="rId10"/>
    <p:sldId id="268" r:id="rId11"/>
    <p:sldId id="260" r:id="rId12"/>
    <p:sldId id="269" r:id="rId13"/>
    <p:sldId id="261" r:id="rId14"/>
    <p:sldId id="270" r:id="rId15"/>
    <p:sldId id="262" r:id="rId16"/>
    <p:sldId id="271" r:id="rId17"/>
    <p:sldId id="263" r:id="rId18"/>
    <p:sldId id="272" r:id="rId19"/>
    <p:sldId id="264" r:id="rId20"/>
    <p:sldId id="273" r:id="rId21"/>
    <p:sldId id="265" r:id="rId22"/>
    <p:sldId id="266" r:id="rId23"/>
  </p:sldIdLst>
  <p:sldSz cx="9144000" cy="6858000" type="screen4x3"/>
  <p:notesSz cx="7010400" cy="9296400"/>
  <p:embeddedFontLst>
    <p:embeddedFont>
      <p:font typeface="Arial Narrow" panose="020B0606020202030204" pitchFamily="34" charset="0"/>
      <p:regular r:id="rId24"/>
      <p:bold r:id="rId25"/>
      <p:italic r:id="rId26"/>
      <p:boldItalic r:id="rId27"/>
    </p:embeddedFont>
    <p:embeddedFont>
      <p:font typeface="Arial Rounded MT Bold" panose="020F0704030504030204" pitchFamily="34" charset="0"/>
      <p:regular r:id="rId28"/>
    </p:embeddedFont>
    <p:embeddedFont>
      <p:font typeface="Calibri" panose="020F0502020204030204" pitchFamily="34" charset="0"/>
      <p:regular r:id="rId29"/>
      <p:bold r:id="rId30"/>
      <p:italic r:id="rId31"/>
      <p:boldItalic r:id="rId32"/>
    </p:embeddedFont>
    <p:embeddedFont>
      <p:font typeface="Calibri Light" panose="020F0302020204030204" pitchFamily="34" charset="0"/>
      <p:regular r:id="rId33"/>
      <p:italic r:id="rId3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14FA5D-310E-4A3D-8B80-85E7F154177E}" v="1" dt="2022-10-02T19:59:45.6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9" d="100"/>
          <a:sy n="79" d="100"/>
        </p:scale>
        <p:origin x="877"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Celestia-R1---OverlayTitle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397750" cy="6858000"/>
          </a:xfrm>
          <a:prstGeom prst="rect">
            <a:avLst/>
          </a:prstGeom>
        </p:spPr>
      </p:pic>
      <p:sp>
        <p:nvSpPr>
          <p:cNvPr id="2" name="Title 1"/>
          <p:cNvSpPr>
            <a:spLocks noGrp="1"/>
          </p:cNvSpPr>
          <p:nvPr>
            <p:ph type="ctrTitle"/>
          </p:nvPr>
        </p:nvSpPr>
        <p:spPr>
          <a:xfrm>
            <a:off x="2743973" y="1964267"/>
            <a:ext cx="5714228" cy="2421464"/>
          </a:xfrm>
        </p:spPr>
        <p:txBody>
          <a:bodyPr anchor="b">
            <a:normAutofit/>
          </a:bodyPr>
          <a:lstStyle>
            <a:lvl1pPr algn="r">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2743973" y="4385733"/>
            <a:ext cx="5714228"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752311" y="5870576"/>
            <a:ext cx="1212173" cy="377825"/>
          </a:xfrm>
        </p:spPr>
        <p:txBody>
          <a:bodyPr/>
          <a:lstStyle/>
          <a:p>
            <a:fld id="{E3D6A05B-E496-4129-95A8-42A97C2F086B}" type="datetimeFigureOut">
              <a:rPr lang="en-US" smtClean="0"/>
              <a:t>10/1/2022</a:t>
            </a:fld>
            <a:endParaRPr lang="en-US"/>
          </a:p>
        </p:txBody>
      </p:sp>
      <p:sp>
        <p:nvSpPr>
          <p:cNvPr id="5" name="Footer Placeholder 4"/>
          <p:cNvSpPr>
            <a:spLocks noGrp="1"/>
          </p:cNvSpPr>
          <p:nvPr>
            <p:ph type="ftr" sz="quarter" idx="11"/>
          </p:nvPr>
        </p:nvSpPr>
        <p:spPr>
          <a:xfrm>
            <a:off x="2743973" y="5870576"/>
            <a:ext cx="3932137" cy="377825"/>
          </a:xfrm>
        </p:spPr>
        <p:txBody>
          <a:bodyPr/>
          <a:lstStyle/>
          <a:p>
            <a:endParaRPr lang="en-US"/>
          </a:p>
        </p:txBody>
      </p:sp>
      <p:sp>
        <p:nvSpPr>
          <p:cNvPr id="6" name="Slide Number Placeholder 5"/>
          <p:cNvSpPr>
            <a:spLocks noGrp="1"/>
          </p:cNvSpPr>
          <p:nvPr>
            <p:ph type="sldNum" sz="quarter" idx="12"/>
          </p:nvPr>
        </p:nvSpPr>
        <p:spPr>
          <a:xfrm>
            <a:off x="8040685" y="5870576"/>
            <a:ext cx="417516" cy="377825"/>
          </a:xfrm>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38840523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D6A05B-E496-4129-95A8-42A97C2F086B}" type="datetimeFigureOut">
              <a:rPr lang="en-US" smtClean="0"/>
              <a:t>10/1/2022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23309138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2" y="3308581"/>
            <a:ext cx="77724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457201" y="4777381"/>
            <a:ext cx="7772400" cy="860400"/>
          </a:xfrm>
        </p:spPr>
        <p:txBody>
          <a:bodyPr anchor="t">
            <a:normAutofit/>
          </a:bodyPr>
          <a:lstStyle>
            <a:lvl1pPr marL="0" indent="0" algn="l">
              <a:buNone/>
              <a:defRPr sz="18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D6A05B-E496-4129-95A8-42A97C2F086B}" type="datetimeFigureOut">
              <a:rPr lang="en-US" smtClean="0"/>
              <a:t>10/1/2022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679114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1" y="2142068"/>
            <a:ext cx="3813048"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6553" y="2142068"/>
            <a:ext cx="3813048"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3D6A05B-E496-4129-95A8-42A97C2F086B}" type="datetimeFigureOut">
              <a:rPr lang="en-US" smtClean="0"/>
              <a:t>10/1/2022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2427810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43480" y="2218267"/>
            <a:ext cx="354060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870201"/>
            <a:ext cx="3813048"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11120" y="2218267"/>
            <a:ext cx="35184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416552" y="2870201"/>
            <a:ext cx="3813048"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3D6A05B-E496-4129-95A8-42A97C2F086B}" type="datetimeFigureOut">
              <a:rPr lang="en-US" smtClean="0"/>
              <a:t>10/1/2022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6037148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609601"/>
            <a:ext cx="7772400" cy="1456267"/>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D6A05B-E496-4129-95A8-42A97C2F086B}" type="datetimeFigureOut">
              <a:rPr lang="en-US" smtClean="0"/>
              <a:t>10/1/2022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846706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Date Placeholder 1"/>
          <p:cNvSpPr>
            <a:spLocks noGrp="1"/>
          </p:cNvSpPr>
          <p:nvPr>
            <p:ph type="dt" sz="half" idx="10"/>
          </p:nvPr>
        </p:nvSpPr>
        <p:spPr/>
        <p:txBody>
          <a:bodyPr/>
          <a:lstStyle/>
          <a:p>
            <a:fld id="{E3D6A05B-E496-4129-95A8-42A97C2F086B}" type="datetimeFigureOut">
              <a:rPr lang="en-US" smtClean="0"/>
              <a:t>10/1/2022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2156548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1718" y="1557868"/>
            <a:ext cx="2862910" cy="1439332"/>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606144" y="609601"/>
            <a:ext cx="4627975"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61718" y="2997200"/>
            <a:ext cx="2862910" cy="184573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3D6A05B-E496-4129-95A8-42A97C2F086B}" type="datetimeFigureOut">
              <a:rPr lang="en-US" smtClean="0"/>
              <a:t>10/1/2022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1287454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2128" y="1735672"/>
            <a:ext cx="4097204" cy="1371600"/>
          </a:xfrm>
        </p:spPr>
        <p:txBody>
          <a:bodyPr anchor="b">
            <a:normAutofit/>
          </a:bodyPr>
          <a:lstStyle>
            <a:lvl1pPr algn="l">
              <a:defRPr sz="24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029200" y="914400"/>
            <a:ext cx="3200400"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dirty="0"/>
            </a:lvl1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a:xfrm>
            <a:off x="462128" y="3107272"/>
            <a:ext cx="4097204"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3D6A05B-E496-4129-95A8-42A97C2F086B}" type="datetimeFigureOut">
              <a:rPr lang="en-US" smtClean="0"/>
              <a:t>10/1/2022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19468137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4732865"/>
            <a:ext cx="7772400" cy="566738"/>
          </a:xfrm>
        </p:spPr>
        <p:txBody>
          <a:bodyPr anchor="b">
            <a:normAutofit/>
          </a:bodyPr>
          <a:lstStyle>
            <a:lvl1pPr algn="l">
              <a:defRPr sz="2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4401" y="932112"/>
            <a:ext cx="6858000"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a:lvl1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a:xfrm>
            <a:off x="457201" y="5299603"/>
            <a:ext cx="77724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3D6A05B-E496-4129-95A8-42A97C2F086B}" type="datetimeFigureOut">
              <a:rPr lang="en-US" smtClean="0"/>
              <a:t>10/1/2022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2081225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3" y="609602"/>
            <a:ext cx="7772399"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457202" y="4343400"/>
            <a:ext cx="7772399"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D6A05B-E496-4129-95A8-42A97C2F086B}" type="datetimeFigureOut">
              <a:rPr lang="en-US" smtClean="0"/>
              <a:t>10/1/2022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16883625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7" name="Picture 1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4" name="TextBox 13"/>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988671" y="3352800"/>
            <a:ext cx="6876133" cy="381000"/>
          </a:xfrm>
        </p:spPr>
        <p:txBody>
          <a:bodyPr anchor="ctr">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462266" y="4343400"/>
            <a:ext cx="77724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D6A05B-E496-4129-95A8-42A97C2F086B}" type="datetimeFigureOut">
              <a:rPr lang="en-US" smtClean="0"/>
              <a:t>10/1/2022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885081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3291648"/>
            <a:ext cx="7772401" cy="1468800"/>
          </a:xfrm>
        </p:spPr>
        <p:txBody>
          <a:bodyPr anchor="b">
            <a:normAutofit/>
          </a:bodyPr>
          <a:lstStyle>
            <a:lvl1pPr algn="l">
              <a:defRPr sz="2800" b="0" cap="none"/>
            </a:lvl1pPr>
          </a:lstStyle>
          <a:p>
            <a:r>
              <a:rPr lang="en-US"/>
              <a:t>Click to edit Master title style</a:t>
            </a:r>
            <a:endParaRPr lang="en-US" dirty="0"/>
          </a:p>
        </p:txBody>
      </p:sp>
      <p:sp>
        <p:nvSpPr>
          <p:cNvPr id="3" name="Text Placeholder 2"/>
          <p:cNvSpPr>
            <a:spLocks noGrp="1"/>
          </p:cNvSpPr>
          <p:nvPr>
            <p:ph type="body" idx="1"/>
          </p:nvPr>
        </p:nvSpPr>
        <p:spPr>
          <a:xfrm>
            <a:off x="457200" y="4760448"/>
            <a:ext cx="7772402"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D6A05B-E496-4129-95A8-42A97C2F086B}" type="datetimeFigureOut">
              <a:rPr lang="en-US" smtClean="0"/>
              <a:t>10/1/2022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989115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1" name="TextBox 10"/>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6" name="TextBox 15"/>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457200" y="3886200"/>
            <a:ext cx="7772401" cy="8890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457200" y="4775200"/>
            <a:ext cx="7772401" cy="10160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D6A05B-E496-4129-95A8-42A97C2F086B}" type="datetimeFigureOut">
              <a:rPr lang="en-US" smtClean="0"/>
              <a:t>10/1/2022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24811568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4440" y="609602"/>
            <a:ext cx="7772401" cy="2743199"/>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464440" y="3505200"/>
            <a:ext cx="7772401" cy="8382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464439" y="4343400"/>
            <a:ext cx="7772401" cy="14478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D6A05B-E496-4129-95A8-42A97C2F086B}" type="datetimeFigureOut">
              <a:rPr lang="en-US" smtClean="0"/>
              <a:t>10/1/2022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430558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8" name="Title 1"/>
          <p:cNvSpPr>
            <a:spLocks noGrp="1"/>
          </p:cNvSpPr>
          <p:nvPr>
            <p:ph type="title"/>
          </p:nvPr>
        </p:nvSpPr>
        <p:spPr>
          <a:xfrm>
            <a:off x="457200" y="609601"/>
            <a:ext cx="7772400" cy="1456267"/>
          </a:xfrm>
        </p:spPr>
        <p:txBody>
          <a:bodyPr>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D6A05B-E496-4129-95A8-42A97C2F086B}" type="datetimeFigureOut">
              <a:rPr lang="en-US" smtClean="0"/>
              <a:t>10/1/2022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1620797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Vertical Title 1"/>
          <p:cNvSpPr>
            <a:spLocks noGrp="1"/>
          </p:cNvSpPr>
          <p:nvPr>
            <p:ph type="title" orient="vert"/>
          </p:nvPr>
        </p:nvSpPr>
        <p:spPr>
          <a:xfrm>
            <a:off x="6552978" y="609600"/>
            <a:ext cx="1676621" cy="5181601"/>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990184"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D6A05B-E496-4129-95A8-42A97C2F086B}" type="datetimeFigureOut">
              <a:rPr lang="en-US" smtClean="0"/>
              <a:t>10/1/2022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F67A2-9081-43F0-800C-447228872D4C}" type="slidenum">
              <a:rPr lang="en-US" smtClean="0"/>
              <a:t>‹#›</a:t>
            </a:fld>
            <a:endParaRPr lang="en-US"/>
          </a:p>
        </p:txBody>
      </p:sp>
    </p:spTree>
    <p:extLst>
      <p:ext uri="{BB962C8B-B14F-4D97-AF65-F5344CB8AC3E}">
        <p14:creationId xmlns:p14="http://schemas.microsoft.com/office/powerpoint/2010/main" val="2764197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09601"/>
            <a:ext cx="7772400"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2142068"/>
            <a:ext cx="7772400"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23712" y="5870576"/>
            <a:ext cx="1212173"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3D6A05B-E496-4129-95A8-42A97C2F086B}" type="datetimeFigureOut">
              <a:rPr lang="en-US" smtClean="0"/>
              <a:t>10/1/2022</a:t>
            </a:fld>
            <a:endParaRPr lang="en-US"/>
          </a:p>
        </p:txBody>
      </p:sp>
      <p:sp>
        <p:nvSpPr>
          <p:cNvPr id="5" name="Footer Placeholder 4"/>
          <p:cNvSpPr>
            <a:spLocks noGrp="1"/>
          </p:cNvSpPr>
          <p:nvPr>
            <p:ph type="ftr" sz="quarter" idx="3"/>
          </p:nvPr>
        </p:nvSpPr>
        <p:spPr>
          <a:xfrm>
            <a:off x="457200" y="5870576"/>
            <a:ext cx="5990311"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812085" y="5870576"/>
            <a:ext cx="417516"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96F67A2-9081-43F0-800C-447228872D4C}" type="slidenum">
              <a:rPr lang="en-US" smtClean="0"/>
              <a:t>‹#›</a:t>
            </a:fld>
            <a:endParaRPr lang="en-US"/>
          </a:p>
        </p:txBody>
      </p:sp>
    </p:spTree>
    <p:extLst>
      <p:ext uri="{BB962C8B-B14F-4D97-AF65-F5344CB8AC3E}">
        <p14:creationId xmlns:p14="http://schemas.microsoft.com/office/powerpoint/2010/main" val="357784904"/>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5261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2208362" y="981272"/>
            <a:ext cx="5342255" cy="15969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258792" y="379562"/>
            <a:ext cx="4856672" cy="461665"/>
          </a:xfrm>
          <a:prstGeom prst="rect">
            <a:avLst/>
          </a:prstGeom>
          <a:noFill/>
        </p:spPr>
        <p:txBody>
          <a:bodyPr wrap="square" rtlCol="0">
            <a:spAutoFit/>
          </a:bodyPr>
          <a:lstStyle/>
          <a:p>
            <a:r>
              <a:rPr lang="en-US" sz="2400" dirty="0"/>
              <a:t>If you were asked:</a:t>
            </a:r>
          </a:p>
        </p:txBody>
      </p:sp>
      <p:sp>
        <p:nvSpPr>
          <p:cNvPr id="4" name="TextBox 3"/>
          <p:cNvSpPr txBox="1"/>
          <p:nvPr/>
        </p:nvSpPr>
        <p:spPr>
          <a:xfrm>
            <a:off x="1311214" y="3433313"/>
            <a:ext cx="6711351" cy="1815882"/>
          </a:xfrm>
          <a:prstGeom prst="rect">
            <a:avLst/>
          </a:prstGeom>
          <a:noFill/>
        </p:spPr>
        <p:txBody>
          <a:bodyPr wrap="square" rtlCol="0">
            <a:spAutoFit/>
          </a:bodyPr>
          <a:lstStyle/>
          <a:p>
            <a:pPr marL="457200" indent="-457200">
              <a:buFont typeface="Wingdings" panose="05000000000000000000" pitchFamily="2" charset="2"/>
              <a:buChar char="ü"/>
            </a:pPr>
            <a:r>
              <a:rPr lang="en-US" sz="2800" dirty="0"/>
              <a:t>What would you list?</a:t>
            </a:r>
          </a:p>
          <a:p>
            <a:pPr marL="457200" indent="-457200">
              <a:buFont typeface="Wingdings" panose="05000000000000000000" pitchFamily="2" charset="2"/>
              <a:buChar char="ü"/>
            </a:pPr>
            <a:r>
              <a:rPr lang="en-US" sz="2800" dirty="0"/>
              <a:t>How do you know that you know that?</a:t>
            </a:r>
          </a:p>
          <a:p>
            <a:pPr marL="457200" indent="-457200">
              <a:buFont typeface="Wingdings" panose="05000000000000000000" pitchFamily="2" charset="2"/>
              <a:buChar char="ü"/>
            </a:pPr>
            <a:r>
              <a:rPr lang="en-US" sz="2800" dirty="0"/>
              <a:t>Do you really know it, or just think you know it?</a:t>
            </a:r>
          </a:p>
        </p:txBody>
      </p:sp>
    </p:spTree>
    <p:extLst>
      <p:ext uri="{BB962C8B-B14F-4D97-AF65-F5344CB8AC3E}">
        <p14:creationId xmlns:p14="http://schemas.microsoft.com/office/powerpoint/2010/main" val="41485872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open bible no background"/>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7765" y="-317509"/>
            <a:ext cx="3804249" cy="239482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5125" y="187406"/>
            <a:ext cx="6038490" cy="1754326"/>
          </a:xfrm>
          <a:prstGeom prst="rect">
            <a:avLst/>
          </a:prstGeom>
          <a:noFill/>
        </p:spPr>
        <p:txBody>
          <a:bodyPr wrap="square" rtlCol="0">
            <a:spAutoFit/>
          </a:bodyPr>
          <a:lstStyle/>
          <a:p>
            <a:pPr algn="ctr"/>
            <a:r>
              <a:rPr lang="en-US" sz="3600" dirty="0">
                <a:solidFill>
                  <a:srgbClr val="FFFF00"/>
                </a:solidFill>
              </a:rPr>
              <a:t>John in 1 John</a:t>
            </a:r>
          </a:p>
          <a:p>
            <a:pPr algn="ctr"/>
            <a:r>
              <a:rPr lang="en-US" sz="3600" dirty="0">
                <a:solidFill>
                  <a:srgbClr val="FFFF00"/>
                </a:solidFill>
              </a:rPr>
              <a:t>Addresses</a:t>
            </a:r>
          </a:p>
          <a:p>
            <a:pPr algn="ctr"/>
            <a:r>
              <a:rPr lang="en-US" sz="3600" dirty="0">
                <a:solidFill>
                  <a:srgbClr val="FFFF00"/>
                </a:solidFill>
              </a:rPr>
              <a:t>What We Can Really Know</a:t>
            </a:r>
          </a:p>
        </p:txBody>
      </p:sp>
      <p:sp>
        <p:nvSpPr>
          <p:cNvPr id="3" name="TextBox 2"/>
          <p:cNvSpPr txBox="1"/>
          <p:nvPr/>
        </p:nvSpPr>
        <p:spPr>
          <a:xfrm>
            <a:off x="1233578" y="2225614"/>
            <a:ext cx="7142672" cy="1384995"/>
          </a:xfrm>
          <a:prstGeom prst="rect">
            <a:avLst/>
          </a:prstGeom>
          <a:noFill/>
        </p:spPr>
        <p:txBody>
          <a:bodyPr wrap="square" rtlCol="0">
            <a:spAutoFit/>
          </a:bodyPr>
          <a:lstStyle/>
          <a:p>
            <a:pPr marL="285750" indent="-285750">
              <a:buFont typeface="Arial" panose="020B0604020202020204" pitchFamily="34" charset="0"/>
              <a:buChar char="•"/>
            </a:pPr>
            <a:r>
              <a:rPr lang="en-US" sz="2800" dirty="0"/>
              <a:t>Uses “We know” 13 times</a:t>
            </a:r>
          </a:p>
          <a:p>
            <a:pPr marL="285750" indent="-285750">
              <a:buFont typeface="Arial" panose="020B0604020202020204" pitchFamily="34" charset="0"/>
              <a:buChar char="•"/>
            </a:pPr>
            <a:r>
              <a:rPr lang="en-US" sz="2800" dirty="0"/>
              <a:t>Uses “know” at least 40 times</a:t>
            </a:r>
          </a:p>
          <a:p>
            <a:pPr marL="285750" indent="-285750">
              <a:buFont typeface="Arial" panose="020B0604020202020204" pitchFamily="34" charset="0"/>
              <a:buChar char="•"/>
            </a:pPr>
            <a:r>
              <a:rPr lang="en-US" sz="2800" dirty="0"/>
              <a:t>From two different words</a:t>
            </a:r>
          </a:p>
        </p:txBody>
      </p:sp>
      <p:graphicFrame>
        <p:nvGraphicFramePr>
          <p:cNvPr id="6" name="Table 5"/>
          <p:cNvGraphicFramePr>
            <a:graphicFrameLocks noGrp="1"/>
          </p:cNvGraphicFramePr>
          <p:nvPr>
            <p:extLst>
              <p:ext uri="{D42A27DB-BD31-4B8C-83A1-F6EECF244321}">
                <p14:modId xmlns:p14="http://schemas.microsoft.com/office/powerpoint/2010/main" val="379926628"/>
              </p:ext>
            </p:extLst>
          </p:nvPr>
        </p:nvGraphicFramePr>
        <p:xfrm>
          <a:off x="819510" y="3758905"/>
          <a:ext cx="7401465" cy="2984901"/>
        </p:xfrm>
        <a:graphic>
          <a:graphicData uri="http://schemas.openxmlformats.org/drawingml/2006/table">
            <a:tbl>
              <a:tblPr firstRow="1" bandRow="1">
                <a:tableStyleId>{5C22544A-7EE6-4342-B048-85BDC9FD1C3A}</a:tableStyleId>
              </a:tblPr>
              <a:tblGrid>
                <a:gridCol w="3705046">
                  <a:extLst>
                    <a:ext uri="{9D8B030D-6E8A-4147-A177-3AD203B41FA5}">
                      <a16:colId xmlns:a16="http://schemas.microsoft.com/office/drawing/2014/main" val="350874987"/>
                    </a:ext>
                  </a:extLst>
                </a:gridCol>
                <a:gridCol w="3696419">
                  <a:extLst>
                    <a:ext uri="{9D8B030D-6E8A-4147-A177-3AD203B41FA5}">
                      <a16:colId xmlns:a16="http://schemas.microsoft.com/office/drawing/2014/main" val="2027744826"/>
                    </a:ext>
                  </a:extLst>
                </a:gridCol>
              </a:tblGrid>
              <a:tr h="607461">
                <a:tc>
                  <a:txBody>
                    <a:bodyPr/>
                    <a:lstStyle/>
                    <a:p>
                      <a:pPr algn="ctr"/>
                      <a:r>
                        <a:rPr lang="en-US" sz="2400" i="1" dirty="0" err="1">
                          <a:effectLst>
                            <a:outerShdw blurRad="38100" dist="38100" dir="2700000" algn="tl">
                              <a:srgbClr val="000000">
                                <a:alpha val="43137"/>
                              </a:srgbClr>
                            </a:outerShdw>
                          </a:effectLst>
                        </a:rPr>
                        <a:t>Ginosko</a:t>
                      </a:r>
                      <a:endParaRPr lang="en-US" sz="2400" i="1" dirty="0">
                        <a:effectLst>
                          <a:outerShdw blurRad="38100" dist="38100" dir="2700000" algn="tl">
                            <a:srgbClr val="000000">
                              <a:alpha val="43137"/>
                            </a:srgbClr>
                          </a:outerShdw>
                        </a:effectLst>
                      </a:endParaRPr>
                    </a:p>
                  </a:txBody>
                  <a:tcPr/>
                </a:tc>
                <a:tc>
                  <a:txBody>
                    <a:bodyPr/>
                    <a:lstStyle/>
                    <a:p>
                      <a:pPr algn="ctr"/>
                      <a:r>
                        <a:rPr lang="en-US" sz="2400" i="1" dirty="0" err="1">
                          <a:effectLst>
                            <a:outerShdw blurRad="38100" dist="38100" dir="2700000" algn="tl">
                              <a:srgbClr val="000000">
                                <a:alpha val="43137"/>
                              </a:srgbClr>
                            </a:outerShdw>
                          </a:effectLst>
                        </a:rPr>
                        <a:t>Oida</a:t>
                      </a:r>
                      <a:endParaRPr lang="en-US" sz="2400" i="1" dirty="0">
                        <a:effectLst>
                          <a:outerShdw blurRad="38100" dist="38100" dir="2700000" algn="tl">
                            <a:srgbClr val="000000">
                              <a:alpha val="43137"/>
                            </a:srgbClr>
                          </a:outerShdw>
                        </a:effectLst>
                      </a:endParaRPr>
                    </a:p>
                  </a:txBody>
                  <a:tcPr/>
                </a:tc>
                <a:extLst>
                  <a:ext uri="{0D108BD9-81ED-4DB2-BD59-A6C34878D82A}">
                    <a16:rowId xmlns:a16="http://schemas.microsoft.com/office/drawing/2014/main" val="2579716621"/>
                  </a:ext>
                </a:extLst>
              </a:tr>
              <a:tr h="607461">
                <a:tc>
                  <a:txBody>
                    <a:bodyPr/>
                    <a:lstStyle/>
                    <a:p>
                      <a:pPr marL="342900" indent="-342900">
                        <a:buFont typeface="Arial" panose="020B0604020202020204" pitchFamily="34" charset="0"/>
                        <a:buChar char="•"/>
                      </a:pPr>
                      <a:r>
                        <a:rPr lang="en-US" sz="2400" dirty="0"/>
                        <a:t>Inception or progress in knowledge</a:t>
                      </a:r>
                    </a:p>
                  </a:txBody>
                  <a:tcPr/>
                </a:tc>
                <a:tc>
                  <a:txBody>
                    <a:bodyPr/>
                    <a:lstStyle/>
                    <a:p>
                      <a:pPr marL="342900" indent="-342900">
                        <a:buFont typeface="Arial" panose="020B0604020202020204" pitchFamily="34" charset="0"/>
                        <a:buChar char="•"/>
                      </a:pPr>
                      <a:r>
                        <a:rPr lang="en-US" sz="2400" dirty="0"/>
                        <a:t>Fullness of knowledge</a:t>
                      </a:r>
                    </a:p>
                  </a:txBody>
                  <a:tcPr/>
                </a:tc>
                <a:extLst>
                  <a:ext uri="{0D108BD9-81ED-4DB2-BD59-A6C34878D82A}">
                    <a16:rowId xmlns:a16="http://schemas.microsoft.com/office/drawing/2014/main" val="2817364150"/>
                  </a:ext>
                </a:extLst>
              </a:tr>
              <a:tr h="607461">
                <a:tc>
                  <a:txBody>
                    <a:bodyPr/>
                    <a:lstStyle/>
                    <a:p>
                      <a:pPr marL="342900" indent="-342900">
                        <a:buFont typeface="Arial" panose="020B0604020202020204" pitchFamily="34" charset="0"/>
                        <a:buChar char="•"/>
                      </a:pPr>
                      <a:r>
                        <a:rPr lang="en-US" sz="2400" dirty="0"/>
                        <a:t>Implies an active relation between</a:t>
                      </a:r>
                      <a:r>
                        <a:rPr lang="en-US" sz="2400" baseline="0" dirty="0"/>
                        <a:t> one who knows &amp; the person or thing known</a:t>
                      </a:r>
                      <a:endParaRPr lang="en-US" sz="2400" dirty="0"/>
                    </a:p>
                  </a:txBody>
                  <a:tcPr/>
                </a:tc>
                <a:tc>
                  <a:txBody>
                    <a:bodyPr/>
                    <a:lstStyle/>
                    <a:p>
                      <a:pPr marL="342900" indent="-342900">
                        <a:buFont typeface="Arial" panose="020B0604020202020204" pitchFamily="34" charset="0"/>
                        <a:buChar char="•"/>
                      </a:pPr>
                      <a:r>
                        <a:rPr lang="en-US" sz="2400" dirty="0"/>
                        <a:t>Expresses fact that the</a:t>
                      </a:r>
                      <a:r>
                        <a:rPr lang="en-US" sz="2400" baseline="0" dirty="0"/>
                        <a:t> object has come into the scope of the perception</a:t>
                      </a:r>
                      <a:endParaRPr lang="en-US" sz="2400" dirty="0"/>
                    </a:p>
                  </a:txBody>
                  <a:tcPr/>
                </a:tc>
                <a:extLst>
                  <a:ext uri="{0D108BD9-81ED-4DB2-BD59-A6C34878D82A}">
                    <a16:rowId xmlns:a16="http://schemas.microsoft.com/office/drawing/2014/main" val="3521931368"/>
                  </a:ext>
                </a:extLst>
              </a:tr>
            </a:tbl>
          </a:graphicData>
        </a:graphic>
      </p:graphicFrame>
      <p:sp>
        <p:nvSpPr>
          <p:cNvPr id="7" name="Oval 6"/>
          <p:cNvSpPr/>
          <p:nvPr/>
        </p:nvSpPr>
        <p:spPr>
          <a:xfrm>
            <a:off x="3726614" y="3758905"/>
            <a:ext cx="1656272" cy="597435"/>
          </a:xfrm>
          <a:prstGeom prst="ellipse">
            <a:avLst/>
          </a:prstGeo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W. E. Vine</a:t>
            </a:r>
          </a:p>
        </p:txBody>
      </p:sp>
    </p:spTree>
    <p:extLst>
      <p:ext uri="{BB962C8B-B14F-4D97-AF65-F5344CB8AC3E}">
        <p14:creationId xmlns:p14="http://schemas.microsoft.com/office/powerpoint/2010/main" val="3562366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open bible no background"/>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7765" y="-317509"/>
            <a:ext cx="3804249" cy="239482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5125" y="187406"/>
            <a:ext cx="6038490" cy="1200329"/>
          </a:xfrm>
          <a:prstGeom prst="rect">
            <a:avLst/>
          </a:prstGeom>
          <a:noFill/>
        </p:spPr>
        <p:txBody>
          <a:bodyPr wrap="square" rtlCol="0">
            <a:spAutoFit/>
          </a:bodyPr>
          <a:lstStyle/>
          <a:p>
            <a:pPr algn="ctr"/>
            <a:r>
              <a:rPr lang="en-US" sz="3600" dirty="0">
                <a:solidFill>
                  <a:srgbClr val="FFFF00"/>
                </a:solidFill>
              </a:rPr>
              <a:t>Emphasis on Knowledge</a:t>
            </a:r>
          </a:p>
          <a:p>
            <a:pPr algn="ctr"/>
            <a:r>
              <a:rPr lang="en-US" sz="3600" dirty="0">
                <a:solidFill>
                  <a:srgbClr val="FFFF00"/>
                </a:solidFill>
              </a:rPr>
              <a:t>To Combat Gnostic Error</a:t>
            </a:r>
          </a:p>
        </p:txBody>
      </p:sp>
      <p:sp>
        <p:nvSpPr>
          <p:cNvPr id="3" name="TextBox 2"/>
          <p:cNvSpPr txBox="1"/>
          <p:nvPr/>
        </p:nvSpPr>
        <p:spPr>
          <a:xfrm>
            <a:off x="577969" y="1892650"/>
            <a:ext cx="8039819" cy="3200876"/>
          </a:xfrm>
          <a:prstGeom prst="rect">
            <a:avLst/>
          </a:prstGeom>
          <a:noFill/>
        </p:spPr>
        <p:txBody>
          <a:bodyPr wrap="square" rtlCol="0">
            <a:spAutoFit/>
          </a:bodyPr>
          <a:lstStyle/>
          <a:p>
            <a:pPr marL="285750" indent="-285750">
              <a:buFont typeface="Arial" panose="020B0604020202020204" pitchFamily="34" charset="0"/>
              <a:buChar char="•"/>
            </a:pPr>
            <a:r>
              <a:rPr lang="en-US" sz="2800" dirty="0"/>
              <a:t>Called “Gnostics” because claimed superior knowledge</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2800" dirty="0"/>
              <a:t>“This knowledge (</a:t>
            </a:r>
            <a:r>
              <a:rPr lang="en-US" sz="2800" i="1" dirty="0"/>
              <a:t>gnosis</a:t>
            </a:r>
            <a:r>
              <a:rPr lang="en-US" sz="2800" dirty="0"/>
              <a:t>) became the center of their distinctive beliefs and lifestyle.” (King, </a:t>
            </a:r>
            <a:r>
              <a:rPr lang="en-US" sz="2400" i="1" dirty="0"/>
              <a:t>xx</a:t>
            </a:r>
            <a:r>
              <a:rPr lang="en-US" sz="2800" dirty="0"/>
              <a:t>)</a:t>
            </a:r>
          </a:p>
          <a:p>
            <a:pPr marL="285750" indent="-285750">
              <a:buFont typeface="Arial" panose="020B0604020202020204" pitchFamily="34" charset="0"/>
              <a:buChar char="•"/>
            </a:pPr>
            <a:endParaRPr lang="en-US" sz="800" dirty="0"/>
          </a:p>
          <a:p>
            <a:pPr marL="800100" lvl="1" indent="-342900">
              <a:buFont typeface="Wingdings" panose="05000000000000000000" pitchFamily="2" charset="2"/>
              <a:buChar char="ü"/>
            </a:pPr>
            <a:r>
              <a:rPr lang="en-US" sz="2400" i="1" dirty="0"/>
              <a:t>Salvation comes by this spiritual enlightenment</a:t>
            </a:r>
          </a:p>
          <a:p>
            <a:pPr marL="800100" lvl="1" indent="-342900">
              <a:buFont typeface="Wingdings" panose="05000000000000000000" pitchFamily="2" charset="2"/>
              <a:buChar char="ü"/>
            </a:pPr>
            <a:r>
              <a:rPr lang="en-US" sz="2400" i="1" dirty="0"/>
              <a:t>Released from normal rules of society </a:t>
            </a:r>
          </a:p>
          <a:p>
            <a:pPr marL="800100" lvl="1" indent="-342900">
              <a:buFont typeface="Wingdings" panose="05000000000000000000" pitchFamily="2" charset="2"/>
              <a:buChar char="ü"/>
            </a:pPr>
            <a:r>
              <a:rPr lang="en-US" sz="2400" i="1" dirty="0"/>
              <a:t>Can be righteous without doing righteousness</a:t>
            </a:r>
          </a:p>
        </p:txBody>
      </p:sp>
    </p:spTree>
    <p:extLst>
      <p:ext uri="{BB962C8B-B14F-4D97-AF65-F5344CB8AC3E}">
        <p14:creationId xmlns:p14="http://schemas.microsoft.com/office/powerpoint/2010/main" val="7421374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open bible no background"/>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7765" y="-317509"/>
            <a:ext cx="3804249" cy="239482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5125" y="187406"/>
            <a:ext cx="6038490" cy="1754326"/>
          </a:xfrm>
          <a:prstGeom prst="rect">
            <a:avLst/>
          </a:prstGeom>
          <a:noFill/>
        </p:spPr>
        <p:txBody>
          <a:bodyPr wrap="square" rtlCol="0">
            <a:spAutoFit/>
          </a:bodyPr>
          <a:lstStyle/>
          <a:p>
            <a:pPr algn="ctr"/>
            <a:r>
              <a:rPr lang="en-US" sz="3600" dirty="0">
                <a:solidFill>
                  <a:srgbClr val="FFFF00"/>
                </a:solidFill>
              </a:rPr>
              <a:t>Point John is Making:</a:t>
            </a:r>
          </a:p>
          <a:p>
            <a:pPr algn="ctr"/>
            <a:r>
              <a:rPr lang="en-US" sz="3600" dirty="0">
                <a:solidFill>
                  <a:srgbClr val="FFFF00"/>
                </a:solidFill>
              </a:rPr>
              <a:t>Certainty of Faith &amp; Hope</a:t>
            </a:r>
          </a:p>
          <a:p>
            <a:pPr algn="ctr"/>
            <a:r>
              <a:rPr lang="en-US" sz="3600" dirty="0">
                <a:solidFill>
                  <a:srgbClr val="FFFF00"/>
                </a:solidFill>
              </a:rPr>
              <a:t>To Assure</a:t>
            </a:r>
          </a:p>
        </p:txBody>
      </p:sp>
      <p:sp>
        <p:nvSpPr>
          <p:cNvPr id="5" name="TextBox 4"/>
          <p:cNvSpPr txBox="1"/>
          <p:nvPr/>
        </p:nvSpPr>
        <p:spPr>
          <a:xfrm>
            <a:off x="1130061" y="4217347"/>
            <a:ext cx="7151298" cy="2308324"/>
          </a:xfrm>
          <a:prstGeom prst="rect">
            <a:avLst/>
          </a:prstGeom>
          <a:noFill/>
          <a:ln>
            <a:solidFill>
              <a:schemeClr val="tx1"/>
            </a:solidFill>
          </a:ln>
        </p:spPr>
        <p:txBody>
          <a:bodyPr wrap="square" rtlCol="0">
            <a:spAutoFit/>
          </a:bodyPr>
          <a:lstStyle/>
          <a:p>
            <a:r>
              <a:rPr lang="en-US" sz="2400" dirty="0">
                <a:latin typeface="Arial Narrow" panose="020B0606020202030204" pitchFamily="34" charset="0"/>
              </a:rPr>
              <a:t>“Whereas the Gospel of John was written to create faith and so confer life (cf. John 20:31), the First Epistle was penned to give certainty of faith and possession of eternal life…It is apparent that he is writing to assure disciples who have been caused to question their salvation by opponents who seem very sure of themselves in their heterodoxy” (King, xxi).</a:t>
            </a:r>
          </a:p>
        </p:txBody>
      </p:sp>
      <p:sp>
        <p:nvSpPr>
          <p:cNvPr id="6" name="TextBox 5"/>
          <p:cNvSpPr txBox="1"/>
          <p:nvPr/>
        </p:nvSpPr>
        <p:spPr>
          <a:xfrm>
            <a:off x="1130061" y="2077318"/>
            <a:ext cx="7125419" cy="1938992"/>
          </a:xfrm>
          <a:prstGeom prst="rect">
            <a:avLst/>
          </a:prstGeom>
          <a:noFill/>
          <a:ln>
            <a:solidFill>
              <a:schemeClr val="tx1"/>
            </a:solidFill>
          </a:ln>
        </p:spPr>
        <p:txBody>
          <a:bodyPr wrap="square" rtlCol="0">
            <a:spAutoFit/>
          </a:bodyPr>
          <a:lstStyle/>
          <a:p>
            <a:pPr algn="ctr"/>
            <a:r>
              <a:rPr lang="en-US" sz="2400" dirty="0">
                <a:solidFill>
                  <a:srgbClr val="FFFF00"/>
                </a:solidFill>
                <a:latin typeface="Arial Narrow" panose="020B0606020202030204" pitchFamily="34" charset="0"/>
              </a:rPr>
              <a:t>1 John 5:13</a:t>
            </a:r>
          </a:p>
          <a:p>
            <a:r>
              <a:rPr lang="en-US" sz="2400" dirty="0">
                <a:latin typeface="Arial Narrow" panose="020B0606020202030204" pitchFamily="34" charset="0"/>
              </a:rPr>
              <a:t>“These things I have written to you who believe in the name of the Son of God, that you may know that you have eternal life, and that you may </a:t>
            </a:r>
            <a:r>
              <a:rPr lang="en-US" sz="2400" i="1" dirty="0">
                <a:latin typeface="Arial Narrow" panose="020B0606020202030204" pitchFamily="34" charset="0"/>
              </a:rPr>
              <a:t>continue to</a:t>
            </a:r>
            <a:r>
              <a:rPr lang="en-US" sz="2400" dirty="0">
                <a:latin typeface="Arial Narrow" panose="020B0606020202030204" pitchFamily="34" charset="0"/>
              </a:rPr>
              <a:t> believe in the name of the Son of God.”</a:t>
            </a:r>
          </a:p>
        </p:txBody>
      </p:sp>
    </p:spTree>
    <p:extLst>
      <p:ext uri="{BB962C8B-B14F-4D97-AF65-F5344CB8AC3E}">
        <p14:creationId xmlns:p14="http://schemas.microsoft.com/office/powerpoint/2010/main" val="4123639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088169" y="1820173"/>
            <a:ext cx="6980033" cy="20864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1165807" y="4511614"/>
            <a:ext cx="6575832" cy="523220"/>
          </a:xfrm>
          <a:prstGeom prst="rect">
            <a:avLst/>
          </a:prstGeom>
          <a:noFill/>
        </p:spPr>
        <p:txBody>
          <a:bodyPr wrap="square" rtlCol="0">
            <a:spAutoFit/>
          </a:bodyPr>
          <a:lstStyle/>
          <a:p>
            <a:pPr algn="ctr"/>
            <a:r>
              <a:rPr lang="en-US" sz="2800" i="1" dirty="0">
                <a:effectLst>
                  <a:outerShdw blurRad="38100" dist="38100" dir="2700000" algn="tl">
                    <a:srgbClr val="000000">
                      <a:alpha val="43137"/>
                    </a:srgbClr>
                  </a:outerShdw>
                </a:effectLst>
                <a:latin typeface="Arial Rounded MT Bold" panose="020F0704030504030204" pitchFamily="34" charset="0"/>
              </a:rPr>
              <a:t>Things We Can Know From 1 John</a:t>
            </a:r>
          </a:p>
        </p:txBody>
      </p:sp>
    </p:spTree>
    <p:extLst>
      <p:ext uri="{BB962C8B-B14F-4D97-AF65-F5344CB8AC3E}">
        <p14:creationId xmlns:p14="http://schemas.microsoft.com/office/powerpoint/2010/main" val="27907202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1032387" y="2605548"/>
            <a:ext cx="7384026" cy="584775"/>
          </a:xfrm>
          <a:prstGeom prst="rect">
            <a:avLst/>
          </a:prstGeom>
          <a:noFill/>
        </p:spPr>
        <p:txBody>
          <a:bodyPr wrap="square" rtlCol="0">
            <a:spAutoFit/>
          </a:bodyPr>
          <a:lstStyle/>
          <a:p>
            <a:pPr marL="571500" indent="-571500">
              <a:buFont typeface="+mj-lt"/>
              <a:buAutoNum type="romanUcPeriod"/>
            </a:pPr>
            <a:r>
              <a:rPr lang="en-US" sz="3200" dirty="0">
                <a:latin typeface="Arial Rounded MT Bold" panose="020F0704030504030204" pitchFamily="34" charset="0"/>
              </a:rPr>
              <a:t>Know the Truth</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
        <p:nvSpPr>
          <p:cNvPr id="5" name="TextBox 4"/>
          <p:cNvSpPr txBox="1"/>
          <p:nvPr/>
        </p:nvSpPr>
        <p:spPr>
          <a:xfrm>
            <a:off x="-4917" y="3525002"/>
            <a:ext cx="9144000" cy="984885"/>
          </a:xfrm>
          <a:prstGeom prst="rect">
            <a:avLst/>
          </a:prstGeom>
          <a:noFill/>
        </p:spPr>
        <p:txBody>
          <a:bodyPr wrap="square" rtlCol="0">
            <a:spAutoFit/>
          </a:bodyPr>
          <a:lstStyle/>
          <a:p>
            <a:pPr algn="ctr"/>
            <a:r>
              <a:rPr lang="en-US" sz="2400" dirty="0">
                <a:latin typeface="Arial Narrow" panose="020B0606020202030204" pitchFamily="34" charset="0"/>
              </a:rPr>
              <a:t>God has always given a standard by which to determine God’s will</a:t>
            </a:r>
          </a:p>
          <a:p>
            <a:pPr algn="ctr"/>
            <a:endParaRPr lang="en-US" sz="1000" dirty="0">
              <a:latin typeface="Arial Narrow" panose="020B0606020202030204" pitchFamily="34" charset="0"/>
            </a:endParaRPr>
          </a:p>
          <a:p>
            <a:pPr algn="ctr"/>
            <a:r>
              <a:rPr lang="en-US" sz="2400" dirty="0">
                <a:latin typeface="Arial Narrow" panose="020B0606020202030204" pitchFamily="34" charset="0"/>
              </a:rPr>
              <a:t>Example: </a:t>
            </a:r>
            <a:r>
              <a:rPr lang="en-US" sz="2400" dirty="0" err="1">
                <a:latin typeface="Arial Narrow" panose="020B0606020202030204" pitchFamily="34" charset="0"/>
              </a:rPr>
              <a:t>Urim</a:t>
            </a:r>
            <a:r>
              <a:rPr lang="en-US" sz="2400" dirty="0">
                <a:latin typeface="Arial Narrow" panose="020B0606020202030204" pitchFamily="34" charset="0"/>
              </a:rPr>
              <a:t> and </a:t>
            </a:r>
            <a:r>
              <a:rPr lang="en-US" sz="2400" dirty="0" err="1">
                <a:latin typeface="Arial Narrow" panose="020B0606020202030204" pitchFamily="34" charset="0"/>
              </a:rPr>
              <a:t>Thummin</a:t>
            </a:r>
            <a:r>
              <a:rPr lang="en-US" sz="2400" dirty="0">
                <a:latin typeface="Arial Narrow" panose="020B0606020202030204" pitchFamily="34" charset="0"/>
              </a:rPr>
              <a:t> (Exo. 28:30; Num. 27:21; 1 Sam. 28:6)</a:t>
            </a:r>
          </a:p>
        </p:txBody>
      </p:sp>
    </p:spTree>
    <p:extLst>
      <p:ext uri="{BB962C8B-B14F-4D97-AF65-F5344CB8AC3E}">
        <p14:creationId xmlns:p14="http://schemas.microsoft.com/office/powerpoint/2010/main" val="34214936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737" y="362682"/>
            <a:ext cx="7016055" cy="584775"/>
          </a:xfrm>
          <a:prstGeom prst="rect">
            <a:avLst/>
          </a:prstGeom>
          <a:solidFill>
            <a:srgbClr val="C00000"/>
          </a:solidFill>
          <a:ln>
            <a:solidFill>
              <a:schemeClr val="tx1"/>
            </a:solidFill>
          </a:ln>
        </p:spPr>
        <p:txBody>
          <a:bodyPr wrap="square" rtlCol="0">
            <a:spAutoFit/>
          </a:bodyPr>
          <a:lstStyle/>
          <a:p>
            <a:pPr marL="571500" indent="-571500" algn="ctr">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the Truth</a:t>
            </a:r>
          </a:p>
        </p:txBody>
      </p:sp>
      <p:pic>
        <p:nvPicPr>
          <p:cNvPr id="3"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7225224" y="407787"/>
            <a:ext cx="1769887" cy="52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p:cNvSpPr txBox="1"/>
          <p:nvPr/>
        </p:nvSpPr>
        <p:spPr>
          <a:xfrm>
            <a:off x="4572000" y="1138686"/>
            <a:ext cx="4477114" cy="369332"/>
          </a:xfrm>
          <a:prstGeom prst="rect">
            <a:avLst/>
          </a:prstGeom>
          <a:solidFill>
            <a:schemeClr val="tx1"/>
          </a:solidFill>
          <a:ln>
            <a:solidFill>
              <a:srgbClr val="C00000"/>
            </a:solidFill>
          </a:ln>
        </p:spPr>
        <p:txBody>
          <a:bodyPr wrap="square" rtlCol="0">
            <a:spAutoFit/>
          </a:bodyPr>
          <a:lstStyle/>
          <a:p>
            <a:pPr algn="ctr"/>
            <a:r>
              <a:rPr lang="en-US" b="1" dirty="0">
                <a:solidFill>
                  <a:srgbClr val="C00000"/>
                </a:solidFill>
              </a:rPr>
              <a:t>1 John 2:20, 21; 4:6</a:t>
            </a:r>
          </a:p>
        </p:txBody>
      </p:sp>
      <p:sp>
        <p:nvSpPr>
          <p:cNvPr id="6" name="TextBox 5"/>
          <p:cNvSpPr txBox="1"/>
          <p:nvPr/>
        </p:nvSpPr>
        <p:spPr>
          <a:xfrm>
            <a:off x="448574" y="1794294"/>
            <a:ext cx="8546537" cy="3908762"/>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anose="020B0606020202030204" pitchFamily="34" charset="0"/>
              </a:rPr>
              <a:t>By those with miraculous gifts </a:t>
            </a:r>
            <a:r>
              <a:rPr lang="en-US" sz="2800" dirty="0">
                <a:latin typeface="Arial Narrow" panose="020B0606020202030204" pitchFamily="34" charset="0"/>
              </a:rPr>
              <a:t>(2:20-21)</a:t>
            </a:r>
          </a:p>
          <a:p>
            <a:pPr marL="971550" lvl="1" indent="-514350">
              <a:buFont typeface="+mj-lt"/>
              <a:buAutoNum type="arabicPeriod"/>
            </a:pPr>
            <a:r>
              <a:rPr lang="en-US" sz="2400" i="1" dirty="0">
                <a:latin typeface="Arial Narrow" panose="020B0606020202030204" pitchFamily="34" charset="0"/>
              </a:rPr>
              <a:t>Probably refers to the discerning of spirits (1 Cor. 12:10)</a:t>
            </a:r>
          </a:p>
          <a:p>
            <a:pPr marL="971550" lvl="1" indent="-514350">
              <a:buFont typeface="+mj-lt"/>
              <a:buAutoNum type="arabicPeriod"/>
            </a:pPr>
            <a:r>
              <a:rPr lang="en-US" sz="2400" i="1" dirty="0">
                <a:latin typeface="Arial Narrow" panose="020B0606020202030204" pitchFamily="34" charset="0"/>
              </a:rPr>
              <a:t>Compare v. 27</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By revelation of the apostles </a:t>
            </a:r>
            <a:r>
              <a:rPr lang="en-US" sz="2800" dirty="0">
                <a:latin typeface="Arial Narrow" panose="020B0606020202030204" pitchFamily="34" charset="0"/>
              </a:rPr>
              <a:t>(4:6)</a:t>
            </a:r>
          </a:p>
          <a:p>
            <a:pPr marL="971550" lvl="1" indent="-514350">
              <a:buFont typeface="+mj-lt"/>
              <a:buAutoNum type="arabicPeriod"/>
            </a:pPr>
            <a:r>
              <a:rPr lang="en-US" sz="2400" i="1" dirty="0">
                <a:latin typeface="Arial Narrow" panose="020B0606020202030204" pitchFamily="34" charset="0"/>
              </a:rPr>
              <a:t>This is how we test the teacher (v. 1)</a:t>
            </a:r>
          </a:p>
          <a:p>
            <a:pPr marL="971550" lvl="1" indent="-514350">
              <a:buFont typeface="+mj-lt"/>
              <a:buAutoNum type="arabicPeriod"/>
            </a:pPr>
            <a:r>
              <a:rPr lang="en-US" sz="2400" i="1" dirty="0">
                <a:latin typeface="Arial Narrow" panose="020B0606020202030204" pitchFamily="34" charset="0"/>
              </a:rPr>
              <a:t>If agrees with apostles is true – if not, error!</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Assured: I can know the truth on any Bible matter</a:t>
            </a:r>
          </a:p>
          <a:p>
            <a:pPr marL="971550" lvl="1" indent="-514350">
              <a:buFont typeface="+mj-lt"/>
              <a:buAutoNum type="arabicPeriod"/>
            </a:pPr>
            <a:r>
              <a:rPr lang="en-US" sz="2400" i="1" dirty="0">
                <a:latin typeface="Arial Narrow" panose="020B0606020202030204" pitchFamily="34" charset="0"/>
              </a:rPr>
              <a:t>No wondering “who is right?”</a:t>
            </a:r>
          </a:p>
          <a:p>
            <a:pPr marL="971550" lvl="1" indent="-514350">
              <a:buFont typeface="+mj-lt"/>
              <a:buAutoNum type="arabicPeriod"/>
            </a:pPr>
            <a:r>
              <a:rPr lang="en-US" sz="2400" i="1" dirty="0">
                <a:latin typeface="Arial Narrow" panose="020B0606020202030204" pitchFamily="34" charset="0"/>
              </a:rPr>
              <a:t>Not require some special gift or talent</a:t>
            </a:r>
            <a:endParaRPr lang="en-US" sz="2800" i="1" dirty="0">
              <a:latin typeface="Arial Narrow" panose="020B0606020202030204" pitchFamily="34" charset="0"/>
            </a:endParaRPr>
          </a:p>
        </p:txBody>
      </p:sp>
    </p:spTree>
    <p:extLst>
      <p:ext uri="{BB962C8B-B14F-4D97-AF65-F5344CB8AC3E}">
        <p14:creationId xmlns:p14="http://schemas.microsoft.com/office/powerpoint/2010/main" val="1476685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1000"/>
                                        <p:tgtEl>
                                          <p:spTgt spid="6">
                                            <p:txEl>
                                              <p:pRg st="6" end="6"/>
                                            </p:txEl>
                                          </p:spTgt>
                                        </p:tgtEl>
                                      </p:cBhvr>
                                    </p:animEffect>
                                    <p:anim calcmode="lin" valueType="num">
                                      <p:cBhvr>
                                        <p:cTn id="3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1000"/>
                                        <p:tgtEl>
                                          <p:spTgt spid="6">
                                            <p:txEl>
                                              <p:pRg st="8" end="8"/>
                                            </p:txEl>
                                          </p:spTgt>
                                        </p:tgtEl>
                                      </p:cBhvr>
                                    </p:animEffect>
                                    <p:anim calcmode="lin" valueType="num">
                                      <p:cBhvr>
                                        <p:cTn id="43"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fade">
                                      <p:cBhvr>
                                        <p:cTn id="49" dur="1000"/>
                                        <p:tgtEl>
                                          <p:spTgt spid="6">
                                            <p:txEl>
                                              <p:pRg st="9" end="9"/>
                                            </p:txEl>
                                          </p:spTgt>
                                        </p:tgtEl>
                                      </p:cBhvr>
                                    </p:animEffect>
                                    <p:anim calcmode="lin" valueType="num">
                                      <p:cBhvr>
                                        <p:cTn id="50"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10" end="10"/>
                                            </p:txEl>
                                          </p:spTgt>
                                        </p:tgtEl>
                                        <p:attrNameLst>
                                          <p:attrName>style.visibility</p:attrName>
                                        </p:attrNameLst>
                                      </p:cBhvr>
                                      <p:to>
                                        <p:strVal val="visible"/>
                                      </p:to>
                                    </p:set>
                                    <p:animEffect transition="in" filter="fade">
                                      <p:cBhvr>
                                        <p:cTn id="56" dur="1000"/>
                                        <p:tgtEl>
                                          <p:spTgt spid="6">
                                            <p:txEl>
                                              <p:pRg st="10" end="10"/>
                                            </p:txEl>
                                          </p:spTgt>
                                        </p:tgtEl>
                                      </p:cBhvr>
                                    </p:animEffect>
                                    <p:anim calcmode="lin" valueType="num">
                                      <p:cBhvr>
                                        <p:cTn id="57"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1032387" y="2605548"/>
            <a:ext cx="7384026" cy="1077218"/>
          </a:xfrm>
          <a:prstGeom prst="rect">
            <a:avLst/>
          </a:prstGeom>
          <a:noFill/>
        </p:spPr>
        <p:txBody>
          <a:bodyPr wrap="square" rtlCol="0">
            <a:spAutoFit/>
          </a:bodyPr>
          <a:lstStyle/>
          <a:p>
            <a:pPr marL="571500" indent="-571500">
              <a:buFont typeface="+mj-lt"/>
              <a:buAutoNum type="romanUcPeriod"/>
            </a:pPr>
            <a:r>
              <a:rPr lang="en-US" sz="3200" dirty="0">
                <a:latin typeface="Arial Rounded MT Bold" panose="020F0704030504030204" pitchFamily="34" charset="0"/>
              </a:rPr>
              <a:t>Know the Truth</a:t>
            </a:r>
          </a:p>
          <a:p>
            <a:pPr marL="571500" indent="-571500">
              <a:buFont typeface="+mj-lt"/>
              <a:buAutoNum type="romanUcPeriod"/>
            </a:pPr>
            <a:r>
              <a:rPr lang="en-US" sz="3200" dirty="0">
                <a:latin typeface="Arial Rounded MT Bold" panose="020F0704030504030204" pitchFamily="34" charset="0"/>
              </a:rPr>
              <a:t>Know We Have a Savior</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Tree>
    <p:extLst>
      <p:ext uri="{BB962C8B-B14F-4D97-AF65-F5344CB8AC3E}">
        <p14:creationId xmlns:p14="http://schemas.microsoft.com/office/powerpoint/2010/main" val="3494044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113" y="371303"/>
            <a:ext cx="7024679" cy="584775"/>
          </a:xfrm>
          <a:prstGeom prst="rect">
            <a:avLst/>
          </a:prstGeom>
          <a:solidFill>
            <a:srgbClr val="C00000"/>
          </a:solidFill>
          <a:ln>
            <a:solidFill>
              <a:schemeClr val="tx1"/>
            </a:solidFill>
          </a:ln>
        </p:spPr>
        <p:txBody>
          <a:bodyPr wrap="square" rtlCol="0">
            <a:spAutoFit/>
          </a:bodyPr>
          <a:lstStyle/>
          <a:p>
            <a:pPr marL="571500" indent="-571500" algn="ctr">
              <a:buFont typeface="+mj-lt"/>
              <a:buAutoNum type="romanUcPeriod" startAt="2"/>
            </a:pPr>
            <a:r>
              <a:rPr lang="en-US" sz="3200" dirty="0">
                <a:effectLst>
                  <a:outerShdw blurRad="38100" dist="38100" dir="2700000" algn="tl">
                    <a:srgbClr val="000000">
                      <a:alpha val="43137"/>
                    </a:srgbClr>
                  </a:outerShdw>
                </a:effectLst>
                <a:latin typeface="Arial Rounded MT Bold" panose="020F0704030504030204" pitchFamily="34" charset="0"/>
              </a:rPr>
              <a:t>Know We Have a Savior</a:t>
            </a:r>
          </a:p>
        </p:txBody>
      </p:sp>
      <p:pic>
        <p:nvPicPr>
          <p:cNvPr id="3"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7225224" y="407787"/>
            <a:ext cx="1769887" cy="52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p:cNvSpPr txBox="1"/>
          <p:nvPr/>
        </p:nvSpPr>
        <p:spPr>
          <a:xfrm>
            <a:off x="4572000" y="1138686"/>
            <a:ext cx="4477114" cy="369332"/>
          </a:xfrm>
          <a:prstGeom prst="rect">
            <a:avLst/>
          </a:prstGeom>
          <a:solidFill>
            <a:schemeClr val="tx1"/>
          </a:solidFill>
          <a:ln>
            <a:solidFill>
              <a:srgbClr val="C00000"/>
            </a:solidFill>
          </a:ln>
        </p:spPr>
        <p:txBody>
          <a:bodyPr wrap="square" rtlCol="0">
            <a:spAutoFit/>
          </a:bodyPr>
          <a:lstStyle/>
          <a:p>
            <a:pPr algn="ctr"/>
            <a:r>
              <a:rPr lang="en-US" b="1" dirty="0">
                <a:solidFill>
                  <a:srgbClr val="C00000"/>
                </a:solidFill>
              </a:rPr>
              <a:t>1 John 3:5; 5:20</a:t>
            </a:r>
          </a:p>
        </p:txBody>
      </p:sp>
      <p:sp>
        <p:nvSpPr>
          <p:cNvPr id="5" name="TextBox 4"/>
          <p:cNvSpPr txBox="1"/>
          <p:nvPr/>
        </p:nvSpPr>
        <p:spPr>
          <a:xfrm>
            <a:off x="448574" y="1794294"/>
            <a:ext cx="8546537" cy="3600986"/>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anose="020B0606020202030204" pitchFamily="34" charset="0"/>
              </a:rPr>
              <a:t>Know the Son of God has come </a:t>
            </a:r>
            <a:r>
              <a:rPr lang="en-US" sz="2800" dirty="0">
                <a:latin typeface="Arial Narrow" panose="020B0606020202030204" pitchFamily="34" charset="0"/>
              </a:rPr>
              <a:t>(5:20)</a:t>
            </a:r>
          </a:p>
          <a:p>
            <a:pPr marL="971550" lvl="1" indent="-514350">
              <a:buFont typeface="+mj-lt"/>
              <a:buAutoNum type="arabicPeriod"/>
            </a:pPr>
            <a:r>
              <a:rPr lang="en-US" sz="2400" i="1" dirty="0">
                <a:latin typeface="Arial Narrow" panose="020B0606020202030204" pitchFamily="34" charset="0"/>
              </a:rPr>
              <a:t>Know that deity was manifest in flesh (John 1:1, 14)</a:t>
            </a:r>
          </a:p>
          <a:p>
            <a:pPr marL="971550" lvl="1" indent="-514350">
              <a:buFont typeface="+mj-lt"/>
              <a:buAutoNum type="arabicPeriod"/>
            </a:pPr>
            <a:r>
              <a:rPr lang="en-US" sz="2400" i="1" dirty="0">
                <a:latin typeface="Arial Narrow" panose="020B0606020202030204" pitchFamily="34" charset="0"/>
              </a:rPr>
              <a:t>Know that Jesus is the Son of God by res. (Rom. 1:4)</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he was manifest to take away our sins </a:t>
            </a:r>
            <a:r>
              <a:rPr lang="en-US" sz="2800" dirty="0">
                <a:latin typeface="Arial Narrow" panose="020B0606020202030204" pitchFamily="34" charset="0"/>
              </a:rPr>
              <a:t>(3:5)</a:t>
            </a:r>
          </a:p>
          <a:p>
            <a:pPr marL="971550" lvl="1" indent="-514350">
              <a:buFont typeface="+mj-lt"/>
              <a:buAutoNum type="arabicPeriod"/>
            </a:pPr>
            <a:r>
              <a:rPr lang="en-US" sz="2400" i="1" dirty="0">
                <a:latin typeface="Arial Narrow" panose="020B0606020202030204" pitchFamily="34" charset="0"/>
              </a:rPr>
              <a:t>Came into the world to save sinners (1 Tim. 1:15)</a:t>
            </a:r>
          </a:p>
          <a:p>
            <a:pPr marL="971550" lvl="1" indent="-514350">
              <a:buFont typeface="+mj-lt"/>
              <a:buAutoNum type="arabicPeriod"/>
            </a:pPr>
            <a:r>
              <a:rPr lang="en-US" sz="2400" i="1" dirty="0">
                <a:latin typeface="Arial Narrow" panose="020B0606020202030204" pitchFamily="34" charset="0"/>
              </a:rPr>
              <a:t>Become flesh that he might die as a sacrifice (Heb. 2:14-15)</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Assured: That we have a savior that takes away our sin – we have hope</a:t>
            </a:r>
            <a:endParaRPr lang="en-US" sz="2800" i="1" dirty="0">
              <a:latin typeface="Arial Narrow" panose="020B0606020202030204" pitchFamily="34" charset="0"/>
            </a:endParaRPr>
          </a:p>
        </p:txBody>
      </p:sp>
    </p:spTree>
    <p:extLst>
      <p:ext uri="{BB962C8B-B14F-4D97-AF65-F5344CB8AC3E}">
        <p14:creationId xmlns:p14="http://schemas.microsoft.com/office/powerpoint/2010/main" val="35624999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1000"/>
                                        <p:tgtEl>
                                          <p:spTgt spid="5">
                                            <p:txEl>
                                              <p:pRg st="8" end="8"/>
                                            </p:txEl>
                                          </p:spTgt>
                                        </p:tgtEl>
                                      </p:cBhvr>
                                    </p:animEffect>
                                    <p:anim calcmode="lin" valueType="num">
                                      <p:cBhvr>
                                        <p:cTn id="43"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1032387" y="2605548"/>
            <a:ext cx="7384026" cy="1569660"/>
          </a:xfrm>
          <a:prstGeom prst="rect">
            <a:avLst/>
          </a:prstGeom>
          <a:noFill/>
        </p:spPr>
        <p:txBody>
          <a:bodyPr wrap="square" rtlCol="0">
            <a:spAutoFit/>
          </a:bodyPr>
          <a:lstStyle/>
          <a:p>
            <a:pPr marL="571500" indent="-571500">
              <a:buFont typeface="+mj-lt"/>
              <a:buAutoNum type="romanUcPeriod"/>
            </a:pPr>
            <a:r>
              <a:rPr lang="en-US" sz="3200" dirty="0">
                <a:latin typeface="Arial Rounded MT Bold" panose="020F0704030504030204" pitchFamily="34" charset="0"/>
              </a:rPr>
              <a:t>Know the Truth</a:t>
            </a:r>
          </a:p>
          <a:p>
            <a:pPr marL="571500" indent="-571500">
              <a:buFont typeface="+mj-lt"/>
              <a:buAutoNum type="romanUcPeriod"/>
            </a:pPr>
            <a:r>
              <a:rPr lang="en-US" sz="3200" dirty="0">
                <a:latin typeface="Arial Rounded MT Bold" panose="020F0704030504030204" pitchFamily="34" charset="0"/>
              </a:rPr>
              <a:t>Know We Have a Savior</a:t>
            </a:r>
          </a:p>
          <a:p>
            <a:pPr marL="571500" indent="-571500">
              <a:buFont typeface="+mj-lt"/>
              <a:buAutoNum type="romanUcPeriod"/>
            </a:pPr>
            <a:r>
              <a:rPr lang="en-US" sz="3200" dirty="0">
                <a:latin typeface="Arial Rounded MT Bold" panose="020F0704030504030204" pitchFamily="34" charset="0"/>
              </a:rPr>
              <a:t>Know Are Living Right</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Tree>
    <p:extLst>
      <p:ext uri="{BB962C8B-B14F-4D97-AF65-F5344CB8AC3E}">
        <p14:creationId xmlns:p14="http://schemas.microsoft.com/office/powerpoint/2010/main" val="9049839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3512" y="371307"/>
            <a:ext cx="7013280" cy="584775"/>
          </a:xfrm>
          <a:prstGeom prst="rect">
            <a:avLst/>
          </a:prstGeom>
          <a:solidFill>
            <a:srgbClr val="C00000"/>
          </a:solidFill>
          <a:ln>
            <a:solidFill>
              <a:schemeClr val="tx1"/>
            </a:solidFill>
          </a:ln>
        </p:spPr>
        <p:txBody>
          <a:bodyPr wrap="square" rtlCol="0">
            <a:spAutoFit/>
          </a:bodyPr>
          <a:lstStyle/>
          <a:p>
            <a:pPr marL="571500" indent="-571500" algn="ctr">
              <a:buFont typeface="+mj-lt"/>
              <a:buAutoNum type="romanUcPeriod" startAt="3"/>
            </a:pPr>
            <a:r>
              <a:rPr lang="en-US" sz="3200" dirty="0">
                <a:effectLst>
                  <a:outerShdw blurRad="38100" dist="38100" dir="2700000" algn="tl">
                    <a:srgbClr val="000000">
                      <a:alpha val="43137"/>
                    </a:srgbClr>
                  </a:outerShdw>
                </a:effectLst>
                <a:latin typeface="Arial Rounded MT Bold" panose="020F0704030504030204" pitchFamily="34" charset="0"/>
              </a:rPr>
              <a:t>Know Are Living Right</a:t>
            </a:r>
          </a:p>
        </p:txBody>
      </p:sp>
      <p:pic>
        <p:nvPicPr>
          <p:cNvPr id="4" name="Picture 3"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7225224" y="407787"/>
            <a:ext cx="1769887" cy="52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4572000" y="1138686"/>
            <a:ext cx="4477114" cy="369332"/>
          </a:xfrm>
          <a:prstGeom prst="rect">
            <a:avLst/>
          </a:prstGeom>
          <a:solidFill>
            <a:schemeClr val="tx1"/>
          </a:solidFill>
          <a:ln>
            <a:solidFill>
              <a:srgbClr val="C00000"/>
            </a:solidFill>
          </a:ln>
        </p:spPr>
        <p:txBody>
          <a:bodyPr wrap="square" rtlCol="0">
            <a:spAutoFit/>
          </a:bodyPr>
          <a:lstStyle/>
          <a:p>
            <a:pPr algn="ctr"/>
            <a:r>
              <a:rPr lang="en-US" b="1" dirty="0">
                <a:solidFill>
                  <a:srgbClr val="C00000"/>
                </a:solidFill>
              </a:rPr>
              <a:t>1 John 2:5, 22; 3:14, 24; 4:13; 5:18</a:t>
            </a:r>
          </a:p>
        </p:txBody>
      </p:sp>
      <p:sp>
        <p:nvSpPr>
          <p:cNvPr id="6" name="TextBox 5"/>
          <p:cNvSpPr txBox="1"/>
          <p:nvPr/>
        </p:nvSpPr>
        <p:spPr>
          <a:xfrm>
            <a:off x="448574" y="1794294"/>
            <a:ext cx="8546537" cy="4031873"/>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anose="020B0606020202030204" pitchFamily="34" charset="0"/>
              </a:rPr>
              <a:t>Know are in him – when keep commands </a:t>
            </a:r>
            <a:r>
              <a:rPr lang="en-US" sz="2800" dirty="0">
                <a:latin typeface="Arial Narrow" panose="020B0606020202030204" pitchFamily="34" charset="0"/>
              </a:rPr>
              <a:t>(2:5)</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practice righteousness </a:t>
            </a:r>
            <a:r>
              <a:rPr lang="en-US" sz="2800" dirty="0">
                <a:latin typeface="Arial Narrow" panose="020B0606020202030204" pitchFamily="34" charset="0"/>
              </a:rPr>
              <a:t>(2:29)</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passed from death to life </a:t>
            </a:r>
            <a:r>
              <a:rPr lang="en-US" sz="2800" dirty="0">
                <a:latin typeface="Arial Narrow" panose="020B0606020202030204" pitchFamily="34" charset="0"/>
              </a:rPr>
              <a:t>(3:14)</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he abides in us </a:t>
            </a:r>
            <a:r>
              <a:rPr lang="en-US" sz="2800" dirty="0">
                <a:latin typeface="Arial Narrow" panose="020B0606020202030204" pitchFamily="34" charset="0"/>
              </a:rPr>
              <a:t>(3:24)</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we abide in him &amp; he in us </a:t>
            </a:r>
            <a:r>
              <a:rPr lang="en-US" sz="2800" dirty="0">
                <a:latin typeface="Arial Narrow" panose="020B0606020202030204" pitchFamily="34" charset="0"/>
              </a:rPr>
              <a:t>(4:13)</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born of God &amp; don’t practice sin </a:t>
            </a:r>
            <a:r>
              <a:rPr lang="en-US" sz="2800" dirty="0">
                <a:latin typeface="Arial Narrow" panose="020B0606020202030204" pitchFamily="34" charset="0"/>
              </a:rPr>
              <a:t>(5:18)</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Assured: that we are living a life pleasing to God!</a:t>
            </a:r>
          </a:p>
        </p:txBody>
      </p:sp>
    </p:spTree>
    <p:extLst>
      <p:ext uri="{BB962C8B-B14F-4D97-AF65-F5344CB8AC3E}">
        <p14:creationId xmlns:p14="http://schemas.microsoft.com/office/powerpoint/2010/main" val="38191873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animEffect transition="in" filter="fade">
                                      <p:cBhvr>
                                        <p:cTn id="35" dur="1000"/>
                                        <p:tgtEl>
                                          <p:spTgt spid="6">
                                            <p:txEl>
                                              <p:pRg st="8" end="8"/>
                                            </p:txEl>
                                          </p:spTgt>
                                        </p:tgtEl>
                                      </p:cBhvr>
                                    </p:animEffect>
                                    <p:anim calcmode="lin" valueType="num">
                                      <p:cBhvr>
                                        <p:cTn id="36"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10" end="10"/>
                                            </p:txEl>
                                          </p:spTgt>
                                        </p:tgtEl>
                                        <p:attrNameLst>
                                          <p:attrName>style.visibility</p:attrName>
                                        </p:attrNameLst>
                                      </p:cBhvr>
                                      <p:to>
                                        <p:strVal val="visible"/>
                                      </p:to>
                                    </p:set>
                                    <p:animEffect transition="in" filter="fade">
                                      <p:cBhvr>
                                        <p:cTn id="42" dur="1000"/>
                                        <p:tgtEl>
                                          <p:spTgt spid="6">
                                            <p:txEl>
                                              <p:pRg st="10" end="10"/>
                                            </p:txEl>
                                          </p:spTgt>
                                        </p:tgtEl>
                                      </p:cBhvr>
                                    </p:animEffect>
                                    <p:anim calcmode="lin" valueType="num">
                                      <p:cBhvr>
                                        <p:cTn id="43"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12" end="12"/>
                                            </p:txEl>
                                          </p:spTgt>
                                        </p:tgtEl>
                                        <p:attrNameLst>
                                          <p:attrName>style.visibility</p:attrName>
                                        </p:attrNameLst>
                                      </p:cBhvr>
                                      <p:to>
                                        <p:strVal val="visible"/>
                                      </p:to>
                                    </p:set>
                                    <p:animEffect transition="in" filter="fade">
                                      <p:cBhvr>
                                        <p:cTn id="49" dur="1000"/>
                                        <p:tgtEl>
                                          <p:spTgt spid="6">
                                            <p:txEl>
                                              <p:pRg st="12" end="12"/>
                                            </p:txEl>
                                          </p:spTgt>
                                        </p:tgtEl>
                                      </p:cBhvr>
                                    </p:animEffect>
                                    <p:anim calcmode="lin" valueType="num">
                                      <p:cBhvr>
                                        <p:cTn id="50" dur="1000" fill="hold"/>
                                        <p:tgtEl>
                                          <p:spTgt spid="6">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1032387" y="2605548"/>
            <a:ext cx="7384026" cy="2062103"/>
          </a:xfrm>
          <a:prstGeom prst="rect">
            <a:avLst/>
          </a:prstGeom>
          <a:noFill/>
        </p:spPr>
        <p:txBody>
          <a:bodyPr wrap="square" rtlCol="0">
            <a:spAutoFit/>
          </a:bodyPr>
          <a:lstStyle/>
          <a:p>
            <a:pPr marL="571500" indent="-571500">
              <a:buFont typeface="+mj-lt"/>
              <a:buAutoNum type="romanUcPeriod"/>
            </a:pPr>
            <a:r>
              <a:rPr lang="en-US" sz="3200" dirty="0">
                <a:latin typeface="Arial Rounded MT Bold" panose="020F0704030504030204" pitchFamily="34" charset="0"/>
              </a:rPr>
              <a:t>Know the Truth</a:t>
            </a:r>
          </a:p>
          <a:p>
            <a:pPr marL="571500" indent="-571500">
              <a:buFont typeface="+mj-lt"/>
              <a:buAutoNum type="romanUcPeriod"/>
            </a:pPr>
            <a:r>
              <a:rPr lang="en-US" sz="3200" dirty="0">
                <a:latin typeface="Arial Rounded MT Bold" panose="020F0704030504030204" pitchFamily="34" charset="0"/>
              </a:rPr>
              <a:t>Know We Have a Savior</a:t>
            </a:r>
          </a:p>
          <a:p>
            <a:pPr marL="571500" indent="-571500">
              <a:buFont typeface="+mj-lt"/>
              <a:buAutoNum type="romanUcPeriod"/>
            </a:pPr>
            <a:r>
              <a:rPr lang="en-US" sz="3200" dirty="0">
                <a:latin typeface="Arial Rounded MT Bold" panose="020F0704030504030204" pitchFamily="34" charset="0"/>
              </a:rPr>
              <a:t>Know Are Living Right</a:t>
            </a:r>
          </a:p>
          <a:p>
            <a:pPr marL="571500" indent="-571500">
              <a:buFont typeface="+mj-lt"/>
              <a:buAutoNum type="romanUcPeriod"/>
            </a:pPr>
            <a:r>
              <a:rPr lang="en-US" sz="3200" dirty="0">
                <a:latin typeface="Arial Rounded MT Bold" panose="020F0704030504030204" pitchFamily="34" charset="0"/>
              </a:rPr>
              <a:t>Know God</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Tree>
    <p:extLst>
      <p:ext uri="{BB962C8B-B14F-4D97-AF65-F5344CB8AC3E}">
        <p14:creationId xmlns:p14="http://schemas.microsoft.com/office/powerpoint/2010/main" val="2377560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112" y="379931"/>
            <a:ext cx="7016054" cy="584775"/>
          </a:xfrm>
          <a:prstGeom prst="rect">
            <a:avLst/>
          </a:prstGeom>
          <a:solidFill>
            <a:srgbClr val="C00000"/>
          </a:solidFill>
          <a:ln>
            <a:solidFill>
              <a:schemeClr val="tx1"/>
            </a:solidFill>
          </a:ln>
        </p:spPr>
        <p:txBody>
          <a:bodyPr wrap="square" rtlCol="0">
            <a:spAutoFit/>
          </a:bodyPr>
          <a:lstStyle/>
          <a:p>
            <a:pPr marL="571500" indent="-571500" algn="ctr">
              <a:buFont typeface="+mj-lt"/>
              <a:buAutoNum type="romanUcPeriod" startAt="4"/>
            </a:pPr>
            <a:r>
              <a:rPr lang="en-US" sz="3200" dirty="0">
                <a:effectLst>
                  <a:outerShdw blurRad="38100" dist="38100" dir="2700000" algn="tl">
                    <a:srgbClr val="000000">
                      <a:alpha val="43137"/>
                    </a:srgbClr>
                  </a:outerShdw>
                </a:effectLst>
                <a:latin typeface="Arial Rounded MT Bold" panose="020F0704030504030204" pitchFamily="34" charset="0"/>
              </a:rPr>
              <a:t>Know God</a:t>
            </a:r>
          </a:p>
        </p:txBody>
      </p:sp>
      <p:pic>
        <p:nvPicPr>
          <p:cNvPr id="3"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7225224" y="407787"/>
            <a:ext cx="1769887" cy="52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p:cNvSpPr txBox="1"/>
          <p:nvPr/>
        </p:nvSpPr>
        <p:spPr>
          <a:xfrm>
            <a:off x="4572000" y="1138686"/>
            <a:ext cx="4477114" cy="369332"/>
          </a:xfrm>
          <a:prstGeom prst="rect">
            <a:avLst/>
          </a:prstGeom>
          <a:solidFill>
            <a:schemeClr val="tx1"/>
          </a:solidFill>
          <a:ln>
            <a:solidFill>
              <a:srgbClr val="C00000"/>
            </a:solidFill>
          </a:ln>
        </p:spPr>
        <p:txBody>
          <a:bodyPr wrap="square" rtlCol="0">
            <a:spAutoFit/>
          </a:bodyPr>
          <a:lstStyle/>
          <a:p>
            <a:pPr algn="ctr"/>
            <a:r>
              <a:rPr lang="en-US" b="1" dirty="0">
                <a:solidFill>
                  <a:srgbClr val="C00000"/>
                </a:solidFill>
              </a:rPr>
              <a:t>1 John 2:3-4; 4:7-8</a:t>
            </a:r>
          </a:p>
        </p:txBody>
      </p:sp>
      <p:sp>
        <p:nvSpPr>
          <p:cNvPr id="5" name="TextBox 4"/>
          <p:cNvSpPr txBox="1"/>
          <p:nvPr/>
        </p:nvSpPr>
        <p:spPr>
          <a:xfrm>
            <a:off x="448574" y="1794294"/>
            <a:ext cx="8546537" cy="4339650"/>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anose="020B0606020202030204" pitchFamily="34" charset="0"/>
              </a:rPr>
              <a:t>Know God if keep commandments </a:t>
            </a:r>
            <a:r>
              <a:rPr lang="en-US" sz="2800" dirty="0">
                <a:latin typeface="Arial Narrow" panose="020B0606020202030204" pitchFamily="34" charset="0"/>
              </a:rPr>
              <a:t>(2:3-4)</a:t>
            </a:r>
          </a:p>
          <a:p>
            <a:pPr marL="971550" lvl="1" indent="-514350">
              <a:buFont typeface="+mj-lt"/>
              <a:buAutoNum type="arabicPeriod"/>
            </a:pPr>
            <a:r>
              <a:rPr lang="en-US" sz="2400" i="1" dirty="0">
                <a:latin typeface="Arial Narrow" panose="020B0606020202030204" pitchFamily="34" charset="0"/>
              </a:rPr>
              <a:t>Know God = known by God (Gal. 4:8-9)</a:t>
            </a:r>
          </a:p>
          <a:p>
            <a:pPr marL="971550" lvl="1" indent="-514350">
              <a:buFont typeface="+mj-lt"/>
              <a:buAutoNum type="arabicPeriod"/>
            </a:pPr>
            <a:r>
              <a:rPr lang="en-US" sz="2400" i="1" dirty="0">
                <a:latin typeface="Arial Narrow" panose="020B0606020202030204" pitchFamily="34" charset="0"/>
              </a:rPr>
              <a:t>Thus, a close relationship – know him very well!</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God if we love </a:t>
            </a:r>
            <a:r>
              <a:rPr lang="en-US" sz="2800" dirty="0">
                <a:latin typeface="Arial Narrow" panose="020B0606020202030204" pitchFamily="34" charset="0"/>
              </a:rPr>
              <a:t>(4:7-8)</a:t>
            </a:r>
          </a:p>
          <a:p>
            <a:pPr marL="971550" lvl="1" indent="-514350">
              <a:buFont typeface="+mj-lt"/>
              <a:buAutoNum type="arabicPeriod"/>
            </a:pPr>
            <a:r>
              <a:rPr lang="en-US" sz="2400" i="1" dirty="0">
                <a:latin typeface="Arial Narrow" panose="020B0606020202030204" pitchFamily="34" charset="0"/>
              </a:rPr>
              <a:t>Means to take on characteristics of God</a:t>
            </a:r>
          </a:p>
          <a:p>
            <a:pPr marL="971550" lvl="1" indent="-514350">
              <a:buFont typeface="+mj-lt"/>
              <a:buAutoNum type="arabicPeriod"/>
            </a:pPr>
            <a:r>
              <a:rPr lang="en-US" sz="2400" i="1" dirty="0">
                <a:latin typeface="Arial Narrow" panose="020B0606020202030204" pitchFamily="34" charset="0"/>
              </a:rPr>
              <a:t>Far more than knowing he exist</a:t>
            </a:r>
          </a:p>
          <a:p>
            <a:pPr marL="971550" lvl="1" indent="-514350">
              <a:buFont typeface="+mj-lt"/>
              <a:buAutoNum type="arabicPeriod"/>
            </a:pPr>
            <a:r>
              <a:rPr lang="en-US" sz="2400" i="1" dirty="0">
                <a:latin typeface="Arial Narrow" panose="020B0606020202030204" pitchFamily="34" charset="0"/>
              </a:rPr>
              <a:t>Far more than knowing something about God</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Assured: I know God &amp; God knows me</a:t>
            </a:r>
          </a:p>
          <a:p>
            <a:pPr marL="971550" lvl="1" indent="-514350">
              <a:buFont typeface="+mj-lt"/>
              <a:buAutoNum type="arabicPeriod"/>
            </a:pPr>
            <a:r>
              <a:rPr lang="en-US" sz="2400" i="1" dirty="0">
                <a:latin typeface="Arial Narrow" panose="020B0606020202030204" pitchFamily="34" charset="0"/>
              </a:rPr>
              <a:t>Ever feel that no one takes notice or even knows about you?</a:t>
            </a:r>
          </a:p>
          <a:p>
            <a:pPr marL="971550" lvl="1" indent="-514350">
              <a:buFont typeface="+mj-lt"/>
              <a:buAutoNum type="arabicPeriod"/>
            </a:pPr>
            <a:r>
              <a:rPr lang="en-US" sz="2400" i="1" dirty="0">
                <a:latin typeface="Arial Narrow" panose="020B0606020202030204" pitchFamily="34" charset="0"/>
              </a:rPr>
              <a:t>God knows &amp; takes notice!</a:t>
            </a:r>
            <a:endParaRPr lang="en-US" sz="2800" i="1" dirty="0">
              <a:latin typeface="Arial Narrow" panose="020B0606020202030204" pitchFamily="34" charset="0"/>
            </a:endParaRPr>
          </a:p>
        </p:txBody>
      </p:sp>
    </p:spTree>
    <p:extLst>
      <p:ext uri="{BB962C8B-B14F-4D97-AF65-F5344CB8AC3E}">
        <p14:creationId xmlns:p14="http://schemas.microsoft.com/office/powerpoint/2010/main" val="391217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9" end="9"/>
                                            </p:txEl>
                                          </p:spTgt>
                                        </p:tgtEl>
                                        <p:attrNameLst>
                                          <p:attrName>style.visibility</p:attrName>
                                        </p:attrNameLst>
                                      </p:cBhvr>
                                      <p:to>
                                        <p:strVal val="visible"/>
                                      </p:to>
                                    </p:set>
                                    <p:animEffect transition="in" filter="fade">
                                      <p:cBhvr>
                                        <p:cTn id="49" dur="1000"/>
                                        <p:tgtEl>
                                          <p:spTgt spid="5">
                                            <p:txEl>
                                              <p:pRg st="9" end="9"/>
                                            </p:txEl>
                                          </p:spTgt>
                                        </p:tgtEl>
                                      </p:cBhvr>
                                    </p:animEffect>
                                    <p:anim calcmode="lin" valueType="num">
                                      <p:cBhvr>
                                        <p:cTn id="50"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10" end="10"/>
                                            </p:txEl>
                                          </p:spTgt>
                                        </p:tgtEl>
                                        <p:attrNameLst>
                                          <p:attrName>style.visibility</p:attrName>
                                        </p:attrNameLst>
                                      </p:cBhvr>
                                      <p:to>
                                        <p:strVal val="visible"/>
                                      </p:to>
                                    </p:set>
                                    <p:animEffect transition="in" filter="fade">
                                      <p:cBhvr>
                                        <p:cTn id="56" dur="1000"/>
                                        <p:tgtEl>
                                          <p:spTgt spid="5">
                                            <p:txEl>
                                              <p:pRg st="10" end="10"/>
                                            </p:txEl>
                                          </p:spTgt>
                                        </p:tgtEl>
                                      </p:cBhvr>
                                    </p:animEffect>
                                    <p:anim calcmode="lin" valueType="num">
                                      <p:cBhvr>
                                        <p:cTn id="57"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
                                            <p:txEl>
                                              <p:pRg st="11" end="11"/>
                                            </p:txEl>
                                          </p:spTgt>
                                        </p:tgtEl>
                                        <p:attrNameLst>
                                          <p:attrName>style.visibility</p:attrName>
                                        </p:attrNameLst>
                                      </p:cBhvr>
                                      <p:to>
                                        <p:strVal val="visible"/>
                                      </p:to>
                                    </p:set>
                                    <p:animEffect transition="in" filter="fade">
                                      <p:cBhvr>
                                        <p:cTn id="63" dur="1000"/>
                                        <p:tgtEl>
                                          <p:spTgt spid="5">
                                            <p:txEl>
                                              <p:pRg st="11" end="11"/>
                                            </p:txEl>
                                          </p:spTgt>
                                        </p:tgtEl>
                                      </p:cBhvr>
                                    </p:animEffect>
                                    <p:anim calcmode="lin" valueType="num">
                                      <p:cBhvr>
                                        <p:cTn id="64"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1032387" y="2605548"/>
            <a:ext cx="7384026" cy="2554545"/>
          </a:xfrm>
          <a:prstGeom prst="rect">
            <a:avLst/>
          </a:prstGeom>
          <a:noFill/>
        </p:spPr>
        <p:txBody>
          <a:bodyPr wrap="square" rtlCol="0">
            <a:spAutoFit/>
          </a:bodyPr>
          <a:lstStyle/>
          <a:p>
            <a:pPr marL="571500" indent="-571500">
              <a:buFont typeface="+mj-lt"/>
              <a:buAutoNum type="romanUcPeriod"/>
            </a:pPr>
            <a:r>
              <a:rPr lang="en-US" sz="3200" dirty="0">
                <a:latin typeface="Arial Rounded MT Bold" panose="020F0704030504030204" pitchFamily="34" charset="0"/>
              </a:rPr>
              <a:t>Know the Truth</a:t>
            </a:r>
          </a:p>
          <a:p>
            <a:pPr marL="571500" indent="-571500">
              <a:buFont typeface="+mj-lt"/>
              <a:buAutoNum type="romanUcPeriod"/>
            </a:pPr>
            <a:r>
              <a:rPr lang="en-US" sz="3200" dirty="0">
                <a:latin typeface="Arial Rounded MT Bold" panose="020F0704030504030204" pitchFamily="34" charset="0"/>
              </a:rPr>
              <a:t>Know We Have a Savior</a:t>
            </a:r>
          </a:p>
          <a:p>
            <a:pPr marL="571500" indent="-571500">
              <a:buFont typeface="+mj-lt"/>
              <a:buAutoNum type="romanUcPeriod"/>
            </a:pPr>
            <a:r>
              <a:rPr lang="en-US" sz="3200" dirty="0">
                <a:latin typeface="Arial Rounded MT Bold" panose="020F0704030504030204" pitchFamily="34" charset="0"/>
              </a:rPr>
              <a:t>Know Are Living Right</a:t>
            </a:r>
          </a:p>
          <a:p>
            <a:pPr marL="571500" indent="-571500">
              <a:buFont typeface="+mj-lt"/>
              <a:buAutoNum type="romanUcPeriod"/>
            </a:pPr>
            <a:r>
              <a:rPr lang="en-US" sz="3200" dirty="0">
                <a:latin typeface="Arial Rounded MT Bold" panose="020F0704030504030204" pitchFamily="34" charset="0"/>
              </a:rPr>
              <a:t>Know God</a:t>
            </a:r>
          </a:p>
          <a:p>
            <a:pPr marL="571500" indent="-571500">
              <a:buFont typeface="+mj-lt"/>
              <a:buAutoNum type="romanUcPeriod"/>
            </a:pPr>
            <a:r>
              <a:rPr lang="en-US" sz="3200" dirty="0">
                <a:latin typeface="Arial Rounded MT Bold" panose="020F0704030504030204" pitchFamily="34" charset="0"/>
              </a:rPr>
              <a:t>Know God Hears Our Prayers</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Tree>
    <p:extLst>
      <p:ext uri="{BB962C8B-B14F-4D97-AF65-F5344CB8AC3E}">
        <p14:creationId xmlns:p14="http://schemas.microsoft.com/office/powerpoint/2010/main" val="1064959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886" y="379934"/>
            <a:ext cx="7013280" cy="584775"/>
          </a:xfrm>
          <a:prstGeom prst="rect">
            <a:avLst/>
          </a:prstGeom>
          <a:solidFill>
            <a:srgbClr val="C00000"/>
          </a:solidFill>
          <a:ln>
            <a:solidFill>
              <a:schemeClr val="tx1"/>
            </a:solidFill>
          </a:ln>
        </p:spPr>
        <p:txBody>
          <a:bodyPr wrap="square" rtlCol="0">
            <a:spAutoFit/>
          </a:bodyPr>
          <a:lstStyle/>
          <a:p>
            <a:pPr marL="571500" indent="-571500" algn="ctr">
              <a:buFont typeface="+mj-lt"/>
              <a:buAutoNum type="romanUcPeriod" startAt="5"/>
            </a:pPr>
            <a:r>
              <a:rPr lang="en-US" sz="3200" dirty="0">
                <a:effectLst>
                  <a:outerShdw blurRad="38100" dist="38100" dir="2700000" algn="tl">
                    <a:srgbClr val="000000">
                      <a:alpha val="43137"/>
                    </a:srgbClr>
                  </a:outerShdw>
                </a:effectLst>
                <a:latin typeface="Arial Rounded MT Bold" panose="020F0704030504030204" pitchFamily="34" charset="0"/>
              </a:rPr>
              <a:t>Know God Hears Our Prayers</a:t>
            </a:r>
          </a:p>
        </p:txBody>
      </p:sp>
      <p:pic>
        <p:nvPicPr>
          <p:cNvPr id="3"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7225224" y="407787"/>
            <a:ext cx="1769887" cy="52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p:cNvSpPr txBox="1"/>
          <p:nvPr/>
        </p:nvSpPr>
        <p:spPr>
          <a:xfrm>
            <a:off x="4572000" y="1138686"/>
            <a:ext cx="4477114" cy="369332"/>
          </a:xfrm>
          <a:prstGeom prst="rect">
            <a:avLst/>
          </a:prstGeom>
          <a:solidFill>
            <a:schemeClr val="tx1"/>
          </a:solidFill>
          <a:ln>
            <a:solidFill>
              <a:srgbClr val="C00000"/>
            </a:solidFill>
          </a:ln>
        </p:spPr>
        <p:txBody>
          <a:bodyPr wrap="square" rtlCol="0">
            <a:spAutoFit/>
          </a:bodyPr>
          <a:lstStyle/>
          <a:p>
            <a:pPr algn="ctr"/>
            <a:r>
              <a:rPr lang="en-US" b="1" dirty="0">
                <a:solidFill>
                  <a:srgbClr val="C00000"/>
                </a:solidFill>
              </a:rPr>
              <a:t>1 John 5:14-15</a:t>
            </a:r>
          </a:p>
        </p:txBody>
      </p:sp>
      <p:sp>
        <p:nvSpPr>
          <p:cNvPr id="5" name="TextBox 4"/>
          <p:cNvSpPr txBox="1"/>
          <p:nvPr/>
        </p:nvSpPr>
        <p:spPr>
          <a:xfrm>
            <a:off x="448574" y="1794294"/>
            <a:ext cx="8546537" cy="3016210"/>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anose="020B0606020202030204" pitchFamily="34" charset="0"/>
              </a:rPr>
              <a:t>Know God hears </a:t>
            </a:r>
            <a:r>
              <a:rPr lang="en-US" sz="2800" dirty="0">
                <a:latin typeface="Arial Narrow" panose="020B0606020202030204" pitchFamily="34" charset="0"/>
              </a:rPr>
              <a:t>(5:14-15)</a:t>
            </a:r>
          </a:p>
          <a:p>
            <a:pPr marL="971550" lvl="1" indent="-514350">
              <a:buFont typeface="+mj-lt"/>
              <a:buAutoNum type="arabicPeriod"/>
            </a:pPr>
            <a:r>
              <a:rPr lang="en-US" sz="2400" i="1" dirty="0">
                <a:latin typeface="Arial Narrow" panose="020B0606020202030204" pitchFamily="34" charset="0"/>
              </a:rPr>
              <a:t>Confidence – ask according to his will (v. 14)</a:t>
            </a:r>
          </a:p>
          <a:p>
            <a:pPr marL="971550" lvl="1" indent="-514350">
              <a:buFont typeface="+mj-lt"/>
              <a:buAutoNum type="arabicPeriod"/>
            </a:pPr>
            <a:r>
              <a:rPr lang="en-US" sz="2400" i="1" dirty="0">
                <a:latin typeface="Arial Narrow" panose="020B0606020202030204" pitchFamily="34" charset="0"/>
              </a:rPr>
              <a:t>Whatever we ask (v. 15)</a:t>
            </a:r>
          </a:p>
          <a:p>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Assured: God listens &amp; cares &amp; responds</a:t>
            </a:r>
          </a:p>
          <a:p>
            <a:pPr marL="971550" lvl="1" indent="-514350">
              <a:buFont typeface="+mj-lt"/>
              <a:buAutoNum type="arabicPeriod"/>
            </a:pPr>
            <a:r>
              <a:rPr lang="en-US" sz="2400" i="1" dirty="0">
                <a:latin typeface="Arial Narrow" panose="020B0606020202030204" pitchFamily="34" charset="0"/>
              </a:rPr>
              <a:t>Ever feel that no one is listening?</a:t>
            </a:r>
          </a:p>
          <a:p>
            <a:pPr marL="971550" lvl="1" indent="-514350">
              <a:buFont typeface="+mj-lt"/>
              <a:buAutoNum type="arabicPeriod"/>
            </a:pPr>
            <a:r>
              <a:rPr lang="en-US" sz="2400" i="1" dirty="0">
                <a:latin typeface="Arial Narrow" panose="020B0606020202030204" pitchFamily="34" charset="0"/>
              </a:rPr>
              <a:t>God hears your every request!</a:t>
            </a:r>
          </a:p>
          <a:p>
            <a:pPr marL="971550" lvl="1" indent="-514350">
              <a:buFont typeface="+mj-lt"/>
              <a:buAutoNum type="arabicPeriod"/>
            </a:pPr>
            <a:r>
              <a:rPr lang="en-US" sz="2400" i="1" dirty="0">
                <a:latin typeface="Arial Narrow" panose="020B0606020202030204" pitchFamily="34" charset="0"/>
              </a:rPr>
              <a:t>My prayers do good (Jas. 5:16)</a:t>
            </a:r>
            <a:endParaRPr lang="en-US" sz="2800" i="1" dirty="0">
              <a:latin typeface="Arial Narrow" panose="020B0606020202030204" pitchFamily="34" charset="0"/>
            </a:endParaRPr>
          </a:p>
        </p:txBody>
      </p:sp>
    </p:spTree>
    <p:extLst>
      <p:ext uri="{BB962C8B-B14F-4D97-AF65-F5344CB8AC3E}">
        <p14:creationId xmlns:p14="http://schemas.microsoft.com/office/powerpoint/2010/main" val="1149376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1032387" y="2605548"/>
            <a:ext cx="7384026" cy="3046988"/>
          </a:xfrm>
          <a:prstGeom prst="rect">
            <a:avLst/>
          </a:prstGeom>
          <a:noFill/>
        </p:spPr>
        <p:txBody>
          <a:bodyPr wrap="square" rtlCol="0">
            <a:spAutoFit/>
          </a:bodyPr>
          <a:lstStyle/>
          <a:p>
            <a:pPr marL="571500" indent="-571500">
              <a:buFont typeface="+mj-lt"/>
              <a:buAutoNum type="romanUcPeriod"/>
            </a:pPr>
            <a:r>
              <a:rPr lang="en-US" sz="3200" dirty="0">
                <a:latin typeface="Arial Rounded MT Bold" panose="020F0704030504030204" pitchFamily="34" charset="0"/>
              </a:rPr>
              <a:t>Know the Truth</a:t>
            </a:r>
          </a:p>
          <a:p>
            <a:pPr marL="571500" indent="-571500">
              <a:buFont typeface="+mj-lt"/>
              <a:buAutoNum type="romanUcPeriod"/>
            </a:pPr>
            <a:r>
              <a:rPr lang="en-US" sz="3200" dirty="0">
                <a:latin typeface="Arial Rounded MT Bold" panose="020F0704030504030204" pitchFamily="34" charset="0"/>
              </a:rPr>
              <a:t>Know We Have a Savior</a:t>
            </a:r>
          </a:p>
          <a:p>
            <a:pPr marL="571500" indent="-571500">
              <a:buFont typeface="+mj-lt"/>
              <a:buAutoNum type="romanUcPeriod"/>
            </a:pPr>
            <a:r>
              <a:rPr lang="en-US" sz="3200" dirty="0">
                <a:latin typeface="Arial Rounded MT Bold" panose="020F0704030504030204" pitchFamily="34" charset="0"/>
              </a:rPr>
              <a:t>Know Are Living Right</a:t>
            </a:r>
          </a:p>
          <a:p>
            <a:pPr marL="571500" indent="-571500">
              <a:buFont typeface="+mj-lt"/>
              <a:buAutoNum type="romanUcPeriod"/>
            </a:pPr>
            <a:r>
              <a:rPr lang="en-US" sz="3200" dirty="0">
                <a:latin typeface="Arial Rounded MT Bold" panose="020F0704030504030204" pitchFamily="34" charset="0"/>
              </a:rPr>
              <a:t>Know God</a:t>
            </a:r>
          </a:p>
          <a:p>
            <a:pPr marL="571500" indent="-571500">
              <a:buFont typeface="+mj-lt"/>
              <a:buAutoNum type="romanUcPeriod"/>
            </a:pPr>
            <a:r>
              <a:rPr lang="en-US" sz="3200" dirty="0">
                <a:latin typeface="Arial Rounded MT Bold" panose="020F0704030504030204" pitchFamily="34" charset="0"/>
              </a:rPr>
              <a:t>Know God Hears Our Prayers</a:t>
            </a:r>
          </a:p>
          <a:p>
            <a:pPr marL="571500" indent="-571500">
              <a:buFont typeface="+mj-lt"/>
              <a:buAutoNum type="romanUcPeriod"/>
            </a:pPr>
            <a:r>
              <a:rPr lang="en-US" sz="3200" dirty="0">
                <a:latin typeface="Arial Rounded MT Bold" panose="020F0704030504030204" pitchFamily="34" charset="0"/>
              </a:rPr>
              <a:t>Know What Love Means</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Tree>
    <p:extLst>
      <p:ext uri="{BB962C8B-B14F-4D97-AF65-F5344CB8AC3E}">
        <p14:creationId xmlns:p14="http://schemas.microsoft.com/office/powerpoint/2010/main" val="40685184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738" y="379936"/>
            <a:ext cx="6998801" cy="584775"/>
          </a:xfrm>
          <a:prstGeom prst="rect">
            <a:avLst/>
          </a:prstGeom>
          <a:solidFill>
            <a:srgbClr val="C00000"/>
          </a:solidFill>
          <a:ln>
            <a:solidFill>
              <a:schemeClr val="tx1"/>
            </a:solidFill>
          </a:ln>
        </p:spPr>
        <p:txBody>
          <a:bodyPr wrap="square" rtlCol="0">
            <a:spAutoFit/>
          </a:bodyPr>
          <a:lstStyle/>
          <a:p>
            <a:pPr marL="571500" indent="-571500" algn="ctr">
              <a:buFont typeface="+mj-lt"/>
              <a:buAutoNum type="romanUcPeriod" startAt="6"/>
            </a:pPr>
            <a:r>
              <a:rPr lang="en-US" sz="3200" dirty="0">
                <a:effectLst>
                  <a:outerShdw blurRad="38100" dist="38100" dir="2700000" algn="tl">
                    <a:srgbClr val="000000">
                      <a:alpha val="43137"/>
                    </a:srgbClr>
                  </a:outerShdw>
                </a:effectLst>
                <a:latin typeface="Arial Rounded MT Bold" panose="020F0704030504030204" pitchFamily="34" charset="0"/>
              </a:rPr>
              <a:t>Know What Love Means</a:t>
            </a:r>
          </a:p>
        </p:txBody>
      </p:sp>
      <p:pic>
        <p:nvPicPr>
          <p:cNvPr id="3"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7225224" y="407787"/>
            <a:ext cx="1769887" cy="52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p:cNvSpPr txBox="1"/>
          <p:nvPr/>
        </p:nvSpPr>
        <p:spPr>
          <a:xfrm>
            <a:off x="4572000" y="1138686"/>
            <a:ext cx="4477114" cy="369332"/>
          </a:xfrm>
          <a:prstGeom prst="rect">
            <a:avLst/>
          </a:prstGeom>
          <a:solidFill>
            <a:schemeClr val="tx1"/>
          </a:solidFill>
          <a:ln>
            <a:solidFill>
              <a:srgbClr val="C00000"/>
            </a:solidFill>
          </a:ln>
        </p:spPr>
        <p:txBody>
          <a:bodyPr wrap="square" rtlCol="0">
            <a:spAutoFit/>
          </a:bodyPr>
          <a:lstStyle/>
          <a:p>
            <a:pPr algn="ctr"/>
            <a:r>
              <a:rPr lang="en-US" b="1" dirty="0">
                <a:solidFill>
                  <a:srgbClr val="C00000"/>
                </a:solidFill>
              </a:rPr>
              <a:t>1 John 3:16; 5:2</a:t>
            </a:r>
          </a:p>
        </p:txBody>
      </p:sp>
      <p:sp>
        <p:nvSpPr>
          <p:cNvPr id="5" name="TextBox 4"/>
          <p:cNvSpPr txBox="1"/>
          <p:nvPr/>
        </p:nvSpPr>
        <p:spPr>
          <a:xfrm>
            <a:off x="448574" y="1794294"/>
            <a:ext cx="8546537" cy="4339650"/>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anose="020B0606020202030204" pitchFamily="34" charset="0"/>
              </a:rPr>
              <a:t>Know love </a:t>
            </a:r>
            <a:r>
              <a:rPr lang="en-US" sz="2800" dirty="0">
                <a:latin typeface="Arial Narrow" panose="020B0606020202030204" pitchFamily="34" charset="0"/>
              </a:rPr>
              <a:t>(3:16)</a:t>
            </a:r>
          </a:p>
          <a:p>
            <a:pPr marL="971550" lvl="1" indent="-514350">
              <a:buFont typeface="+mj-lt"/>
              <a:buAutoNum type="arabicPeriod"/>
            </a:pPr>
            <a:r>
              <a:rPr lang="en-US" sz="2400" i="1" dirty="0">
                <a:latin typeface="Arial Narrow" panose="020B0606020202030204" pitchFamily="34" charset="0"/>
              </a:rPr>
              <a:t>By looking at the supreme example (v. 16a)</a:t>
            </a:r>
          </a:p>
          <a:p>
            <a:pPr marL="971550" lvl="1" indent="-514350">
              <a:buFont typeface="+mj-lt"/>
              <a:buAutoNum type="arabicPeriod"/>
            </a:pPr>
            <a:r>
              <a:rPr lang="en-US" sz="2400" i="1" dirty="0">
                <a:latin typeface="Arial Narrow" panose="020B0606020202030204" pitchFamily="34" charset="0"/>
              </a:rPr>
              <a:t>Apply principle to love for brethren (v. 16b)</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we love brethren </a:t>
            </a:r>
            <a:r>
              <a:rPr lang="en-US" sz="2800" dirty="0">
                <a:latin typeface="Arial Narrow" panose="020B0606020202030204" pitchFamily="34" charset="0"/>
              </a:rPr>
              <a:t>(5:2)</a:t>
            </a:r>
          </a:p>
          <a:p>
            <a:pPr marL="971550" lvl="1" indent="-514350">
              <a:buFont typeface="+mj-lt"/>
              <a:buAutoNum type="arabicPeriod"/>
            </a:pPr>
            <a:r>
              <a:rPr lang="en-US" sz="2400" i="1" dirty="0">
                <a:latin typeface="Arial Narrow" panose="020B0606020202030204" pitchFamily="34" charset="0"/>
              </a:rPr>
              <a:t>When we love God &amp; keep commandments</a:t>
            </a:r>
          </a:p>
          <a:p>
            <a:pPr marL="971550" lvl="1" indent="-514350">
              <a:buFont typeface="+mj-lt"/>
              <a:buAutoNum type="arabicPeriod"/>
            </a:pPr>
            <a:r>
              <a:rPr lang="en-US" sz="2400" i="1" dirty="0">
                <a:latin typeface="Arial Narrow" panose="020B0606020202030204" pitchFamily="34" charset="0"/>
              </a:rPr>
              <a:t>Love for God and love for brethren are so interwoven that one implies the other</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Assured: I know what love means!</a:t>
            </a:r>
          </a:p>
          <a:p>
            <a:pPr marL="971550" lvl="1" indent="-514350">
              <a:buFont typeface="+mj-lt"/>
              <a:buAutoNum type="arabicPeriod"/>
            </a:pPr>
            <a:r>
              <a:rPr lang="en-US" sz="2400" i="1" dirty="0">
                <a:latin typeface="Arial Narrow" panose="020B0606020202030204" pitchFamily="34" charset="0"/>
              </a:rPr>
              <a:t>More than talk – more than a feeling</a:t>
            </a:r>
          </a:p>
          <a:p>
            <a:pPr marL="971550" lvl="1" indent="-514350">
              <a:buFont typeface="+mj-lt"/>
              <a:buAutoNum type="arabicPeriod"/>
            </a:pPr>
            <a:r>
              <a:rPr lang="en-US" sz="2400" i="1" dirty="0">
                <a:latin typeface="Arial Narrow" panose="020B0606020202030204" pitchFamily="34" charset="0"/>
              </a:rPr>
              <a:t>It is demonstrated in action</a:t>
            </a:r>
            <a:endParaRPr lang="en-US" sz="2800" i="1" dirty="0">
              <a:latin typeface="Arial Narrow" panose="020B0606020202030204" pitchFamily="34" charset="0"/>
            </a:endParaRPr>
          </a:p>
        </p:txBody>
      </p:sp>
    </p:spTree>
    <p:extLst>
      <p:ext uri="{BB962C8B-B14F-4D97-AF65-F5344CB8AC3E}">
        <p14:creationId xmlns:p14="http://schemas.microsoft.com/office/powerpoint/2010/main" val="2209949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1000"/>
                                        <p:tgtEl>
                                          <p:spTgt spid="5">
                                            <p:txEl>
                                              <p:pRg st="8" end="8"/>
                                            </p:txEl>
                                          </p:spTgt>
                                        </p:tgtEl>
                                      </p:cBhvr>
                                    </p:animEffect>
                                    <p:anim calcmode="lin" valueType="num">
                                      <p:cBhvr>
                                        <p:cTn id="43"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9" end="9"/>
                                            </p:txEl>
                                          </p:spTgt>
                                        </p:tgtEl>
                                        <p:attrNameLst>
                                          <p:attrName>style.visibility</p:attrName>
                                        </p:attrNameLst>
                                      </p:cBhvr>
                                      <p:to>
                                        <p:strVal val="visible"/>
                                      </p:to>
                                    </p:set>
                                    <p:animEffect transition="in" filter="fade">
                                      <p:cBhvr>
                                        <p:cTn id="49" dur="1000"/>
                                        <p:tgtEl>
                                          <p:spTgt spid="5">
                                            <p:txEl>
                                              <p:pRg st="9" end="9"/>
                                            </p:txEl>
                                          </p:spTgt>
                                        </p:tgtEl>
                                      </p:cBhvr>
                                    </p:animEffect>
                                    <p:anim calcmode="lin" valueType="num">
                                      <p:cBhvr>
                                        <p:cTn id="50"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10" end="10"/>
                                            </p:txEl>
                                          </p:spTgt>
                                        </p:tgtEl>
                                        <p:attrNameLst>
                                          <p:attrName>style.visibility</p:attrName>
                                        </p:attrNameLst>
                                      </p:cBhvr>
                                      <p:to>
                                        <p:strVal val="visible"/>
                                      </p:to>
                                    </p:set>
                                    <p:animEffect transition="in" filter="fade">
                                      <p:cBhvr>
                                        <p:cTn id="56" dur="1000"/>
                                        <p:tgtEl>
                                          <p:spTgt spid="5">
                                            <p:txEl>
                                              <p:pRg st="10" end="10"/>
                                            </p:txEl>
                                          </p:spTgt>
                                        </p:tgtEl>
                                      </p:cBhvr>
                                    </p:animEffect>
                                    <p:anim calcmode="lin" valueType="num">
                                      <p:cBhvr>
                                        <p:cTn id="57"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1032387" y="2605548"/>
            <a:ext cx="7384026" cy="3539430"/>
          </a:xfrm>
          <a:prstGeom prst="rect">
            <a:avLst/>
          </a:prstGeom>
          <a:noFill/>
        </p:spPr>
        <p:txBody>
          <a:bodyPr wrap="square" rtlCol="0">
            <a:spAutoFit/>
          </a:bodyPr>
          <a:lstStyle/>
          <a:p>
            <a:pPr marL="571500" indent="-571500">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the Truth</a:t>
            </a:r>
          </a:p>
          <a:p>
            <a:pPr marL="571500" indent="-571500">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We Have a Savior</a:t>
            </a:r>
          </a:p>
          <a:p>
            <a:pPr marL="571500" indent="-571500">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Are Living Right</a:t>
            </a:r>
          </a:p>
          <a:p>
            <a:pPr marL="571500" indent="-571500">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God</a:t>
            </a:r>
          </a:p>
          <a:p>
            <a:pPr marL="571500" indent="-571500">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God Hears Our Prayers</a:t>
            </a:r>
          </a:p>
          <a:p>
            <a:pPr marL="571500" indent="-571500">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What Love Means</a:t>
            </a:r>
          </a:p>
          <a:p>
            <a:pPr marL="571500" indent="-571500">
              <a:buFont typeface="+mj-lt"/>
              <a:buAutoNum type="romanUcPeriod"/>
            </a:pPr>
            <a:r>
              <a:rPr lang="en-US" sz="3200" dirty="0">
                <a:effectLst>
                  <a:outerShdw blurRad="38100" dist="38100" dir="2700000" algn="tl">
                    <a:srgbClr val="000000">
                      <a:alpha val="43137"/>
                    </a:srgbClr>
                  </a:outerShdw>
                </a:effectLst>
                <a:latin typeface="Arial Rounded MT Bold" panose="020F0704030504030204" pitchFamily="34" charset="0"/>
              </a:rPr>
              <a:t>Know Going to Heaven</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Tree>
    <p:extLst>
      <p:ext uri="{BB962C8B-B14F-4D97-AF65-F5344CB8AC3E}">
        <p14:creationId xmlns:p14="http://schemas.microsoft.com/office/powerpoint/2010/main" val="3824050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482" y="379929"/>
            <a:ext cx="7024684" cy="584775"/>
          </a:xfrm>
          <a:prstGeom prst="rect">
            <a:avLst/>
          </a:prstGeom>
          <a:solidFill>
            <a:srgbClr val="C00000"/>
          </a:solidFill>
          <a:ln>
            <a:solidFill>
              <a:schemeClr val="tx1"/>
            </a:solidFill>
          </a:ln>
        </p:spPr>
        <p:txBody>
          <a:bodyPr wrap="square" rtlCol="0">
            <a:spAutoFit/>
          </a:bodyPr>
          <a:lstStyle/>
          <a:p>
            <a:pPr marL="571500" indent="-571500" algn="ctr">
              <a:buFont typeface="+mj-lt"/>
              <a:buAutoNum type="romanUcPeriod" startAt="7"/>
            </a:pPr>
            <a:r>
              <a:rPr lang="en-US" sz="3200" dirty="0">
                <a:effectLst>
                  <a:outerShdw blurRad="38100" dist="38100" dir="2700000" algn="tl">
                    <a:srgbClr val="000000">
                      <a:alpha val="43137"/>
                    </a:srgbClr>
                  </a:outerShdw>
                </a:effectLst>
                <a:latin typeface="Arial Rounded MT Bold" panose="020F0704030504030204" pitchFamily="34" charset="0"/>
              </a:rPr>
              <a:t>Know Going to Heaven</a:t>
            </a:r>
          </a:p>
        </p:txBody>
      </p:sp>
      <p:pic>
        <p:nvPicPr>
          <p:cNvPr id="3"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7225224" y="407787"/>
            <a:ext cx="1769887" cy="52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p:cNvSpPr txBox="1"/>
          <p:nvPr/>
        </p:nvSpPr>
        <p:spPr>
          <a:xfrm>
            <a:off x="4572000" y="1138686"/>
            <a:ext cx="4477114" cy="369332"/>
          </a:xfrm>
          <a:prstGeom prst="rect">
            <a:avLst/>
          </a:prstGeom>
          <a:solidFill>
            <a:schemeClr val="tx1"/>
          </a:solidFill>
          <a:ln>
            <a:solidFill>
              <a:srgbClr val="C00000"/>
            </a:solidFill>
          </a:ln>
        </p:spPr>
        <p:txBody>
          <a:bodyPr wrap="square" rtlCol="0">
            <a:spAutoFit/>
          </a:bodyPr>
          <a:lstStyle/>
          <a:p>
            <a:pPr algn="ctr"/>
            <a:r>
              <a:rPr lang="en-US" b="1" dirty="0">
                <a:solidFill>
                  <a:srgbClr val="C00000"/>
                </a:solidFill>
              </a:rPr>
              <a:t>1 John 3:2; 5:13</a:t>
            </a:r>
          </a:p>
        </p:txBody>
      </p:sp>
      <p:sp>
        <p:nvSpPr>
          <p:cNvPr id="5" name="TextBox 4"/>
          <p:cNvSpPr txBox="1"/>
          <p:nvPr/>
        </p:nvSpPr>
        <p:spPr>
          <a:xfrm>
            <a:off x="448574" y="1794294"/>
            <a:ext cx="8546537" cy="3539430"/>
          </a:xfrm>
          <a:prstGeom prst="rect">
            <a:avLst/>
          </a:prstGeom>
          <a:noFill/>
        </p:spPr>
        <p:txBody>
          <a:bodyPr wrap="square" rtlCol="0">
            <a:spAutoFit/>
          </a:bodyPr>
          <a:lstStyle/>
          <a:p>
            <a:pPr marL="514350" indent="-514350">
              <a:buFont typeface="+mj-lt"/>
              <a:buAutoNum type="alphaUcPeriod"/>
            </a:pPr>
            <a:r>
              <a:rPr lang="en-US" sz="2800" dirty="0">
                <a:solidFill>
                  <a:srgbClr val="FFFF00"/>
                </a:solidFill>
                <a:latin typeface="Arial Narrow" panose="020B0606020202030204" pitchFamily="34" charset="0"/>
              </a:rPr>
              <a:t>Know have eternal life </a:t>
            </a:r>
            <a:r>
              <a:rPr lang="en-US" sz="2800" dirty="0">
                <a:latin typeface="Arial Narrow" panose="020B0606020202030204" pitchFamily="34" charset="0"/>
              </a:rPr>
              <a:t>(5:13)</a:t>
            </a:r>
          </a:p>
          <a:p>
            <a:pPr marL="971550" lvl="1" indent="-514350">
              <a:buFont typeface="+mj-lt"/>
              <a:buAutoNum type="arabicPeriod"/>
            </a:pPr>
            <a:r>
              <a:rPr lang="en-US" sz="2400" i="1" dirty="0">
                <a:latin typeface="Arial Narrow" panose="020B0606020202030204" pitchFamily="34" charset="0"/>
              </a:rPr>
              <a:t>Only have it in promise (1 Tim. 4:8; Titus 1:2)</a:t>
            </a:r>
          </a:p>
          <a:p>
            <a:pPr marL="971550" lvl="1" indent="-514350">
              <a:buFont typeface="+mj-lt"/>
              <a:buAutoNum type="arabicPeriod"/>
            </a:pPr>
            <a:r>
              <a:rPr lang="en-US" sz="2400" i="1" dirty="0">
                <a:latin typeface="Arial Narrow" panose="020B0606020202030204" pitchFamily="34" charset="0"/>
              </a:rPr>
              <a:t>Can be assured – know – not guessing or wondering</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Know we will be like him </a:t>
            </a:r>
            <a:r>
              <a:rPr lang="en-US" sz="2800" dirty="0">
                <a:latin typeface="Arial Narrow" panose="020B0606020202030204" pitchFamily="34" charset="0"/>
              </a:rPr>
              <a:t>(3:2)</a:t>
            </a:r>
          </a:p>
          <a:p>
            <a:pPr marL="971550" lvl="1" indent="-514350">
              <a:buFont typeface="+mj-lt"/>
              <a:buAutoNum type="arabicPeriod"/>
            </a:pPr>
            <a:r>
              <a:rPr lang="en-US" sz="2400" i="1" dirty="0">
                <a:latin typeface="Arial Narrow" panose="020B0606020202030204" pitchFamily="34" charset="0"/>
              </a:rPr>
              <a:t>Don’t know what we will be like when we are changed (1 Cor. 15:51)</a:t>
            </a:r>
          </a:p>
          <a:p>
            <a:pPr marL="971550" lvl="1" indent="-514350">
              <a:buFont typeface="+mj-lt"/>
              <a:buAutoNum type="arabicPeriod"/>
            </a:pPr>
            <a:r>
              <a:rPr lang="en-US" sz="2400" i="1" dirty="0">
                <a:latin typeface="Arial Narrow" panose="020B0606020202030204" pitchFamily="34" charset="0"/>
              </a:rPr>
              <a:t>Comforting to know that we will be like him</a:t>
            </a:r>
          </a:p>
          <a:p>
            <a:pPr marL="514350" indent="-514350">
              <a:buFont typeface="+mj-lt"/>
              <a:buAutoNum type="alphaUcPeriod"/>
            </a:pPr>
            <a:endParaRPr lang="en-US" sz="1000" dirty="0">
              <a:latin typeface="Arial Narrow" panose="020B0606020202030204" pitchFamily="34" charset="0"/>
            </a:endParaRPr>
          </a:p>
          <a:p>
            <a:pPr marL="514350" indent="-514350">
              <a:buFont typeface="+mj-lt"/>
              <a:buAutoNum type="alphaUcPeriod"/>
            </a:pPr>
            <a:r>
              <a:rPr lang="en-US" sz="2800" dirty="0">
                <a:solidFill>
                  <a:srgbClr val="FFFF00"/>
                </a:solidFill>
                <a:latin typeface="Arial Narrow" panose="020B0606020202030204" pitchFamily="34" charset="0"/>
              </a:rPr>
              <a:t>Assured: when all is done – I am going to heaven!</a:t>
            </a:r>
          </a:p>
        </p:txBody>
      </p:sp>
    </p:spTree>
    <p:extLst>
      <p:ext uri="{BB962C8B-B14F-4D97-AF65-F5344CB8AC3E}">
        <p14:creationId xmlns:p14="http://schemas.microsoft.com/office/powerpoint/2010/main" val="2602426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1000"/>
                                        <p:tgtEl>
                                          <p:spTgt spid="5">
                                            <p:txEl>
                                              <p:pRg st="8" end="8"/>
                                            </p:txEl>
                                          </p:spTgt>
                                        </p:tgtEl>
                                      </p:cBhvr>
                                    </p:animEffect>
                                    <p:anim calcmode="lin" valueType="num">
                                      <p:cBhvr>
                                        <p:cTn id="43"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oktalk.edublogs.org/files/2014/03/what-do-you-know1-2iwlwej.png"/>
          <p:cNvPicPr>
            <a:picLocks noChangeAspect="1" noChangeArrowheads="1"/>
          </p:cNvPicPr>
          <p:nvPr/>
        </p:nvPicPr>
        <p:blipFill rotWithShape="1">
          <a:blip r:embed="rId2">
            <a:extLst>
              <a:ext uri="{28A0092B-C50C-407E-A947-70E740481C1C}">
                <a14:useLocalDpi xmlns:a14="http://schemas.microsoft.com/office/drawing/2010/main" val="0"/>
              </a:ext>
            </a:extLst>
          </a:blip>
          <a:srcRect l="3528" t="10221" r="4901" b="16338"/>
          <a:stretch/>
        </p:blipFill>
        <p:spPr bwMode="auto">
          <a:xfrm>
            <a:off x="1376515" y="334298"/>
            <a:ext cx="6381136" cy="1907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1032387" y="2605548"/>
            <a:ext cx="7384026" cy="3539430"/>
          </a:xfrm>
          <a:prstGeom prst="rect">
            <a:avLst/>
          </a:prstGeom>
          <a:noFill/>
        </p:spPr>
        <p:txBody>
          <a:bodyPr wrap="square" rtlCol="0">
            <a:spAutoFit/>
          </a:bodyPr>
          <a:lstStyle/>
          <a:p>
            <a:pPr marL="571500" indent="-571500">
              <a:buFont typeface="+mj-lt"/>
              <a:buAutoNum type="romanUcPeriod"/>
            </a:pPr>
            <a:r>
              <a:rPr lang="en-US" sz="3200" dirty="0">
                <a:latin typeface="Arial Rounded MT Bold" panose="020F0704030504030204" pitchFamily="34" charset="0"/>
              </a:rPr>
              <a:t>Know the Truth</a:t>
            </a:r>
          </a:p>
          <a:p>
            <a:pPr marL="571500" indent="-571500">
              <a:buFont typeface="+mj-lt"/>
              <a:buAutoNum type="romanUcPeriod"/>
            </a:pPr>
            <a:r>
              <a:rPr lang="en-US" sz="3200" dirty="0">
                <a:latin typeface="Arial Rounded MT Bold" panose="020F0704030504030204" pitchFamily="34" charset="0"/>
              </a:rPr>
              <a:t>Know We Have a Savior</a:t>
            </a:r>
          </a:p>
          <a:p>
            <a:pPr marL="571500" indent="-571500">
              <a:buFont typeface="+mj-lt"/>
              <a:buAutoNum type="romanUcPeriod"/>
            </a:pPr>
            <a:r>
              <a:rPr lang="en-US" sz="3200" dirty="0">
                <a:latin typeface="Arial Rounded MT Bold" panose="020F0704030504030204" pitchFamily="34" charset="0"/>
              </a:rPr>
              <a:t>Know Are Living Right</a:t>
            </a:r>
          </a:p>
          <a:p>
            <a:pPr marL="571500" indent="-571500">
              <a:buFont typeface="+mj-lt"/>
              <a:buAutoNum type="romanUcPeriod"/>
            </a:pPr>
            <a:r>
              <a:rPr lang="en-US" sz="3200" dirty="0">
                <a:latin typeface="Arial Rounded MT Bold" panose="020F0704030504030204" pitchFamily="34" charset="0"/>
              </a:rPr>
              <a:t>Know God</a:t>
            </a:r>
          </a:p>
          <a:p>
            <a:pPr marL="571500" indent="-571500">
              <a:buFont typeface="+mj-lt"/>
              <a:buAutoNum type="romanUcPeriod"/>
            </a:pPr>
            <a:r>
              <a:rPr lang="en-US" sz="3200" dirty="0">
                <a:latin typeface="Arial Rounded MT Bold" panose="020F0704030504030204" pitchFamily="34" charset="0"/>
              </a:rPr>
              <a:t>Know God Hears Our Prayers</a:t>
            </a:r>
          </a:p>
          <a:p>
            <a:pPr marL="571500" indent="-571500">
              <a:buFont typeface="+mj-lt"/>
              <a:buAutoNum type="romanUcPeriod"/>
            </a:pPr>
            <a:r>
              <a:rPr lang="en-US" sz="3200" dirty="0">
                <a:latin typeface="Arial Rounded MT Bold" panose="020F0704030504030204" pitchFamily="34" charset="0"/>
              </a:rPr>
              <a:t>Know What Love Means</a:t>
            </a:r>
          </a:p>
          <a:p>
            <a:pPr marL="571500" indent="-571500">
              <a:buFont typeface="+mj-lt"/>
              <a:buAutoNum type="romanUcPeriod"/>
            </a:pPr>
            <a:r>
              <a:rPr lang="en-US" sz="3200" dirty="0">
                <a:latin typeface="Arial Rounded MT Bold" panose="020F0704030504030204" pitchFamily="34" charset="0"/>
              </a:rPr>
              <a:t>Know Going to Heaven</a:t>
            </a:r>
          </a:p>
        </p:txBody>
      </p:sp>
      <p:sp>
        <p:nvSpPr>
          <p:cNvPr id="4" name="TextBox 3"/>
          <p:cNvSpPr txBox="1"/>
          <p:nvPr/>
        </p:nvSpPr>
        <p:spPr>
          <a:xfrm>
            <a:off x="1376515" y="1932315"/>
            <a:ext cx="6381136" cy="338554"/>
          </a:xfrm>
          <a:prstGeom prst="rect">
            <a:avLst/>
          </a:prstGeom>
          <a:noFill/>
        </p:spPr>
        <p:txBody>
          <a:bodyPr wrap="square" rtlCol="0">
            <a:spAutoFit/>
          </a:bodyPr>
          <a:lstStyle/>
          <a:p>
            <a:pPr algn="ctr"/>
            <a:r>
              <a:rPr lang="en-US" sz="1600" i="1" dirty="0">
                <a:solidFill>
                  <a:srgbClr val="0070C0"/>
                </a:solidFill>
                <a:latin typeface="Arial Rounded MT Bold" panose="020F0704030504030204" pitchFamily="34" charset="0"/>
              </a:rPr>
              <a:t>Things We Can Know From 1 John</a:t>
            </a:r>
          </a:p>
        </p:txBody>
      </p:sp>
    </p:spTree>
    <p:extLst>
      <p:ext uri="{BB962C8B-B14F-4D97-AF65-F5344CB8AC3E}">
        <p14:creationId xmlns:p14="http://schemas.microsoft.com/office/powerpoint/2010/main" val="23119550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12499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TM03457452[[fn=Celestial]]</Template>
  <TotalTime>4288</TotalTime>
  <Words>1130</Words>
  <Application>Microsoft Office PowerPoint</Application>
  <PresentationFormat>On-screen Show (4:3)</PresentationFormat>
  <Paragraphs>166</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Calibri</vt:lpstr>
      <vt:lpstr>Arial</vt:lpstr>
      <vt:lpstr>Calibri Light</vt:lpstr>
      <vt:lpstr>Arial Narrow</vt:lpstr>
      <vt:lpstr>Wingdings</vt:lpstr>
      <vt:lpstr>Arial Rounded MT Bold</vt:lpstr>
      <vt:lpstr>Celestial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24</cp:revision>
  <cp:lastPrinted>2022-10-02T19:59:48Z</cp:lastPrinted>
  <dcterms:created xsi:type="dcterms:W3CDTF">2016-09-30T03:15:23Z</dcterms:created>
  <dcterms:modified xsi:type="dcterms:W3CDTF">2022-10-02T20:04:01Z</dcterms:modified>
</cp:coreProperties>
</file>