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sldIdLst>
    <p:sldId id="258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60" r:id="rId15"/>
    <p:sldId id="264" r:id="rId16"/>
    <p:sldId id="259" r:id="rId17"/>
    <p:sldId id="274" r:id="rId18"/>
    <p:sldId id="275" r:id="rId19"/>
    <p:sldId id="276" r:id="rId20"/>
    <p:sldId id="277" r:id="rId21"/>
    <p:sldId id="278" r:id="rId22"/>
    <p:sldId id="261" r:id="rId23"/>
    <p:sldId id="263" r:id="rId24"/>
    <p:sldId id="279" r:id="rId25"/>
    <p:sldId id="280" r:id="rId26"/>
    <p:sldId id="281" r:id="rId27"/>
    <p:sldId id="282" r:id="rId28"/>
    <p:sldId id="283" r:id="rId29"/>
    <p:sldId id="262" r:id="rId30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C9C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0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0935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6873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187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37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794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618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509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004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033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1002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4666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080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800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071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418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7809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6563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2956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4185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892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99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208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271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1946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1414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1245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56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13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968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9743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1376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725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477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8494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344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2652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1236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721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189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186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395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240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6569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138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A picture containing ground, laying, lying, sandy&#10;&#10;Description automatically generated">
            <a:extLst>
              <a:ext uri="{FF2B5EF4-FFF2-40B4-BE49-F238E27FC236}">
                <a16:creationId xmlns:a16="http://schemas.microsoft.com/office/drawing/2014/main" id="{8617E568-02DA-BEF2-DD24-728C821F41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4" r="481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233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A picture containing ground, laying, lying, sandy&#10;&#10;Description automatically generated">
            <a:extLst>
              <a:ext uri="{FF2B5EF4-FFF2-40B4-BE49-F238E27FC236}">
                <a16:creationId xmlns:a16="http://schemas.microsoft.com/office/drawing/2014/main" id="{8617E568-02DA-BEF2-DD24-728C821F41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84" r="481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2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86CACEA-805F-E868-81C0-FC59A34CF8CE}"/>
              </a:ext>
            </a:extLst>
          </p:cNvPr>
          <p:cNvSpPr/>
          <p:nvPr userDrawn="1"/>
        </p:nvSpPr>
        <p:spPr>
          <a:xfrm>
            <a:off x="628650" y="365126"/>
            <a:ext cx="7957140" cy="148552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242D5-0BE8-435F-8079-DCA81DDE6D31}" type="datetimeFigureOut">
              <a:rPr lang="en-US" smtClean="0"/>
              <a:t>10/2/2022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4BF3E-A346-49DF-894D-602F39B1CB7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A picture containing ground, laying, lying, sandy&#10;&#10;Description automatically generated">
            <a:extLst>
              <a:ext uri="{FF2B5EF4-FFF2-40B4-BE49-F238E27FC236}">
                <a16:creationId xmlns:a16="http://schemas.microsoft.com/office/drawing/2014/main" id="{B6064A31-5E66-B85F-7B28-14757E7D56B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073" y="365126"/>
            <a:ext cx="2789717" cy="1485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82018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book&#10;&#10;Description automatically generated">
            <a:extLst>
              <a:ext uri="{FF2B5EF4-FFF2-40B4-BE49-F238E27FC236}">
                <a16:creationId xmlns:a16="http://schemas.microsoft.com/office/drawing/2014/main" id="{47FF2D97-ADDB-4478-B27E-18923F3C2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-2" b="-2"/>
          <a:stretch/>
        </p:blipFill>
        <p:spPr>
          <a:xfrm>
            <a:off x="-1" y="-1"/>
            <a:ext cx="924306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057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B7531D-E47D-1081-A87B-8A1366A297C6}"/>
              </a:ext>
            </a:extLst>
          </p:cNvPr>
          <p:cNvSpPr txBox="1"/>
          <p:nvPr/>
        </p:nvSpPr>
        <p:spPr>
          <a:xfrm>
            <a:off x="392654" y="570155"/>
            <a:ext cx="82403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Judas betrayed Jesus for 30 pieces of silver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Matt. 26:14-16; 47-49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Matt. 27:3-10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Acts 1:18-19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Zech. 11:12 – 30 pieces paid to the Prophet as an insult!</a:t>
            </a:r>
          </a:p>
        </p:txBody>
      </p:sp>
    </p:spTree>
    <p:extLst>
      <p:ext uri="{BB962C8B-B14F-4D97-AF65-F5344CB8AC3E}">
        <p14:creationId xmlns:p14="http://schemas.microsoft.com/office/powerpoint/2010/main" val="28549889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B7531D-E47D-1081-A87B-8A1366A297C6}"/>
              </a:ext>
            </a:extLst>
          </p:cNvPr>
          <p:cNvSpPr txBox="1"/>
          <p:nvPr/>
        </p:nvSpPr>
        <p:spPr>
          <a:xfrm>
            <a:off x="392654" y="570155"/>
            <a:ext cx="851467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Judas betrayed Jesus for 30 pieces of silver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Follows chronologically Judas (and others) resenting the “waste” of the precious ointment 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Matt. 26:6-13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John 12:1-8 (not the same occasion as Mt. 26 or Mk. 14)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/>
              <a:t>Judas objected here (vv. 4-5)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/>
              <a:t>Reason: he was a thief (v. 6)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What a contrast!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12E86E8-087D-4E78-8ED1-93D72051A263}"/>
              </a:ext>
            </a:extLst>
          </p:cNvPr>
          <p:cNvGrpSpPr/>
          <p:nvPr/>
        </p:nvGrpSpPr>
        <p:grpSpPr>
          <a:xfrm>
            <a:off x="1038113" y="3851238"/>
            <a:ext cx="7311614" cy="2436607"/>
            <a:chOff x="1038113" y="3851238"/>
            <a:chExt cx="7311614" cy="2436607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CF6923E5-C521-3C91-604B-2AB4E2092077}"/>
                </a:ext>
              </a:extLst>
            </p:cNvPr>
            <p:cNvSpPr/>
            <p:nvPr/>
          </p:nvSpPr>
          <p:spPr>
            <a:xfrm>
              <a:off x="1038113" y="3851238"/>
              <a:ext cx="2947595" cy="2436607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A woman (sinner)</a:t>
              </a:r>
            </a:p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spared no expense</a:t>
              </a:r>
            </a:p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Honoring</a:t>
              </a:r>
            </a:p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Jesus</a:t>
              </a: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D97730B-B23A-8774-CFCD-2F2169C2EB5C}"/>
                </a:ext>
              </a:extLst>
            </p:cNvPr>
            <p:cNvSpPr/>
            <p:nvPr/>
          </p:nvSpPr>
          <p:spPr>
            <a:xfrm>
              <a:off x="5402132" y="3851238"/>
              <a:ext cx="2947595" cy="2436607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A disciple plotting to betray Jesus for a measly sum</a:t>
              </a:r>
            </a:p>
          </p:txBody>
        </p:sp>
        <p:sp>
          <p:nvSpPr>
            <p:cNvPr id="5" name="Arrow: Left-Right 4">
              <a:extLst>
                <a:ext uri="{FF2B5EF4-FFF2-40B4-BE49-F238E27FC236}">
                  <a16:creationId xmlns:a16="http://schemas.microsoft.com/office/drawing/2014/main" id="{D789E5EC-7420-B1D5-1698-0510511CB8DA}"/>
                </a:ext>
              </a:extLst>
            </p:cNvPr>
            <p:cNvSpPr/>
            <p:nvPr/>
          </p:nvSpPr>
          <p:spPr>
            <a:xfrm>
              <a:off x="3770555" y="4666129"/>
              <a:ext cx="1780391" cy="806823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35850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B7531D-E47D-1081-A87B-8A1366A297C6}"/>
              </a:ext>
            </a:extLst>
          </p:cNvPr>
          <p:cNvSpPr txBox="1"/>
          <p:nvPr/>
        </p:nvSpPr>
        <p:spPr>
          <a:xfrm>
            <a:off x="392654" y="570155"/>
            <a:ext cx="85146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Judas betrayed Jesus for 30 pieces of silver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Follows chronologically Judas (and others) resenting the “waste” of the precious ointment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Two things that perplex us about Judas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Why did he do what he did?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After he did it, why did he feel so guilty?</a:t>
            </a:r>
          </a:p>
        </p:txBody>
      </p:sp>
    </p:spTree>
    <p:extLst>
      <p:ext uri="{BB962C8B-B14F-4D97-AF65-F5344CB8AC3E}">
        <p14:creationId xmlns:p14="http://schemas.microsoft.com/office/powerpoint/2010/main" val="33549477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499F165-8D64-C21B-28CB-81504D140C7A}"/>
              </a:ext>
            </a:extLst>
          </p:cNvPr>
          <p:cNvSpPr/>
          <p:nvPr/>
        </p:nvSpPr>
        <p:spPr>
          <a:xfrm>
            <a:off x="941293" y="441063"/>
            <a:ext cx="7320579" cy="968188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Did Judas Betray Jesus?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BF2433-5646-E521-0775-6EE15973FB8E}"/>
              </a:ext>
            </a:extLst>
          </p:cNvPr>
          <p:cNvSpPr txBox="1"/>
          <p:nvPr/>
        </p:nvSpPr>
        <p:spPr>
          <a:xfrm>
            <a:off x="150605" y="1767846"/>
            <a:ext cx="89019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“…Judas remains a mystery wrapped inside a riddle” (Ray Pritchard)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F155FC-8437-8E4A-8B6B-494E1D4DB40E}"/>
              </a:ext>
            </a:extLst>
          </p:cNvPr>
          <p:cNvSpPr txBox="1"/>
          <p:nvPr/>
        </p:nvSpPr>
        <p:spPr>
          <a:xfrm>
            <a:off x="656216" y="2329030"/>
            <a:ext cx="812740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On the surface you would not expect it if Judas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i="1" dirty="0"/>
              <a:t>He was personally chosen to be an apostle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i="1" dirty="0"/>
              <a:t>He forsook all and followed the Lord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i="1" dirty="0"/>
              <a:t>He spent 3 ½ years traveling all over Israel with Jesus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i="1" dirty="0"/>
              <a:t>He saw all the miracles Jesus performed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i="1" dirty="0"/>
              <a:t>He heard all the great sermons he delivered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i="1" dirty="0"/>
              <a:t>He was sent out to preach like the others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i="1" dirty="0"/>
              <a:t>He was chosen to be their treasurer (</a:t>
            </a:r>
            <a:r>
              <a:rPr lang="en-US" sz="2400" i="1" dirty="0" err="1"/>
              <a:t>Jno</a:t>
            </a:r>
            <a:r>
              <a:rPr lang="en-US" sz="2400" i="1" dirty="0"/>
              <a:t>. 12:6)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i="1" dirty="0"/>
              <a:t>He was not less experienced than the others</a:t>
            </a:r>
          </a:p>
        </p:txBody>
      </p:sp>
    </p:spTree>
    <p:extLst>
      <p:ext uri="{BB962C8B-B14F-4D97-AF65-F5344CB8AC3E}">
        <p14:creationId xmlns:p14="http://schemas.microsoft.com/office/powerpoint/2010/main" val="3120853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499F165-8D64-C21B-28CB-81504D140C7A}"/>
              </a:ext>
            </a:extLst>
          </p:cNvPr>
          <p:cNvSpPr/>
          <p:nvPr/>
        </p:nvSpPr>
        <p:spPr>
          <a:xfrm>
            <a:off x="941293" y="441063"/>
            <a:ext cx="7320579" cy="968188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Did Judas Betray Jesus?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BF2433-5646-E521-0775-6EE15973FB8E}"/>
              </a:ext>
            </a:extLst>
          </p:cNvPr>
          <p:cNvSpPr txBox="1"/>
          <p:nvPr/>
        </p:nvSpPr>
        <p:spPr>
          <a:xfrm>
            <a:off x="150605" y="1767846"/>
            <a:ext cx="89019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“…Judas remains a mystery wrapped inside a riddle” (Ray Pritchard)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F155FC-8437-8E4A-8B6B-494E1D4DB40E}"/>
              </a:ext>
            </a:extLst>
          </p:cNvPr>
          <p:cNvSpPr txBox="1"/>
          <p:nvPr/>
        </p:nvSpPr>
        <p:spPr>
          <a:xfrm>
            <a:off x="656215" y="2329030"/>
            <a:ext cx="825649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On the surface you would not expect it if Judas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So, what was his reason?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i="1" dirty="0"/>
              <a:t>Possible was for money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200" dirty="0"/>
              <a:t>He was a thief (</a:t>
            </a:r>
            <a:r>
              <a:rPr lang="en-US" sz="2200" dirty="0" err="1"/>
              <a:t>Jno</a:t>
            </a:r>
            <a:r>
              <a:rPr lang="en-US" sz="2200" dirty="0"/>
              <a:t>. 12:6)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200" dirty="0"/>
              <a:t>If greed was his motive – had little to show for his trouble</a:t>
            </a:r>
            <a:endParaRPr lang="en-US" sz="2200" i="1" dirty="0"/>
          </a:p>
        </p:txBody>
      </p:sp>
    </p:spTree>
    <p:extLst>
      <p:ext uri="{BB962C8B-B14F-4D97-AF65-F5344CB8AC3E}">
        <p14:creationId xmlns:p14="http://schemas.microsoft.com/office/powerpoint/2010/main" val="42384080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499F165-8D64-C21B-28CB-81504D140C7A}"/>
              </a:ext>
            </a:extLst>
          </p:cNvPr>
          <p:cNvSpPr/>
          <p:nvPr/>
        </p:nvSpPr>
        <p:spPr>
          <a:xfrm>
            <a:off x="941293" y="441063"/>
            <a:ext cx="7320579" cy="968188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Did Judas Betray Jesus?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BF2433-5646-E521-0775-6EE15973FB8E}"/>
              </a:ext>
            </a:extLst>
          </p:cNvPr>
          <p:cNvSpPr txBox="1"/>
          <p:nvPr/>
        </p:nvSpPr>
        <p:spPr>
          <a:xfrm>
            <a:off x="150605" y="1767846"/>
            <a:ext cx="89019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“…Judas remains a mystery wrapped inside a riddle” (Ray Pritchard)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F155FC-8437-8E4A-8B6B-494E1D4DB40E}"/>
              </a:ext>
            </a:extLst>
          </p:cNvPr>
          <p:cNvSpPr txBox="1"/>
          <p:nvPr/>
        </p:nvSpPr>
        <p:spPr>
          <a:xfrm>
            <a:off x="656215" y="2329030"/>
            <a:ext cx="825649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On the surface you would not expect it if Judas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So, what was his reason?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i="1" dirty="0"/>
              <a:t>Possible was for money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i="1" dirty="0"/>
              <a:t>Possible that he was disillusioned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200" dirty="0"/>
              <a:t>Perhaps looked at Jesus as some kind of political Messiah that would overthrow the yoke of Rome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200" dirty="0"/>
              <a:t>Some wanted to make him such a king (John 6:14-15)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200" dirty="0"/>
              <a:t>Must notice the change: Popularity &amp; crowds are gone (</a:t>
            </a:r>
            <a:r>
              <a:rPr lang="en-US" sz="2200" dirty="0" err="1"/>
              <a:t>Jno</a:t>
            </a:r>
            <a:r>
              <a:rPr lang="en-US" sz="2200" dirty="0"/>
              <a:t>. 6:66) – now surrounded by opposition and talk of death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200" dirty="0"/>
              <a:t>Perhaps he is angry at Jesus’ “failure” in his mission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200" dirty="0"/>
              <a:t>May be wants to be on the “winning side” (thinking of self)</a:t>
            </a:r>
          </a:p>
        </p:txBody>
      </p:sp>
    </p:spTree>
    <p:extLst>
      <p:ext uri="{BB962C8B-B14F-4D97-AF65-F5344CB8AC3E}">
        <p14:creationId xmlns:p14="http://schemas.microsoft.com/office/powerpoint/2010/main" val="14402935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499F165-8D64-C21B-28CB-81504D140C7A}"/>
              </a:ext>
            </a:extLst>
          </p:cNvPr>
          <p:cNvSpPr/>
          <p:nvPr/>
        </p:nvSpPr>
        <p:spPr>
          <a:xfrm>
            <a:off x="941293" y="441063"/>
            <a:ext cx="7320579" cy="968188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Did Judas Betray Jesus?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BF2433-5646-E521-0775-6EE15973FB8E}"/>
              </a:ext>
            </a:extLst>
          </p:cNvPr>
          <p:cNvSpPr txBox="1"/>
          <p:nvPr/>
        </p:nvSpPr>
        <p:spPr>
          <a:xfrm>
            <a:off x="150605" y="1767846"/>
            <a:ext cx="89019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“…Judas remains a mystery wrapped inside a riddle” (Ray Pritchard)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F155FC-8437-8E4A-8B6B-494E1D4DB40E}"/>
              </a:ext>
            </a:extLst>
          </p:cNvPr>
          <p:cNvSpPr txBox="1"/>
          <p:nvPr/>
        </p:nvSpPr>
        <p:spPr>
          <a:xfrm>
            <a:off x="656215" y="2329030"/>
            <a:ext cx="825649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On the surface you would not expect it if Judas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So, what was his reason?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i="1" dirty="0"/>
              <a:t>Possible was for money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i="1" dirty="0"/>
              <a:t>Possible that he was disillusioned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i="1" dirty="0"/>
              <a:t>Possible because he was frightened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200" dirty="0"/>
              <a:t>Perhaps he sees the handwriting on the wall – thinking once they capture Jesus – what will they do with his apostles?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200" dirty="0"/>
              <a:t>Goes to the high priest to save his own life!</a:t>
            </a:r>
          </a:p>
        </p:txBody>
      </p:sp>
    </p:spTree>
    <p:extLst>
      <p:ext uri="{BB962C8B-B14F-4D97-AF65-F5344CB8AC3E}">
        <p14:creationId xmlns:p14="http://schemas.microsoft.com/office/powerpoint/2010/main" val="16758292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B7531D-E47D-1081-A87B-8A1366A297C6}"/>
              </a:ext>
            </a:extLst>
          </p:cNvPr>
          <p:cNvSpPr txBox="1"/>
          <p:nvPr/>
        </p:nvSpPr>
        <p:spPr>
          <a:xfrm>
            <a:off x="392654" y="570155"/>
            <a:ext cx="851467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Judas betrayed Jesus for 30 pieces of silver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Follows chronologically Judas (and others) resenting the “waste” of the precious ointment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Two things that perplex us about Judas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Judas was given one last appeal to change his mind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At the last supper said to him, “What you do, do it quickly” (John 13:27)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He had once last chance – to change his mind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Yet – when Jesus blew his cover – Satan entered him (v. 27) – he was determined to press on!</a:t>
            </a:r>
          </a:p>
        </p:txBody>
      </p:sp>
    </p:spTree>
    <p:extLst>
      <p:ext uri="{BB962C8B-B14F-4D97-AF65-F5344CB8AC3E}">
        <p14:creationId xmlns:p14="http://schemas.microsoft.com/office/powerpoint/2010/main" val="4273013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B7531D-E47D-1081-A87B-8A1366A297C6}"/>
              </a:ext>
            </a:extLst>
          </p:cNvPr>
          <p:cNvSpPr txBox="1"/>
          <p:nvPr/>
        </p:nvSpPr>
        <p:spPr>
          <a:xfrm>
            <a:off x="392654" y="570155"/>
            <a:ext cx="851467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Judas betrayed Jesus for 30 pieces of silver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Follows chronologically Judas (and others) resenting the “waste” of the precious ointment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Two things that perplex us about Judas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Judas was given one last appeal to change his mind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There is something repulsive about a betrayal with a kiss of affection!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A warm display of affection is reserved for the closest of friends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Yet – that is how Judas chose to betray his Lord</a:t>
            </a:r>
          </a:p>
        </p:txBody>
      </p:sp>
    </p:spTree>
    <p:extLst>
      <p:ext uri="{BB962C8B-B14F-4D97-AF65-F5344CB8AC3E}">
        <p14:creationId xmlns:p14="http://schemas.microsoft.com/office/powerpoint/2010/main" val="767547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B7531D-E47D-1081-A87B-8A1366A297C6}"/>
              </a:ext>
            </a:extLst>
          </p:cNvPr>
          <p:cNvSpPr txBox="1"/>
          <p:nvPr/>
        </p:nvSpPr>
        <p:spPr>
          <a:xfrm>
            <a:off x="392654" y="570155"/>
            <a:ext cx="851467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Judas betrayed Jesus for 30 pieces of silver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Follows chronologically Judas (and others) resenting the “waste” of the precious ointment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Two things that perplex us about Judas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Judas was given one last appeal to change his mind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There is something repulsive about a betrayal with a kiss of affection!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30 pieces of silver was his price!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That was the payment for a slave gored by an ox (Exo. 21:32)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That was the insulting pay given to Zechariah (</a:t>
            </a:r>
            <a:r>
              <a:rPr lang="en-US" sz="2400" i="1" dirty="0" err="1"/>
              <a:t>Zech</a:t>
            </a:r>
            <a:r>
              <a:rPr lang="en-US" sz="2400" i="1" dirty="0"/>
              <a:t> 11:12)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What is that worth?</a:t>
            </a:r>
          </a:p>
          <a:p>
            <a:pPr marL="1371600" lvl="2" indent="-457200">
              <a:buFont typeface="+mj-lt"/>
              <a:buAutoNum type="arabicParenR"/>
            </a:pPr>
            <a:r>
              <a:rPr lang="en-US" sz="2400" dirty="0"/>
              <a:t>AMP Bible adds at Matt: $21.60 (1965)</a:t>
            </a:r>
          </a:p>
          <a:p>
            <a:pPr marL="1371600" lvl="2" indent="-457200">
              <a:buFont typeface="+mj-lt"/>
              <a:buAutoNum type="arabicParenR"/>
            </a:pPr>
            <a:r>
              <a:rPr lang="en-US" sz="2400" dirty="0"/>
              <a:t>About $200 in 2022</a:t>
            </a:r>
          </a:p>
        </p:txBody>
      </p:sp>
    </p:spTree>
    <p:extLst>
      <p:ext uri="{BB962C8B-B14F-4D97-AF65-F5344CB8AC3E}">
        <p14:creationId xmlns:p14="http://schemas.microsoft.com/office/powerpoint/2010/main" val="3671034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D2231F-4A48-576C-713C-F91B21BD2691}"/>
              </a:ext>
            </a:extLst>
          </p:cNvPr>
          <p:cNvSpPr txBox="1"/>
          <p:nvPr/>
        </p:nvSpPr>
        <p:spPr>
          <a:xfrm>
            <a:off x="34068" y="421344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FFF00"/>
                </a:solidFill>
                <a:latin typeface="Georgia Pro Cond Semibold" panose="02040706050405020303" pitchFamily="18" charset="0"/>
              </a:rPr>
              <a:t>30 Pieces of Silver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B0AFFC-A234-64D7-9571-F8BF56491FF9}"/>
              </a:ext>
            </a:extLst>
          </p:cNvPr>
          <p:cNvSpPr txBox="1"/>
          <p:nvPr/>
        </p:nvSpPr>
        <p:spPr>
          <a:xfrm>
            <a:off x="0" y="408791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Georgia Pro Cond Semibold" panose="02040706050405020303" pitchFamily="18" charset="0"/>
              </a:rPr>
              <a:t>30 Pieces of Silver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AB5A501-4DE5-4E58-A034-0A9C33C4A30E}"/>
              </a:ext>
            </a:extLst>
          </p:cNvPr>
          <p:cNvGrpSpPr/>
          <p:nvPr/>
        </p:nvGrpSpPr>
        <p:grpSpPr>
          <a:xfrm>
            <a:off x="1339327" y="2818503"/>
            <a:ext cx="6685879" cy="1410093"/>
            <a:chOff x="1554480" y="3001383"/>
            <a:chExt cx="6685879" cy="141009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111262B-B5A8-2E47-42B6-ECAF913ED729}"/>
                </a:ext>
              </a:extLst>
            </p:cNvPr>
            <p:cNvSpPr txBox="1"/>
            <p:nvPr/>
          </p:nvSpPr>
          <p:spPr>
            <a:xfrm>
              <a:off x="1570617" y="3026481"/>
              <a:ext cx="666974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US" sz="2800" dirty="0"/>
                <a:t>What would it buy?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US" sz="2800" dirty="0"/>
                <a:t>What would it not buy?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US" sz="2800" dirty="0"/>
                <a:t>What lessons come home from this story?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3C9821A-B508-2063-3DD6-6E1F9146498C}"/>
                </a:ext>
              </a:extLst>
            </p:cNvPr>
            <p:cNvSpPr txBox="1"/>
            <p:nvPr/>
          </p:nvSpPr>
          <p:spPr>
            <a:xfrm>
              <a:off x="1554480" y="3001383"/>
              <a:ext cx="666974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US" sz="2800" dirty="0">
                  <a:solidFill>
                    <a:schemeClr val="bg1"/>
                  </a:solidFill>
                </a:rPr>
                <a:t>What would it buy?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US" sz="2800" dirty="0">
                  <a:solidFill>
                    <a:schemeClr val="bg1"/>
                  </a:solidFill>
                </a:rPr>
                <a:t>What would it not buy?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US" sz="2800" dirty="0">
                  <a:solidFill>
                    <a:schemeClr val="bg1"/>
                  </a:solidFill>
                </a:rPr>
                <a:t>What lessons come home from this story?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22009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D2231F-4A48-576C-713C-F91B21BD2691}"/>
              </a:ext>
            </a:extLst>
          </p:cNvPr>
          <p:cNvSpPr txBox="1"/>
          <p:nvPr/>
        </p:nvSpPr>
        <p:spPr>
          <a:xfrm>
            <a:off x="34068" y="421344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FFF00"/>
                </a:solidFill>
                <a:latin typeface="Georgia Pro Cond Semibold" panose="02040706050405020303" pitchFamily="18" charset="0"/>
              </a:rPr>
              <a:t>30 Pieces of Silver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B0AFFC-A234-64D7-9571-F8BF56491FF9}"/>
              </a:ext>
            </a:extLst>
          </p:cNvPr>
          <p:cNvSpPr txBox="1"/>
          <p:nvPr/>
        </p:nvSpPr>
        <p:spPr>
          <a:xfrm>
            <a:off x="0" y="408791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Georgia Pro Cond Semibold" panose="02040706050405020303" pitchFamily="18" charset="0"/>
              </a:rPr>
              <a:t>30 Pieces of Silver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3AD9508-64A0-FB11-B1EE-3DE99EE85169}"/>
              </a:ext>
            </a:extLst>
          </p:cNvPr>
          <p:cNvSpPr/>
          <p:nvPr/>
        </p:nvSpPr>
        <p:spPr>
          <a:xfrm>
            <a:off x="451823" y="2576458"/>
            <a:ext cx="8186569" cy="989704"/>
          </a:xfrm>
          <a:prstGeom prst="roundRect">
            <a:avLst/>
          </a:prstGeom>
          <a:solidFill>
            <a:srgbClr val="FFFFFF">
              <a:alpha val="76078"/>
            </a:srgbClr>
          </a:solidFill>
          <a:ln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latin typeface="Georgia Pro Cond Semibold" panose="02040706050405020303" pitchFamily="18" charset="0"/>
              </a:rPr>
              <a:t>What 30 Pieces of Silver Could Buy</a:t>
            </a:r>
          </a:p>
        </p:txBody>
      </p:sp>
    </p:spTree>
    <p:extLst>
      <p:ext uri="{BB962C8B-B14F-4D97-AF65-F5344CB8AC3E}">
        <p14:creationId xmlns:p14="http://schemas.microsoft.com/office/powerpoint/2010/main" val="3183871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4A862E-7702-A96B-D2D4-5E61CE0CB313}"/>
              </a:ext>
            </a:extLst>
          </p:cNvPr>
          <p:cNvSpPr txBox="1"/>
          <p:nvPr/>
        </p:nvSpPr>
        <p:spPr>
          <a:xfrm>
            <a:off x="1387736" y="570155"/>
            <a:ext cx="37705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Georgia Pro Cond Semibold" panose="02040706050405020303" pitchFamily="18" charset="0"/>
              </a:rPr>
              <a:t>What 30 Pieces of Silver Could Buy</a:t>
            </a:r>
          </a:p>
          <a:p>
            <a:pPr algn="ctr"/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C3FD1F-8FB3-79E8-BAD9-8A0FEA8B7F04}"/>
              </a:ext>
            </a:extLst>
          </p:cNvPr>
          <p:cNvSpPr txBox="1"/>
          <p:nvPr/>
        </p:nvSpPr>
        <p:spPr>
          <a:xfrm>
            <a:off x="618565" y="2189181"/>
            <a:ext cx="819732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Enough to buy the betrayal of Jesus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what Jesus was worth – though Judas valued the money more than Jesus!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What a pitiful estimated value of Jesus!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To think 30 pieces of silver worth more!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More than the unsearchable riches (Eph. 3:8)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More a kingdom worth all could pay (Matt. 13:44-46)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Anything that comes between us and our Lord – means we have devalued our Lord to that price!</a:t>
            </a:r>
          </a:p>
        </p:txBody>
      </p:sp>
    </p:spTree>
    <p:extLst>
      <p:ext uri="{BB962C8B-B14F-4D97-AF65-F5344CB8AC3E}">
        <p14:creationId xmlns:p14="http://schemas.microsoft.com/office/powerpoint/2010/main" val="1604331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4A862E-7702-A96B-D2D4-5E61CE0CB313}"/>
              </a:ext>
            </a:extLst>
          </p:cNvPr>
          <p:cNvSpPr txBox="1"/>
          <p:nvPr/>
        </p:nvSpPr>
        <p:spPr>
          <a:xfrm>
            <a:off x="1387736" y="570155"/>
            <a:ext cx="37705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Georgia Pro Cond Semibold" panose="02040706050405020303" pitchFamily="18" charset="0"/>
              </a:rPr>
              <a:t>What 30 Pieces of Silver Could Buy</a:t>
            </a:r>
          </a:p>
          <a:p>
            <a:pPr algn="ctr"/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C3FD1F-8FB3-79E8-BAD9-8A0FEA8B7F04}"/>
              </a:ext>
            </a:extLst>
          </p:cNvPr>
          <p:cNvSpPr txBox="1"/>
          <p:nvPr/>
        </p:nvSpPr>
        <p:spPr>
          <a:xfrm>
            <a:off x="618565" y="2189181"/>
            <a:ext cx="819732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Enough to buy the betrayal of Jesus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Enough to buy Judas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what Jesus was worth – but what Judas as worth!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Tells us the value he placed on himself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He sold himself!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He sold his loyalty to his friend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He sold his reputation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He sold his soul!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9D929E7-095E-4053-0200-0541324BAC90}"/>
              </a:ext>
            </a:extLst>
          </p:cNvPr>
          <p:cNvSpPr/>
          <p:nvPr/>
        </p:nvSpPr>
        <p:spPr>
          <a:xfrm>
            <a:off x="1116105" y="5561702"/>
            <a:ext cx="7202245" cy="618565"/>
          </a:xfrm>
          <a:prstGeom prst="roundRect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Lost his Lord – Lost his money – Lost his life!</a:t>
            </a:r>
          </a:p>
        </p:txBody>
      </p:sp>
    </p:spTree>
    <p:extLst>
      <p:ext uri="{BB962C8B-B14F-4D97-AF65-F5344CB8AC3E}">
        <p14:creationId xmlns:p14="http://schemas.microsoft.com/office/powerpoint/2010/main" val="2083023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4A862E-7702-A96B-D2D4-5E61CE0CB313}"/>
              </a:ext>
            </a:extLst>
          </p:cNvPr>
          <p:cNvSpPr txBox="1"/>
          <p:nvPr/>
        </p:nvSpPr>
        <p:spPr>
          <a:xfrm>
            <a:off x="1387736" y="570155"/>
            <a:ext cx="37705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Georgia Pro Cond Semibold" panose="02040706050405020303" pitchFamily="18" charset="0"/>
              </a:rPr>
              <a:t>What 30 Pieces of Silver Could Buy</a:t>
            </a:r>
          </a:p>
          <a:p>
            <a:pPr algn="ctr"/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C3FD1F-8FB3-79E8-BAD9-8A0FEA8B7F04}"/>
              </a:ext>
            </a:extLst>
          </p:cNvPr>
          <p:cNvSpPr txBox="1"/>
          <p:nvPr/>
        </p:nvSpPr>
        <p:spPr>
          <a:xfrm>
            <a:off x="618565" y="2189181"/>
            <a:ext cx="819732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Enough to buy the betrayal of Jesus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Enough to buy Judas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what Jesus was worth – but what Judas as worth!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Tells us the value he placed on himself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How many times seen men who sell self for small sum: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Sells out for shoplifting a small item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Steal a tool from work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Choose a small amount of money over the Lord</a:t>
            </a:r>
          </a:p>
        </p:txBody>
      </p:sp>
    </p:spTree>
    <p:extLst>
      <p:ext uri="{BB962C8B-B14F-4D97-AF65-F5344CB8AC3E}">
        <p14:creationId xmlns:p14="http://schemas.microsoft.com/office/powerpoint/2010/main" val="2629711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4A862E-7702-A96B-D2D4-5E61CE0CB313}"/>
              </a:ext>
            </a:extLst>
          </p:cNvPr>
          <p:cNvSpPr txBox="1"/>
          <p:nvPr/>
        </p:nvSpPr>
        <p:spPr>
          <a:xfrm>
            <a:off x="1387736" y="570155"/>
            <a:ext cx="37705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Georgia Pro Cond Semibold" panose="02040706050405020303" pitchFamily="18" charset="0"/>
              </a:rPr>
              <a:t>What 30 Pieces of Silver Could Buy</a:t>
            </a:r>
          </a:p>
          <a:p>
            <a:pPr algn="ctr"/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C3FD1F-8FB3-79E8-BAD9-8A0FEA8B7F04}"/>
              </a:ext>
            </a:extLst>
          </p:cNvPr>
          <p:cNvSpPr txBox="1"/>
          <p:nvPr/>
        </p:nvSpPr>
        <p:spPr>
          <a:xfrm>
            <a:off x="618565" y="2189181"/>
            <a:ext cx="8197327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Enough to buy the betrayal of Jesus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Enough to buy Judas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what Jesus was worth – but what Judas as worth!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Tells us the value he placed on himself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How many times seen men who sell self for small sum: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Any choice (any sin) is price we put on our soul: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Lie to spare a few minutes of embarrassment 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Outfit you know reveals too much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Job over the Lord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Absence from worship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Moment of a sensual thrill</a:t>
            </a:r>
          </a:p>
        </p:txBody>
      </p:sp>
    </p:spTree>
    <p:extLst>
      <p:ext uri="{BB962C8B-B14F-4D97-AF65-F5344CB8AC3E}">
        <p14:creationId xmlns:p14="http://schemas.microsoft.com/office/powerpoint/2010/main" val="2995432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4A862E-7702-A96B-D2D4-5E61CE0CB313}"/>
              </a:ext>
            </a:extLst>
          </p:cNvPr>
          <p:cNvSpPr txBox="1"/>
          <p:nvPr/>
        </p:nvSpPr>
        <p:spPr>
          <a:xfrm>
            <a:off x="1387736" y="570155"/>
            <a:ext cx="37705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Georgia Pro Cond Semibold" panose="02040706050405020303" pitchFamily="18" charset="0"/>
              </a:rPr>
              <a:t>What 30 Pieces of Silver Could Buy</a:t>
            </a:r>
          </a:p>
          <a:p>
            <a:pPr algn="ctr"/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C3FD1F-8FB3-79E8-BAD9-8A0FEA8B7F04}"/>
              </a:ext>
            </a:extLst>
          </p:cNvPr>
          <p:cNvSpPr txBox="1"/>
          <p:nvPr/>
        </p:nvSpPr>
        <p:spPr>
          <a:xfrm>
            <a:off x="618565" y="2189181"/>
            <a:ext cx="819732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Enough to buy the betrayal of Jesus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Enough to buy Judas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what Jesus was worth – but what Judas as worth!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Tells us the value he placed on himself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How many times seen men who sell self for small sum: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Any choice (any sin) is price we put on our soul: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Lesson to learn: Even if God himself is standing in front of you doesn’t make you faithful or loyal!</a:t>
            </a:r>
          </a:p>
        </p:txBody>
      </p:sp>
    </p:spTree>
    <p:extLst>
      <p:ext uri="{BB962C8B-B14F-4D97-AF65-F5344CB8AC3E}">
        <p14:creationId xmlns:p14="http://schemas.microsoft.com/office/powerpoint/2010/main" val="35901347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4A862E-7702-A96B-D2D4-5E61CE0CB313}"/>
              </a:ext>
            </a:extLst>
          </p:cNvPr>
          <p:cNvSpPr txBox="1"/>
          <p:nvPr/>
        </p:nvSpPr>
        <p:spPr>
          <a:xfrm>
            <a:off x="1387736" y="570155"/>
            <a:ext cx="37705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Georgia Pro Cond Semibold" panose="02040706050405020303" pitchFamily="18" charset="0"/>
              </a:rPr>
              <a:t>What 30 Pieces of Silver Could Buy</a:t>
            </a:r>
          </a:p>
          <a:p>
            <a:pPr algn="ctr"/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C3FD1F-8FB3-79E8-BAD9-8A0FEA8B7F04}"/>
              </a:ext>
            </a:extLst>
          </p:cNvPr>
          <p:cNvSpPr txBox="1"/>
          <p:nvPr/>
        </p:nvSpPr>
        <p:spPr>
          <a:xfrm>
            <a:off x="618565" y="2189181"/>
            <a:ext cx="819732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Enough to buy the betrayal of Jesus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Enough to buy Judas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Enough to buy a potter’s field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Matt. 27:6-10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Chief priest had no qualms murdering an innocent man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But – would not allow “blood money” in the temple!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Lessons: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Height of hypocrisy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How men rationalize terrible sin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How far men go in searing their conscience</a:t>
            </a:r>
          </a:p>
        </p:txBody>
      </p:sp>
    </p:spTree>
    <p:extLst>
      <p:ext uri="{BB962C8B-B14F-4D97-AF65-F5344CB8AC3E}">
        <p14:creationId xmlns:p14="http://schemas.microsoft.com/office/powerpoint/2010/main" val="40528879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D2231F-4A48-576C-713C-F91B21BD2691}"/>
              </a:ext>
            </a:extLst>
          </p:cNvPr>
          <p:cNvSpPr txBox="1"/>
          <p:nvPr/>
        </p:nvSpPr>
        <p:spPr>
          <a:xfrm>
            <a:off x="34068" y="421344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FFF00"/>
                </a:solidFill>
                <a:latin typeface="Georgia Pro Cond Semibold" panose="02040706050405020303" pitchFamily="18" charset="0"/>
              </a:rPr>
              <a:t>30 Pieces of Silver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B0AFFC-A234-64D7-9571-F8BF56491FF9}"/>
              </a:ext>
            </a:extLst>
          </p:cNvPr>
          <p:cNvSpPr txBox="1"/>
          <p:nvPr/>
        </p:nvSpPr>
        <p:spPr>
          <a:xfrm>
            <a:off x="0" y="408791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Georgia Pro Cond Semibold" panose="02040706050405020303" pitchFamily="18" charset="0"/>
              </a:rPr>
              <a:t>30 Pieces of Silver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3AD9508-64A0-FB11-B1EE-3DE99EE85169}"/>
              </a:ext>
            </a:extLst>
          </p:cNvPr>
          <p:cNvSpPr/>
          <p:nvPr/>
        </p:nvSpPr>
        <p:spPr>
          <a:xfrm>
            <a:off x="451823" y="2576458"/>
            <a:ext cx="8186569" cy="989704"/>
          </a:xfrm>
          <a:prstGeom prst="roundRect">
            <a:avLst/>
          </a:prstGeom>
          <a:solidFill>
            <a:srgbClr val="FFFFFF">
              <a:alpha val="76078"/>
            </a:srgbClr>
          </a:solidFill>
          <a:ln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Georgia Pro Cond Semibold" panose="02040706050405020303" pitchFamily="18" charset="0"/>
              </a:rPr>
              <a:t>What 30 Pieces of Silver Could Buy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8D572F7-5930-B462-79BF-618938408A3A}"/>
              </a:ext>
            </a:extLst>
          </p:cNvPr>
          <p:cNvSpPr/>
          <p:nvPr/>
        </p:nvSpPr>
        <p:spPr>
          <a:xfrm>
            <a:off x="451823" y="3917578"/>
            <a:ext cx="8186569" cy="989704"/>
          </a:xfrm>
          <a:prstGeom prst="roundRect">
            <a:avLst/>
          </a:prstGeom>
          <a:solidFill>
            <a:srgbClr val="FFFFFF">
              <a:alpha val="76078"/>
            </a:srgbClr>
          </a:solidFill>
          <a:ln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200" dirty="0">
                <a:solidFill>
                  <a:srgbClr val="002060"/>
                </a:solidFill>
                <a:latin typeface="Georgia Pro Cond Semibold" panose="02040706050405020303" pitchFamily="18" charset="0"/>
              </a:rPr>
              <a:t>What 30 Pieces of Silver Could </a:t>
            </a:r>
            <a:r>
              <a:rPr lang="en-US" sz="3200" u="sng" dirty="0">
                <a:solidFill>
                  <a:srgbClr val="002060"/>
                </a:solidFill>
                <a:latin typeface="Georgia Pro Cond Semibold" panose="02040706050405020303" pitchFamily="18" charset="0"/>
              </a:rPr>
              <a:t>Not</a:t>
            </a:r>
            <a:r>
              <a:rPr lang="en-US" sz="3200" dirty="0">
                <a:solidFill>
                  <a:srgbClr val="002060"/>
                </a:solidFill>
                <a:latin typeface="Georgia Pro Cond Semibold" panose="02040706050405020303" pitchFamily="18" charset="0"/>
              </a:rPr>
              <a:t> Buy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B5039E9-3D40-EC19-FB76-AEE81872E4B0}"/>
              </a:ext>
            </a:extLst>
          </p:cNvPr>
          <p:cNvSpPr/>
          <p:nvPr/>
        </p:nvSpPr>
        <p:spPr>
          <a:xfrm>
            <a:off x="2213385" y="5136776"/>
            <a:ext cx="4717229" cy="151145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Remember: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Bought the money back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(Matt. 27:3)</a:t>
            </a:r>
          </a:p>
        </p:txBody>
      </p:sp>
    </p:spTree>
    <p:extLst>
      <p:ext uri="{BB962C8B-B14F-4D97-AF65-F5344CB8AC3E}">
        <p14:creationId xmlns:p14="http://schemas.microsoft.com/office/powerpoint/2010/main" val="1970190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E28A18C-F592-31FE-20F6-656775654671}"/>
              </a:ext>
            </a:extLst>
          </p:cNvPr>
          <p:cNvSpPr txBox="1"/>
          <p:nvPr/>
        </p:nvSpPr>
        <p:spPr>
          <a:xfrm>
            <a:off x="1188719" y="518621"/>
            <a:ext cx="432995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Georgia Pro Cond Semibold" panose="02040706050405020303" pitchFamily="18" charset="0"/>
              </a:rPr>
              <a:t>What 30 Pieces of Silver Could </a:t>
            </a:r>
            <a:r>
              <a:rPr lang="en-US" sz="3200" u="sng" dirty="0">
                <a:solidFill>
                  <a:schemeClr val="bg1"/>
                </a:solidFill>
                <a:latin typeface="Georgia Pro Cond Semibold" panose="02040706050405020303" pitchFamily="18" charset="0"/>
              </a:rPr>
              <a:t>Not</a:t>
            </a:r>
            <a:r>
              <a:rPr lang="en-US" sz="3200" dirty="0">
                <a:solidFill>
                  <a:schemeClr val="bg1"/>
                </a:solidFill>
                <a:latin typeface="Georgia Pro Cond Semibold" panose="02040706050405020303" pitchFamily="18" charset="0"/>
              </a:rPr>
              <a:t> Buy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8853A4-4953-EAEB-FAD8-81921A598257}"/>
              </a:ext>
            </a:extLst>
          </p:cNvPr>
          <p:cNvSpPr txBox="1"/>
          <p:nvPr/>
        </p:nvSpPr>
        <p:spPr>
          <a:xfrm>
            <a:off x="618565" y="2189181"/>
            <a:ext cx="819732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Could not redeem Christ from his death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 indication that he intended for this to lead to Christ’s death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 immediately said, “I have sinned by betraying innocent blood” (Matt. 27:4)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Nothing he could do to stop the death of Christ!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Once sin is committed its consequences are out of our control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Like Judas, many give little thought to consequences of their sin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“I didn’t intend for that to happen”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Giving back the money didn’t stop the consequences</a:t>
            </a:r>
          </a:p>
        </p:txBody>
      </p:sp>
    </p:spTree>
    <p:extLst>
      <p:ext uri="{BB962C8B-B14F-4D97-AF65-F5344CB8AC3E}">
        <p14:creationId xmlns:p14="http://schemas.microsoft.com/office/powerpoint/2010/main" val="4282055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E28A18C-F592-31FE-20F6-656775654671}"/>
              </a:ext>
            </a:extLst>
          </p:cNvPr>
          <p:cNvSpPr txBox="1"/>
          <p:nvPr/>
        </p:nvSpPr>
        <p:spPr>
          <a:xfrm>
            <a:off x="1188719" y="518621"/>
            <a:ext cx="432995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Georgia Pro Cond Semibold" panose="02040706050405020303" pitchFamily="18" charset="0"/>
              </a:rPr>
              <a:t>What 30 Pieces of Silver Could </a:t>
            </a:r>
            <a:r>
              <a:rPr lang="en-US" sz="3200" u="sng" dirty="0">
                <a:solidFill>
                  <a:schemeClr val="bg1"/>
                </a:solidFill>
                <a:latin typeface="Georgia Pro Cond Semibold" panose="02040706050405020303" pitchFamily="18" charset="0"/>
              </a:rPr>
              <a:t>Not</a:t>
            </a:r>
            <a:r>
              <a:rPr lang="en-US" sz="3200" dirty="0">
                <a:solidFill>
                  <a:schemeClr val="bg1"/>
                </a:solidFill>
                <a:latin typeface="Georgia Pro Cond Semibold" panose="02040706050405020303" pitchFamily="18" charset="0"/>
              </a:rPr>
              <a:t> Buy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8853A4-4953-EAEB-FAD8-81921A598257}"/>
              </a:ext>
            </a:extLst>
          </p:cNvPr>
          <p:cNvSpPr txBox="1"/>
          <p:nvPr/>
        </p:nvSpPr>
        <p:spPr>
          <a:xfrm>
            <a:off x="618565" y="2189181"/>
            <a:ext cx="819732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Could not redeem Christ from his death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Could not buy concern for Judas’ soul from the Jews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They said, “What is that to us? You see to it.” (Matt. 27:4) – “We couldn’t care less! – That’s your problem!”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Found out they were willing to go further than he want to go</a:t>
            </a:r>
            <a:r>
              <a:rPr lang="en-US" sz="2400" dirty="0"/>
              <a:t> – returning the money didn’t stop them from going all the way!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There are some who couldn’t care less about you: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False friends (Psa. 38:10-12; 1 Pet. 4:4)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False teachers (2 Pet. 2:3)</a:t>
            </a:r>
          </a:p>
        </p:txBody>
      </p:sp>
    </p:spTree>
    <p:extLst>
      <p:ext uri="{BB962C8B-B14F-4D97-AF65-F5344CB8AC3E}">
        <p14:creationId xmlns:p14="http://schemas.microsoft.com/office/powerpoint/2010/main" val="3162667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E28A18C-F592-31FE-20F6-656775654671}"/>
              </a:ext>
            </a:extLst>
          </p:cNvPr>
          <p:cNvSpPr txBox="1"/>
          <p:nvPr/>
        </p:nvSpPr>
        <p:spPr>
          <a:xfrm>
            <a:off x="1188719" y="518621"/>
            <a:ext cx="432995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Georgia Pro Cond Semibold" panose="02040706050405020303" pitchFamily="18" charset="0"/>
              </a:rPr>
              <a:t>What 30 Pieces of Silver Could </a:t>
            </a:r>
            <a:r>
              <a:rPr lang="en-US" sz="3200" u="sng" dirty="0">
                <a:solidFill>
                  <a:schemeClr val="bg1"/>
                </a:solidFill>
                <a:latin typeface="Georgia Pro Cond Semibold" panose="02040706050405020303" pitchFamily="18" charset="0"/>
              </a:rPr>
              <a:t>Not</a:t>
            </a:r>
            <a:r>
              <a:rPr lang="en-US" sz="3200" dirty="0">
                <a:solidFill>
                  <a:schemeClr val="bg1"/>
                </a:solidFill>
                <a:latin typeface="Georgia Pro Cond Semibold" panose="02040706050405020303" pitchFamily="18" charset="0"/>
              </a:rPr>
              <a:t> Buy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8853A4-4953-EAEB-FAD8-81921A598257}"/>
              </a:ext>
            </a:extLst>
          </p:cNvPr>
          <p:cNvSpPr txBox="1"/>
          <p:nvPr/>
        </p:nvSpPr>
        <p:spPr>
          <a:xfrm>
            <a:off x="618565" y="2189181"/>
            <a:ext cx="819732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Could not redeem Christ from his death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Could not buy concern for Judas’ soul from the Jews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Could not give Judas the pleasure he was seeking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Must have given some thought to what he could buy / do with they money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Soon found that money didn’t bring any happiness – thrust that money from him (Matt. 27:5)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Sin always promises pleasure but brings pain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Rom. 6:16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2 Pet. 2:19</a:t>
            </a:r>
          </a:p>
        </p:txBody>
      </p:sp>
    </p:spTree>
    <p:extLst>
      <p:ext uri="{BB962C8B-B14F-4D97-AF65-F5344CB8AC3E}">
        <p14:creationId xmlns:p14="http://schemas.microsoft.com/office/powerpoint/2010/main" val="4158017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E28A18C-F592-31FE-20F6-656775654671}"/>
              </a:ext>
            </a:extLst>
          </p:cNvPr>
          <p:cNvSpPr txBox="1"/>
          <p:nvPr/>
        </p:nvSpPr>
        <p:spPr>
          <a:xfrm>
            <a:off x="1188719" y="518621"/>
            <a:ext cx="432995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Georgia Pro Cond Semibold" panose="02040706050405020303" pitchFamily="18" charset="0"/>
              </a:rPr>
              <a:t>What 30 Pieces of Silver Could </a:t>
            </a:r>
            <a:r>
              <a:rPr lang="en-US" sz="3200" u="sng" dirty="0">
                <a:solidFill>
                  <a:schemeClr val="bg1"/>
                </a:solidFill>
                <a:latin typeface="Georgia Pro Cond Semibold" panose="02040706050405020303" pitchFamily="18" charset="0"/>
              </a:rPr>
              <a:t>Not</a:t>
            </a:r>
            <a:r>
              <a:rPr lang="en-US" sz="3200" dirty="0">
                <a:solidFill>
                  <a:schemeClr val="bg1"/>
                </a:solidFill>
                <a:latin typeface="Georgia Pro Cond Semibold" panose="02040706050405020303" pitchFamily="18" charset="0"/>
              </a:rPr>
              <a:t> Buy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8853A4-4953-EAEB-FAD8-81921A598257}"/>
              </a:ext>
            </a:extLst>
          </p:cNvPr>
          <p:cNvSpPr txBox="1"/>
          <p:nvPr/>
        </p:nvSpPr>
        <p:spPr>
          <a:xfrm>
            <a:off x="618565" y="2189181"/>
            <a:ext cx="819732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Could not redeem Christ from his death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Could not buy concern for Judas’ soul from the Jews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Could not give Judas the pleasure he was seeking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Could not buy a clear conscience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Judas did not obtain the forgiveness that Peter got (who sinned the same night)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Returning the money seems to be an attempt to clear his conscience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Only through the gospel true peace comes (Phil. 4:7)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14723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ADC35B-AF48-1759-3B8F-784800073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4455" y="480060"/>
            <a:ext cx="4581869" cy="58554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7F6B86-1F91-7F1D-1CA3-3ACBB17FBD7C}"/>
              </a:ext>
            </a:extLst>
          </p:cNvPr>
          <p:cNvSpPr txBox="1"/>
          <p:nvPr/>
        </p:nvSpPr>
        <p:spPr>
          <a:xfrm>
            <a:off x="7015843" y="6019647"/>
            <a:ext cx="1888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Thomas Brookes</a:t>
            </a:r>
          </a:p>
        </p:txBody>
      </p:sp>
    </p:spTree>
    <p:extLst>
      <p:ext uri="{BB962C8B-B14F-4D97-AF65-F5344CB8AC3E}">
        <p14:creationId xmlns:p14="http://schemas.microsoft.com/office/powerpoint/2010/main" val="14467732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E28A18C-F592-31FE-20F6-656775654671}"/>
              </a:ext>
            </a:extLst>
          </p:cNvPr>
          <p:cNvSpPr txBox="1"/>
          <p:nvPr/>
        </p:nvSpPr>
        <p:spPr>
          <a:xfrm>
            <a:off x="1188719" y="518621"/>
            <a:ext cx="432995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Georgia Pro Cond Semibold" panose="02040706050405020303" pitchFamily="18" charset="0"/>
              </a:rPr>
              <a:t>What 30 Pieces of Silver Could </a:t>
            </a:r>
            <a:r>
              <a:rPr lang="en-US" sz="3200" u="sng" dirty="0">
                <a:solidFill>
                  <a:schemeClr val="bg1"/>
                </a:solidFill>
                <a:latin typeface="Georgia Pro Cond Semibold" panose="02040706050405020303" pitchFamily="18" charset="0"/>
              </a:rPr>
              <a:t>Not</a:t>
            </a:r>
            <a:r>
              <a:rPr lang="en-US" sz="3200" dirty="0">
                <a:solidFill>
                  <a:schemeClr val="bg1"/>
                </a:solidFill>
                <a:latin typeface="Georgia Pro Cond Semibold" panose="02040706050405020303" pitchFamily="18" charset="0"/>
              </a:rPr>
              <a:t> Buy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8853A4-4953-EAEB-FAD8-81921A598257}"/>
              </a:ext>
            </a:extLst>
          </p:cNvPr>
          <p:cNvSpPr txBox="1"/>
          <p:nvPr/>
        </p:nvSpPr>
        <p:spPr>
          <a:xfrm>
            <a:off x="618565" y="2189181"/>
            <a:ext cx="819732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Could not redeem Christ from his death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Could not buy concern for Judas’ soul from the Jews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Could not give Judas the pleasure he was seeking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Could not buy a clear conscience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Could not redeem Judas from hell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They money returned could not save him from hell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Judas’ destiny is hell</a:t>
            </a:r>
            <a:r>
              <a:rPr lang="en-US" sz="2400" dirty="0"/>
              <a:t> (Matt. 26:24; John 17:12)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If you choose a life that leads to hell - nothing can redeem you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All the good you’ve done – all good deeds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The fact that you have been faithful in the past</a:t>
            </a:r>
          </a:p>
        </p:txBody>
      </p:sp>
    </p:spTree>
    <p:extLst>
      <p:ext uri="{BB962C8B-B14F-4D97-AF65-F5344CB8AC3E}">
        <p14:creationId xmlns:p14="http://schemas.microsoft.com/office/powerpoint/2010/main" val="3913251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D2231F-4A48-576C-713C-F91B21BD2691}"/>
              </a:ext>
            </a:extLst>
          </p:cNvPr>
          <p:cNvSpPr txBox="1"/>
          <p:nvPr/>
        </p:nvSpPr>
        <p:spPr>
          <a:xfrm>
            <a:off x="34068" y="421344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FFF00"/>
                </a:solidFill>
                <a:latin typeface="Georgia Pro Cond Semibold" panose="02040706050405020303" pitchFamily="18" charset="0"/>
              </a:rPr>
              <a:t>30 Pieces of Silver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B0AFFC-A234-64D7-9571-F8BF56491FF9}"/>
              </a:ext>
            </a:extLst>
          </p:cNvPr>
          <p:cNvSpPr txBox="1"/>
          <p:nvPr/>
        </p:nvSpPr>
        <p:spPr>
          <a:xfrm>
            <a:off x="0" y="408791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Georgia Pro Cond Semibold" panose="02040706050405020303" pitchFamily="18" charset="0"/>
              </a:rPr>
              <a:t>30 Pieces of Silver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3AD9508-64A0-FB11-B1EE-3DE99EE85169}"/>
              </a:ext>
            </a:extLst>
          </p:cNvPr>
          <p:cNvSpPr/>
          <p:nvPr/>
        </p:nvSpPr>
        <p:spPr>
          <a:xfrm>
            <a:off x="451823" y="2576458"/>
            <a:ext cx="8186569" cy="989704"/>
          </a:xfrm>
          <a:prstGeom prst="roundRect">
            <a:avLst/>
          </a:prstGeom>
          <a:solidFill>
            <a:srgbClr val="FFFFFF">
              <a:alpha val="76078"/>
            </a:srgbClr>
          </a:solidFill>
          <a:ln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latin typeface="Georgia Pro Cond Semibold" panose="02040706050405020303" pitchFamily="18" charset="0"/>
              </a:rPr>
              <a:t>What 30 Pieces of Silver Could Buy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8D572F7-5930-B462-79BF-618938408A3A}"/>
              </a:ext>
            </a:extLst>
          </p:cNvPr>
          <p:cNvSpPr/>
          <p:nvPr/>
        </p:nvSpPr>
        <p:spPr>
          <a:xfrm>
            <a:off x="451823" y="3917578"/>
            <a:ext cx="8186569" cy="989704"/>
          </a:xfrm>
          <a:prstGeom prst="roundRect">
            <a:avLst/>
          </a:prstGeom>
          <a:solidFill>
            <a:srgbClr val="FFFFFF">
              <a:alpha val="76078"/>
            </a:srgbClr>
          </a:solidFill>
          <a:ln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200" dirty="0">
                <a:solidFill>
                  <a:srgbClr val="002060"/>
                </a:solidFill>
                <a:latin typeface="Georgia Pro Cond Semibold" panose="02040706050405020303" pitchFamily="18" charset="0"/>
              </a:rPr>
              <a:t>What 30 Pieces of Silver Could </a:t>
            </a:r>
            <a:r>
              <a:rPr lang="en-US" sz="3200" u="sng" dirty="0">
                <a:solidFill>
                  <a:srgbClr val="002060"/>
                </a:solidFill>
                <a:latin typeface="Georgia Pro Cond Semibold" panose="02040706050405020303" pitchFamily="18" charset="0"/>
              </a:rPr>
              <a:t>Not</a:t>
            </a:r>
            <a:r>
              <a:rPr lang="en-US" sz="3200" dirty="0">
                <a:solidFill>
                  <a:srgbClr val="002060"/>
                </a:solidFill>
                <a:latin typeface="Georgia Pro Cond Semibold" panose="02040706050405020303" pitchFamily="18" charset="0"/>
              </a:rPr>
              <a:t> Buy</a:t>
            </a:r>
          </a:p>
        </p:txBody>
      </p:sp>
    </p:spTree>
    <p:extLst>
      <p:ext uri="{BB962C8B-B14F-4D97-AF65-F5344CB8AC3E}">
        <p14:creationId xmlns:p14="http://schemas.microsoft.com/office/powerpoint/2010/main" val="14146472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2984</TotalTime>
  <Words>1895</Words>
  <Application>Microsoft Office PowerPoint</Application>
  <PresentationFormat>On-screen Show (4:3)</PresentationFormat>
  <Paragraphs>211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Arial</vt:lpstr>
      <vt:lpstr>Calibri</vt:lpstr>
      <vt:lpstr>Calibri Light</vt:lpstr>
      <vt:lpstr>Courier New</vt:lpstr>
      <vt:lpstr>Georgia Pro Cond Semibold</vt:lpstr>
      <vt:lpstr>Wingdings</vt:lpstr>
      <vt:lpstr>Office Theme</vt:lpstr>
      <vt:lpstr>1_Office Theme</vt:lpstr>
      <vt:lpstr>2_Office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6</cp:revision>
  <cp:lastPrinted>2022-10-02T03:56:42Z</cp:lastPrinted>
  <dcterms:created xsi:type="dcterms:W3CDTF">2022-09-30T03:09:08Z</dcterms:created>
  <dcterms:modified xsi:type="dcterms:W3CDTF">2022-10-02T13:03:47Z</dcterms:modified>
</cp:coreProperties>
</file>