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9" r:id="rId2"/>
    <p:sldId id="263" r:id="rId3"/>
    <p:sldId id="264" r:id="rId4"/>
    <p:sldId id="265" r:id="rId5"/>
    <p:sldId id="266" r:id="rId6"/>
    <p:sldId id="258" r:id="rId7"/>
    <p:sldId id="274" r:id="rId8"/>
    <p:sldId id="267" r:id="rId9"/>
    <p:sldId id="275" r:id="rId10"/>
    <p:sldId id="268" r:id="rId11"/>
    <p:sldId id="276" r:id="rId12"/>
    <p:sldId id="280" r:id="rId13"/>
    <p:sldId id="269" r:id="rId14"/>
    <p:sldId id="277" r:id="rId15"/>
    <p:sldId id="270" r:id="rId16"/>
    <p:sldId id="278" r:id="rId17"/>
    <p:sldId id="271" r:id="rId18"/>
    <p:sldId id="279" r:id="rId19"/>
    <p:sldId id="272" r:id="rId20"/>
  </p:sldIdLst>
  <p:sldSz cx="9144000" cy="6858000" type="screen4x3"/>
  <p:notesSz cx="6858000" cy="9144000"/>
  <p:embeddedFontLst>
    <p:embeddedFont>
      <p:font typeface="Baha" panose="020B0500000000000000"/>
      <p:regular r:id="rId21"/>
      <p:bold r:id="rId22"/>
      <p:italic r:id="rId23"/>
      <p:boldItalic r:id="rId24"/>
    </p:embeddedFon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F79646"/>
    <a:srgbClr val="FF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18EC9F-061E-499D-94FA-21271CC4AA88}" v="5" dt="2022-10-23T01:25:10.5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960" y="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5B62B6-9C81-465A-ADB6-B3421234EB43}"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DF16F4-C44D-4E98-BBA5-8B3FA7B2597E}" type="slidenum">
              <a:rPr lang="en-US" smtClean="0"/>
              <a:t>‹#›</a:t>
            </a:fld>
            <a:endParaRPr lang="en-US"/>
          </a:p>
        </p:txBody>
      </p:sp>
    </p:spTree>
    <p:extLst>
      <p:ext uri="{BB962C8B-B14F-4D97-AF65-F5344CB8AC3E}">
        <p14:creationId xmlns:p14="http://schemas.microsoft.com/office/powerpoint/2010/main" val="2062179928"/>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5B62B6-9C81-465A-ADB6-B3421234EB43}"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DF16F4-C44D-4E98-BBA5-8B3FA7B2597E}" type="slidenum">
              <a:rPr lang="en-US" smtClean="0"/>
              <a:t>‹#›</a:t>
            </a:fld>
            <a:endParaRPr lang="en-US"/>
          </a:p>
        </p:txBody>
      </p:sp>
    </p:spTree>
    <p:extLst>
      <p:ext uri="{BB962C8B-B14F-4D97-AF65-F5344CB8AC3E}">
        <p14:creationId xmlns:p14="http://schemas.microsoft.com/office/powerpoint/2010/main" val="4186322681"/>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5B62B6-9C81-465A-ADB6-B3421234EB43}"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DF16F4-C44D-4E98-BBA5-8B3FA7B2597E}" type="slidenum">
              <a:rPr lang="en-US" smtClean="0"/>
              <a:t>‹#›</a:t>
            </a:fld>
            <a:endParaRPr lang="en-US"/>
          </a:p>
        </p:txBody>
      </p:sp>
    </p:spTree>
    <p:extLst>
      <p:ext uri="{BB962C8B-B14F-4D97-AF65-F5344CB8AC3E}">
        <p14:creationId xmlns:p14="http://schemas.microsoft.com/office/powerpoint/2010/main" val="2224200088"/>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5B62B6-9C81-465A-ADB6-B3421234EB43}" type="datetimeFigureOut">
              <a:rPr lang="en-US" smtClean="0"/>
              <a:t>10/21/2022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DF16F4-C44D-4E98-BBA5-8B3FA7B2597E}" type="slidenum">
              <a:rPr lang="en-US" smtClean="0"/>
              <a:t>‹#›</a:t>
            </a:fld>
            <a:endParaRPr lang="en-US"/>
          </a:p>
        </p:txBody>
      </p:sp>
    </p:spTree>
    <p:extLst>
      <p:ext uri="{BB962C8B-B14F-4D97-AF65-F5344CB8AC3E}">
        <p14:creationId xmlns:p14="http://schemas.microsoft.com/office/powerpoint/2010/main" val="312557902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5B62B6-9C81-465A-ADB6-B3421234EB43}" type="datetimeFigureOut">
              <a:rPr lang="en-US" smtClean="0"/>
              <a:t>10/21/2022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DF16F4-C44D-4E98-BBA5-8B3FA7B2597E}" type="slidenum">
              <a:rPr lang="en-US" smtClean="0"/>
              <a:t>‹#›</a:t>
            </a:fld>
            <a:endParaRPr lang="en-US"/>
          </a:p>
        </p:txBody>
      </p:sp>
    </p:spTree>
    <p:extLst>
      <p:ext uri="{BB962C8B-B14F-4D97-AF65-F5344CB8AC3E}">
        <p14:creationId xmlns:p14="http://schemas.microsoft.com/office/powerpoint/2010/main" val="345760729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5B62B6-9C81-465A-ADB6-B3421234EB43}" type="datetimeFigureOut">
              <a:rPr lang="en-US" smtClean="0"/>
              <a:t>10/21/2022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DF16F4-C44D-4E98-BBA5-8B3FA7B2597E}" type="slidenum">
              <a:rPr lang="en-US" smtClean="0"/>
              <a:t>‹#›</a:t>
            </a:fld>
            <a:endParaRPr lang="en-US"/>
          </a:p>
        </p:txBody>
      </p:sp>
    </p:spTree>
    <p:extLst>
      <p:ext uri="{BB962C8B-B14F-4D97-AF65-F5344CB8AC3E}">
        <p14:creationId xmlns:p14="http://schemas.microsoft.com/office/powerpoint/2010/main" val="637767732"/>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5B62B6-9C81-465A-ADB6-B3421234EB43}" type="datetimeFigureOut">
              <a:rPr lang="en-US" smtClean="0"/>
              <a:t>10/21/2022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DF16F4-C44D-4E98-BBA5-8B3FA7B2597E}" type="slidenum">
              <a:rPr lang="en-US" smtClean="0"/>
              <a:t>‹#›</a:t>
            </a:fld>
            <a:endParaRPr lang="en-US"/>
          </a:p>
        </p:txBody>
      </p:sp>
    </p:spTree>
    <p:extLst>
      <p:ext uri="{BB962C8B-B14F-4D97-AF65-F5344CB8AC3E}">
        <p14:creationId xmlns:p14="http://schemas.microsoft.com/office/powerpoint/2010/main" val="1235607430"/>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5B62B6-9C81-465A-ADB6-B3421234EB43}" type="datetimeFigureOut">
              <a:rPr lang="en-US" smtClean="0"/>
              <a:t>10/21/2022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DF16F4-C44D-4E98-BBA5-8B3FA7B2597E}" type="slidenum">
              <a:rPr lang="en-US" smtClean="0"/>
              <a:t>‹#›</a:t>
            </a:fld>
            <a:endParaRPr lang="en-US"/>
          </a:p>
        </p:txBody>
      </p:sp>
    </p:spTree>
    <p:extLst>
      <p:ext uri="{BB962C8B-B14F-4D97-AF65-F5344CB8AC3E}">
        <p14:creationId xmlns:p14="http://schemas.microsoft.com/office/powerpoint/2010/main" val="272001775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5B62B6-9C81-465A-ADB6-B3421234EB43}" type="datetimeFigureOut">
              <a:rPr lang="en-US" smtClean="0"/>
              <a:t>10/21/2022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DF16F4-C44D-4E98-BBA5-8B3FA7B2597E}" type="slidenum">
              <a:rPr lang="en-US" smtClean="0"/>
              <a:t>‹#›</a:t>
            </a:fld>
            <a:endParaRPr lang="en-US"/>
          </a:p>
        </p:txBody>
      </p:sp>
    </p:spTree>
    <p:extLst>
      <p:ext uri="{BB962C8B-B14F-4D97-AF65-F5344CB8AC3E}">
        <p14:creationId xmlns:p14="http://schemas.microsoft.com/office/powerpoint/2010/main" val="3375476841"/>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5B62B6-9C81-465A-ADB6-B3421234EB43}"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DF16F4-C44D-4E98-BBA5-8B3FA7B2597E}" type="slidenum">
              <a:rPr lang="en-US" smtClean="0"/>
              <a:t>‹#›</a:t>
            </a:fld>
            <a:endParaRPr lang="en-US"/>
          </a:p>
        </p:txBody>
      </p:sp>
    </p:spTree>
    <p:extLst>
      <p:ext uri="{BB962C8B-B14F-4D97-AF65-F5344CB8AC3E}">
        <p14:creationId xmlns:p14="http://schemas.microsoft.com/office/powerpoint/2010/main" val="938026616"/>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5B62B6-9C81-465A-ADB6-B3421234EB43}"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DF16F4-C44D-4E98-BBA5-8B3FA7B2597E}" type="slidenum">
              <a:rPr lang="en-US" smtClean="0"/>
              <a:t>‹#›</a:t>
            </a:fld>
            <a:endParaRPr lang="en-US"/>
          </a:p>
        </p:txBody>
      </p:sp>
    </p:spTree>
    <p:extLst>
      <p:ext uri="{BB962C8B-B14F-4D97-AF65-F5344CB8AC3E}">
        <p14:creationId xmlns:p14="http://schemas.microsoft.com/office/powerpoint/2010/main" val="2614095783"/>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5B62B6-9C81-465A-ADB6-B3421234EB43}" type="datetimeFigureOut">
              <a:rPr lang="en-US" smtClean="0"/>
              <a:t>10/21/2022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DF16F4-C44D-4E98-BBA5-8B3FA7B2597E}" type="slidenum">
              <a:rPr lang="en-US" smtClean="0"/>
              <a:t>‹#›</a:t>
            </a:fld>
            <a:endParaRPr lang="en-US"/>
          </a:p>
        </p:txBody>
      </p:sp>
      <p:sp>
        <p:nvSpPr>
          <p:cNvPr id="7" name="Rectangle 6"/>
          <p:cNvSpPr/>
          <p:nvPr userDrawn="1"/>
        </p:nvSpPr>
        <p:spPr>
          <a:xfrm>
            <a:off x="533400" y="0"/>
            <a:ext cx="762000" cy="6858000"/>
          </a:xfrm>
          <a:prstGeom prst="rect">
            <a:avLst/>
          </a:prstGeom>
          <a:solidFill>
            <a:srgbClr val="FFFFFF">
              <a:alpha val="38039"/>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rot="16200000">
            <a:off x="4175312" y="-3673289"/>
            <a:ext cx="762000" cy="9175376"/>
          </a:xfrm>
          <a:prstGeom prst="rect">
            <a:avLst/>
          </a:prstGeom>
          <a:solidFill>
            <a:srgbClr val="FFFFFF">
              <a:alpha val="38039"/>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46703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mrsacuna.files.wordpress.com/2011/04/slammingdoor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348" y="0"/>
            <a:ext cx="2838866" cy="369483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200400" y="587411"/>
            <a:ext cx="5410200" cy="784189"/>
          </a:xfrm>
          <a:prstGeom prst="rect">
            <a:avLst/>
          </a:prstGeom>
          <a:noFill/>
        </p:spPr>
        <p:txBody>
          <a:bodyPr wrap="square" rtlCol="0">
            <a:spAutoFit/>
          </a:bodyPr>
          <a:lstStyle/>
          <a:p>
            <a:pPr algn="ctr">
              <a:lnSpc>
                <a:spcPts val="2600"/>
              </a:lnSpc>
            </a:pPr>
            <a:r>
              <a:rPr lang="en-US" sz="3200" dirty="0">
                <a:latin typeface="+mj-lt"/>
                <a:cs typeface="Times New Roman" pitchFamily="18" charset="0"/>
              </a:rPr>
              <a:t>Have You Ever Had A Door Slammed In Your Face?</a:t>
            </a:r>
          </a:p>
        </p:txBody>
      </p:sp>
      <p:sp>
        <p:nvSpPr>
          <p:cNvPr id="6" name="TextBox 5"/>
          <p:cNvSpPr txBox="1"/>
          <p:nvPr/>
        </p:nvSpPr>
        <p:spPr>
          <a:xfrm>
            <a:off x="3200400" y="1752600"/>
            <a:ext cx="6096000" cy="1697068"/>
          </a:xfrm>
          <a:prstGeom prst="rect">
            <a:avLst/>
          </a:prstGeom>
          <a:noFill/>
        </p:spPr>
        <p:txBody>
          <a:bodyPr wrap="square" rtlCol="0">
            <a:spAutoFit/>
          </a:bodyPr>
          <a:lstStyle/>
          <a:p>
            <a:pPr marL="342900" indent="-342900">
              <a:lnSpc>
                <a:spcPct val="150000"/>
              </a:lnSpc>
              <a:buBlip>
                <a:blip r:embed="rId3"/>
              </a:buBlip>
            </a:pPr>
            <a:r>
              <a:rPr lang="en-US" sz="2400" dirty="0"/>
              <a:t>As you knocked on someone’s door?</a:t>
            </a:r>
          </a:p>
          <a:p>
            <a:pPr marL="342900" indent="-342900">
              <a:lnSpc>
                <a:spcPct val="150000"/>
              </a:lnSpc>
              <a:buBlip>
                <a:blip r:embed="rId3"/>
              </a:buBlip>
            </a:pPr>
            <a:r>
              <a:rPr lang="en-US" sz="2400" dirty="0"/>
              <a:t>As you approach a place of business?</a:t>
            </a:r>
          </a:p>
          <a:p>
            <a:pPr marL="342900" indent="-342900">
              <a:lnSpc>
                <a:spcPct val="150000"/>
              </a:lnSpc>
              <a:buBlip>
                <a:blip r:embed="rId3"/>
              </a:buBlip>
            </a:pPr>
            <a:r>
              <a:rPr lang="en-US" sz="2400" dirty="0"/>
              <a:t>As you try to enter a co-worker’s office?</a:t>
            </a:r>
          </a:p>
        </p:txBody>
      </p:sp>
      <p:sp>
        <p:nvSpPr>
          <p:cNvPr id="7" name="TextBox 6"/>
          <p:cNvSpPr txBox="1"/>
          <p:nvPr/>
        </p:nvSpPr>
        <p:spPr>
          <a:xfrm>
            <a:off x="1028700" y="3733800"/>
            <a:ext cx="4991100" cy="1754326"/>
          </a:xfrm>
          <a:prstGeom prst="rect">
            <a:avLst/>
          </a:prstGeom>
          <a:solidFill>
            <a:schemeClr val="tx1"/>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pPr marL="342900" indent="-342900">
              <a:lnSpc>
                <a:spcPct val="150000"/>
              </a:lnSpc>
              <a:buBlip>
                <a:blip r:embed="rId4"/>
              </a:buBlip>
            </a:pPr>
            <a:r>
              <a:rPr lang="en-US" sz="2400" dirty="0">
                <a:solidFill>
                  <a:srgbClr val="FFC000"/>
                </a:solidFill>
              </a:rPr>
              <a:t>Did it make you feel unwanted?</a:t>
            </a:r>
          </a:p>
          <a:p>
            <a:pPr marL="342900" indent="-342900">
              <a:lnSpc>
                <a:spcPct val="150000"/>
              </a:lnSpc>
              <a:buBlip>
                <a:blip r:embed="rId4"/>
              </a:buBlip>
            </a:pPr>
            <a:r>
              <a:rPr lang="en-US" sz="2400" dirty="0">
                <a:solidFill>
                  <a:srgbClr val="FFC000"/>
                </a:solidFill>
              </a:rPr>
              <a:t>Make you think – never go back?</a:t>
            </a:r>
          </a:p>
          <a:p>
            <a:pPr marL="342900" indent="-342900">
              <a:lnSpc>
                <a:spcPct val="150000"/>
              </a:lnSpc>
              <a:buBlip>
                <a:blip r:embed="rId4"/>
              </a:buBlip>
            </a:pPr>
            <a:r>
              <a:rPr lang="en-US" sz="2400" dirty="0">
                <a:solidFill>
                  <a:srgbClr val="FFC000"/>
                </a:solidFill>
              </a:rPr>
              <a:t>Take it as a statement of rejection?</a:t>
            </a:r>
          </a:p>
        </p:txBody>
      </p:sp>
      <p:sp>
        <p:nvSpPr>
          <p:cNvPr id="8" name="TextBox 7"/>
          <p:cNvSpPr txBox="1"/>
          <p:nvPr/>
        </p:nvSpPr>
        <p:spPr>
          <a:xfrm rot="562728">
            <a:off x="5334000" y="3886200"/>
            <a:ext cx="3048000" cy="1384995"/>
          </a:xfrm>
          <a:prstGeom prst="rect">
            <a:avLst/>
          </a:prstGeom>
          <a:solidFill>
            <a:srgbClr val="C00000"/>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square" rtlCol="0">
            <a:spAutoFit/>
          </a:bodyPr>
          <a:lstStyle/>
          <a:p>
            <a:pPr algn="ctr"/>
            <a:r>
              <a:rPr lang="en-US" sz="2800" dirty="0">
                <a:solidFill>
                  <a:srgbClr val="FFC000"/>
                </a:solidFill>
                <a:effectLst>
                  <a:outerShdw blurRad="38100" dist="38100" dir="2700000" algn="tl">
                    <a:srgbClr val="000000">
                      <a:alpha val="43137"/>
                    </a:srgbClr>
                  </a:outerShdw>
                </a:effectLst>
              </a:rPr>
              <a:t>Have you ever slammed the door in someone’s face?</a:t>
            </a:r>
          </a:p>
        </p:txBody>
      </p:sp>
    </p:spTree>
    <p:extLst>
      <p:ext uri="{BB962C8B-B14F-4D97-AF65-F5344CB8AC3E}">
        <p14:creationId xmlns:p14="http://schemas.microsoft.com/office/powerpoint/2010/main" val="1117235166"/>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out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592520"/>
            <a:ext cx="6934200" cy="2369880"/>
          </a:xfrm>
          <a:prstGeom prst="rect">
            <a:avLst/>
          </a:prstGeom>
          <a:solidFill>
            <a:schemeClr val="bg1"/>
          </a:solidFill>
          <a:ln>
            <a:solidFill>
              <a:schemeClr val="tx1"/>
            </a:solidFill>
          </a:ln>
        </p:spPr>
        <p:txBody>
          <a:bodyPr wrap="square" rtlCol="0">
            <a:spAutoFit/>
          </a:bodyPr>
          <a:lstStyle/>
          <a:p>
            <a:pPr algn="ctr"/>
            <a:r>
              <a:rPr lang="en-US" sz="2800" b="1" u="sng" dirty="0"/>
              <a:t>Matt 23:13</a:t>
            </a:r>
          </a:p>
          <a:p>
            <a:r>
              <a:rPr lang="en-US" sz="2400" dirty="0"/>
              <a:t>13 But woe to you, scribes and Pharisees, hypocrites! For you shut up the kingdom of heaven against men; for you neither go in yourselves, nor do you allow those who are entering to go in. </a:t>
            </a:r>
          </a:p>
          <a:p>
            <a:pPr algn="r"/>
            <a:r>
              <a:rPr lang="en-US" sz="2400" i="1" dirty="0"/>
              <a:t>NKJV</a:t>
            </a:r>
          </a:p>
        </p:txBody>
      </p:sp>
      <p:cxnSp>
        <p:nvCxnSpPr>
          <p:cNvPr id="4" name="Straight Connector 3"/>
          <p:cNvCxnSpPr/>
          <p:nvPr/>
        </p:nvCxnSpPr>
        <p:spPr>
          <a:xfrm>
            <a:off x="2667000" y="2777460"/>
            <a:ext cx="533400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0" y="609600"/>
            <a:ext cx="9144000" cy="523220"/>
          </a:xfrm>
          <a:prstGeom prst="rect">
            <a:avLst/>
          </a:prstGeom>
          <a:noFill/>
        </p:spPr>
        <p:txBody>
          <a:bodyPr wrap="square" rtlCol="0">
            <a:spAutoFit/>
          </a:bodyPr>
          <a:lstStyle/>
          <a:p>
            <a:pPr algn="ctr"/>
            <a:r>
              <a:rPr lang="en-US" sz="2800" b="1" i="1" dirty="0"/>
              <a:t>The Pharisees Shut the Door of the Kingdom In Men’s Faces</a:t>
            </a:r>
          </a:p>
        </p:txBody>
      </p:sp>
      <p:sp>
        <p:nvSpPr>
          <p:cNvPr id="6" name="TextBox 5"/>
          <p:cNvSpPr txBox="1"/>
          <p:nvPr/>
        </p:nvSpPr>
        <p:spPr>
          <a:xfrm>
            <a:off x="1524000" y="4491335"/>
            <a:ext cx="6934200" cy="461665"/>
          </a:xfrm>
          <a:prstGeom prst="rect">
            <a:avLst/>
          </a:prstGeom>
          <a:solidFill>
            <a:schemeClr val="bg1"/>
          </a:solidFill>
          <a:ln>
            <a:solidFill>
              <a:schemeClr val="tx1"/>
            </a:solidFill>
          </a:ln>
        </p:spPr>
        <p:txBody>
          <a:bodyPr wrap="square" rtlCol="0">
            <a:spAutoFit/>
          </a:bodyPr>
          <a:lstStyle/>
          <a:p>
            <a:pPr algn="ctr"/>
            <a:r>
              <a:rPr lang="en-US" sz="2400" dirty="0"/>
              <a:t>“shut the kingdom of heaven in people’s faces” (ESV)</a:t>
            </a:r>
          </a:p>
        </p:txBody>
      </p:sp>
      <p:sp>
        <p:nvSpPr>
          <p:cNvPr id="7" name="TextBox 6"/>
          <p:cNvSpPr txBox="1"/>
          <p:nvPr/>
        </p:nvSpPr>
        <p:spPr>
          <a:xfrm>
            <a:off x="1524000" y="5253335"/>
            <a:ext cx="6934200" cy="830997"/>
          </a:xfrm>
          <a:prstGeom prst="rect">
            <a:avLst/>
          </a:prstGeom>
          <a:solidFill>
            <a:schemeClr val="bg1"/>
          </a:solidFill>
          <a:ln>
            <a:solidFill>
              <a:schemeClr val="tx1"/>
            </a:solidFill>
          </a:ln>
        </p:spPr>
        <p:txBody>
          <a:bodyPr wrap="square" rtlCol="0">
            <a:spAutoFit/>
          </a:bodyPr>
          <a:lstStyle/>
          <a:p>
            <a:pPr algn="ctr"/>
            <a:r>
              <a:rPr lang="en-US" sz="2400" dirty="0"/>
              <a:t>“shut the door of the kingdom of heaven in people’s faces” (NIV)</a:t>
            </a:r>
          </a:p>
        </p:txBody>
      </p:sp>
    </p:spTree>
    <p:extLst>
      <p:ext uri="{BB962C8B-B14F-4D97-AF65-F5344CB8AC3E}">
        <p14:creationId xmlns:p14="http://schemas.microsoft.com/office/powerpoint/2010/main" val="2228514938"/>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527007"/>
            <a:ext cx="2133600" cy="9787295"/>
          </a:xfrm>
          <a:prstGeom prst="rect">
            <a:avLst/>
          </a:prstGeom>
          <a:solidFill>
            <a:schemeClr val="bg1"/>
          </a:solidFill>
        </p:spPr>
        <p:txBody>
          <a:bodyPr wrap="square" rtlCol="0">
            <a:spAutoFit/>
          </a:bodyPr>
          <a:lstStyle/>
          <a:p>
            <a:r>
              <a:rPr lang="en-US" sz="1400" dirty="0"/>
              <a:t>1 Then Jesus spoke to the multitudes and to His disciples, 2 saying: "The scribes and the Pharisees sit in Moses' seat. 3 Therefore whatever they tell you to observe, that observe and do, but do not do according to their works; for they say, and do not do. 4 For they bind heavy burdens, hard to bear, and lay them on men's shoulders; but they themselves will not move them with one of their fingers. 5 But all their works they do to be seen by men. They make their phylacteries broad and enlarge the borders of their garments. 6 They love the best places at feasts, the best seats in the synagogues, 7 greetings in the marketplaces, and to be called by men, 'Rabbi, Rabbi.' 8 "But you, do not be called 'Rabbi'; for One is your Teacher, the Christ, and you are all brethren. 9 Do not call anyone on earth your father; for One is your Father, He who is in heaven. 10 And do not be called teachers; for One is your Teacher, the Christ. 11 But he who is greatest among you shall be your servant. 12 And whoever exalts himself will be humbled, and he who humbles himself will be exalted. </a:t>
            </a:r>
          </a:p>
        </p:txBody>
      </p:sp>
      <p:sp>
        <p:nvSpPr>
          <p:cNvPr id="4" name="TextBox 3"/>
          <p:cNvSpPr txBox="1"/>
          <p:nvPr/>
        </p:nvSpPr>
        <p:spPr>
          <a:xfrm>
            <a:off x="2667000" y="533400"/>
            <a:ext cx="2133600" cy="10002738"/>
          </a:xfrm>
          <a:prstGeom prst="rect">
            <a:avLst/>
          </a:prstGeom>
          <a:solidFill>
            <a:schemeClr val="bg1"/>
          </a:solidFill>
        </p:spPr>
        <p:txBody>
          <a:bodyPr wrap="square" rtlCol="0">
            <a:spAutoFit/>
          </a:bodyPr>
          <a:lstStyle/>
          <a:p>
            <a:r>
              <a:rPr lang="en-US" sz="1400" dirty="0">
                <a:solidFill>
                  <a:srgbClr val="0070C0"/>
                </a:solidFill>
              </a:rPr>
              <a:t>13 But woe to you, scribes and Pharisees, hypocrites! For you shut up the kingdom of heaven against men; for you neither go in yourselves, nor do you allow those who are entering to go in. </a:t>
            </a:r>
            <a:r>
              <a:rPr lang="en-US" sz="1400" dirty="0"/>
              <a:t>14 Woe to you, scribes and Pharisees, hypocrites! For you devour widows' houses, and for a pretense make long prayers. Therefore you will receive greater condemnation. 15 Woe to you, scribes and Pharisees, hypocrites! For you travel land and sea to win one proselyte, and when he is won, you make him twice as much a son of hell as yourselves. 16 Woe to you, blind guides, who say, 'Whoever swears by the temple, it is nothing; but whoever swears by the gold of the temple, he is obliged to perform it.' 17 "Fools and blind! For which is greater, the gold or the temple that sanctifies the gold? 18 And, 'Whoever swears by the altar, it is nothing; but whoever swears by the gift that is on it, he is obliged to perform it.' 19 "Fools and blind! For which is greater, the gift or the altar that sanctifies the gift? 20 Therefore he who swears by the altar, swears by it and by all things on it. 21 He who swears by the temple, swears by it and by</a:t>
            </a:r>
          </a:p>
        </p:txBody>
      </p:sp>
      <p:sp>
        <p:nvSpPr>
          <p:cNvPr id="5" name="TextBox 4"/>
          <p:cNvSpPr txBox="1"/>
          <p:nvPr/>
        </p:nvSpPr>
        <p:spPr>
          <a:xfrm>
            <a:off x="5486400" y="685800"/>
            <a:ext cx="3048000" cy="461665"/>
          </a:xfrm>
          <a:prstGeom prst="rect">
            <a:avLst/>
          </a:prstGeom>
          <a:noFill/>
        </p:spPr>
        <p:txBody>
          <a:bodyPr wrap="square" rtlCol="0">
            <a:spAutoFit/>
          </a:bodyPr>
          <a:lstStyle/>
          <a:p>
            <a:pPr algn="ctr"/>
            <a:r>
              <a:rPr lang="en-US" sz="2400" dirty="0"/>
              <a:t>Matthew 23</a:t>
            </a:r>
          </a:p>
        </p:txBody>
      </p:sp>
      <p:sp>
        <p:nvSpPr>
          <p:cNvPr id="8" name="Freeform 7"/>
          <p:cNvSpPr/>
          <p:nvPr/>
        </p:nvSpPr>
        <p:spPr>
          <a:xfrm>
            <a:off x="2557670" y="538960"/>
            <a:ext cx="2796208" cy="1862851"/>
          </a:xfrm>
          <a:custGeom>
            <a:avLst/>
            <a:gdLst>
              <a:gd name="connsiteX0" fmla="*/ 2796208 w 2796208"/>
              <a:gd name="connsiteY0" fmla="*/ 1475370 h 1862851"/>
              <a:gd name="connsiteX1" fmla="*/ 2796208 w 2796208"/>
              <a:gd name="connsiteY1" fmla="*/ 1475370 h 1862851"/>
              <a:gd name="connsiteX2" fmla="*/ 2743200 w 2796208"/>
              <a:gd name="connsiteY2" fmla="*/ 1316344 h 1862851"/>
              <a:gd name="connsiteX3" fmla="*/ 2703443 w 2796208"/>
              <a:gd name="connsiteY3" fmla="*/ 1223579 h 1862851"/>
              <a:gd name="connsiteX4" fmla="*/ 2663687 w 2796208"/>
              <a:gd name="connsiteY4" fmla="*/ 1210327 h 1862851"/>
              <a:gd name="connsiteX5" fmla="*/ 2610678 w 2796208"/>
              <a:gd name="connsiteY5" fmla="*/ 1157318 h 1862851"/>
              <a:gd name="connsiteX6" fmla="*/ 2584173 w 2796208"/>
              <a:gd name="connsiteY6" fmla="*/ 1130814 h 1862851"/>
              <a:gd name="connsiteX7" fmla="*/ 2504660 w 2796208"/>
              <a:gd name="connsiteY7" fmla="*/ 1011544 h 1862851"/>
              <a:gd name="connsiteX8" fmla="*/ 2478156 w 2796208"/>
              <a:gd name="connsiteY8" fmla="*/ 971788 h 1862851"/>
              <a:gd name="connsiteX9" fmla="*/ 2451652 w 2796208"/>
              <a:gd name="connsiteY9" fmla="*/ 918779 h 1862851"/>
              <a:gd name="connsiteX10" fmla="*/ 2411895 w 2796208"/>
              <a:gd name="connsiteY10" fmla="*/ 799510 h 1862851"/>
              <a:gd name="connsiteX11" fmla="*/ 2385391 w 2796208"/>
              <a:gd name="connsiteY11" fmla="*/ 706744 h 1862851"/>
              <a:gd name="connsiteX12" fmla="*/ 2372139 w 2796208"/>
              <a:gd name="connsiteY12" fmla="*/ 600727 h 1862851"/>
              <a:gd name="connsiteX13" fmla="*/ 2358887 w 2796208"/>
              <a:gd name="connsiteY13" fmla="*/ 507962 h 1862851"/>
              <a:gd name="connsiteX14" fmla="*/ 2345634 w 2796208"/>
              <a:gd name="connsiteY14" fmla="*/ 388692 h 1862851"/>
              <a:gd name="connsiteX15" fmla="*/ 2332382 w 2796208"/>
              <a:gd name="connsiteY15" fmla="*/ 348936 h 1862851"/>
              <a:gd name="connsiteX16" fmla="*/ 2279373 w 2796208"/>
              <a:gd name="connsiteY16" fmla="*/ 176657 h 1862851"/>
              <a:gd name="connsiteX17" fmla="*/ 2213113 w 2796208"/>
              <a:gd name="connsiteY17" fmla="*/ 57388 h 1862851"/>
              <a:gd name="connsiteX18" fmla="*/ 2173356 w 2796208"/>
              <a:gd name="connsiteY18" fmla="*/ 44136 h 1862851"/>
              <a:gd name="connsiteX19" fmla="*/ 2133600 w 2796208"/>
              <a:gd name="connsiteY19" fmla="*/ 17631 h 1862851"/>
              <a:gd name="connsiteX20" fmla="*/ 1789043 w 2796208"/>
              <a:gd name="connsiteY20" fmla="*/ 17631 h 1862851"/>
              <a:gd name="connsiteX21" fmla="*/ 198782 w 2796208"/>
              <a:gd name="connsiteY21" fmla="*/ 17631 h 1862851"/>
              <a:gd name="connsiteX22" fmla="*/ 119269 w 2796208"/>
              <a:gd name="connsiteY22" fmla="*/ 110397 h 1862851"/>
              <a:gd name="connsiteX23" fmla="*/ 92765 w 2796208"/>
              <a:gd name="connsiteY23" fmla="*/ 229666 h 1862851"/>
              <a:gd name="connsiteX24" fmla="*/ 119269 w 2796208"/>
              <a:gd name="connsiteY24" fmla="*/ 454953 h 1862851"/>
              <a:gd name="connsiteX25" fmla="*/ 145773 w 2796208"/>
              <a:gd name="connsiteY25" fmla="*/ 600727 h 1862851"/>
              <a:gd name="connsiteX26" fmla="*/ 172278 w 2796208"/>
              <a:gd name="connsiteY26" fmla="*/ 680240 h 1862851"/>
              <a:gd name="connsiteX27" fmla="*/ 145773 w 2796208"/>
              <a:gd name="connsiteY27" fmla="*/ 945283 h 1862851"/>
              <a:gd name="connsiteX28" fmla="*/ 119269 w 2796208"/>
              <a:gd name="connsiteY28" fmla="*/ 985040 h 1862851"/>
              <a:gd name="connsiteX29" fmla="*/ 106017 w 2796208"/>
              <a:gd name="connsiteY29" fmla="*/ 1038049 h 1862851"/>
              <a:gd name="connsiteX30" fmla="*/ 53008 w 2796208"/>
              <a:gd name="connsiteY30" fmla="*/ 1157318 h 1862851"/>
              <a:gd name="connsiteX31" fmla="*/ 39756 w 2796208"/>
              <a:gd name="connsiteY31" fmla="*/ 1223579 h 1862851"/>
              <a:gd name="connsiteX32" fmla="*/ 26504 w 2796208"/>
              <a:gd name="connsiteY32" fmla="*/ 1276588 h 1862851"/>
              <a:gd name="connsiteX33" fmla="*/ 0 w 2796208"/>
              <a:gd name="connsiteY33" fmla="*/ 1448866 h 1862851"/>
              <a:gd name="connsiteX34" fmla="*/ 13252 w 2796208"/>
              <a:gd name="connsiteY34" fmla="*/ 1766918 h 1862851"/>
              <a:gd name="connsiteX35" fmla="*/ 79513 w 2796208"/>
              <a:gd name="connsiteY35" fmla="*/ 1819927 h 1862851"/>
              <a:gd name="connsiteX36" fmla="*/ 503582 w 2796208"/>
              <a:gd name="connsiteY36" fmla="*/ 1833179 h 1862851"/>
              <a:gd name="connsiteX37" fmla="*/ 1099930 w 2796208"/>
              <a:gd name="connsiteY37" fmla="*/ 1846431 h 1862851"/>
              <a:gd name="connsiteX38" fmla="*/ 1669773 w 2796208"/>
              <a:gd name="connsiteY38" fmla="*/ 1846431 h 1862851"/>
              <a:gd name="connsiteX39" fmla="*/ 1722782 w 2796208"/>
              <a:gd name="connsiteY39" fmla="*/ 1833179 h 1862851"/>
              <a:gd name="connsiteX40" fmla="*/ 1881808 w 2796208"/>
              <a:gd name="connsiteY40" fmla="*/ 1806675 h 1862851"/>
              <a:gd name="connsiteX41" fmla="*/ 1908313 w 2796208"/>
              <a:gd name="connsiteY41" fmla="*/ 1780170 h 1862851"/>
              <a:gd name="connsiteX42" fmla="*/ 1961321 w 2796208"/>
              <a:gd name="connsiteY42" fmla="*/ 1766918 h 1862851"/>
              <a:gd name="connsiteX43" fmla="*/ 2040834 w 2796208"/>
              <a:gd name="connsiteY43" fmla="*/ 1740414 h 1862851"/>
              <a:gd name="connsiteX44" fmla="*/ 2080591 w 2796208"/>
              <a:gd name="connsiteY44" fmla="*/ 1727162 h 1862851"/>
              <a:gd name="connsiteX45" fmla="*/ 2120347 w 2796208"/>
              <a:gd name="connsiteY45" fmla="*/ 1713910 h 1862851"/>
              <a:gd name="connsiteX46" fmla="*/ 2146852 w 2796208"/>
              <a:gd name="connsiteY46" fmla="*/ 1687405 h 1862851"/>
              <a:gd name="connsiteX47" fmla="*/ 2226365 w 2796208"/>
              <a:gd name="connsiteY47" fmla="*/ 1660901 h 1862851"/>
              <a:gd name="connsiteX48" fmla="*/ 2305878 w 2796208"/>
              <a:gd name="connsiteY48" fmla="*/ 1634397 h 1862851"/>
              <a:gd name="connsiteX49" fmla="*/ 2385391 w 2796208"/>
              <a:gd name="connsiteY49" fmla="*/ 1607892 h 1862851"/>
              <a:gd name="connsiteX50" fmla="*/ 2425147 w 2796208"/>
              <a:gd name="connsiteY50" fmla="*/ 1594640 h 1862851"/>
              <a:gd name="connsiteX51" fmla="*/ 2544417 w 2796208"/>
              <a:gd name="connsiteY51" fmla="*/ 1541631 h 1862851"/>
              <a:gd name="connsiteX52" fmla="*/ 2743200 w 2796208"/>
              <a:gd name="connsiteY52" fmla="*/ 1515127 h 1862851"/>
              <a:gd name="connsiteX53" fmla="*/ 2782956 w 2796208"/>
              <a:gd name="connsiteY53" fmla="*/ 1501875 h 1862851"/>
              <a:gd name="connsiteX54" fmla="*/ 2743200 w 2796208"/>
              <a:gd name="connsiteY54" fmla="*/ 1488623 h 1862851"/>
              <a:gd name="connsiteX55" fmla="*/ 2703443 w 2796208"/>
              <a:gd name="connsiteY55" fmla="*/ 1501875 h 1862851"/>
              <a:gd name="connsiteX56" fmla="*/ 2690191 w 2796208"/>
              <a:gd name="connsiteY56" fmla="*/ 1501875 h 1862851"/>
              <a:gd name="connsiteX57" fmla="*/ 2690191 w 2796208"/>
              <a:gd name="connsiteY57" fmla="*/ 1501875 h 1862851"/>
              <a:gd name="connsiteX58" fmla="*/ 2729947 w 2796208"/>
              <a:gd name="connsiteY58" fmla="*/ 1475370 h 1862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96208" h="1862851">
                <a:moveTo>
                  <a:pt x="2796208" y="1475370"/>
                </a:moveTo>
                <a:lnTo>
                  <a:pt x="2796208" y="1475370"/>
                </a:lnTo>
                <a:cubicBezTo>
                  <a:pt x="2741146" y="1227587"/>
                  <a:pt x="2802112" y="1434166"/>
                  <a:pt x="2743200" y="1316344"/>
                </a:cubicBezTo>
                <a:cubicBezTo>
                  <a:pt x="2727362" y="1284668"/>
                  <a:pt x="2731015" y="1251151"/>
                  <a:pt x="2703443" y="1223579"/>
                </a:cubicBezTo>
                <a:cubicBezTo>
                  <a:pt x="2693566" y="1213701"/>
                  <a:pt x="2676939" y="1214744"/>
                  <a:pt x="2663687" y="1210327"/>
                </a:cubicBezTo>
                <a:lnTo>
                  <a:pt x="2610678" y="1157318"/>
                </a:lnTo>
                <a:cubicBezTo>
                  <a:pt x="2601843" y="1148483"/>
                  <a:pt x="2591104" y="1141210"/>
                  <a:pt x="2584173" y="1130814"/>
                </a:cubicBezTo>
                <a:lnTo>
                  <a:pt x="2504660" y="1011544"/>
                </a:lnTo>
                <a:cubicBezTo>
                  <a:pt x="2495825" y="998292"/>
                  <a:pt x="2485279" y="986034"/>
                  <a:pt x="2478156" y="971788"/>
                </a:cubicBezTo>
                <a:cubicBezTo>
                  <a:pt x="2469321" y="954118"/>
                  <a:pt x="2458989" y="937121"/>
                  <a:pt x="2451652" y="918779"/>
                </a:cubicBezTo>
                <a:cubicBezTo>
                  <a:pt x="2451648" y="918770"/>
                  <a:pt x="2418523" y="819393"/>
                  <a:pt x="2411895" y="799510"/>
                </a:cubicBezTo>
                <a:cubicBezTo>
                  <a:pt x="2401392" y="768000"/>
                  <a:pt x="2390937" y="740023"/>
                  <a:pt x="2385391" y="706744"/>
                </a:cubicBezTo>
                <a:cubicBezTo>
                  <a:pt x="2379536" y="671615"/>
                  <a:pt x="2376846" y="636029"/>
                  <a:pt x="2372139" y="600727"/>
                </a:cubicBezTo>
                <a:cubicBezTo>
                  <a:pt x="2368011" y="569765"/>
                  <a:pt x="2362761" y="538956"/>
                  <a:pt x="2358887" y="507962"/>
                </a:cubicBezTo>
                <a:cubicBezTo>
                  <a:pt x="2353925" y="468270"/>
                  <a:pt x="2352210" y="428149"/>
                  <a:pt x="2345634" y="388692"/>
                </a:cubicBezTo>
                <a:cubicBezTo>
                  <a:pt x="2343337" y="374913"/>
                  <a:pt x="2336057" y="362413"/>
                  <a:pt x="2332382" y="348936"/>
                </a:cubicBezTo>
                <a:cubicBezTo>
                  <a:pt x="2279134" y="153690"/>
                  <a:pt x="2333104" y="319939"/>
                  <a:pt x="2279373" y="176657"/>
                </a:cubicBezTo>
                <a:cubicBezTo>
                  <a:pt x="2266037" y="141096"/>
                  <a:pt x="2251090" y="70047"/>
                  <a:pt x="2213113" y="57388"/>
                </a:cubicBezTo>
                <a:lnTo>
                  <a:pt x="2173356" y="44136"/>
                </a:lnTo>
                <a:cubicBezTo>
                  <a:pt x="2160104" y="35301"/>
                  <a:pt x="2148239" y="23905"/>
                  <a:pt x="2133600" y="17631"/>
                </a:cubicBezTo>
                <a:cubicBezTo>
                  <a:pt x="2041738" y="-21739"/>
                  <a:pt x="1802209" y="17033"/>
                  <a:pt x="1789043" y="17631"/>
                </a:cubicBezTo>
                <a:cubicBezTo>
                  <a:pt x="1513486" y="13518"/>
                  <a:pt x="527448" y="-11199"/>
                  <a:pt x="198782" y="17631"/>
                </a:cubicBezTo>
                <a:cubicBezTo>
                  <a:pt x="176026" y="19627"/>
                  <a:pt x="133173" y="89541"/>
                  <a:pt x="119269" y="110397"/>
                </a:cubicBezTo>
                <a:cubicBezTo>
                  <a:pt x="114158" y="130842"/>
                  <a:pt x="92765" y="212841"/>
                  <a:pt x="92765" y="229666"/>
                </a:cubicBezTo>
                <a:cubicBezTo>
                  <a:pt x="92765" y="386389"/>
                  <a:pt x="89620" y="366007"/>
                  <a:pt x="119269" y="454953"/>
                </a:cubicBezTo>
                <a:cubicBezTo>
                  <a:pt x="123598" y="480926"/>
                  <a:pt x="137836" y="571624"/>
                  <a:pt x="145773" y="600727"/>
                </a:cubicBezTo>
                <a:cubicBezTo>
                  <a:pt x="153124" y="627681"/>
                  <a:pt x="172278" y="680240"/>
                  <a:pt x="172278" y="680240"/>
                </a:cubicBezTo>
                <a:cubicBezTo>
                  <a:pt x="171502" y="693436"/>
                  <a:pt x="180347" y="876136"/>
                  <a:pt x="145773" y="945283"/>
                </a:cubicBezTo>
                <a:cubicBezTo>
                  <a:pt x="138650" y="959529"/>
                  <a:pt x="128104" y="971788"/>
                  <a:pt x="119269" y="985040"/>
                </a:cubicBezTo>
                <a:cubicBezTo>
                  <a:pt x="114852" y="1002710"/>
                  <a:pt x="113192" y="1021308"/>
                  <a:pt x="106017" y="1038049"/>
                </a:cubicBezTo>
                <a:cubicBezTo>
                  <a:pt x="64377" y="1135210"/>
                  <a:pt x="83916" y="1002775"/>
                  <a:pt x="53008" y="1157318"/>
                </a:cubicBezTo>
                <a:cubicBezTo>
                  <a:pt x="48591" y="1179405"/>
                  <a:pt x="44642" y="1201591"/>
                  <a:pt x="39756" y="1223579"/>
                </a:cubicBezTo>
                <a:cubicBezTo>
                  <a:pt x="35805" y="1241359"/>
                  <a:pt x="30076" y="1258728"/>
                  <a:pt x="26504" y="1276588"/>
                </a:cubicBezTo>
                <a:cubicBezTo>
                  <a:pt x="17310" y="1322556"/>
                  <a:pt x="6365" y="1404313"/>
                  <a:pt x="0" y="1448866"/>
                </a:cubicBezTo>
                <a:cubicBezTo>
                  <a:pt x="4417" y="1554883"/>
                  <a:pt x="1089" y="1661508"/>
                  <a:pt x="13252" y="1766918"/>
                </a:cubicBezTo>
                <a:cubicBezTo>
                  <a:pt x="14612" y="1778709"/>
                  <a:pt x="75768" y="1819606"/>
                  <a:pt x="79513" y="1819927"/>
                </a:cubicBezTo>
                <a:cubicBezTo>
                  <a:pt x="220422" y="1832005"/>
                  <a:pt x="362204" y="1829507"/>
                  <a:pt x="503582" y="1833179"/>
                </a:cubicBezTo>
                <a:lnTo>
                  <a:pt x="1099930" y="1846431"/>
                </a:lnTo>
                <a:cubicBezTo>
                  <a:pt x="1363583" y="1868402"/>
                  <a:pt x="1287984" y="1868247"/>
                  <a:pt x="1669773" y="1846431"/>
                </a:cubicBezTo>
                <a:cubicBezTo>
                  <a:pt x="1687957" y="1845392"/>
                  <a:pt x="1704880" y="1836535"/>
                  <a:pt x="1722782" y="1833179"/>
                </a:cubicBezTo>
                <a:cubicBezTo>
                  <a:pt x="1775601" y="1823275"/>
                  <a:pt x="1881808" y="1806675"/>
                  <a:pt x="1881808" y="1806675"/>
                </a:cubicBezTo>
                <a:cubicBezTo>
                  <a:pt x="1890643" y="1797840"/>
                  <a:pt x="1897138" y="1785758"/>
                  <a:pt x="1908313" y="1780170"/>
                </a:cubicBezTo>
                <a:cubicBezTo>
                  <a:pt x="1924603" y="1772025"/>
                  <a:pt x="1943876" y="1772151"/>
                  <a:pt x="1961321" y="1766918"/>
                </a:cubicBezTo>
                <a:cubicBezTo>
                  <a:pt x="1988081" y="1758890"/>
                  <a:pt x="2014330" y="1749249"/>
                  <a:pt x="2040834" y="1740414"/>
                </a:cubicBezTo>
                <a:lnTo>
                  <a:pt x="2080591" y="1727162"/>
                </a:lnTo>
                <a:lnTo>
                  <a:pt x="2120347" y="1713910"/>
                </a:lnTo>
                <a:cubicBezTo>
                  <a:pt x="2129182" y="1705075"/>
                  <a:pt x="2135677" y="1692993"/>
                  <a:pt x="2146852" y="1687405"/>
                </a:cubicBezTo>
                <a:cubicBezTo>
                  <a:pt x="2171840" y="1674911"/>
                  <a:pt x="2199861" y="1669736"/>
                  <a:pt x="2226365" y="1660901"/>
                </a:cubicBezTo>
                <a:lnTo>
                  <a:pt x="2305878" y="1634397"/>
                </a:lnTo>
                <a:lnTo>
                  <a:pt x="2385391" y="1607892"/>
                </a:lnTo>
                <a:cubicBezTo>
                  <a:pt x="2398643" y="1603475"/>
                  <a:pt x="2413524" y="1602388"/>
                  <a:pt x="2425147" y="1594640"/>
                </a:cubicBezTo>
                <a:cubicBezTo>
                  <a:pt x="2468533" y="1565717"/>
                  <a:pt x="2484205" y="1550233"/>
                  <a:pt x="2544417" y="1541631"/>
                </a:cubicBezTo>
                <a:cubicBezTo>
                  <a:pt x="2672438" y="1523342"/>
                  <a:pt x="2606188" y="1532253"/>
                  <a:pt x="2743200" y="1515127"/>
                </a:cubicBezTo>
                <a:cubicBezTo>
                  <a:pt x="2756452" y="1510710"/>
                  <a:pt x="2782956" y="1515844"/>
                  <a:pt x="2782956" y="1501875"/>
                </a:cubicBezTo>
                <a:cubicBezTo>
                  <a:pt x="2782956" y="1487906"/>
                  <a:pt x="2757169" y="1488623"/>
                  <a:pt x="2743200" y="1488623"/>
                </a:cubicBezTo>
                <a:cubicBezTo>
                  <a:pt x="2729231" y="1488623"/>
                  <a:pt x="2716995" y="1498487"/>
                  <a:pt x="2703443" y="1501875"/>
                </a:cubicBezTo>
                <a:cubicBezTo>
                  <a:pt x="2699158" y="1502946"/>
                  <a:pt x="2694608" y="1501875"/>
                  <a:pt x="2690191" y="1501875"/>
                </a:cubicBezTo>
                <a:lnTo>
                  <a:pt x="2690191" y="1501875"/>
                </a:lnTo>
                <a:lnTo>
                  <a:pt x="2729947" y="147537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562600" y="1620322"/>
            <a:ext cx="3352800" cy="2646878"/>
          </a:xfrm>
          <a:prstGeom prst="rect">
            <a:avLst/>
          </a:prstGeom>
          <a:noFill/>
        </p:spPr>
        <p:txBody>
          <a:bodyPr wrap="square" rtlCol="0">
            <a:spAutoFit/>
          </a:bodyPr>
          <a:lstStyle/>
          <a:p>
            <a:pPr marL="285750" indent="-285750">
              <a:buFont typeface="Arial" pitchFamily="34" charset="0"/>
              <a:buChar char="•"/>
            </a:pPr>
            <a:r>
              <a:rPr lang="en-US" sz="2400" dirty="0"/>
              <a:t>Was a scathing rebuke to the Pharisees</a:t>
            </a:r>
          </a:p>
          <a:p>
            <a:pPr marL="285750" indent="-285750">
              <a:buFont typeface="Arial" pitchFamily="34" charset="0"/>
              <a:buChar char="•"/>
            </a:pPr>
            <a:endParaRPr lang="en-US" sz="1000" dirty="0"/>
          </a:p>
          <a:p>
            <a:pPr marL="285750" indent="-285750">
              <a:buFont typeface="Arial" pitchFamily="34" charset="0"/>
              <a:buChar char="•"/>
            </a:pPr>
            <a:r>
              <a:rPr lang="en-US" sz="2400" dirty="0"/>
              <a:t> They professed devotion to God &amp; law</a:t>
            </a:r>
          </a:p>
          <a:p>
            <a:pPr marL="285750" indent="-285750">
              <a:buFont typeface="Arial" pitchFamily="34" charset="0"/>
              <a:buChar char="•"/>
            </a:pPr>
            <a:endParaRPr lang="en-US" sz="1000" dirty="0"/>
          </a:p>
          <a:p>
            <a:pPr marL="285750" indent="-285750">
              <a:buFont typeface="Arial" pitchFamily="34" charset="0"/>
              <a:buChar char="•"/>
            </a:pPr>
            <a:r>
              <a:rPr lang="en-US" sz="2400" dirty="0"/>
              <a:t> Yet, hypocrisy turned people off!</a:t>
            </a:r>
          </a:p>
        </p:txBody>
      </p:sp>
      <p:grpSp>
        <p:nvGrpSpPr>
          <p:cNvPr id="15" name="Group 14"/>
          <p:cNvGrpSpPr/>
          <p:nvPr/>
        </p:nvGrpSpPr>
        <p:grpSpPr>
          <a:xfrm rot="20904574">
            <a:off x="4769501" y="4344041"/>
            <a:ext cx="3962400" cy="1609636"/>
            <a:chOff x="5029200" y="4410164"/>
            <a:chExt cx="3962400" cy="1609636"/>
          </a:xfrm>
        </p:grpSpPr>
        <p:sp>
          <p:nvSpPr>
            <p:cNvPr id="12" name="Rounded Rectangle 11"/>
            <p:cNvSpPr/>
            <p:nvPr/>
          </p:nvSpPr>
          <p:spPr>
            <a:xfrm>
              <a:off x="5029200" y="4410164"/>
              <a:ext cx="3886200" cy="1609636"/>
            </a:xfrm>
            <a:prstGeom prst="round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mrsacuna.files.wordpress.com/2011/04/slammingdoor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53878" y="4410164"/>
              <a:ext cx="1236737" cy="160963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6440557" y="4514671"/>
              <a:ext cx="2551043" cy="1200329"/>
            </a:xfrm>
            <a:prstGeom prst="rect">
              <a:avLst/>
            </a:prstGeom>
            <a:noFill/>
          </p:spPr>
          <p:txBody>
            <a:bodyPr wrap="square" rtlCol="0">
              <a:spAutoFit/>
            </a:bodyPr>
            <a:lstStyle/>
            <a:p>
              <a:pPr algn="ctr"/>
              <a:r>
                <a:rPr lang="en-US" sz="2400" i="1" dirty="0">
                  <a:solidFill>
                    <a:srgbClr val="FFC000"/>
                  </a:solidFill>
                  <a:effectLst>
                    <a:outerShdw blurRad="38100" dist="38100" dir="2700000" algn="tl">
                      <a:srgbClr val="000000">
                        <a:alpha val="43137"/>
                      </a:srgbClr>
                    </a:outerShdw>
                  </a:effectLst>
                </a:rPr>
                <a:t>Were Slamming</a:t>
              </a:r>
            </a:p>
            <a:p>
              <a:pPr algn="ctr"/>
              <a:r>
                <a:rPr lang="en-US" sz="2400" i="1" dirty="0">
                  <a:solidFill>
                    <a:srgbClr val="FFC000"/>
                  </a:solidFill>
                  <a:effectLst>
                    <a:outerShdw blurRad="38100" dist="38100" dir="2700000" algn="tl">
                      <a:srgbClr val="000000">
                        <a:alpha val="43137"/>
                      </a:srgbClr>
                    </a:outerShdw>
                  </a:effectLst>
                </a:rPr>
                <a:t>The Door</a:t>
              </a:r>
            </a:p>
            <a:p>
              <a:pPr algn="ctr"/>
              <a:r>
                <a:rPr lang="en-US" sz="2400" i="1" dirty="0">
                  <a:solidFill>
                    <a:srgbClr val="FFC000"/>
                  </a:solidFill>
                  <a:effectLst>
                    <a:outerShdw blurRad="38100" dist="38100" dir="2700000" algn="tl">
                      <a:srgbClr val="000000">
                        <a:alpha val="43137"/>
                      </a:srgbClr>
                    </a:outerShdw>
                  </a:effectLst>
                </a:rPr>
                <a:t>In People’s Faces!</a:t>
              </a:r>
            </a:p>
          </p:txBody>
        </p:sp>
      </p:grpSp>
    </p:spTree>
    <p:extLst>
      <p:ext uri="{BB962C8B-B14F-4D97-AF65-F5344CB8AC3E}">
        <p14:creationId xmlns:p14="http://schemas.microsoft.com/office/powerpoint/2010/main" val="3021911548"/>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1000"/>
                                        <p:tgtEl>
                                          <p:spTgt spid="9">
                                            <p:txEl>
                                              <p:pRg st="0" end="0"/>
                                            </p:txEl>
                                          </p:spTgt>
                                        </p:tgtEl>
                                      </p:cBhvr>
                                    </p:animEffect>
                                    <p:anim calcmode="lin" valueType="num">
                                      <p:cBhvr>
                                        <p:cTn id="13"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fade">
                                      <p:cBhvr>
                                        <p:cTn id="19" dur="1000"/>
                                        <p:tgtEl>
                                          <p:spTgt spid="9">
                                            <p:txEl>
                                              <p:pRg st="2" end="2"/>
                                            </p:txEl>
                                          </p:spTgt>
                                        </p:tgtEl>
                                      </p:cBhvr>
                                    </p:animEffect>
                                    <p:anim calcmode="lin" valueType="num">
                                      <p:cBhvr>
                                        <p:cTn id="20"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xEl>
                                              <p:pRg st="4" end="4"/>
                                            </p:txEl>
                                          </p:spTgt>
                                        </p:tgtEl>
                                        <p:attrNameLst>
                                          <p:attrName>style.visibility</p:attrName>
                                        </p:attrNameLst>
                                      </p:cBhvr>
                                      <p:to>
                                        <p:strVal val="visible"/>
                                      </p:to>
                                    </p:set>
                                    <p:animEffect transition="in" filter="fade">
                                      <p:cBhvr>
                                        <p:cTn id="26" dur="1000"/>
                                        <p:tgtEl>
                                          <p:spTgt spid="9">
                                            <p:txEl>
                                              <p:pRg st="4" end="4"/>
                                            </p:txEl>
                                          </p:spTgt>
                                        </p:tgtEl>
                                      </p:cBhvr>
                                    </p:animEffect>
                                    <p:anim calcmode="lin" valueType="num">
                                      <p:cBhvr>
                                        <p:cTn id="27"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751582"/>
            <a:ext cx="7086600" cy="1077218"/>
          </a:xfrm>
          <a:prstGeom prst="rect">
            <a:avLst/>
          </a:prstGeom>
          <a:noFill/>
        </p:spPr>
        <p:txBody>
          <a:bodyPr wrap="square" rtlCol="0">
            <a:spAutoFit/>
          </a:bodyPr>
          <a:lstStyle/>
          <a:p>
            <a:pPr algn="ctr"/>
            <a:r>
              <a:rPr lang="en-US" sz="3200" b="1" dirty="0">
                <a:solidFill>
                  <a:srgbClr val="002060"/>
                </a:solidFill>
              </a:rPr>
              <a:t>People Are “Turned Off” (Turned Away) By a Number of Things:</a:t>
            </a:r>
          </a:p>
        </p:txBody>
      </p:sp>
      <p:sp>
        <p:nvSpPr>
          <p:cNvPr id="3" name="TextBox 2"/>
          <p:cNvSpPr txBox="1"/>
          <p:nvPr/>
        </p:nvSpPr>
        <p:spPr>
          <a:xfrm>
            <a:off x="1479274" y="2133600"/>
            <a:ext cx="3581400" cy="1785104"/>
          </a:xfrm>
          <a:prstGeom prst="rect">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i="1" dirty="0">
                <a:solidFill>
                  <a:srgbClr val="FFC000"/>
                </a:solidFill>
              </a:rPr>
              <a:t>The Truth Itself:</a:t>
            </a:r>
          </a:p>
          <a:p>
            <a:pPr algn="ctr"/>
            <a:endParaRPr lang="en-US" sz="1400" b="1" i="1" dirty="0">
              <a:solidFill>
                <a:schemeClr val="bg1"/>
              </a:solidFill>
            </a:endParaRPr>
          </a:p>
          <a:p>
            <a:pPr marL="285750" indent="-285750">
              <a:buFont typeface="Arial" pitchFamily="34" charset="0"/>
              <a:buChar char="•"/>
            </a:pPr>
            <a:r>
              <a:rPr lang="en-US" sz="2400" dirty="0">
                <a:solidFill>
                  <a:schemeClr val="bg1"/>
                </a:solidFill>
              </a:rPr>
              <a:t>Restrictive Nature</a:t>
            </a:r>
          </a:p>
          <a:p>
            <a:pPr marL="285750" indent="-285750">
              <a:buFont typeface="Arial" pitchFamily="34" charset="0"/>
              <a:buChar char="•"/>
            </a:pPr>
            <a:r>
              <a:rPr lang="en-US" sz="2400" dirty="0">
                <a:solidFill>
                  <a:schemeClr val="bg1"/>
                </a:solidFill>
              </a:rPr>
              <a:t>Changes it Demands</a:t>
            </a:r>
          </a:p>
          <a:p>
            <a:pPr marL="285750" indent="-285750">
              <a:buFont typeface="Arial" pitchFamily="34" charset="0"/>
              <a:buChar char="•"/>
            </a:pPr>
            <a:r>
              <a:rPr lang="en-US" sz="2400" dirty="0">
                <a:solidFill>
                  <a:schemeClr val="bg1"/>
                </a:solidFill>
              </a:rPr>
              <a:t>Strange to them</a:t>
            </a:r>
          </a:p>
        </p:txBody>
      </p:sp>
      <p:sp>
        <p:nvSpPr>
          <p:cNvPr id="4" name="TextBox 3"/>
          <p:cNvSpPr txBox="1"/>
          <p:nvPr/>
        </p:nvSpPr>
        <p:spPr>
          <a:xfrm>
            <a:off x="4724400" y="3396496"/>
            <a:ext cx="3581400" cy="2523768"/>
          </a:xfrm>
          <a:prstGeom prst="rect">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i="1" dirty="0">
                <a:solidFill>
                  <a:srgbClr val="FFC000"/>
                </a:solidFill>
              </a:rPr>
              <a:t>The Actions of Those</a:t>
            </a:r>
          </a:p>
          <a:p>
            <a:pPr algn="ctr"/>
            <a:r>
              <a:rPr lang="en-US" sz="2400" b="1" i="1" dirty="0">
                <a:solidFill>
                  <a:srgbClr val="FFC000"/>
                </a:solidFill>
              </a:rPr>
              <a:t>Who Claim to Be In</a:t>
            </a:r>
          </a:p>
          <a:p>
            <a:pPr algn="ctr"/>
            <a:r>
              <a:rPr lang="en-US" sz="2400" b="1" i="1" dirty="0">
                <a:solidFill>
                  <a:srgbClr val="FFC000"/>
                </a:solidFill>
              </a:rPr>
              <a:t>The Kingdom</a:t>
            </a:r>
          </a:p>
          <a:p>
            <a:pPr algn="ctr"/>
            <a:endParaRPr lang="en-US" sz="1400" b="1" i="1" dirty="0">
              <a:solidFill>
                <a:schemeClr val="bg1"/>
              </a:solidFill>
            </a:endParaRPr>
          </a:p>
          <a:p>
            <a:pPr marL="285750" indent="-285750">
              <a:buFont typeface="Arial" pitchFamily="34" charset="0"/>
              <a:buChar char="•"/>
            </a:pPr>
            <a:r>
              <a:rPr lang="en-US" sz="2400" dirty="0">
                <a:solidFill>
                  <a:schemeClr val="bg1"/>
                </a:solidFill>
              </a:rPr>
              <a:t>Their attitude</a:t>
            </a:r>
          </a:p>
          <a:p>
            <a:pPr marL="285750" indent="-285750">
              <a:buFont typeface="Arial" pitchFamily="34" charset="0"/>
              <a:buChar char="•"/>
            </a:pPr>
            <a:r>
              <a:rPr lang="en-US" sz="2400" dirty="0">
                <a:solidFill>
                  <a:schemeClr val="bg1"/>
                </a:solidFill>
              </a:rPr>
              <a:t>Their hypocrisy</a:t>
            </a:r>
          </a:p>
          <a:p>
            <a:pPr marL="285750" indent="-285750">
              <a:buFont typeface="Arial" pitchFamily="34" charset="0"/>
              <a:buChar char="•"/>
            </a:pPr>
            <a:r>
              <a:rPr lang="en-US" sz="2400" dirty="0">
                <a:solidFill>
                  <a:schemeClr val="bg1"/>
                </a:solidFill>
              </a:rPr>
              <a:t>Their lack of conviction</a:t>
            </a:r>
          </a:p>
        </p:txBody>
      </p:sp>
    </p:spTree>
    <p:extLst>
      <p:ext uri="{BB962C8B-B14F-4D97-AF65-F5344CB8AC3E}">
        <p14:creationId xmlns:p14="http://schemas.microsoft.com/office/powerpoint/2010/main" val="1813431912"/>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7800" y="2135326"/>
            <a:ext cx="7125670" cy="2123658"/>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6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Slamming The Door</a:t>
            </a:r>
          </a:p>
          <a:p>
            <a:pPr algn="ctr"/>
            <a:r>
              <a:rPr lang="en-US" sz="66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In People’s Faces</a:t>
            </a:r>
            <a:endParaRPr lang="en-US" sz="6600" b="1" spc="0"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endParaRPr>
          </a:p>
        </p:txBody>
      </p:sp>
      <p:pic>
        <p:nvPicPr>
          <p:cNvPr id="3" name="Picture 2" descr="http://mrsacuna.files.wordpress.com/2011/04/slammingdoor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15163"/>
            <a:ext cx="1756410" cy="2286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71758" y="4507468"/>
            <a:ext cx="6092190" cy="461665"/>
          </a:xfrm>
          <a:prstGeom prst="rect">
            <a:avLst/>
          </a:prstGeom>
          <a:noFill/>
        </p:spPr>
        <p:txBody>
          <a:bodyPr wrap="square" rtlCol="0">
            <a:spAutoFit/>
          </a:bodyPr>
          <a:lstStyle/>
          <a:p>
            <a:pPr algn="ctr"/>
            <a:r>
              <a:rPr lang="en-US" sz="2400" dirty="0"/>
              <a:t>Matthew 23:13</a:t>
            </a:r>
          </a:p>
        </p:txBody>
      </p:sp>
      <p:sp>
        <p:nvSpPr>
          <p:cNvPr id="5" name="TextBox 4"/>
          <p:cNvSpPr txBox="1"/>
          <p:nvPr/>
        </p:nvSpPr>
        <p:spPr>
          <a:xfrm>
            <a:off x="1908810" y="5663624"/>
            <a:ext cx="6092190" cy="584775"/>
          </a:xfrm>
          <a:prstGeom prst="rect">
            <a:avLst/>
          </a:prstGeom>
          <a:noFill/>
        </p:spPr>
        <p:txBody>
          <a:bodyPr wrap="square" rtlCol="0">
            <a:spAutoFit/>
          </a:bodyPr>
          <a:lstStyle/>
          <a:p>
            <a:pPr algn="ctr"/>
            <a:r>
              <a:rPr lang="en-US" sz="3200" i="1" dirty="0">
                <a:solidFill>
                  <a:srgbClr val="002060"/>
                </a:solidFill>
              </a:rPr>
              <a:t>Look at the Context of Matthew 23</a:t>
            </a:r>
          </a:p>
        </p:txBody>
      </p:sp>
    </p:spTree>
    <p:extLst>
      <p:ext uri="{BB962C8B-B14F-4D97-AF65-F5344CB8AC3E}">
        <p14:creationId xmlns:p14="http://schemas.microsoft.com/office/powerpoint/2010/main" val="2176207931"/>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750" fill="hold"/>
                                        <p:tgtEl>
                                          <p:spTgt spid="5"/>
                                        </p:tgtEl>
                                        <p:attrNameLst>
                                          <p:attrName>ppt_w</p:attrName>
                                        </p:attrNameLst>
                                      </p:cBhvr>
                                      <p:tavLst>
                                        <p:tav tm="0">
                                          <p:val>
                                            <p:fltVal val="0"/>
                                          </p:val>
                                        </p:tav>
                                        <p:tav tm="100000">
                                          <p:val>
                                            <p:strVal val="#ppt_w"/>
                                          </p:val>
                                        </p:tav>
                                      </p:tavLst>
                                    </p:anim>
                                    <p:anim calcmode="lin" valueType="num">
                                      <p:cBhvr>
                                        <p:cTn id="8" dur="1750" fill="hold"/>
                                        <p:tgtEl>
                                          <p:spTgt spid="5"/>
                                        </p:tgtEl>
                                        <p:attrNameLst>
                                          <p:attrName>ppt_h</p:attrName>
                                        </p:attrNameLst>
                                      </p:cBhvr>
                                      <p:tavLst>
                                        <p:tav tm="0">
                                          <p:val>
                                            <p:fltVal val="0"/>
                                          </p:val>
                                        </p:tav>
                                        <p:tav tm="100000">
                                          <p:val>
                                            <p:strVal val="#ppt_h"/>
                                          </p:val>
                                        </p:tav>
                                      </p:tavLst>
                                    </p:anim>
                                    <p:animEffect transition="in" filter="fade">
                                      <p:cBhvr>
                                        <p:cTn id="9"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46504" y="381000"/>
            <a:ext cx="5859296"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Slamming The Door</a:t>
            </a:r>
          </a:p>
          <a:p>
            <a:pPr algn="ctr"/>
            <a:r>
              <a:rPr lang="en-US" sz="54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In People’s Faces</a:t>
            </a:r>
            <a:endParaRPr lang="en-US" sz="5400" b="1" spc="0"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endParaRPr>
          </a:p>
        </p:txBody>
      </p:sp>
      <p:pic>
        <p:nvPicPr>
          <p:cNvPr id="1026" name="Picture 2" descr="http://mrsacuna.files.wordpress.com/2011/04/slammingdoor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15163"/>
            <a:ext cx="1756410" cy="2286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71600" y="2362200"/>
            <a:ext cx="7772400" cy="618759"/>
          </a:xfrm>
          <a:prstGeom prst="rect">
            <a:avLst/>
          </a:prstGeom>
          <a:noFill/>
        </p:spPr>
        <p:txBody>
          <a:bodyPr wrap="square" rtlCol="0">
            <a:spAutoFit/>
          </a:bodyPr>
          <a:lstStyle/>
          <a:p>
            <a:pPr marL="514350" indent="-514350">
              <a:lnSpc>
                <a:spcPts val="4600"/>
              </a:lnSpc>
              <a:buFont typeface="+mj-lt"/>
              <a:buAutoNum type="romanUcPeriod"/>
            </a:pPr>
            <a:r>
              <a:rPr lang="en-US" sz="2800" dirty="0">
                <a:latin typeface="Baha" pitchFamily="34" charset="0"/>
              </a:rPr>
              <a:t>By Paying Only Lip Service To Word (vv. 1-3)</a:t>
            </a:r>
          </a:p>
        </p:txBody>
      </p:sp>
    </p:spTree>
    <p:extLst>
      <p:ext uri="{BB962C8B-B14F-4D97-AF65-F5344CB8AC3E}">
        <p14:creationId xmlns:p14="http://schemas.microsoft.com/office/powerpoint/2010/main" val="3132986685"/>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600440"/>
            <a:ext cx="7772400" cy="618759"/>
          </a:xfrm>
          <a:prstGeom prst="rect">
            <a:avLst/>
          </a:prstGeom>
          <a:noFill/>
        </p:spPr>
        <p:txBody>
          <a:bodyPr wrap="square" rtlCol="0">
            <a:spAutoFit/>
          </a:bodyPr>
          <a:lstStyle/>
          <a:p>
            <a:pPr marL="514350" indent="-514350" algn="ctr">
              <a:lnSpc>
                <a:spcPts val="4600"/>
              </a:lnSpc>
              <a:buFont typeface="+mj-lt"/>
              <a:buAutoNum type="romanUcPeriod"/>
            </a:pPr>
            <a:r>
              <a:rPr lang="en-US" sz="2800" dirty="0">
                <a:latin typeface="Baha" pitchFamily="34" charset="0"/>
              </a:rPr>
              <a:t>By Paying Only Lip Service To Word (vv. 1-3)</a:t>
            </a:r>
          </a:p>
        </p:txBody>
      </p:sp>
      <p:sp>
        <p:nvSpPr>
          <p:cNvPr id="3" name="TextBox 2"/>
          <p:cNvSpPr txBox="1"/>
          <p:nvPr/>
        </p:nvSpPr>
        <p:spPr>
          <a:xfrm>
            <a:off x="838200" y="1577876"/>
            <a:ext cx="8153400" cy="5047536"/>
          </a:xfrm>
          <a:prstGeom prst="rect">
            <a:avLst/>
          </a:prstGeom>
          <a:noFill/>
        </p:spPr>
        <p:txBody>
          <a:bodyPr wrap="square" rtlCol="0">
            <a:spAutoFit/>
          </a:bodyPr>
          <a:lstStyle/>
          <a:p>
            <a:pPr marL="457200" indent="-457200">
              <a:buFont typeface="+mj-lt"/>
              <a:buAutoNum type="alphaUcPeriod"/>
            </a:pPr>
            <a:r>
              <a:rPr lang="en-US" sz="2400" b="1" dirty="0"/>
              <a:t>Say and Do Not</a:t>
            </a:r>
          </a:p>
          <a:p>
            <a:pPr marL="914400" lvl="1" indent="-457200">
              <a:buFont typeface="+mj-lt"/>
              <a:buAutoNum type="arabicPeriod"/>
            </a:pPr>
            <a:r>
              <a:rPr lang="en-US" sz="2400" i="1" dirty="0"/>
              <a:t>Teach others the law – for sit in Moses’ seat (v. 2)</a:t>
            </a:r>
          </a:p>
          <a:p>
            <a:pPr marL="914400" lvl="1" indent="-457200">
              <a:buFont typeface="+mj-lt"/>
              <a:buAutoNum type="arabicPeriod"/>
            </a:pPr>
            <a:r>
              <a:rPr lang="en-US" sz="2400" i="1" dirty="0"/>
              <a:t>What they say (from Moses) is true (v. 3)</a:t>
            </a:r>
          </a:p>
          <a:p>
            <a:pPr marL="914400" lvl="1" indent="-457200">
              <a:buFont typeface="+mj-lt"/>
              <a:buAutoNum type="arabicPeriod"/>
            </a:pPr>
            <a:r>
              <a:rPr lang="en-US" sz="2400" i="1" dirty="0"/>
              <a:t>Don’t do – what teach (v. 3)</a:t>
            </a:r>
          </a:p>
          <a:p>
            <a:pPr marL="914400" lvl="1" indent="-457200">
              <a:buFont typeface="+mj-lt"/>
              <a:buAutoNum type="arabicPeriod"/>
            </a:pPr>
            <a:r>
              <a:rPr lang="en-US" sz="2400" i="1" dirty="0"/>
              <a:t>Talk a good game (vv. 29-31)</a:t>
            </a:r>
          </a:p>
          <a:p>
            <a:pPr marL="914400" lvl="1" indent="-457200">
              <a:buFont typeface="+mj-lt"/>
              <a:buAutoNum type="arabicPeriod"/>
            </a:pPr>
            <a:r>
              <a:rPr lang="en-US" sz="2400" i="1" dirty="0"/>
              <a:t>Claim doesn’t match their heart (Matt. 15:8)</a:t>
            </a:r>
          </a:p>
          <a:p>
            <a:pPr marL="914400" lvl="1" indent="-457200">
              <a:buFont typeface="+mj-lt"/>
              <a:buAutoNum type="arabicPeriod"/>
            </a:pPr>
            <a:endParaRPr lang="en-US" sz="1000" i="1" dirty="0"/>
          </a:p>
          <a:p>
            <a:pPr marL="457200" indent="-457200">
              <a:buFont typeface="+mj-lt"/>
              <a:buAutoNum type="alphaUcPeriod"/>
            </a:pPr>
            <a:r>
              <a:rPr lang="en-US" sz="2400" b="1" dirty="0"/>
              <a:t>Mere Lip Service – Shuts People Out!</a:t>
            </a:r>
            <a:endParaRPr lang="en-US" sz="2400" dirty="0"/>
          </a:p>
          <a:p>
            <a:pPr marL="914400" lvl="1" indent="-457200">
              <a:buFont typeface="+mj-lt"/>
              <a:buAutoNum type="arabicPeriod"/>
            </a:pPr>
            <a:r>
              <a:rPr lang="en-US" sz="2400" i="1" dirty="0"/>
              <a:t>Talk about obedience – not faithful</a:t>
            </a:r>
          </a:p>
          <a:p>
            <a:pPr marL="914400" lvl="1" indent="-457200">
              <a:buFont typeface="+mj-lt"/>
              <a:buAutoNum type="arabicPeriod"/>
            </a:pPr>
            <a:r>
              <a:rPr lang="en-US" sz="2400" i="1" dirty="0"/>
              <a:t>Talk about power of gospel – do little to spread it</a:t>
            </a:r>
          </a:p>
          <a:p>
            <a:pPr marL="914400" lvl="1" indent="-457200">
              <a:buFont typeface="+mj-lt"/>
              <a:buAutoNum type="arabicPeriod"/>
            </a:pPr>
            <a:r>
              <a:rPr lang="en-US" sz="2400" i="1" dirty="0"/>
              <a:t>Talk about how we pray – but act like it is powerless</a:t>
            </a:r>
          </a:p>
          <a:p>
            <a:pPr marL="914400" lvl="1" indent="-457200">
              <a:buFont typeface="+mj-lt"/>
              <a:buAutoNum type="arabicPeriod"/>
            </a:pPr>
            <a:r>
              <a:rPr lang="en-US" sz="2400" i="1" dirty="0"/>
              <a:t>Talk about our love for God – see little devotion</a:t>
            </a:r>
          </a:p>
          <a:p>
            <a:pPr marL="914400" lvl="1" indent="-457200">
              <a:buFont typeface="+mj-lt"/>
              <a:buAutoNum type="arabicPeriod"/>
            </a:pPr>
            <a:r>
              <a:rPr lang="en-US" sz="2400" i="1" dirty="0"/>
              <a:t>Say God’s is our priority – yet have many things hinder </a:t>
            </a:r>
          </a:p>
          <a:p>
            <a:pPr marL="914400" lvl="1" indent="-457200">
              <a:buFont typeface="+mj-lt"/>
              <a:buAutoNum type="arabicPeriod"/>
            </a:pPr>
            <a:r>
              <a:rPr lang="en-US" sz="2400" i="1" dirty="0"/>
              <a:t>How we live &amp; act couldn’t be preached in pulpit!</a:t>
            </a:r>
          </a:p>
        </p:txBody>
      </p:sp>
    </p:spTree>
    <p:extLst>
      <p:ext uri="{BB962C8B-B14F-4D97-AF65-F5344CB8AC3E}">
        <p14:creationId xmlns:p14="http://schemas.microsoft.com/office/powerpoint/2010/main" val="330702377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Effect transition="in" filter="fade">
                                      <p:cBhvr>
                                        <p:cTn id="70" dur="1000"/>
                                        <p:tgtEl>
                                          <p:spTgt spid="3">
                                            <p:txEl>
                                              <p:pRg st="10" end="10"/>
                                            </p:txEl>
                                          </p:spTgt>
                                        </p:tgtEl>
                                      </p:cBhvr>
                                    </p:animEffect>
                                    <p:anim calcmode="lin" valueType="num">
                                      <p:cBhvr>
                                        <p:cTn id="7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Effect transition="in" filter="fade">
                                      <p:cBhvr>
                                        <p:cTn id="77" dur="1000"/>
                                        <p:tgtEl>
                                          <p:spTgt spid="3">
                                            <p:txEl>
                                              <p:pRg st="11" end="11"/>
                                            </p:txEl>
                                          </p:spTgt>
                                        </p:tgtEl>
                                      </p:cBhvr>
                                    </p:animEffect>
                                    <p:anim calcmode="lin" valueType="num">
                                      <p:cBhvr>
                                        <p:cTn id="7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2" end="12"/>
                                            </p:txEl>
                                          </p:spTgt>
                                        </p:tgtEl>
                                        <p:attrNameLst>
                                          <p:attrName>style.visibility</p:attrName>
                                        </p:attrNameLst>
                                      </p:cBhvr>
                                      <p:to>
                                        <p:strVal val="visible"/>
                                      </p:to>
                                    </p:set>
                                    <p:animEffect transition="in" filter="fade">
                                      <p:cBhvr>
                                        <p:cTn id="84" dur="1000"/>
                                        <p:tgtEl>
                                          <p:spTgt spid="3">
                                            <p:txEl>
                                              <p:pRg st="12" end="12"/>
                                            </p:txEl>
                                          </p:spTgt>
                                        </p:tgtEl>
                                      </p:cBhvr>
                                    </p:animEffect>
                                    <p:anim calcmode="lin" valueType="num">
                                      <p:cBhvr>
                                        <p:cTn id="85"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13" end="13"/>
                                            </p:txEl>
                                          </p:spTgt>
                                        </p:tgtEl>
                                        <p:attrNameLst>
                                          <p:attrName>style.visibility</p:attrName>
                                        </p:attrNameLst>
                                      </p:cBhvr>
                                      <p:to>
                                        <p:strVal val="visible"/>
                                      </p:to>
                                    </p:set>
                                    <p:animEffect transition="in" filter="fade">
                                      <p:cBhvr>
                                        <p:cTn id="91" dur="1000"/>
                                        <p:tgtEl>
                                          <p:spTgt spid="3">
                                            <p:txEl>
                                              <p:pRg st="13" end="13"/>
                                            </p:txEl>
                                          </p:spTgt>
                                        </p:tgtEl>
                                      </p:cBhvr>
                                    </p:animEffect>
                                    <p:anim calcmode="lin" valueType="num">
                                      <p:cBhvr>
                                        <p:cTn id="92"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46504" y="381000"/>
            <a:ext cx="5859296"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Slamming The Door</a:t>
            </a:r>
          </a:p>
          <a:p>
            <a:pPr algn="ctr"/>
            <a:r>
              <a:rPr lang="en-US" sz="54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In People’s Faces</a:t>
            </a:r>
            <a:endParaRPr lang="en-US" sz="5400" b="1" spc="0"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endParaRPr>
          </a:p>
        </p:txBody>
      </p:sp>
      <p:pic>
        <p:nvPicPr>
          <p:cNvPr id="1026" name="Picture 2" descr="http://mrsacuna.files.wordpress.com/2011/04/slammingdoor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15163"/>
            <a:ext cx="1756410" cy="2286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71600" y="2362200"/>
            <a:ext cx="7772400" cy="1272143"/>
          </a:xfrm>
          <a:prstGeom prst="rect">
            <a:avLst/>
          </a:prstGeom>
          <a:noFill/>
        </p:spPr>
        <p:txBody>
          <a:bodyPr wrap="square" rtlCol="0">
            <a:spAutoFit/>
          </a:bodyPr>
          <a:lstStyle/>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Paying Only Lip Service To Word (vv. 1-3)</a:t>
            </a:r>
          </a:p>
          <a:p>
            <a:pPr marL="514350" indent="-514350">
              <a:lnSpc>
                <a:spcPts val="4600"/>
              </a:lnSpc>
              <a:buFont typeface="+mj-lt"/>
              <a:buAutoNum type="romanUcPeriod"/>
            </a:pPr>
            <a:r>
              <a:rPr lang="en-US" sz="2800" dirty="0">
                <a:latin typeface="Baha" pitchFamily="34" charset="0"/>
              </a:rPr>
              <a:t>By Using A Double Standard (v. 4)</a:t>
            </a:r>
          </a:p>
        </p:txBody>
      </p:sp>
    </p:spTree>
    <p:extLst>
      <p:ext uri="{BB962C8B-B14F-4D97-AF65-F5344CB8AC3E}">
        <p14:creationId xmlns:p14="http://schemas.microsoft.com/office/powerpoint/2010/main" val="335693029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600441"/>
            <a:ext cx="7772400" cy="618759"/>
          </a:xfrm>
          <a:prstGeom prst="rect">
            <a:avLst/>
          </a:prstGeom>
          <a:noFill/>
        </p:spPr>
        <p:txBody>
          <a:bodyPr wrap="square" rtlCol="0">
            <a:spAutoFit/>
          </a:bodyPr>
          <a:lstStyle/>
          <a:p>
            <a:pPr marL="571500" indent="-571500" algn="ctr">
              <a:lnSpc>
                <a:spcPts val="4600"/>
              </a:lnSpc>
              <a:buFont typeface="+mj-lt"/>
              <a:buAutoNum type="romanUcPeriod" startAt="2"/>
            </a:pPr>
            <a:r>
              <a:rPr lang="en-US" sz="2800" dirty="0">
                <a:latin typeface="Baha" pitchFamily="34" charset="0"/>
              </a:rPr>
              <a:t>By Using A Double Standard (v. 4)</a:t>
            </a:r>
          </a:p>
        </p:txBody>
      </p:sp>
      <p:sp>
        <p:nvSpPr>
          <p:cNvPr id="3" name="TextBox 2"/>
          <p:cNvSpPr txBox="1"/>
          <p:nvPr/>
        </p:nvSpPr>
        <p:spPr>
          <a:xfrm>
            <a:off x="838200" y="1577876"/>
            <a:ext cx="8153400" cy="4985980"/>
          </a:xfrm>
          <a:prstGeom prst="rect">
            <a:avLst/>
          </a:prstGeom>
          <a:noFill/>
        </p:spPr>
        <p:txBody>
          <a:bodyPr wrap="square" rtlCol="0">
            <a:spAutoFit/>
          </a:bodyPr>
          <a:lstStyle/>
          <a:p>
            <a:pPr marL="457200" indent="-457200">
              <a:buFont typeface="+mj-lt"/>
              <a:buAutoNum type="alphaUcPeriod"/>
            </a:pPr>
            <a:r>
              <a:rPr lang="en-US" sz="2400" b="1" dirty="0"/>
              <a:t>Expect of Others – Do Not in Self</a:t>
            </a:r>
          </a:p>
          <a:p>
            <a:pPr marL="914400" lvl="1" indent="-457200">
              <a:buFont typeface="+mj-lt"/>
              <a:buAutoNum type="arabicPeriod"/>
            </a:pPr>
            <a:r>
              <a:rPr lang="en-US" sz="2400" i="1" dirty="0"/>
              <a:t>Restrictions:</a:t>
            </a:r>
          </a:p>
          <a:p>
            <a:pPr marL="1371600" lvl="2" indent="-457200">
              <a:buFont typeface="+mj-lt"/>
              <a:buAutoNum type="alphaLcPeriod"/>
            </a:pPr>
            <a:r>
              <a:rPr lang="en-US" sz="2000" dirty="0"/>
              <a:t>No healing on Sabbath (Matt. 12:1-ff)</a:t>
            </a:r>
          </a:p>
          <a:p>
            <a:pPr marL="1371600" lvl="2" indent="-457200">
              <a:buFont typeface="+mj-lt"/>
              <a:buAutoNum type="alphaLcPeriod"/>
            </a:pPr>
            <a:r>
              <a:rPr lang="en-US" sz="2000" dirty="0"/>
              <a:t>Hand washing (Matt. 15:1-2)</a:t>
            </a:r>
          </a:p>
          <a:p>
            <a:pPr marL="914400" lvl="1" indent="-457200">
              <a:buFont typeface="+mj-lt"/>
              <a:buAutoNum type="arabicPeriod"/>
            </a:pPr>
            <a:r>
              <a:rPr lang="en-US" sz="2400" i="1" dirty="0"/>
              <a:t>Yet – liberal and loose in own lives</a:t>
            </a:r>
          </a:p>
          <a:p>
            <a:pPr marL="1371600" lvl="2" indent="-457200">
              <a:buFont typeface="+mj-lt"/>
              <a:buAutoNum type="alphaLcPeriod"/>
            </a:pPr>
            <a:r>
              <a:rPr lang="en-US" sz="2000" dirty="0"/>
              <a:t>Exempt selves from basic commands (Matt. 15:3-6)</a:t>
            </a:r>
          </a:p>
          <a:p>
            <a:pPr marL="1371600" lvl="2" indent="-457200">
              <a:buFont typeface="+mj-lt"/>
              <a:buAutoNum type="alphaLcPeriod"/>
            </a:pPr>
            <a:r>
              <a:rPr lang="en-US" sz="2000" dirty="0"/>
              <a:t>Neglect important parts of law (23:23)</a:t>
            </a:r>
          </a:p>
          <a:p>
            <a:pPr marL="1371600" lvl="2" indent="-457200">
              <a:buFont typeface="+mj-lt"/>
              <a:buAutoNum type="alphaLcPeriod"/>
            </a:pPr>
            <a:endParaRPr lang="en-US" sz="1000" i="1" dirty="0"/>
          </a:p>
          <a:p>
            <a:pPr marL="457200" indent="-457200">
              <a:buFont typeface="+mj-lt"/>
              <a:buAutoNum type="alphaUcPeriod"/>
            </a:pPr>
            <a:r>
              <a:rPr lang="en-US" sz="2400" b="1" dirty="0"/>
              <a:t>Double Standard Shuts People Out</a:t>
            </a:r>
          </a:p>
          <a:p>
            <a:pPr marL="914400" lvl="1" indent="-457200">
              <a:buFont typeface="+mj-lt"/>
              <a:buAutoNum type="arabicPeriod"/>
            </a:pPr>
            <a:r>
              <a:rPr lang="en-US" sz="2400" i="1" dirty="0"/>
              <a:t>Seen doing the very things - condemn (Rom. 2:21, 23)</a:t>
            </a:r>
          </a:p>
          <a:p>
            <a:pPr marL="914400" lvl="1" indent="-457200">
              <a:buFont typeface="+mj-lt"/>
              <a:buAutoNum type="arabicPeriod"/>
            </a:pPr>
            <a:r>
              <a:rPr lang="en-US" sz="2400" i="1" dirty="0"/>
              <a:t>Point to speck when you have a beam (Matt. 7:1-5)</a:t>
            </a:r>
          </a:p>
          <a:p>
            <a:pPr marL="914400" lvl="1" indent="-457200">
              <a:buFont typeface="+mj-lt"/>
              <a:buAutoNum type="arabicPeriod"/>
            </a:pPr>
            <a:r>
              <a:rPr lang="en-US" sz="2400" i="1" dirty="0"/>
              <a:t>Using a double Standard:</a:t>
            </a:r>
          </a:p>
          <a:p>
            <a:pPr marL="1371600" lvl="2" indent="-457200">
              <a:buFont typeface="+mj-lt"/>
              <a:buAutoNum type="alphaLcPeriod"/>
            </a:pPr>
            <a:r>
              <a:rPr lang="en-US" sz="2000" dirty="0"/>
              <a:t>Complain about complaining</a:t>
            </a:r>
          </a:p>
          <a:p>
            <a:pPr marL="1371600" lvl="2" indent="-457200">
              <a:buFont typeface="+mj-lt"/>
              <a:buAutoNum type="alphaLcPeriod"/>
            </a:pPr>
            <a:r>
              <a:rPr lang="en-US" sz="2000" dirty="0"/>
              <a:t>Condemn in your enemy what ignore in own family</a:t>
            </a:r>
          </a:p>
          <a:p>
            <a:pPr marL="1371600" lvl="2" indent="-457200">
              <a:buFont typeface="+mj-lt"/>
              <a:buAutoNum type="alphaLcPeriod"/>
            </a:pPr>
            <a:r>
              <a:rPr lang="en-US" sz="2000" dirty="0"/>
              <a:t>Condemn lying but “stretch the truth”</a:t>
            </a:r>
          </a:p>
        </p:txBody>
      </p:sp>
    </p:spTree>
    <p:extLst>
      <p:ext uri="{BB962C8B-B14F-4D97-AF65-F5344CB8AC3E}">
        <p14:creationId xmlns:p14="http://schemas.microsoft.com/office/powerpoint/2010/main" val="326358226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Effect transition="in" filter="fade">
                                      <p:cBhvr>
                                        <p:cTn id="70" dur="1000"/>
                                        <p:tgtEl>
                                          <p:spTgt spid="3">
                                            <p:txEl>
                                              <p:pRg st="10" end="10"/>
                                            </p:txEl>
                                          </p:spTgt>
                                        </p:tgtEl>
                                      </p:cBhvr>
                                    </p:animEffect>
                                    <p:anim calcmode="lin" valueType="num">
                                      <p:cBhvr>
                                        <p:cTn id="7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Effect transition="in" filter="fade">
                                      <p:cBhvr>
                                        <p:cTn id="77" dur="1000"/>
                                        <p:tgtEl>
                                          <p:spTgt spid="3">
                                            <p:txEl>
                                              <p:pRg st="11" end="11"/>
                                            </p:txEl>
                                          </p:spTgt>
                                        </p:tgtEl>
                                      </p:cBhvr>
                                    </p:animEffect>
                                    <p:anim calcmode="lin" valueType="num">
                                      <p:cBhvr>
                                        <p:cTn id="7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2" end="12"/>
                                            </p:txEl>
                                          </p:spTgt>
                                        </p:tgtEl>
                                        <p:attrNameLst>
                                          <p:attrName>style.visibility</p:attrName>
                                        </p:attrNameLst>
                                      </p:cBhvr>
                                      <p:to>
                                        <p:strVal val="visible"/>
                                      </p:to>
                                    </p:set>
                                    <p:animEffect transition="in" filter="fade">
                                      <p:cBhvr>
                                        <p:cTn id="84" dur="1000"/>
                                        <p:tgtEl>
                                          <p:spTgt spid="3">
                                            <p:txEl>
                                              <p:pRg st="12" end="12"/>
                                            </p:txEl>
                                          </p:spTgt>
                                        </p:tgtEl>
                                      </p:cBhvr>
                                    </p:animEffect>
                                    <p:anim calcmode="lin" valueType="num">
                                      <p:cBhvr>
                                        <p:cTn id="85"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13" end="13"/>
                                            </p:txEl>
                                          </p:spTgt>
                                        </p:tgtEl>
                                        <p:attrNameLst>
                                          <p:attrName>style.visibility</p:attrName>
                                        </p:attrNameLst>
                                      </p:cBhvr>
                                      <p:to>
                                        <p:strVal val="visible"/>
                                      </p:to>
                                    </p:set>
                                    <p:animEffect transition="in" filter="fade">
                                      <p:cBhvr>
                                        <p:cTn id="91" dur="1000"/>
                                        <p:tgtEl>
                                          <p:spTgt spid="3">
                                            <p:txEl>
                                              <p:pRg st="13" end="13"/>
                                            </p:txEl>
                                          </p:spTgt>
                                        </p:tgtEl>
                                      </p:cBhvr>
                                    </p:animEffect>
                                    <p:anim calcmode="lin" valueType="num">
                                      <p:cBhvr>
                                        <p:cTn id="92"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3">
                                            <p:txEl>
                                              <p:pRg st="14" end="14"/>
                                            </p:txEl>
                                          </p:spTgt>
                                        </p:tgtEl>
                                        <p:attrNameLst>
                                          <p:attrName>style.visibility</p:attrName>
                                        </p:attrNameLst>
                                      </p:cBhvr>
                                      <p:to>
                                        <p:strVal val="visible"/>
                                      </p:to>
                                    </p:set>
                                    <p:animEffect transition="in" filter="fade">
                                      <p:cBhvr>
                                        <p:cTn id="98" dur="1000"/>
                                        <p:tgtEl>
                                          <p:spTgt spid="3">
                                            <p:txEl>
                                              <p:pRg st="14" end="14"/>
                                            </p:txEl>
                                          </p:spTgt>
                                        </p:tgtEl>
                                      </p:cBhvr>
                                    </p:animEffect>
                                    <p:anim calcmode="lin" valueType="num">
                                      <p:cBhvr>
                                        <p:cTn id="99"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100"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46504" y="381000"/>
            <a:ext cx="5859296"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Slamming The Door</a:t>
            </a:r>
          </a:p>
          <a:p>
            <a:pPr algn="ctr"/>
            <a:r>
              <a:rPr lang="en-US" sz="54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In People’s Faces</a:t>
            </a:r>
            <a:endParaRPr lang="en-US" sz="5400" b="1" spc="0"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endParaRPr>
          </a:p>
        </p:txBody>
      </p:sp>
      <p:pic>
        <p:nvPicPr>
          <p:cNvPr id="1026" name="Picture 2" descr="http://mrsacuna.files.wordpress.com/2011/04/slammingdoor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15163"/>
            <a:ext cx="1756410" cy="2286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71600" y="2362200"/>
            <a:ext cx="7772400" cy="1862048"/>
          </a:xfrm>
          <a:prstGeom prst="rect">
            <a:avLst/>
          </a:prstGeom>
          <a:noFill/>
        </p:spPr>
        <p:txBody>
          <a:bodyPr wrap="square" rtlCol="0">
            <a:spAutoFit/>
          </a:bodyPr>
          <a:lstStyle/>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Paying Only Lip Service To Word (vv. 1-3)</a:t>
            </a:r>
          </a:p>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Using A Double Standard (v. 4)</a:t>
            </a:r>
          </a:p>
          <a:p>
            <a:pPr marL="514350" indent="-514350">
              <a:lnSpc>
                <a:spcPts val="4600"/>
              </a:lnSpc>
              <a:buFont typeface="+mj-lt"/>
              <a:buAutoNum type="romanUcPeriod"/>
            </a:pPr>
            <a:r>
              <a:rPr lang="en-US" sz="2800" dirty="0">
                <a:latin typeface="Baha" pitchFamily="34" charset="0"/>
              </a:rPr>
              <a:t>By Practicing Religion For A Show (vv. 5-12)</a:t>
            </a:r>
          </a:p>
        </p:txBody>
      </p:sp>
    </p:spTree>
    <p:extLst>
      <p:ext uri="{BB962C8B-B14F-4D97-AF65-F5344CB8AC3E}">
        <p14:creationId xmlns:p14="http://schemas.microsoft.com/office/powerpoint/2010/main" val="335693029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609600"/>
            <a:ext cx="7772400" cy="618759"/>
          </a:xfrm>
          <a:prstGeom prst="rect">
            <a:avLst/>
          </a:prstGeom>
          <a:noFill/>
        </p:spPr>
        <p:txBody>
          <a:bodyPr wrap="square" rtlCol="0">
            <a:spAutoFit/>
          </a:bodyPr>
          <a:lstStyle/>
          <a:p>
            <a:pPr marL="571500" indent="-571500" algn="ctr">
              <a:lnSpc>
                <a:spcPts val="4600"/>
              </a:lnSpc>
              <a:buFont typeface="+mj-lt"/>
              <a:buAutoNum type="romanUcPeriod" startAt="3"/>
            </a:pPr>
            <a:r>
              <a:rPr lang="en-US" sz="2800" dirty="0">
                <a:latin typeface="Baha" pitchFamily="34" charset="0"/>
              </a:rPr>
              <a:t>By Practicing Religion For A Show (vv. 5-12)</a:t>
            </a:r>
          </a:p>
        </p:txBody>
      </p:sp>
      <p:sp>
        <p:nvSpPr>
          <p:cNvPr id="3" name="TextBox 2"/>
          <p:cNvSpPr txBox="1"/>
          <p:nvPr/>
        </p:nvSpPr>
        <p:spPr>
          <a:xfrm>
            <a:off x="838200" y="1577876"/>
            <a:ext cx="8305800" cy="5047536"/>
          </a:xfrm>
          <a:prstGeom prst="rect">
            <a:avLst/>
          </a:prstGeom>
          <a:noFill/>
        </p:spPr>
        <p:txBody>
          <a:bodyPr wrap="square" rtlCol="0">
            <a:spAutoFit/>
          </a:bodyPr>
          <a:lstStyle/>
          <a:p>
            <a:pPr marL="457200" indent="-457200">
              <a:buFont typeface="+mj-lt"/>
              <a:buAutoNum type="alphaUcPeriod"/>
            </a:pPr>
            <a:r>
              <a:rPr lang="en-US" sz="2400" b="1" dirty="0"/>
              <a:t>Do Works to be Seen of Men</a:t>
            </a:r>
          </a:p>
          <a:p>
            <a:pPr marL="914400" lvl="1" indent="-457200">
              <a:buFont typeface="+mj-lt"/>
              <a:buAutoNum type="arabicPeriod"/>
            </a:pPr>
            <a:r>
              <a:rPr lang="en-US" sz="2400" i="1" dirty="0"/>
              <a:t>Broad phylacteries (v. 5)</a:t>
            </a:r>
          </a:p>
          <a:p>
            <a:pPr marL="914400" lvl="1" indent="-457200">
              <a:buFont typeface="+mj-lt"/>
              <a:buAutoNum type="arabicPeriod"/>
            </a:pPr>
            <a:r>
              <a:rPr lang="en-US" sz="2400" i="1" dirty="0"/>
              <a:t>Enlarge border of garment (v. 5; distinguish from heathen)</a:t>
            </a:r>
          </a:p>
          <a:p>
            <a:pPr marL="914400" lvl="1" indent="-457200">
              <a:buFont typeface="+mj-lt"/>
              <a:buAutoNum type="arabicPeriod"/>
            </a:pPr>
            <a:r>
              <a:rPr lang="en-US" sz="2400" i="1" dirty="0"/>
              <a:t>Best seats (v. 6; near the master of feast)</a:t>
            </a:r>
          </a:p>
          <a:p>
            <a:pPr marL="914400" lvl="1" indent="-457200">
              <a:buFont typeface="+mj-lt"/>
              <a:buAutoNum type="arabicPeriod"/>
            </a:pPr>
            <a:r>
              <a:rPr lang="en-US" sz="2400" i="1" dirty="0"/>
              <a:t>Recognized &amp; called by titles (v. 7)</a:t>
            </a:r>
          </a:p>
          <a:p>
            <a:pPr marL="914400" lvl="1" indent="-457200">
              <a:buFont typeface="+mj-lt"/>
              <a:buAutoNum type="arabicPeriod"/>
            </a:pPr>
            <a:endParaRPr lang="en-US" sz="1000" i="1" dirty="0"/>
          </a:p>
          <a:p>
            <a:pPr marL="457200" indent="-457200">
              <a:buFont typeface="+mj-lt"/>
              <a:buAutoNum type="alphaUcPeriod"/>
            </a:pPr>
            <a:r>
              <a:rPr lang="en-US" sz="2400" b="1" dirty="0"/>
              <a:t>Call Attention to Our Service – Shuts the Door</a:t>
            </a:r>
          </a:p>
          <a:p>
            <a:pPr marL="914400" lvl="1" indent="-457200">
              <a:buFont typeface="+mj-lt"/>
              <a:buAutoNum type="arabicPeriod"/>
            </a:pPr>
            <a:r>
              <a:rPr lang="en-US" sz="2400" i="1" dirty="0"/>
              <a:t>How well we done</a:t>
            </a:r>
          </a:p>
          <a:p>
            <a:pPr marL="914400" lvl="1" indent="-457200">
              <a:buFont typeface="+mj-lt"/>
              <a:buAutoNum type="arabicPeriod"/>
            </a:pPr>
            <a:r>
              <a:rPr lang="en-US" sz="2400" i="1" dirty="0"/>
              <a:t>Tell how much we do – or how much we know</a:t>
            </a:r>
          </a:p>
          <a:p>
            <a:pPr marL="914400" lvl="1" indent="-457200">
              <a:buFont typeface="+mj-lt"/>
              <a:buAutoNum type="arabicPeriod"/>
            </a:pPr>
            <a:r>
              <a:rPr lang="en-US" sz="2400" i="1" dirty="0"/>
              <a:t>Want all to know of our sacrifice</a:t>
            </a:r>
          </a:p>
          <a:p>
            <a:pPr marL="914400" lvl="1" indent="-457200">
              <a:buFont typeface="+mj-lt"/>
              <a:buAutoNum type="arabicPeriod"/>
            </a:pPr>
            <a:r>
              <a:rPr lang="en-US" sz="2400" i="1" dirty="0"/>
              <a:t>Want others to know how much we’ve helped others</a:t>
            </a:r>
          </a:p>
          <a:p>
            <a:pPr marL="914400" lvl="1" indent="-457200">
              <a:buFont typeface="+mj-lt"/>
              <a:buAutoNum type="arabicPeriod"/>
            </a:pPr>
            <a:r>
              <a:rPr lang="en-US" sz="2400" i="1" dirty="0"/>
              <a:t>More concerned about how look to men than God</a:t>
            </a:r>
          </a:p>
          <a:p>
            <a:pPr marL="914400" lvl="1" indent="-457200">
              <a:buFont typeface="+mj-lt"/>
              <a:buAutoNum type="arabicPeriod"/>
            </a:pPr>
            <a:r>
              <a:rPr lang="en-US" sz="2400" i="1" dirty="0"/>
              <a:t>Use “church” for personal advantage / promote “me”</a:t>
            </a:r>
          </a:p>
          <a:p>
            <a:pPr marL="914400" lvl="1" indent="-457200">
              <a:buFont typeface="+mj-lt"/>
              <a:buAutoNum type="arabicPeriod"/>
            </a:pPr>
            <a:r>
              <a:rPr lang="en-US" sz="2400" i="1" dirty="0"/>
              <a:t>Show my religion – to cover my sin / family weakness</a:t>
            </a:r>
          </a:p>
        </p:txBody>
      </p:sp>
    </p:spTree>
    <p:extLst>
      <p:ext uri="{BB962C8B-B14F-4D97-AF65-F5344CB8AC3E}">
        <p14:creationId xmlns:p14="http://schemas.microsoft.com/office/powerpoint/2010/main" val="332204604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Effect transition="in" filter="fade">
                                      <p:cBhvr>
                                        <p:cTn id="70" dur="1000"/>
                                        <p:tgtEl>
                                          <p:spTgt spid="3">
                                            <p:txEl>
                                              <p:pRg st="10" end="10"/>
                                            </p:txEl>
                                          </p:spTgt>
                                        </p:tgtEl>
                                      </p:cBhvr>
                                    </p:animEffect>
                                    <p:anim calcmode="lin" valueType="num">
                                      <p:cBhvr>
                                        <p:cTn id="7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Effect transition="in" filter="fade">
                                      <p:cBhvr>
                                        <p:cTn id="77" dur="1000"/>
                                        <p:tgtEl>
                                          <p:spTgt spid="3">
                                            <p:txEl>
                                              <p:pRg st="11" end="11"/>
                                            </p:txEl>
                                          </p:spTgt>
                                        </p:tgtEl>
                                      </p:cBhvr>
                                    </p:animEffect>
                                    <p:anim calcmode="lin" valueType="num">
                                      <p:cBhvr>
                                        <p:cTn id="7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2" end="12"/>
                                            </p:txEl>
                                          </p:spTgt>
                                        </p:tgtEl>
                                        <p:attrNameLst>
                                          <p:attrName>style.visibility</p:attrName>
                                        </p:attrNameLst>
                                      </p:cBhvr>
                                      <p:to>
                                        <p:strVal val="visible"/>
                                      </p:to>
                                    </p:set>
                                    <p:animEffect transition="in" filter="fade">
                                      <p:cBhvr>
                                        <p:cTn id="84" dur="1000"/>
                                        <p:tgtEl>
                                          <p:spTgt spid="3">
                                            <p:txEl>
                                              <p:pRg st="12" end="12"/>
                                            </p:txEl>
                                          </p:spTgt>
                                        </p:tgtEl>
                                      </p:cBhvr>
                                    </p:animEffect>
                                    <p:anim calcmode="lin" valueType="num">
                                      <p:cBhvr>
                                        <p:cTn id="85"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13" end="13"/>
                                            </p:txEl>
                                          </p:spTgt>
                                        </p:tgtEl>
                                        <p:attrNameLst>
                                          <p:attrName>style.visibility</p:attrName>
                                        </p:attrNameLst>
                                      </p:cBhvr>
                                      <p:to>
                                        <p:strVal val="visible"/>
                                      </p:to>
                                    </p:set>
                                    <p:animEffect transition="in" filter="fade">
                                      <p:cBhvr>
                                        <p:cTn id="91" dur="1000"/>
                                        <p:tgtEl>
                                          <p:spTgt spid="3">
                                            <p:txEl>
                                              <p:pRg st="13" end="13"/>
                                            </p:txEl>
                                          </p:spTgt>
                                        </p:tgtEl>
                                      </p:cBhvr>
                                    </p:animEffect>
                                    <p:anim calcmode="lin" valueType="num">
                                      <p:cBhvr>
                                        <p:cTn id="92"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609600"/>
            <a:ext cx="7772400" cy="618759"/>
          </a:xfrm>
          <a:prstGeom prst="rect">
            <a:avLst/>
          </a:prstGeom>
          <a:noFill/>
        </p:spPr>
        <p:txBody>
          <a:bodyPr wrap="square" rtlCol="0">
            <a:spAutoFit/>
          </a:bodyPr>
          <a:lstStyle/>
          <a:p>
            <a:pPr marL="571500" indent="-571500" algn="ctr">
              <a:lnSpc>
                <a:spcPts val="4600"/>
              </a:lnSpc>
              <a:buFont typeface="+mj-lt"/>
              <a:buAutoNum type="romanUcPeriod" startAt="3"/>
            </a:pPr>
            <a:r>
              <a:rPr lang="en-US" sz="2800" dirty="0">
                <a:latin typeface="Baha" pitchFamily="34" charset="0"/>
              </a:rPr>
              <a:t>By Practicing Religion For A Show (vv. 5-12)</a:t>
            </a:r>
          </a:p>
        </p:txBody>
      </p:sp>
      <p:sp>
        <p:nvSpPr>
          <p:cNvPr id="3" name="TextBox 2"/>
          <p:cNvSpPr txBox="1"/>
          <p:nvPr/>
        </p:nvSpPr>
        <p:spPr>
          <a:xfrm>
            <a:off x="838200" y="1577876"/>
            <a:ext cx="8305800" cy="2246769"/>
          </a:xfrm>
          <a:prstGeom prst="rect">
            <a:avLst/>
          </a:prstGeom>
          <a:noFill/>
        </p:spPr>
        <p:txBody>
          <a:bodyPr wrap="square" rtlCol="0">
            <a:spAutoFit/>
          </a:bodyPr>
          <a:lstStyle/>
          <a:p>
            <a:pPr marL="457200" indent="-457200">
              <a:buFont typeface="+mj-lt"/>
              <a:buAutoNum type="alphaUcPeriod"/>
            </a:pPr>
            <a:r>
              <a:rPr lang="en-US" sz="2400" b="1" dirty="0"/>
              <a:t>Do Works to be Seen of Men</a:t>
            </a:r>
          </a:p>
          <a:p>
            <a:pPr marL="457200" indent="-457200">
              <a:buFont typeface="+mj-lt"/>
              <a:buAutoNum type="alphaUcPeriod"/>
            </a:pPr>
            <a:endParaRPr lang="en-US" sz="1000" i="1" dirty="0"/>
          </a:p>
          <a:p>
            <a:pPr marL="457200" indent="-457200">
              <a:buFont typeface="+mj-lt"/>
              <a:buAutoNum type="alphaUcPeriod"/>
            </a:pPr>
            <a:r>
              <a:rPr lang="en-US" sz="2400" b="1" dirty="0"/>
              <a:t>Call Attention to Our Service – Shuts the Door</a:t>
            </a:r>
          </a:p>
          <a:p>
            <a:pPr marL="457200" indent="-457200">
              <a:buFont typeface="+mj-lt"/>
              <a:buAutoNum type="alphaUcPeriod"/>
            </a:pPr>
            <a:endParaRPr lang="en-US" sz="1000" b="1" dirty="0"/>
          </a:p>
          <a:p>
            <a:pPr marL="457200" indent="-457200">
              <a:buFont typeface="+mj-lt"/>
              <a:buAutoNum type="alphaUcPeriod"/>
            </a:pPr>
            <a:r>
              <a:rPr lang="en-US" sz="2400" b="1" dirty="0"/>
              <a:t>True Religion is Driven From Humility</a:t>
            </a:r>
          </a:p>
          <a:p>
            <a:pPr marL="914400" lvl="1" indent="-457200">
              <a:buFont typeface="+mj-lt"/>
              <a:buAutoNum type="arabicPeriod"/>
            </a:pPr>
            <a:r>
              <a:rPr lang="en-US" sz="2400" i="1" dirty="0"/>
              <a:t>Verses 8-12 – the contrast</a:t>
            </a:r>
          </a:p>
          <a:p>
            <a:pPr marL="914400" lvl="1" indent="-457200">
              <a:buFont typeface="+mj-lt"/>
              <a:buAutoNum type="arabicPeriod"/>
            </a:pPr>
            <a:r>
              <a:rPr lang="en-US" sz="2400" i="1" dirty="0"/>
              <a:t>Matt. 6:1-6</a:t>
            </a:r>
          </a:p>
        </p:txBody>
      </p:sp>
    </p:spTree>
    <p:extLst>
      <p:ext uri="{BB962C8B-B14F-4D97-AF65-F5344CB8AC3E}">
        <p14:creationId xmlns:p14="http://schemas.microsoft.com/office/powerpoint/2010/main" val="4142280136"/>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46504" y="381000"/>
            <a:ext cx="5859296"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Slamming The Door</a:t>
            </a:r>
          </a:p>
          <a:p>
            <a:pPr algn="ctr"/>
            <a:r>
              <a:rPr lang="en-US" sz="54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In People’s Faces</a:t>
            </a:r>
            <a:endParaRPr lang="en-US" sz="5400" b="1" spc="0"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endParaRPr>
          </a:p>
        </p:txBody>
      </p:sp>
      <p:pic>
        <p:nvPicPr>
          <p:cNvPr id="1026" name="Picture 2" descr="http://mrsacuna.files.wordpress.com/2011/04/slammingdoor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15163"/>
            <a:ext cx="1756410" cy="2286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71600" y="2362200"/>
            <a:ext cx="7772400" cy="2451953"/>
          </a:xfrm>
          <a:prstGeom prst="rect">
            <a:avLst/>
          </a:prstGeom>
          <a:noFill/>
        </p:spPr>
        <p:txBody>
          <a:bodyPr wrap="square" rtlCol="0">
            <a:spAutoFit/>
          </a:bodyPr>
          <a:lstStyle/>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Paying Only Lip Service To Word (vv. 1-3)</a:t>
            </a:r>
          </a:p>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Using A Double Standard (v. 4)</a:t>
            </a:r>
          </a:p>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Practicing Religion For A Show (vv. 5-12)</a:t>
            </a:r>
          </a:p>
          <a:p>
            <a:pPr marL="514350" indent="-514350">
              <a:lnSpc>
                <a:spcPts val="4600"/>
              </a:lnSpc>
              <a:buFont typeface="+mj-lt"/>
              <a:buAutoNum type="romanUcPeriod"/>
            </a:pPr>
            <a:r>
              <a:rPr lang="en-US" sz="2800" dirty="0">
                <a:latin typeface="Baha" pitchFamily="34" charset="0"/>
              </a:rPr>
              <a:t>By Inventing Loopholes To Sidestep (vv. 16-22)</a:t>
            </a:r>
          </a:p>
        </p:txBody>
      </p:sp>
    </p:spTree>
    <p:extLst>
      <p:ext uri="{BB962C8B-B14F-4D97-AF65-F5344CB8AC3E}">
        <p14:creationId xmlns:p14="http://schemas.microsoft.com/office/powerpoint/2010/main" val="335693029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609600"/>
            <a:ext cx="7772400" cy="618759"/>
          </a:xfrm>
          <a:prstGeom prst="rect">
            <a:avLst/>
          </a:prstGeom>
          <a:noFill/>
        </p:spPr>
        <p:txBody>
          <a:bodyPr wrap="square" rtlCol="0">
            <a:spAutoFit/>
          </a:bodyPr>
          <a:lstStyle/>
          <a:p>
            <a:pPr marL="571500" indent="-571500" algn="ctr">
              <a:lnSpc>
                <a:spcPts val="4600"/>
              </a:lnSpc>
              <a:buFont typeface="+mj-lt"/>
              <a:buAutoNum type="romanUcPeriod" startAt="4"/>
            </a:pPr>
            <a:r>
              <a:rPr lang="en-US" sz="2800" dirty="0">
                <a:latin typeface="Baha" pitchFamily="34" charset="0"/>
              </a:rPr>
              <a:t>By Inventing Loopholes To Sidestep (vv. 16-22)</a:t>
            </a:r>
          </a:p>
        </p:txBody>
      </p:sp>
      <p:sp>
        <p:nvSpPr>
          <p:cNvPr id="3" name="TextBox 2"/>
          <p:cNvSpPr txBox="1"/>
          <p:nvPr/>
        </p:nvSpPr>
        <p:spPr>
          <a:xfrm>
            <a:off x="838200" y="1577876"/>
            <a:ext cx="8305800" cy="4462760"/>
          </a:xfrm>
          <a:prstGeom prst="rect">
            <a:avLst/>
          </a:prstGeom>
          <a:noFill/>
        </p:spPr>
        <p:txBody>
          <a:bodyPr wrap="square" rtlCol="0">
            <a:spAutoFit/>
          </a:bodyPr>
          <a:lstStyle/>
          <a:p>
            <a:pPr marL="457200" indent="-457200">
              <a:buFont typeface="+mj-lt"/>
              <a:buAutoNum type="alphaUcPeriod"/>
            </a:pPr>
            <a:r>
              <a:rPr lang="en-US" sz="2400" b="1" dirty="0"/>
              <a:t>Found a Way Out:</a:t>
            </a:r>
          </a:p>
          <a:p>
            <a:pPr marL="914400" lvl="1" indent="-457200">
              <a:buFont typeface="+mj-lt"/>
              <a:buAutoNum type="arabicPeriod"/>
            </a:pPr>
            <a:r>
              <a:rPr lang="en-US" sz="2400" i="1" dirty="0"/>
              <a:t>Don’t have to keep the word (vv. 16-22)</a:t>
            </a:r>
          </a:p>
          <a:p>
            <a:pPr marL="914400" lvl="1" indent="-457200">
              <a:buFont typeface="+mj-lt"/>
              <a:buAutoNum type="arabicPeriod"/>
            </a:pPr>
            <a:r>
              <a:rPr lang="en-US" sz="2400" i="1" dirty="0"/>
              <a:t>Don’t have to honor parents (Matt. 15:5)</a:t>
            </a:r>
          </a:p>
          <a:p>
            <a:pPr marL="914400" lvl="1" indent="-457200">
              <a:buFont typeface="+mj-lt"/>
              <a:buAutoNum type="arabicPeriod"/>
            </a:pPr>
            <a:endParaRPr lang="en-US" sz="1000" i="1" dirty="0"/>
          </a:p>
          <a:p>
            <a:pPr marL="457200" indent="-457200">
              <a:buFont typeface="+mj-lt"/>
              <a:buAutoNum type="alphaUcPeriod"/>
            </a:pPr>
            <a:r>
              <a:rPr lang="en-US" sz="2400" b="1" dirty="0"/>
              <a:t>Lawyer thought he found a loophole (Luke 10:29)</a:t>
            </a:r>
          </a:p>
          <a:p>
            <a:pPr marL="457200" indent="-457200">
              <a:buFont typeface="+mj-lt"/>
              <a:buAutoNum type="alphaUcPeriod"/>
            </a:pPr>
            <a:endParaRPr lang="en-US" sz="1000" b="1" dirty="0"/>
          </a:p>
          <a:p>
            <a:pPr marL="457200" indent="-457200">
              <a:buFont typeface="+mj-lt"/>
              <a:buAutoNum type="alphaUcPeriod"/>
            </a:pPr>
            <a:r>
              <a:rPr lang="en-US" sz="2400" b="1" dirty="0"/>
              <a:t>Looking for a Loophole – Shut the Door!</a:t>
            </a:r>
          </a:p>
          <a:p>
            <a:pPr marL="914400" lvl="1" indent="-457200">
              <a:buFont typeface="+mj-lt"/>
              <a:buAutoNum type="arabicPeriod"/>
            </a:pPr>
            <a:r>
              <a:rPr lang="en-US" sz="2400" i="1" dirty="0"/>
              <a:t>“If not specifically condemned – its okay”</a:t>
            </a:r>
          </a:p>
          <a:p>
            <a:pPr marL="914400" lvl="1" indent="-457200">
              <a:buFont typeface="+mj-lt"/>
              <a:buAutoNum type="arabicPeriod"/>
            </a:pPr>
            <a:r>
              <a:rPr lang="en-US" sz="2400" i="1" dirty="0"/>
              <a:t>“Sunday is the only day mentioned – only one time then”</a:t>
            </a:r>
          </a:p>
          <a:p>
            <a:pPr marL="914400" lvl="1" indent="-457200">
              <a:buFont typeface="+mj-lt"/>
              <a:buAutoNum type="arabicPeriod"/>
            </a:pPr>
            <a:r>
              <a:rPr lang="en-US" sz="2400" i="1" dirty="0"/>
              <a:t>“Hair – who is to say how long is long or how short is short?”</a:t>
            </a:r>
          </a:p>
          <a:p>
            <a:pPr marL="914400" lvl="1" indent="-457200">
              <a:buFont typeface="+mj-lt"/>
              <a:buAutoNum type="arabicPeriod"/>
            </a:pPr>
            <a:r>
              <a:rPr lang="en-US" sz="2400" i="1" dirty="0"/>
              <a:t>“Modesty – when is short too short?”</a:t>
            </a:r>
          </a:p>
          <a:p>
            <a:pPr marL="914400" lvl="1" indent="-457200">
              <a:buFont typeface="+mj-lt"/>
              <a:buAutoNum type="arabicPeriod"/>
            </a:pPr>
            <a:r>
              <a:rPr lang="en-US" sz="2400" i="1" dirty="0"/>
              <a:t>“My situation is different…”</a:t>
            </a:r>
          </a:p>
        </p:txBody>
      </p:sp>
    </p:spTree>
    <p:extLst>
      <p:ext uri="{BB962C8B-B14F-4D97-AF65-F5344CB8AC3E}">
        <p14:creationId xmlns:p14="http://schemas.microsoft.com/office/powerpoint/2010/main" val="2033297160"/>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1" end="11"/>
                                            </p:txEl>
                                          </p:spTgt>
                                        </p:tgtEl>
                                        <p:attrNameLst>
                                          <p:attrName>style.visibility</p:attrName>
                                        </p:attrNameLst>
                                      </p:cBhvr>
                                      <p:to>
                                        <p:strVal val="visible"/>
                                      </p:to>
                                    </p:set>
                                    <p:animEffect transition="in" filter="fade">
                                      <p:cBhvr>
                                        <p:cTn id="70" dur="1000"/>
                                        <p:tgtEl>
                                          <p:spTgt spid="3">
                                            <p:txEl>
                                              <p:pRg st="11" end="11"/>
                                            </p:txEl>
                                          </p:spTgt>
                                        </p:tgtEl>
                                      </p:cBhvr>
                                    </p:animEffect>
                                    <p:anim calcmode="lin" valueType="num">
                                      <p:cBhvr>
                                        <p:cTn id="71"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46504" y="381000"/>
            <a:ext cx="5859296"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Slamming The Door</a:t>
            </a:r>
          </a:p>
          <a:p>
            <a:pPr algn="ctr"/>
            <a:r>
              <a:rPr lang="en-US" sz="54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In People’s Faces</a:t>
            </a:r>
            <a:endParaRPr lang="en-US" sz="5400" b="1" spc="0"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endParaRPr>
          </a:p>
        </p:txBody>
      </p:sp>
      <p:pic>
        <p:nvPicPr>
          <p:cNvPr id="1026" name="Picture 2" descr="http://mrsacuna.files.wordpress.com/2011/04/slammingdoor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15163"/>
            <a:ext cx="1756410" cy="2286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71600" y="2362200"/>
            <a:ext cx="7772400" cy="3041858"/>
          </a:xfrm>
          <a:prstGeom prst="rect">
            <a:avLst/>
          </a:prstGeom>
          <a:noFill/>
        </p:spPr>
        <p:txBody>
          <a:bodyPr wrap="square" rtlCol="0">
            <a:spAutoFit/>
          </a:bodyPr>
          <a:lstStyle/>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Paying Only Lip Service To Word (vv. 1-3)</a:t>
            </a:r>
          </a:p>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Using A Double Standard (v. 4)</a:t>
            </a:r>
          </a:p>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Practicing Religion For A Show (vv. 5-12)</a:t>
            </a:r>
          </a:p>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Inventing Loopholes To Sidestep (vv. 16-22)</a:t>
            </a:r>
          </a:p>
          <a:p>
            <a:pPr marL="514350" indent="-514350">
              <a:lnSpc>
                <a:spcPts val="4600"/>
              </a:lnSpc>
              <a:buFont typeface="+mj-lt"/>
              <a:buAutoNum type="romanUcPeriod"/>
            </a:pPr>
            <a:r>
              <a:rPr lang="en-US" sz="2800" dirty="0">
                <a:latin typeface="Baha" pitchFamily="34" charset="0"/>
              </a:rPr>
              <a:t>By Practicing Selective Obedience (v. 23)</a:t>
            </a:r>
          </a:p>
        </p:txBody>
      </p:sp>
    </p:spTree>
    <p:extLst>
      <p:ext uri="{BB962C8B-B14F-4D97-AF65-F5344CB8AC3E}">
        <p14:creationId xmlns:p14="http://schemas.microsoft.com/office/powerpoint/2010/main" val="335693029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609600"/>
            <a:ext cx="7772400" cy="618759"/>
          </a:xfrm>
          <a:prstGeom prst="rect">
            <a:avLst/>
          </a:prstGeom>
          <a:noFill/>
        </p:spPr>
        <p:txBody>
          <a:bodyPr wrap="square" rtlCol="0">
            <a:spAutoFit/>
          </a:bodyPr>
          <a:lstStyle/>
          <a:p>
            <a:pPr marL="571500" indent="-571500" algn="ctr">
              <a:lnSpc>
                <a:spcPts val="4600"/>
              </a:lnSpc>
              <a:buFont typeface="+mj-lt"/>
              <a:buAutoNum type="romanUcPeriod" startAt="5"/>
            </a:pPr>
            <a:r>
              <a:rPr lang="en-US" sz="2800" dirty="0">
                <a:latin typeface="Baha" pitchFamily="34" charset="0"/>
              </a:rPr>
              <a:t>By Practicing Selective Obedience (v. 23)</a:t>
            </a:r>
          </a:p>
        </p:txBody>
      </p:sp>
      <p:sp>
        <p:nvSpPr>
          <p:cNvPr id="3" name="TextBox 2"/>
          <p:cNvSpPr txBox="1"/>
          <p:nvPr/>
        </p:nvSpPr>
        <p:spPr>
          <a:xfrm>
            <a:off x="838200" y="1577876"/>
            <a:ext cx="8305800" cy="3724096"/>
          </a:xfrm>
          <a:prstGeom prst="rect">
            <a:avLst/>
          </a:prstGeom>
          <a:noFill/>
        </p:spPr>
        <p:txBody>
          <a:bodyPr wrap="square" rtlCol="0">
            <a:spAutoFit/>
          </a:bodyPr>
          <a:lstStyle/>
          <a:p>
            <a:pPr marL="457200" indent="-457200">
              <a:buFont typeface="+mj-lt"/>
              <a:buAutoNum type="alphaUcPeriod"/>
            </a:pPr>
            <a:r>
              <a:rPr lang="en-US" sz="2400" b="1" dirty="0"/>
              <a:t>Left Many Things Undone</a:t>
            </a:r>
          </a:p>
          <a:p>
            <a:pPr marL="914400" lvl="1" indent="-457200">
              <a:buFont typeface="+mj-lt"/>
              <a:buAutoNum type="arabicPeriod"/>
            </a:pPr>
            <a:r>
              <a:rPr lang="en-US" sz="2400" i="1" dirty="0"/>
              <a:t>Problem is not obeying smallest details</a:t>
            </a:r>
          </a:p>
          <a:p>
            <a:pPr marL="914400" lvl="1" indent="-457200">
              <a:buFont typeface="+mj-lt"/>
              <a:buAutoNum type="arabicPeriod"/>
            </a:pPr>
            <a:r>
              <a:rPr lang="en-US" sz="2400" i="1" dirty="0"/>
              <a:t>Problem – in NOT obeying EVERY detail</a:t>
            </a:r>
          </a:p>
          <a:p>
            <a:pPr marL="914400" lvl="1" indent="-457200">
              <a:buFont typeface="+mj-lt"/>
              <a:buAutoNum type="arabicPeriod"/>
            </a:pPr>
            <a:r>
              <a:rPr lang="en-US" sz="2400" i="1" dirty="0"/>
              <a:t>Selective</a:t>
            </a:r>
          </a:p>
          <a:p>
            <a:pPr marL="914400" lvl="1" indent="-457200">
              <a:buFont typeface="+mj-lt"/>
              <a:buAutoNum type="arabicPeriod"/>
            </a:pPr>
            <a:endParaRPr lang="en-US" sz="1000" i="1" dirty="0"/>
          </a:p>
          <a:p>
            <a:pPr marL="457200" indent="-457200">
              <a:buFont typeface="+mj-lt"/>
              <a:buAutoNum type="alphaUcPeriod"/>
            </a:pPr>
            <a:r>
              <a:rPr lang="en-US" sz="2400" b="1" dirty="0"/>
              <a:t>Rich Young Ruler Was Selective (Matt. 19:16-22)</a:t>
            </a:r>
          </a:p>
          <a:p>
            <a:pPr marL="457200" indent="-457200">
              <a:buFont typeface="+mj-lt"/>
              <a:buAutoNum type="alphaUcPeriod"/>
            </a:pPr>
            <a:endParaRPr lang="en-US" sz="1000" b="1" dirty="0"/>
          </a:p>
          <a:p>
            <a:pPr marL="457200" indent="-457200">
              <a:buFont typeface="+mj-lt"/>
              <a:buAutoNum type="alphaUcPeriod"/>
            </a:pPr>
            <a:r>
              <a:rPr lang="en-US" sz="2400" b="1" dirty="0"/>
              <a:t>Selective Obedience – Shuts the Door!</a:t>
            </a:r>
          </a:p>
          <a:p>
            <a:pPr marL="914400" lvl="1" indent="-457200">
              <a:buFont typeface="+mj-lt"/>
              <a:buAutoNum type="arabicPeriod"/>
            </a:pPr>
            <a:r>
              <a:rPr lang="en-US" sz="2400" i="1" dirty="0"/>
              <a:t>Morals are important – but family instructions are not</a:t>
            </a:r>
          </a:p>
          <a:p>
            <a:pPr marL="914400" lvl="1" indent="-457200">
              <a:buFont typeface="+mj-lt"/>
              <a:buAutoNum type="arabicPeriod"/>
            </a:pPr>
            <a:r>
              <a:rPr lang="en-US" sz="2400" i="1" dirty="0"/>
              <a:t>Doctrine is important – but personal godliness is not</a:t>
            </a:r>
          </a:p>
          <a:p>
            <a:pPr marL="914400" lvl="1" indent="-457200">
              <a:buFont typeface="+mj-lt"/>
              <a:buAutoNum type="arabicPeriod"/>
            </a:pPr>
            <a:r>
              <a:rPr lang="en-US" sz="2400" i="1" dirty="0"/>
              <a:t>Insist that others shape up – while liberal with self</a:t>
            </a:r>
          </a:p>
        </p:txBody>
      </p:sp>
    </p:spTree>
    <p:extLst>
      <p:ext uri="{BB962C8B-B14F-4D97-AF65-F5344CB8AC3E}">
        <p14:creationId xmlns:p14="http://schemas.microsoft.com/office/powerpoint/2010/main" val="607872746"/>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46504" y="381000"/>
            <a:ext cx="5859296"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Slamming The Door</a:t>
            </a:r>
          </a:p>
          <a:p>
            <a:pPr algn="ctr"/>
            <a:r>
              <a:rPr lang="en-US" sz="54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In People’s Faces</a:t>
            </a:r>
            <a:endParaRPr lang="en-US" sz="5400" b="1" spc="0"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endParaRPr>
          </a:p>
        </p:txBody>
      </p:sp>
      <p:pic>
        <p:nvPicPr>
          <p:cNvPr id="1026" name="Picture 2" descr="http://mrsacuna.files.wordpress.com/2011/04/slammingdoor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15163"/>
            <a:ext cx="1756410" cy="2286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71600" y="2362200"/>
            <a:ext cx="7772400" cy="3631763"/>
          </a:xfrm>
          <a:prstGeom prst="rect">
            <a:avLst/>
          </a:prstGeom>
          <a:noFill/>
        </p:spPr>
        <p:txBody>
          <a:bodyPr wrap="square" rtlCol="0">
            <a:spAutoFit/>
          </a:bodyPr>
          <a:lstStyle/>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Paying Only Lip Service To Word (vv. 1-3)</a:t>
            </a:r>
          </a:p>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Using A Double Standard (v. 4)</a:t>
            </a:r>
          </a:p>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Practicing Religion For A Show (vv. 5-12)</a:t>
            </a:r>
          </a:p>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Inventing Loopholes To Sidestep (vv. 16-22)</a:t>
            </a:r>
          </a:p>
          <a:p>
            <a:pPr marL="514350" indent="-514350">
              <a:lnSpc>
                <a:spcPts val="4600"/>
              </a:lnSpc>
              <a:buFont typeface="+mj-lt"/>
              <a:buAutoNum type="romanUcPeriod"/>
            </a:pPr>
            <a:r>
              <a:rPr lang="en-US" sz="2800" dirty="0">
                <a:solidFill>
                  <a:srgbClr val="FFC000"/>
                </a:solidFill>
                <a:effectLst>
                  <a:outerShdw blurRad="38100" dist="38100" dir="2700000" algn="tl">
                    <a:srgbClr val="000000">
                      <a:alpha val="43137"/>
                    </a:srgbClr>
                  </a:outerShdw>
                </a:effectLst>
                <a:latin typeface="Baha" pitchFamily="34" charset="0"/>
              </a:rPr>
              <a:t>By Practicing Selective Obedience (v. 23)</a:t>
            </a:r>
          </a:p>
          <a:p>
            <a:pPr marL="514350" indent="-514350">
              <a:lnSpc>
                <a:spcPts val="4600"/>
              </a:lnSpc>
              <a:buFont typeface="+mj-lt"/>
              <a:buAutoNum type="romanUcPeriod"/>
            </a:pPr>
            <a:r>
              <a:rPr lang="en-US" sz="2800" dirty="0">
                <a:latin typeface="Baha" pitchFamily="34" charset="0"/>
              </a:rPr>
              <a:t>By Religion Coated Ungodliness (vv. 25-28)</a:t>
            </a:r>
          </a:p>
        </p:txBody>
      </p:sp>
    </p:spTree>
    <p:extLst>
      <p:ext uri="{BB962C8B-B14F-4D97-AF65-F5344CB8AC3E}">
        <p14:creationId xmlns:p14="http://schemas.microsoft.com/office/powerpoint/2010/main" val="335693029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609600"/>
            <a:ext cx="7772400" cy="618759"/>
          </a:xfrm>
          <a:prstGeom prst="rect">
            <a:avLst/>
          </a:prstGeom>
          <a:noFill/>
        </p:spPr>
        <p:txBody>
          <a:bodyPr wrap="square" rtlCol="0">
            <a:spAutoFit/>
          </a:bodyPr>
          <a:lstStyle/>
          <a:p>
            <a:pPr marL="571500" indent="-571500" algn="ctr">
              <a:lnSpc>
                <a:spcPts val="4600"/>
              </a:lnSpc>
              <a:buFont typeface="+mj-lt"/>
              <a:buAutoNum type="romanUcPeriod" startAt="6"/>
            </a:pPr>
            <a:r>
              <a:rPr lang="en-US" sz="2800" dirty="0">
                <a:latin typeface="Baha" pitchFamily="34" charset="0"/>
              </a:rPr>
              <a:t>By Religion Coated Ungodliness (vv. 25-28)</a:t>
            </a:r>
          </a:p>
        </p:txBody>
      </p:sp>
      <p:sp>
        <p:nvSpPr>
          <p:cNvPr id="3" name="TextBox 2"/>
          <p:cNvSpPr txBox="1"/>
          <p:nvPr/>
        </p:nvSpPr>
        <p:spPr>
          <a:xfrm>
            <a:off x="838200" y="1577876"/>
            <a:ext cx="8305800" cy="3570208"/>
          </a:xfrm>
          <a:prstGeom prst="rect">
            <a:avLst/>
          </a:prstGeom>
          <a:noFill/>
        </p:spPr>
        <p:txBody>
          <a:bodyPr wrap="square" rtlCol="0">
            <a:spAutoFit/>
          </a:bodyPr>
          <a:lstStyle/>
          <a:p>
            <a:pPr marL="457200" indent="-457200">
              <a:buFont typeface="+mj-lt"/>
              <a:buAutoNum type="alphaUcPeriod"/>
            </a:pPr>
            <a:r>
              <a:rPr lang="en-US" sz="2400" b="1" dirty="0"/>
              <a:t>Outward Devotion Hides – Corruption Within</a:t>
            </a:r>
          </a:p>
          <a:p>
            <a:pPr marL="914400" lvl="1" indent="-457200">
              <a:buFont typeface="+mj-lt"/>
              <a:buAutoNum type="arabicPeriod"/>
            </a:pPr>
            <a:r>
              <a:rPr lang="en-US" sz="2400" i="1" dirty="0"/>
              <a:t>Like the cup (v. 26)</a:t>
            </a:r>
          </a:p>
          <a:p>
            <a:pPr marL="914400" lvl="1" indent="-457200">
              <a:buFont typeface="+mj-lt"/>
              <a:buAutoNum type="arabicPeriod"/>
            </a:pPr>
            <a:r>
              <a:rPr lang="en-US" sz="2400" i="1" dirty="0"/>
              <a:t>Like the tomb (v. 27)</a:t>
            </a:r>
          </a:p>
          <a:p>
            <a:endParaRPr lang="en-US" sz="1000" b="1" dirty="0"/>
          </a:p>
          <a:p>
            <a:pPr marL="457200" indent="-457200">
              <a:buFont typeface="+mj-lt"/>
              <a:buAutoNum type="alphaUcPeriod"/>
            </a:pPr>
            <a:r>
              <a:rPr lang="en-US" sz="2400" b="1" dirty="0"/>
              <a:t>Many Sins Are Hidden By “Religion” – Shuts the Door!</a:t>
            </a:r>
          </a:p>
          <a:p>
            <a:pPr marL="914400" lvl="1" indent="-457200">
              <a:buFont typeface="+mj-lt"/>
              <a:buAutoNum type="arabicPeriod"/>
            </a:pPr>
            <a:r>
              <a:rPr lang="en-US" sz="2400" i="1" dirty="0"/>
              <a:t>Hatred </a:t>
            </a:r>
          </a:p>
          <a:p>
            <a:pPr marL="914400" lvl="1" indent="-457200">
              <a:buFont typeface="+mj-lt"/>
              <a:buAutoNum type="arabicPeriod"/>
            </a:pPr>
            <a:r>
              <a:rPr lang="en-US" sz="2400" i="1" dirty="0"/>
              <a:t>Gossip</a:t>
            </a:r>
          </a:p>
          <a:p>
            <a:pPr marL="914400" lvl="1" indent="-457200">
              <a:buFont typeface="+mj-lt"/>
              <a:buAutoNum type="arabicPeriod"/>
            </a:pPr>
            <a:r>
              <a:rPr lang="en-US" sz="2400" i="1" dirty="0"/>
              <a:t>Busybody</a:t>
            </a:r>
          </a:p>
          <a:p>
            <a:pPr marL="914400" lvl="1" indent="-457200">
              <a:buFont typeface="+mj-lt"/>
              <a:buAutoNum type="arabicPeriod"/>
            </a:pPr>
            <a:r>
              <a:rPr lang="en-US" sz="2400" i="1" dirty="0"/>
              <a:t>Unforgiving (2 Cor. 2:11)</a:t>
            </a:r>
          </a:p>
          <a:p>
            <a:pPr marL="914400" lvl="1" indent="-457200">
              <a:buFont typeface="+mj-lt"/>
              <a:buAutoNum type="arabicPeriod"/>
            </a:pPr>
            <a:r>
              <a:rPr lang="en-US" sz="2400" i="1" dirty="0"/>
              <a:t>Self service (3 John)</a:t>
            </a:r>
          </a:p>
        </p:txBody>
      </p:sp>
    </p:spTree>
    <p:extLst>
      <p:ext uri="{BB962C8B-B14F-4D97-AF65-F5344CB8AC3E}">
        <p14:creationId xmlns:p14="http://schemas.microsoft.com/office/powerpoint/2010/main" val="1711753136"/>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46504" y="381000"/>
            <a:ext cx="5859296"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Slamming The Door</a:t>
            </a:r>
          </a:p>
          <a:p>
            <a:pPr algn="ctr"/>
            <a:r>
              <a:rPr lang="en-US" sz="5400" b="1"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rPr>
              <a:t>In People’s Faces</a:t>
            </a:r>
            <a:endParaRPr lang="en-US" sz="5400" b="1" spc="0"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ha" pitchFamily="34" charset="0"/>
            </a:endParaRPr>
          </a:p>
        </p:txBody>
      </p:sp>
      <p:pic>
        <p:nvPicPr>
          <p:cNvPr id="1026" name="Picture 2" descr="http://mrsacuna.files.wordpress.com/2011/04/slammingdoor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15163"/>
            <a:ext cx="1756410" cy="2286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71600" y="2362200"/>
            <a:ext cx="7772400" cy="3568285"/>
          </a:xfrm>
          <a:prstGeom prst="rect">
            <a:avLst/>
          </a:prstGeom>
          <a:noFill/>
        </p:spPr>
        <p:txBody>
          <a:bodyPr wrap="square" rtlCol="0">
            <a:spAutoFit/>
          </a:bodyPr>
          <a:lstStyle/>
          <a:p>
            <a:pPr marL="514350" indent="-514350">
              <a:lnSpc>
                <a:spcPts val="4600"/>
              </a:lnSpc>
              <a:buFont typeface="+mj-lt"/>
              <a:buAutoNum type="romanUcPeriod"/>
            </a:pPr>
            <a:r>
              <a:rPr lang="en-US" sz="2800" dirty="0">
                <a:latin typeface="Baha" pitchFamily="34" charset="0"/>
              </a:rPr>
              <a:t>By Paying Only Lip Service To Word (vv. 1-3)</a:t>
            </a:r>
          </a:p>
          <a:p>
            <a:pPr marL="514350" indent="-514350">
              <a:lnSpc>
                <a:spcPts val="4600"/>
              </a:lnSpc>
              <a:buFont typeface="+mj-lt"/>
              <a:buAutoNum type="romanUcPeriod"/>
            </a:pPr>
            <a:r>
              <a:rPr lang="en-US" sz="2800" dirty="0">
                <a:latin typeface="Baha" pitchFamily="34" charset="0"/>
              </a:rPr>
              <a:t>By Using A Double Standard (v. 4)</a:t>
            </a:r>
          </a:p>
          <a:p>
            <a:pPr marL="514350" indent="-514350">
              <a:lnSpc>
                <a:spcPts val="4600"/>
              </a:lnSpc>
              <a:buFont typeface="+mj-lt"/>
              <a:buAutoNum type="romanUcPeriod"/>
            </a:pPr>
            <a:r>
              <a:rPr lang="en-US" sz="2800" dirty="0">
                <a:latin typeface="Baha" pitchFamily="34" charset="0"/>
              </a:rPr>
              <a:t>By Practicing Religion For A Show (vv. 5-12)</a:t>
            </a:r>
          </a:p>
          <a:p>
            <a:pPr marL="514350" indent="-514350">
              <a:lnSpc>
                <a:spcPts val="4600"/>
              </a:lnSpc>
              <a:buFont typeface="+mj-lt"/>
              <a:buAutoNum type="romanUcPeriod"/>
            </a:pPr>
            <a:r>
              <a:rPr lang="en-US" sz="2800" dirty="0">
                <a:latin typeface="Baha" pitchFamily="34" charset="0"/>
              </a:rPr>
              <a:t>By Inventing Loopholes To Sidestep (vv. 16-22)</a:t>
            </a:r>
          </a:p>
          <a:p>
            <a:pPr marL="514350" indent="-514350">
              <a:lnSpc>
                <a:spcPts val="4600"/>
              </a:lnSpc>
              <a:buFont typeface="+mj-lt"/>
              <a:buAutoNum type="romanUcPeriod"/>
            </a:pPr>
            <a:r>
              <a:rPr lang="en-US" sz="2800" dirty="0">
                <a:latin typeface="Baha" pitchFamily="34" charset="0"/>
              </a:rPr>
              <a:t>By Practicing Selective Obedience (v. 23)</a:t>
            </a:r>
          </a:p>
          <a:p>
            <a:pPr marL="514350" indent="-514350">
              <a:lnSpc>
                <a:spcPts val="4600"/>
              </a:lnSpc>
              <a:buFont typeface="+mj-lt"/>
              <a:buAutoNum type="romanUcPeriod"/>
            </a:pPr>
            <a:r>
              <a:rPr lang="en-US" sz="2800" dirty="0">
                <a:latin typeface="Baha" pitchFamily="34" charset="0"/>
              </a:rPr>
              <a:t>By Religion Coated Ungodliness (vv. 25-28)</a:t>
            </a:r>
          </a:p>
        </p:txBody>
      </p:sp>
    </p:spTree>
    <p:extLst>
      <p:ext uri="{BB962C8B-B14F-4D97-AF65-F5344CB8AC3E}">
        <p14:creationId xmlns:p14="http://schemas.microsoft.com/office/powerpoint/2010/main" val="335693029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2267</TotalTime>
  <Words>1756</Words>
  <Application>Microsoft Office PowerPoint</Application>
  <PresentationFormat>On-screen Show (4:3)</PresentationFormat>
  <Paragraphs>173</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Baha</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 V. Rader</cp:lastModifiedBy>
  <cp:revision>20</cp:revision>
  <dcterms:created xsi:type="dcterms:W3CDTF">2011-11-04T21:59:54Z</dcterms:created>
  <dcterms:modified xsi:type="dcterms:W3CDTF">2022-10-23T01:49:27Z</dcterms:modified>
</cp:coreProperties>
</file>