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44" r:id="rId7"/>
  </p:sldMasterIdLst>
  <p:notesMasterIdLst>
    <p:notesMasterId r:id="rId47"/>
  </p:notesMasterIdLst>
  <p:sldIdLst>
    <p:sldId id="271" r:id="rId8"/>
    <p:sldId id="276" r:id="rId9"/>
    <p:sldId id="278" r:id="rId10"/>
    <p:sldId id="261" r:id="rId11"/>
    <p:sldId id="265" r:id="rId12"/>
    <p:sldId id="279" r:id="rId13"/>
    <p:sldId id="280" r:id="rId14"/>
    <p:sldId id="281" r:id="rId15"/>
    <p:sldId id="282" r:id="rId16"/>
    <p:sldId id="262" r:id="rId17"/>
    <p:sldId id="266" r:id="rId18"/>
    <p:sldId id="283" r:id="rId19"/>
    <p:sldId id="284" r:id="rId20"/>
    <p:sldId id="285" r:id="rId21"/>
    <p:sldId id="286" r:id="rId22"/>
    <p:sldId id="258" r:id="rId23"/>
    <p:sldId id="264" r:id="rId24"/>
    <p:sldId id="287" r:id="rId25"/>
    <p:sldId id="288" r:id="rId26"/>
    <p:sldId id="289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60" r:id="rId36"/>
    <p:sldId id="300" r:id="rId37"/>
    <p:sldId id="259" r:id="rId38"/>
    <p:sldId id="299" r:id="rId39"/>
    <p:sldId id="301" r:id="rId40"/>
    <p:sldId id="302" r:id="rId41"/>
    <p:sldId id="263" r:id="rId42"/>
    <p:sldId id="272" r:id="rId43"/>
    <p:sldId id="273" r:id="rId44"/>
    <p:sldId id="274" r:id="rId45"/>
    <p:sldId id="305" r:id="rId46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Tahoma" panose="020B0604030504040204" pitchFamily="34" charset="0"/>
      <p:regular r:id="rId56"/>
      <p:bold r:id="rId57"/>
    </p:embeddedFont>
    <p:embeddedFont>
      <p:font typeface="Verdana" panose="020B060403050404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66"/>
    <a:srgbClr val="0902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960" y="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4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12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41992B-D529-4A02-A554-54E9A90FC544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DECB05-F6F4-464A-854D-1E70406E0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CB05-F6F4-464A-854D-1E70406E023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5F77CC-2856-4C53-81A5-671AF559AF83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454001-53B2-4551-80C2-4D02976F2CA2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DFB9E1-EA39-468E-AC1C-5255421B4B10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7B7A5-B9F4-4DC8-99E7-598E742CF6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A50F9-B073-4E66-8908-3441FC6F158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3BF34-00EE-4069-90CE-654D725BB8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03FD6-90AB-4F5B-A3B3-853694E491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9B0B4-DE8D-4578-AC6E-27FFE70D31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77FE9-D899-45FC-ABB5-B8D1FD4401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9B883-9503-425D-982E-164CAE129F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E1DFD-E532-4427-99F9-91B6FAE995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ADF23-1F9E-47E9-8331-BBA2CE184B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2813B-ACE9-4304-89B7-9B17674386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26BDB-133E-4409-B22C-0B742259AD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raying%20hands%20And%20Bible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-1"/>
            <a:ext cx="9144000" cy="68628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raying%20hands%20And%20Bible.jpg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</a:blip>
          <a:stretch>
            <a:fillRect/>
          </a:stretch>
        </p:blipFill>
        <p:spPr>
          <a:xfrm>
            <a:off x="0" y="-1"/>
            <a:ext cx="9144000" cy="68628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oldmanpraying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21774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 smtClean="0"/>
              <a:pPr/>
              <a:t>10/15/2022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oldmanpraying.bmp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</a:blip>
          <a:stretch>
            <a:fillRect/>
          </a:stretch>
        </p:blipFill>
        <p:spPr>
          <a:xfrm>
            <a:off x="0" y="0"/>
            <a:ext cx="921774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939013-32F7-4DA8-B8F4-3419AD5F742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raying%20hands%20And%20Bible.jpg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</a:blip>
          <a:stretch>
            <a:fillRect/>
          </a:stretch>
        </p:blipFill>
        <p:spPr>
          <a:xfrm>
            <a:off x="0" y="-1"/>
            <a:ext cx="9144000" cy="68628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070E-0061-4EE9-8F9A-A09F6E22D2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0123-5545-400C-8739-4F8B4AF59C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raying%20hands%20And%20Bible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-1"/>
            <a:ext cx="9144000" cy="68628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905000"/>
            <a:ext cx="69342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Mark 1:35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Now in the morning, having risen a long while before daylight, He went out and departed to a solitary place; and there He prayed.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04800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Left Us A Wonderful Example of Praying to Imitate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4307919"/>
            <a:ext cx="69342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Luke 6:12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Now it came to pass in those days that He went out to the mountain to pray, and continued all night in prayer to God.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8439" t="26042" r="59687" b="6250"/>
          <a:stretch>
            <a:fillRect/>
          </a:stretch>
        </p:blipFill>
        <p:spPr bwMode="auto">
          <a:xfrm rot="20670727">
            <a:off x="-66290" y="2228981"/>
            <a:ext cx="4056097" cy="258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0" y="3810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Gives Us An Opportunity To Examine Our Own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4114800" y="2819400"/>
            <a:ext cx="1524000" cy="685800"/>
          </a:xfrm>
          <a:prstGeom prst="leftRightArrow">
            <a:avLst>
              <a:gd name="adj1" fmla="val 71505"/>
              <a:gd name="adj2" fmla="val 88710"/>
            </a:avLst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oldmanpray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2133600"/>
            <a:ext cx="2918952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Spiritual Life and Maturity</a:t>
            </a:r>
          </a:p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Measured by Our Praying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" y="1981200"/>
            <a:ext cx="2971800" cy="3581400"/>
            <a:chOff x="762000" y="1981200"/>
            <a:chExt cx="2971800" cy="3581400"/>
          </a:xfrm>
        </p:grpSpPr>
        <p:pic>
          <p:nvPicPr>
            <p:cNvPr id="2052" name="Picture 4" descr="File:Engine oil dipstick reading leve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0" y="3200400"/>
              <a:ext cx="2618960" cy="2362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762000" y="1981200"/>
              <a:ext cx="2971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“Dipstick”</a:t>
              </a:r>
            </a:p>
            <a:p>
              <a:pPr algn="ctr"/>
              <a:r>
                <a:rPr lang="en-US" sz="24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To Measure Our Spirituality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733800" y="2286000"/>
            <a:ext cx="5181600" cy="168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May be on “Full” mark / “OK” range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May be lacking – “Add” range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2060"/>
                </a:solidFill>
                <a:latin typeface="Arial Narrow" pitchFamily="34" charset="0"/>
              </a:rPr>
              <a:t>Not likely – Overfilled – Have too much!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209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7526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Mark 1:35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in the morning, having risen a long while before daylight, He went out and departed to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solitary place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and there He prayed.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36576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Luke 6:12</a:t>
            </a:r>
          </a:p>
          <a:p>
            <a:pPr algn="ctr"/>
            <a:endParaRPr lang="en-US" sz="1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it came to pass in those days that He went out to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mountain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pray, and continued all night in prayer to God.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7162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Quiet Place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Free from distractions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Where concentration is easy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Understood that is must be from the heart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The place must be conducive (Matt. 6:6)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Jesus often went to wilderness to pray (</a:t>
            </a:r>
            <a:r>
              <a:rPr lang="en-US" sz="2400" dirty="0" err="1"/>
              <a:t>Lk</a:t>
            </a:r>
            <a:r>
              <a:rPr lang="en-US" sz="2400" dirty="0"/>
              <a:t>. 5:16)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15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Quiet Place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Was Important Enough To Go To A Place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Didn’t just happen to be in solitary place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Didn’t just happen to be in the mountains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He journeyed to those places </a:t>
            </a:r>
            <a:r>
              <a:rPr lang="en-US" sz="2400" i="1" dirty="0"/>
              <a:t>for the purpose of prayer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True: prayer can be offered anywhere &amp; anytime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Also true: there is value in a place that allows prayer without distraction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153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Quiet Place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Was Important Enough To Go To A Place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Is Difficult: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Noisy place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Crowded place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Distractions – mind wonders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Surrounding makes one “rush”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TV, phone, doorbell, children playing, etc.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153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 Quiet Place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Was Important Enough To Go To A Place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Is Difficult: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Where Do You Pray?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Find a place – solitary – conducive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Bedroom, basement, office, barn, garage, et. 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Worth finding a place to pray!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209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3274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764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Mark 1:35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in the morning,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having risen a long while before daylight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He went out and departed to a solitary place; and there He prayed.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36576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Luke 6:12</a:t>
            </a:r>
          </a:p>
          <a:p>
            <a:pPr algn="ctr"/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it came to pass in those days that He went out to the mountain to pray, and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continued all night in prayer to God.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There Is A Difference: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Making time – and – as one has the time or finds 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Making time – and – because one has time on hand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There Is A Difference: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Made Time: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Got up early – to go pray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In midst of a very busy schedule!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So did David (Psa. 55:17)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So did Daniel (Dan. 6:10)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There Is A Difference: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Made Time: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Are Too Busy Sometimes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Mornings are busy – getting ready work, school, etc.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Days are packed full (work, recreation, family activities)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Night – tired (fall asleep praying)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229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There Is A Difference: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Made Time: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Are Too Busy Sometimes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Prayer Is Important Enough: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Lose sleep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Get up early (or stay up later)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Make time for prayer (when you are most alert)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209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3274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4450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764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Mark 1:35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in the morning, having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risen a long while before daylight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He went out and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departed to a solitary place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and there He prayed.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3657600"/>
            <a:ext cx="6934200" cy="1723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Luke 6:12</a:t>
            </a:r>
          </a:p>
          <a:p>
            <a:pPr algn="ctr"/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 it came to pass in those days that He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went out to the mountain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pray, and </a:t>
            </a: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continued all night in prayer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God.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Continued All Night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Was that one continuous prayer all night?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Was that several prayers offered throughout the night?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Were thoughts / requests ever repeated?</a:t>
            </a:r>
          </a:p>
        </p:txBody>
      </p:sp>
      <p:sp>
        <p:nvSpPr>
          <p:cNvPr id="4" name="Oval 3"/>
          <p:cNvSpPr/>
          <p:nvPr/>
        </p:nvSpPr>
        <p:spPr>
          <a:xfrm>
            <a:off x="1828800" y="3200400"/>
            <a:ext cx="5791200" cy="2438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Thing For Sure: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a lot of praying!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8229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Continued All 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Does Not Suggest Prayers Must Be Long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Some prayers were long (Luke 6:12)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Some prayers were short (Matt. 26:39, 42, 44)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Continued All 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Does Not Suggest Prayers Must Be Long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 Much About Which to Pray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Various elements (1 Tim. 2:1)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Specific things (Jas. 5:17-18)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Specific people (Luke 22:32)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295400"/>
            <a:ext cx="495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Spiritual blessings</a:t>
            </a:r>
            <a:endParaRPr lang="en-US" sz="2400" dirty="0"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Sacrifice of Son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Remission of sins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Hope of eternal life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Mediator – pleads cause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Word – clarity &amp; simplicity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Privilege of prayer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Freedom have to worship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295400"/>
            <a:ext cx="4953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Spiritual blessings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Physical / Material</a:t>
            </a:r>
            <a:endParaRPr lang="en-US" sz="2400" dirty="0"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Food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Clothing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Shelter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Health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Transportation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Modern conveniences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Money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Jobs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295400"/>
            <a:ext cx="495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Spiritual blessings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Physical / Material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Family</a:t>
            </a:r>
            <a:endParaRPr lang="en-US" sz="2400" dirty="0"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Husband / Wife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Children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Parents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Brothers / Sisters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Other family members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295400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Spiritual blessings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Physical / Material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Friends / Brethren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37160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Almighty (Rev. 4:8)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Great &amp; Awesome (Neh. 1:5)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One who blesses (Jas. 1:17)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Holds world in hand (Isa.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Spoke world into being (Psa. 33)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24384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600200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 Help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Strength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Protection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Wisdom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Weather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24384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34290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Requests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28600"/>
            <a:ext cx="7946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3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Many Things To Say To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478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600200"/>
            <a:ext cx="495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Rulers / Leaders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Sick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Alien sinners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Erring children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Weak in the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Elders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Deacons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Preacher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Those we love / care about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24384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34290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Requests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4419600"/>
            <a:ext cx="3276600" cy="838200"/>
          </a:xfrm>
          <a:prstGeom prst="roundRect">
            <a:avLst>
              <a:gd name="adj" fmla="val 11388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Intercession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prstClr val="black"/>
                </a:solidFill>
              </a:rPr>
              <a:t>Continued All 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prstClr val="black"/>
                </a:solidFill>
              </a:rPr>
              <a:t>Does Not Suggest Prayers Must Be Long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prstClr val="black"/>
                </a:solidFill>
              </a:rPr>
              <a:t>So Much About Which to Pray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647182"/>
            <a:ext cx="91440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If The Sinless Son of God Needed to Pray That Much</a:t>
            </a:r>
          </a:p>
          <a:p>
            <a:pPr algn="ctr"/>
            <a:r>
              <a:rPr lang="en-US" sz="3200" i="1" dirty="0"/>
              <a:t>There Must Be A Need For Us To Pray A Lot!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209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3274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4450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55626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478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Prayed Before A Major Decision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77200" cy="19774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Luke 6:12</a:t>
            </a:r>
          </a:p>
          <a:p>
            <a:endParaRPr lang="en-US" sz="1050" dirty="0"/>
          </a:p>
          <a:p>
            <a:r>
              <a:rPr lang="en-US" sz="2800" dirty="0"/>
              <a:t>12 Now it came to pass in those days that He went out to the mountain to pray, and continued all night in prayer to God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77200" cy="34317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Luke 6:12-13</a:t>
            </a:r>
          </a:p>
          <a:p>
            <a:endParaRPr lang="en-US" sz="1050" dirty="0"/>
          </a:p>
          <a:p>
            <a:r>
              <a:rPr lang="en-US" sz="2800" dirty="0"/>
              <a:t>12 Now it came to pass in those days that He went out to the mountain to pray, and continued all night in prayer to God. </a:t>
            </a:r>
          </a:p>
          <a:p>
            <a:endParaRPr lang="en-US" sz="1050" dirty="0"/>
          </a:p>
          <a:p>
            <a:r>
              <a:rPr lang="en-US" sz="2800" dirty="0"/>
              <a:t>13 And when it was day, He called His disciples to Himself; and from them He chose twelve whom He also named apostles: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478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Prayed Before A Major Decision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Time To Ask For Wisdom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Jas. 1:5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Opportunities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Defeat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304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47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Jesus Prayed Before A Major Decision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Time To Ask For Wisdom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Face Important Decisions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Getting married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Having children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Jobs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College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Selecting 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Selecting preachers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Taking on some responsibility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50520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- Our Example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305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“For to this you were called, because Christ also suffered for us, leaving us an </a:t>
            </a:r>
            <a:r>
              <a:rPr lang="en-US" sz="2800" dirty="0">
                <a:solidFill>
                  <a:srgbClr val="3333CC"/>
                </a:solidFill>
                <a:latin typeface="Arial" pitchFamily="34" charset="0"/>
              </a:rPr>
              <a:t>example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, that you should follow His steps).”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C6600"/>
                </a:solidFill>
                <a:latin typeface="Arial" pitchFamily="34" charset="0"/>
              </a:rPr>
              <a:t>(1 Pet. 2:21)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- Our Example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81000" y="3581400"/>
            <a:ext cx="8382000" cy="2236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rgbClr val="3333CC"/>
                </a:solidFill>
                <a:latin typeface="Arial" pitchFamily="34" charset="0"/>
              </a:rPr>
              <a:t>hupogrammos</a:t>
            </a:r>
            <a:r>
              <a:rPr lang="en-US" sz="2800" dirty="0">
                <a:solidFill>
                  <a:srgbClr val="3333CC"/>
                </a:solidFill>
                <a:latin typeface="Arial" pitchFamily="34" charset="0"/>
              </a:rPr>
              <a:t>,  hoop-</a:t>
            </a:r>
            <a:r>
              <a:rPr lang="en-US" sz="2800" dirty="0" err="1">
                <a:solidFill>
                  <a:srgbClr val="3333CC"/>
                </a:solidFill>
                <a:latin typeface="Arial" pitchFamily="34" charset="0"/>
              </a:rPr>
              <a:t>og</a:t>
            </a:r>
            <a:r>
              <a:rPr lang="en-US" sz="2800" dirty="0">
                <a:solidFill>
                  <a:srgbClr val="3333CC"/>
                </a:solidFill>
                <a:latin typeface="Arial" pitchFamily="34" charset="0"/>
              </a:rPr>
              <a:t>-ram-</a:t>
            </a:r>
            <a:r>
              <a:rPr lang="en-US" sz="2800" dirty="0" err="1">
                <a:solidFill>
                  <a:srgbClr val="3333CC"/>
                </a:solidFill>
                <a:latin typeface="Arial" pitchFamily="34" charset="0"/>
              </a:rPr>
              <a:t>mos'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“from a compound of 5259 (</a:t>
            </a:r>
            <a:r>
              <a:rPr lang="en-US" sz="2800" dirty="0" err="1">
                <a:solidFill>
                  <a:srgbClr val="000000"/>
                </a:solidFill>
                <a:latin typeface="Arial" pitchFamily="34" charset="0"/>
              </a:rPr>
              <a:t>hupo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) and 1125 (</a:t>
            </a:r>
            <a:r>
              <a:rPr lang="en-US" sz="2800" dirty="0" err="1">
                <a:solidFill>
                  <a:srgbClr val="000000"/>
                </a:solidFill>
                <a:latin typeface="Arial" pitchFamily="34" charset="0"/>
              </a:rPr>
              <a:t>grapho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</a:rPr>
              <a:t>); an underwriting, i.e. copy for imitation (figuratively):--example.” (Strong’s). </a:t>
            </a: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1981200" y="5334000"/>
            <a:ext cx="6096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 autoUpdateAnimBg="0"/>
      <p:bldP spid="112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914400" y="2743200"/>
            <a:ext cx="7239000" cy="3124200"/>
            <a:chOff x="576" y="1728"/>
            <a:chExt cx="4560" cy="1968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576" y="1728"/>
              <a:ext cx="4560" cy="196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576" y="2160"/>
              <a:ext cx="45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2" name="Line 4"/>
            <p:cNvSpPr>
              <a:spLocks noChangeShapeType="1"/>
            </p:cNvSpPr>
            <p:nvPr/>
          </p:nvSpPr>
          <p:spPr bwMode="auto">
            <a:xfrm>
              <a:off x="576" y="2640"/>
              <a:ext cx="45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576" y="3072"/>
              <a:ext cx="45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447800" y="457200"/>
            <a:ext cx="580548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>
                <a:solidFill>
                  <a:srgbClr val="000000"/>
                </a:solidFill>
                <a:latin typeface="Arial" pitchFamily="34" charset="0"/>
              </a:rPr>
              <a:t>ABCEDFGHIJKLM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>
                <a:solidFill>
                  <a:srgbClr val="000000"/>
                </a:solidFill>
                <a:latin typeface="Arial" pitchFamily="34" charset="0"/>
              </a:rPr>
              <a:t>NOPQRSTUVWXYZ</a:t>
            </a: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1412875" y="2759075"/>
            <a:ext cx="798513" cy="914400"/>
          </a:xfrm>
          <a:custGeom>
            <a:avLst/>
            <a:gdLst/>
            <a:ahLst/>
            <a:cxnLst>
              <a:cxn ang="0">
                <a:pos x="0" y="482"/>
              </a:cxn>
              <a:cxn ang="0">
                <a:pos x="84" y="84"/>
              </a:cxn>
              <a:cxn ang="0">
                <a:pos x="147" y="0"/>
              </a:cxn>
              <a:cxn ang="0">
                <a:pos x="199" y="32"/>
              </a:cxn>
              <a:cxn ang="0">
                <a:pos x="304" y="304"/>
              </a:cxn>
              <a:cxn ang="0">
                <a:pos x="335" y="409"/>
              </a:cxn>
              <a:cxn ang="0">
                <a:pos x="398" y="472"/>
              </a:cxn>
              <a:cxn ang="0">
                <a:pos x="461" y="535"/>
              </a:cxn>
              <a:cxn ang="0">
                <a:pos x="503" y="576"/>
              </a:cxn>
            </a:cxnLst>
            <a:rect l="0" t="0" r="r" b="b"/>
            <a:pathLst>
              <a:path w="503" h="576">
                <a:moveTo>
                  <a:pt x="0" y="482"/>
                </a:moveTo>
                <a:cubicBezTo>
                  <a:pt x="30" y="349"/>
                  <a:pt x="37" y="212"/>
                  <a:pt x="84" y="84"/>
                </a:cubicBezTo>
                <a:cubicBezTo>
                  <a:pt x="100" y="41"/>
                  <a:pt x="101" y="16"/>
                  <a:pt x="147" y="0"/>
                </a:cubicBezTo>
                <a:cubicBezTo>
                  <a:pt x="164" y="11"/>
                  <a:pt x="187" y="16"/>
                  <a:pt x="199" y="32"/>
                </a:cubicBezTo>
                <a:cubicBezTo>
                  <a:pt x="271" y="126"/>
                  <a:pt x="244" y="215"/>
                  <a:pt x="304" y="304"/>
                </a:cubicBezTo>
                <a:cubicBezTo>
                  <a:pt x="313" y="333"/>
                  <a:pt x="317" y="385"/>
                  <a:pt x="335" y="409"/>
                </a:cubicBezTo>
                <a:cubicBezTo>
                  <a:pt x="353" y="433"/>
                  <a:pt x="377" y="451"/>
                  <a:pt x="398" y="472"/>
                </a:cubicBezTo>
                <a:cubicBezTo>
                  <a:pt x="419" y="493"/>
                  <a:pt x="440" y="514"/>
                  <a:pt x="461" y="535"/>
                </a:cubicBezTo>
                <a:cubicBezTo>
                  <a:pt x="475" y="549"/>
                  <a:pt x="503" y="576"/>
                  <a:pt x="503" y="576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1423988" y="3141663"/>
            <a:ext cx="404812" cy="4127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192" y="0"/>
              </a:cxn>
              <a:cxn ang="0">
                <a:pos x="255" y="11"/>
              </a:cxn>
            </a:cxnLst>
            <a:rect l="0" t="0" r="r" b="b"/>
            <a:pathLst>
              <a:path w="255" h="26">
                <a:moveTo>
                  <a:pt x="35" y="0"/>
                </a:moveTo>
                <a:cubicBezTo>
                  <a:pt x="181" y="26"/>
                  <a:pt x="0" y="0"/>
                  <a:pt x="192" y="0"/>
                </a:cubicBezTo>
                <a:cubicBezTo>
                  <a:pt x="213" y="0"/>
                  <a:pt x="234" y="11"/>
                  <a:pt x="255" y="11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58" name="Freeform 10"/>
          <p:cNvSpPr>
            <a:spLocks/>
          </p:cNvSpPr>
          <p:nvPr/>
        </p:nvSpPr>
        <p:spPr bwMode="auto">
          <a:xfrm>
            <a:off x="2627313" y="2709863"/>
            <a:ext cx="398462" cy="881062"/>
          </a:xfrm>
          <a:custGeom>
            <a:avLst/>
            <a:gdLst/>
            <a:ahLst/>
            <a:cxnLst>
              <a:cxn ang="0">
                <a:pos x="0" y="555"/>
              </a:cxn>
              <a:cxn ang="0">
                <a:pos x="42" y="251"/>
              </a:cxn>
              <a:cxn ang="0">
                <a:pos x="63" y="210"/>
              </a:cxn>
              <a:cxn ang="0">
                <a:pos x="83" y="136"/>
              </a:cxn>
              <a:cxn ang="0">
                <a:pos x="178" y="0"/>
              </a:cxn>
              <a:cxn ang="0">
                <a:pos x="241" y="157"/>
              </a:cxn>
              <a:cxn ang="0">
                <a:pos x="251" y="513"/>
              </a:cxn>
            </a:cxnLst>
            <a:rect l="0" t="0" r="r" b="b"/>
            <a:pathLst>
              <a:path w="251" h="555">
                <a:moveTo>
                  <a:pt x="0" y="555"/>
                </a:moveTo>
                <a:cubicBezTo>
                  <a:pt x="7" y="500"/>
                  <a:pt x="25" y="318"/>
                  <a:pt x="42" y="251"/>
                </a:cubicBezTo>
                <a:cubicBezTo>
                  <a:pt x="46" y="236"/>
                  <a:pt x="58" y="224"/>
                  <a:pt x="63" y="210"/>
                </a:cubicBezTo>
                <a:cubicBezTo>
                  <a:pt x="72" y="186"/>
                  <a:pt x="77" y="161"/>
                  <a:pt x="83" y="136"/>
                </a:cubicBezTo>
                <a:cubicBezTo>
                  <a:pt x="99" y="71"/>
                  <a:pt x="110" y="23"/>
                  <a:pt x="178" y="0"/>
                </a:cubicBezTo>
                <a:cubicBezTo>
                  <a:pt x="211" y="49"/>
                  <a:pt x="226" y="101"/>
                  <a:pt x="241" y="157"/>
                </a:cubicBezTo>
                <a:cubicBezTo>
                  <a:pt x="201" y="275"/>
                  <a:pt x="251" y="395"/>
                  <a:pt x="251" y="513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59" name="Freeform 11"/>
          <p:cNvSpPr>
            <a:spLocks/>
          </p:cNvSpPr>
          <p:nvPr/>
        </p:nvSpPr>
        <p:spPr bwMode="auto">
          <a:xfrm>
            <a:off x="2590800" y="3124200"/>
            <a:ext cx="404813" cy="4127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192" y="0"/>
              </a:cxn>
              <a:cxn ang="0">
                <a:pos x="255" y="11"/>
              </a:cxn>
            </a:cxnLst>
            <a:rect l="0" t="0" r="r" b="b"/>
            <a:pathLst>
              <a:path w="255" h="26">
                <a:moveTo>
                  <a:pt x="35" y="0"/>
                </a:moveTo>
                <a:cubicBezTo>
                  <a:pt x="181" y="26"/>
                  <a:pt x="0" y="0"/>
                  <a:pt x="192" y="0"/>
                </a:cubicBezTo>
                <a:cubicBezTo>
                  <a:pt x="213" y="0"/>
                  <a:pt x="234" y="11"/>
                  <a:pt x="255" y="11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781800" y="2438400"/>
            <a:ext cx="8620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0">
                <a:solidFill>
                  <a:srgbClr val="3333CC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2062" name="Freeform 14"/>
          <p:cNvSpPr>
            <a:spLocks/>
          </p:cNvSpPr>
          <p:nvPr/>
        </p:nvSpPr>
        <p:spPr bwMode="auto">
          <a:xfrm>
            <a:off x="3624263" y="2676525"/>
            <a:ext cx="498475" cy="765175"/>
          </a:xfrm>
          <a:custGeom>
            <a:avLst/>
            <a:gdLst/>
            <a:ahLst/>
            <a:cxnLst>
              <a:cxn ang="0">
                <a:pos x="0" y="482"/>
              </a:cxn>
              <a:cxn ang="0">
                <a:pos x="21" y="356"/>
              </a:cxn>
              <a:cxn ang="0">
                <a:pos x="63" y="272"/>
              </a:cxn>
              <a:cxn ang="0">
                <a:pos x="136" y="115"/>
              </a:cxn>
              <a:cxn ang="0">
                <a:pos x="157" y="52"/>
              </a:cxn>
              <a:cxn ang="0">
                <a:pos x="189" y="32"/>
              </a:cxn>
              <a:cxn ang="0">
                <a:pos x="210" y="0"/>
              </a:cxn>
              <a:cxn ang="0">
                <a:pos x="272" y="94"/>
              </a:cxn>
              <a:cxn ang="0">
                <a:pos x="293" y="136"/>
              </a:cxn>
              <a:cxn ang="0">
                <a:pos x="304" y="168"/>
              </a:cxn>
              <a:cxn ang="0">
                <a:pos x="314" y="409"/>
              </a:cxn>
              <a:cxn ang="0">
                <a:pos x="304" y="440"/>
              </a:cxn>
              <a:cxn ang="0">
                <a:pos x="314" y="482"/>
              </a:cxn>
            </a:cxnLst>
            <a:rect l="0" t="0" r="r" b="b"/>
            <a:pathLst>
              <a:path w="314" h="482">
                <a:moveTo>
                  <a:pt x="0" y="482"/>
                </a:moveTo>
                <a:cubicBezTo>
                  <a:pt x="7" y="440"/>
                  <a:pt x="9" y="397"/>
                  <a:pt x="21" y="356"/>
                </a:cubicBezTo>
                <a:cubicBezTo>
                  <a:pt x="30" y="326"/>
                  <a:pt x="63" y="272"/>
                  <a:pt x="63" y="272"/>
                </a:cubicBezTo>
                <a:cubicBezTo>
                  <a:pt x="80" y="183"/>
                  <a:pt x="55" y="155"/>
                  <a:pt x="136" y="115"/>
                </a:cubicBezTo>
                <a:cubicBezTo>
                  <a:pt x="143" y="94"/>
                  <a:pt x="145" y="71"/>
                  <a:pt x="157" y="52"/>
                </a:cubicBezTo>
                <a:cubicBezTo>
                  <a:pt x="164" y="41"/>
                  <a:pt x="180" y="41"/>
                  <a:pt x="189" y="32"/>
                </a:cubicBezTo>
                <a:cubicBezTo>
                  <a:pt x="198" y="23"/>
                  <a:pt x="203" y="11"/>
                  <a:pt x="210" y="0"/>
                </a:cubicBezTo>
                <a:cubicBezTo>
                  <a:pt x="255" y="30"/>
                  <a:pt x="254" y="45"/>
                  <a:pt x="272" y="94"/>
                </a:cubicBezTo>
                <a:cubicBezTo>
                  <a:pt x="277" y="109"/>
                  <a:pt x="287" y="122"/>
                  <a:pt x="293" y="136"/>
                </a:cubicBezTo>
                <a:cubicBezTo>
                  <a:pt x="297" y="146"/>
                  <a:pt x="300" y="157"/>
                  <a:pt x="304" y="168"/>
                </a:cubicBezTo>
                <a:cubicBezTo>
                  <a:pt x="287" y="249"/>
                  <a:pt x="289" y="329"/>
                  <a:pt x="314" y="409"/>
                </a:cubicBezTo>
                <a:cubicBezTo>
                  <a:pt x="311" y="419"/>
                  <a:pt x="304" y="429"/>
                  <a:pt x="304" y="440"/>
                </a:cubicBezTo>
                <a:cubicBezTo>
                  <a:pt x="304" y="454"/>
                  <a:pt x="314" y="482"/>
                  <a:pt x="314" y="482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3733800" y="3124200"/>
            <a:ext cx="304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6" name="Freeform 18"/>
          <p:cNvSpPr>
            <a:spLocks/>
          </p:cNvSpPr>
          <p:nvPr/>
        </p:nvSpPr>
        <p:spPr bwMode="auto">
          <a:xfrm>
            <a:off x="4705350" y="2779713"/>
            <a:ext cx="714375" cy="677862"/>
          </a:xfrm>
          <a:custGeom>
            <a:avLst/>
            <a:gdLst/>
            <a:ahLst/>
            <a:cxnLst>
              <a:cxn ang="0">
                <a:pos x="0" y="427"/>
              </a:cxn>
              <a:cxn ang="0">
                <a:pos x="31" y="364"/>
              </a:cxn>
              <a:cxn ang="0">
                <a:pos x="63" y="323"/>
              </a:cxn>
              <a:cxn ang="0">
                <a:pos x="136" y="166"/>
              </a:cxn>
              <a:cxn ang="0">
                <a:pos x="241" y="8"/>
              </a:cxn>
              <a:cxn ang="0">
                <a:pos x="283" y="61"/>
              </a:cxn>
              <a:cxn ang="0">
                <a:pos x="314" y="92"/>
              </a:cxn>
              <a:cxn ang="0">
                <a:pos x="335" y="134"/>
              </a:cxn>
              <a:cxn ang="0">
                <a:pos x="398" y="239"/>
              </a:cxn>
              <a:cxn ang="0">
                <a:pos x="450" y="406"/>
              </a:cxn>
            </a:cxnLst>
            <a:rect l="0" t="0" r="r" b="b"/>
            <a:pathLst>
              <a:path w="450" h="427">
                <a:moveTo>
                  <a:pt x="0" y="427"/>
                </a:moveTo>
                <a:cubicBezTo>
                  <a:pt x="10" y="406"/>
                  <a:pt x="19" y="384"/>
                  <a:pt x="31" y="364"/>
                </a:cubicBezTo>
                <a:cubicBezTo>
                  <a:pt x="40" y="349"/>
                  <a:pt x="54" y="338"/>
                  <a:pt x="63" y="323"/>
                </a:cubicBezTo>
                <a:cubicBezTo>
                  <a:pt x="92" y="273"/>
                  <a:pt x="108" y="215"/>
                  <a:pt x="136" y="166"/>
                </a:cubicBezTo>
                <a:cubicBezTo>
                  <a:pt x="167" y="111"/>
                  <a:pt x="206" y="61"/>
                  <a:pt x="241" y="8"/>
                </a:cubicBezTo>
                <a:cubicBezTo>
                  <a:pt x="310" y="55"/>
                  <a:pt x="242" y="0"/>
                  <a:pt x="283" y="61"/>
                </a:cubicBezTo>
                <a:cubicBezTo>
                  <a:pt x="291" y="73"/>
                  <a:pt x="306" y="80"/>
                  <a:pt x="314" y="92"/>
                </a:cubicBezTo>
                <a:cubicBezTo>
                  <a:pt x="323" y="105"/>
                  <a:pt x="327" y="121"/>
                  <a:pt x="335" y="134"/>
                </a:cubicBezTo>
                <a:cubicBezTo>
                  <a:pt x="401" y="238"/>
                  <a:pt x="374" y="170"/>
                  <a:pt x="398" y="239"/>
                </a:cubicBezTo>
                <a:cubicBezTo>
                  <a:pt x="406" y="336"/>
                  <a:pt x="393" y="349"/>
                  <a:pt x="450" y="406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7" name="Freeform 19"/>
          <p:cNvSpPr>
            <a:spLocks/>
          </p:cNvSpPr>
          <p:nvPr/>
        </p:nvSpPr>
        <p:spPr bwMode="auto">
          <a:xfrm>
            <a:off x="4838700" y="3116263"/>
            <a:ext cx="465138" cy="42862"/>
          </a:xfrm>
          <a:custGeom>
            <a:avLst/>
            <a:gdLst/>
            <a:ahLst/>
            <a:cxnLst>
              <a:cxn ang="0">
                <a:pos x="0" y="27"/>
              </a:cxn>
              <a:cxn ang="0">
                <a:pos x="293" y="16"/>
              </a:cxn>
            </a:cxnLst>
            <a:rect l="0" t="0" r="r" b="b"/>
            <a:pathLst>
              <a:path w="293" h="27">
                <a:moveTo>
                  <a:pt x="0" y="27"/>
                </a:moveTo>
                <a:cubicBezTo>
                  <a:pt x="101" y="0"/>
                  <a:pt x="192" y="16"/>
                  <a:pt x="293" y="16"/>
                </a:cubicBezTo>
              </a:path>
            </a:pathLst>
          </a:custGeom>
          <a:noFill/>
          <a:ln w="571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 flipV="1">
            <a:off x="5791200" y="2743200"/>
            <a:ext cx="304800" cy="685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6096000" y="2743200"/>
            <a:ext cx="228600" cy="685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5943600" y="3124200"/>
            <a:ext cx="304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71" name="Oval 23"/>
          <p:cNvSpPr>
            <a:spLocks noChangeArrowheads="1"/>
          </p:cNvSpPr>
          <p:nvPr/>
        </p:nvSpPr>
        <p:spPr bwMode="auto">
          <a:xfrm rot="-1430709">
            <a:off x="2971800" y="381000"/>
            <a:ext cx="2895600" cy="1447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ahoma" pitchFamily="34" charset="0"/>
              </a:rPr>
              <a:t>Writing Copy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ahoma" pitchFamily="34" charset="0"/>
              </a:rPr>
              <a:t>(Example)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/>
      <p:bldP spid="2057" grpId="0" animBg="1"/>
      <p:bldP spid="2058" grpId="0" animBg="1"/>
      <p:bldP spid="2059" grpId="0" animBg="1"/>
      <p:bldP spid="2060" grpId="0" autoUpdateAnimBg="0"/>
      <p:bldP spid="2062" grpId="0" animBg="1"/>
      <p:bldP spid="2063" grpId="0" animBg="1"/>
      <p:bldP spid="2066" grpId="0" animBg="1"/>
      <p:bldP spid="2067" grpId="0" animBg="1"/>
      <p:bldP spid="2068" grpId="0" animBg="1"/>
      <p:bldP spid="2069" grpId="0" animBg="1"/>
      <p:bldP spid="2070" grpId="0" animBg="1"/>
      <p:bldP spid="2071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57200" y="990600"/>
            <a:ext cx="84582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pitchFamily="34" charset="0"/>
              </a:rPr>
              <a:t>14 "If I then, your Lord and Teacher, have washed your feet, you also ought to wash one another's feet.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pitchFamily="34" charset="0"/>
              </a:rPr>
              <a:t> 15 "For I have given you an example, that you should do as I have done to you.”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CC6600"/>
                </a:solidFill>
                <a:latin typeface="Arial" pitchFamily="34" charset="0"/>
              </a:rPr>
              <a:t>(John 13:14-15)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- Our Example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09600" y="3429000"/>
            <a:ext cx="7680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pitchFamily="34" charset="0"/>
              </a:rPr>
              <a:t> “Imitate me, just as I also imitate Christ.”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CC6600"/>
                </a:solidFill>
                <a:latin typeface="Arial" pitchFamily="34" charset="0"/>
              </a:rPr>
              <a:t>(1 Cor. 11:1)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533400" y="3352800"/>
            <a:ext cx="8229600" cy="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533400" y="4419600"/>
            <a:ext cx="8229600" cy="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609600" y="4648200"/>
            <a:ext cx="8001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pitchFamily="34" charset="0"/>
              </a:rPr>
              <a:t>“Now may the God of patience and comfort grant you to be like-minded toward one another, according to Christ Jesus,”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CC6600"/>
                </a:solidFill>
                <a:latin typeface="Arial" pitchFamily="34" charset="0"/>
              </a:rPr>
              <a:t>(Rom. 15:5)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304800" y="3200400"/>
            <a:ext cx="8534400" cy="1371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99"/>
                </a:solidFill>
                <a:latin typeface="Arial" pitchFamily="34" charset="0"/>
              </a:rPr>
              <a:t>He who says he abides in Him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99"/>
                </a:solidFill>
                <a:latin typeface="Arial" pitchFamily="34" charset="0"/>
              </a:rPr>
              <a:t>ought himself also to walk just as He walked.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CCCCFF"/>
                </a:solidFill>
                <a:latin typeface="Arial" pitchFamily="34" charset="0"/>
              </a:rPr>
              <a:t>(1 John 2:6)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utoUpdateAnimBg="0"/>
      <p:bldP spid="23559" grpId="0" animBg="1"/>
      <p:bldP spid="23560" grpId="0" autoUpdateAnimBg="0"/>
      <p:bldP spid="23561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Praying Like </a:t>
            </a:r>
          </a:p>
          <a:p>
            <a:pPr algn="ctr"/>
            <a:r>
              <a:rPr lang="en-US" sz="6000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Jesus Prayed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2098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In A Solitary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3274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Made Time For Prayer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4450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Had A Lot About Which To Pray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5562600"/>
            <a:ext cx="7391400" cy="838200"/>
          </a:xfrm>
          <a:prstGeom prst="roundRect">
            <a:avLst/>
          </a:prstGeom>
          <a:solidFill>
            <a:srgbClr val="00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Prayed Before An Important Decision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pull dir="d"/>
      </p:transition>
    </mc:Choice>
    <mc:Fallback>
      <p:transition spd="slow">
        <p:pull dir="d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1548</Words>
  <Application>Microsoft Office PowerPoint</Application>
  <PresentationFormat>On-screen Show (4:3)</PresentationFormat>
  <Paragraphs>277</Paragraphs>
  <Slides>39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Arial Narrow</vt:lpstr>
      <vt:lpstr>Times New Roman</vt:lpstr>
      <vt:lpstr>Tahoma</vt:lpstr>
      <vt:lpstr>Arial</vt:lpstr>
      <vt:lpstr>Verdana</vt:lpstr>
      <vt:lpstr>Calibri</vt:lpstr>
      <vt:lpstr>Office Theme</vt:lpstr>
      <vt:lpstr>1_Office Theme</vt:lpstr>
      <vt:lpstr>2_Office Theme</vt:lpstr>
      <vt:lpstr>3_Office Theme</vt:lpstr>
      <vt:lpstr>Default Design</vt:lpstr>
      <vt:lpstr>4_Office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38</cp:revision>
  <cp:lastPrinted>2022-10-16T19:27:11Z</cp:lastPrinted>
  <dcterms:created xsi:type="dcterms:W3CDTF">2009-07-23T17:30:49Z</dcterms:created>
  <dcterms:modified xsi:type="dcterms:W3CDTF">2022-10-16T19:27:18Z</dcterms:modified>
</cp:coreProperties>
</file>