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73" r:id="rId3"/>
    <p:sldId id="256" r:id="rId4"/>
    <p:sldId id="257" r:id="rId5"/>
    <p:sldId id="267" r:id="rId6"/>
    <p:sldId id="390" r:id="rId7"/>
    <p:sldId id="391" r:id="rId8"/>
    <p:sldId id="259" r:id="rId9"/>
    <p:sldId id="268" r:id="rId10"/>
    <p:sldId id="276" r:id="rId11"/>
    <p:sldId id="388" r:id="rId12"/>
    <p:sldId id="260" r:id="rId13"/>
    <p:sldId id="269" r:id="rId14"/>
    <p:sldId id="261" r:id="rId15"/>
    <p:sldId id="270" r:id="rId16"/>
    <p:sldId id="262" r:id="rId17"/>
    <p:sldId id="271" r:id="rId18"/>
    <p:sldId id="263" r:id="rId19"/>
    <p:sldId id="272" r:id="rId20"/>
    <p:sldId id="264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onstantia" panose="02030602050306030303" pitchFamily="18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403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495300" y="1981200"/>
            <a:ext cx="8153400" cy="1828800"/>
          </a:xfrm>
          <a:prstGeom prst="ellipse">
            <a:avLst/>
          </a:prstGeom>
          <a:solidFill>
            <a:schemeClr val="tx1">
              <a:lumMod val="95000"/>
              <a:alpha val="30000"/>
            </a:schemeClr>
          </a:solidFill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>
              <a:defRPr b="1" cap="none" spc="0">
                <a:ln w="50800"/>
                <a:solidFill>
                  <a:schemeClr val="bg1">
                    <a:shade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E64E7-DBBA-4E8B-8F22-636338E241F0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38FD3-A5E6-483E-B6B8-10E6A4C5D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0541" cmpd="sng">
            <a:solidFill>
              <a:srgbClr val="7D7D7D">
                <a:tint val="100000"/>
                <a:shade val="100000"/>
                <a:satMod val="110000"/>
              </a:srgbClr>
            </a:solidFill>
            <a:prstDash val="solid"/>
          </a:ln>
          <a:gradFill>
            <a:gsLst>
              <a:gs pos="0">
                <a:srgbClr val="FFFFFF">
                  <a:tint val="40000"/>
                  <a:satMod val="250000"/>
                </a:srgbClr>
              </a:gs>
              <a:gs pos="9000">
                <a:srgbClr val="FFFFFF">
                  <a:tint val="52000"/>
                  <a:satMod val="300000"/>
                </a:srgbClr>
              </a:gs>
              <a:gs pos="50000">
                <a:srgbClr val="FFFFFF">
                  <a:shade val="20000"/>
                  <a:satMod val="300000"/>
                </a:srgbClr>
              </a:gs>
              <a:gs pos="79000">
                <a:srgbClr val="FFFFFF">
                  <a:tint val="52000"/>
                  <a:satMod val="300000"/>
                </a:srgbClr>
              </a:gs>
              <a:gs pos="100000">
                <a:srgbClr val="FFFFFF">
                  <a:tint val="40000"/>
                  <a:satMod val="250000"/>
                </a:srgbClr>
              </a:gs>
            </a:gsLst>
            <a:lin ang="5400000"/>
          </a:gra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58225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 As Christians we </a:t>
            </a:r>
            <a:r>
              <a:rPr lang="en-US" sz="3200" i="1" dirty="0">
                <a:solidFill>
                  <a:srgbClr val="FFFF00"/>
                </a:solidFill>
              </a:rPr>
              <a:t>serve</a:t>
            </a:r>
            <a:r>
              <a:rPr lang="en-US" sz="3200" dirty="0">
                <a:solidFill>
                  <a:srgbClr val="FFFF00"/>
                </a:solidFill>
              </a:rPr>
              <a:t> the God of heaven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1219200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 Matt. 4:10 – Serve God alone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Acts 27:23 – Belong to and serve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2234625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 Service without a challenge is not much 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6400" y="29718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 Never progresses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Never grows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Never  improves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139625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 A Challenge is not always fun or easy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6400" y="4800600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 If was fun – not a challenge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Challenge can be frustrating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/>
      <p:bldP spid="5" grpId="0" build="p" bldLvl="5"/>
      <p:bldP spid="6" grpId="0"/>
      <p:bldP spid="7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" y="381000"/>
            <a:ext cx="815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 May Involve: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84582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Doing what not done before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Improving on what already do well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Moving out of your comfort zone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Considering that you </a:t>
            </a:r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make changes need to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dirty="0"/>
              <a:t>Jesus Challenges Us</a:t>
            </a:r>
            <a:br>
              <a:rPr lang="en-US" dirty="0"/>
            </a:br>
            <a:r>
              <a:rPr lang="en-US" dirty="0"/>
              <a:t>to Greater Service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Issued From the Book of Matthew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4561" b="33334"/>
          <a:stretch>
            <a:fillRect/>
          </a:stretch>
        </p:blipFill>
        <p:spPr bwMode="auto">
          <a:xfrm>
            <a:off x="0" y="0"/>
            <a:ext cx="9169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90600" y="2522611"/>
            <a:ext cx="7239000" cy="571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 Temptation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4)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239000" cy="5718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/>
              <a:t>Resist Temptation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4)</a:t>
            </a:r>
          </a:p>
        </p:txBody>
      </p:sp>
      <p:sp>
        <p:nvSpPr>
          <p:cNvPr id="7" name="Oval 6"/>
          <p:cNvSpPr/>
          <p:nvPr/>
        </p:nvSpPr>
        <p:spPr>
          <a:xfrm>
            <a:off x="2590800" y="12192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4:1-11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25908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Temptation  Will Come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Jesus was tempted – we will be too!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baptized doesn’t stop temptation (3:16)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239000" cy="5718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/>
              <a:t>Resist Temptation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4)</a:t>
            </a:r>
          </a:p>
        </p:txBody>
      </p:sp>
      <p:sp>
        <p:nvSpPr>
          <p:cNvPr id="7" name="Oval 6"/>
          <p:cNvSpPr/>
          <p:nvPr/>
        </p:nvSpPr>
        <p:spPr>
          <a:xfrm>
            <a:off x="2590800" y="12192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4:1-11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2590800"/>
            <a:ext cx="7315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Temptation  Will Come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Temptation Can Be Resisted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have to yield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 when the temptation is mighty in strength!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Way of escape (1 Cor. 10:13)</a:t>
            </a:r>
          </a:p>
        </p:txBody>
      </p:sp>
    </p:spTree>
    <p:extLst>
      <p:ext uri="{BB962C8B-B14F-4D97-AF65-F5344CB8AC3E}">
        <p14:creationId xmlns:p14="http://schemas.microsoft.com/office/powerpoint/2010/main" val="4220717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239000" cy="5718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/>
              <a:t>Resist Temptation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4)</a:t>
            </a:r>
          </a:p>
        </p:txBody>
      </p:sp>
      <p:sp>
        <p:nvSpPr>
          <p:cNvPr id="7" name="Oval 6"/>
          <p:cNvSpPr/>
          <p:nvPr/>
        </p:nvSpPr>
        <p:spPr>
          <a:xfrm>
            <a:off x="2590800" y="12192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4:1-11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2590800"/>
            <a:ext cx="73152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Temptation  Will Come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Temptation Can Be Resisted</a:t>
            </a:r>
            <a:endParaRPr lang="en-US" sz="2400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 By Remembering Word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Devil Will Flee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Jas. 4:7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not fleeing – my not be resisting!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supposed “struggle” may not be a struggle at all!</a:t>
            </a:r>
          </a:p>
        </p:txBody>
      </p:sp>
    </p:spTree>
    <p:extLst>
      <p:ext uri="{BB962C8B-B14F-4D97-AF65-F5344CB8AC3E}">
        <p14:creationId xmlns:p14="http://schemas.microsoft.com/office/powerpoint/2010/main" val="4215714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4561" b="33334"/>
          <a:stretch>
            <a:fillRect/>
          </a:stretch>
        </p:blipFill>
        <p:spPr bwMode="auto">
          <a:xfrm>
            <a:off x="0" y="0"/>
            <a:ext cx="9169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90600" y="2522611"/>
            <a:ext cx="723900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 Temptation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4)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Our Thinking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5)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239000" cy="5718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 startAt="2"/>
            </a:pPr>
            <a:r>
              <a:rPr lang="en-US" sz="2800" u="sng" dirty="0"/>
              <a:t>Change Our Thinking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5)</a:t>
            </a:r>
          </a:p>
        </p:txBody>
      </p:sp>
      <p:sp>
        <p:nvSpPr>
          <p:cNvPr id="3" name="Oval 2"/>
          <p:cNvSpPr/>
          <p:nvPr/>
        </p:nvSpPr>
        <p:spPr>
          <a:xfrm>
            <a:off x="2590800" y="12192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5:3-12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2590800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Attitude Toward Self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3-5)</a:t>
            </a:r>
            <a:endParaRPr lang="en-U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in spirit – recognize spiritual poverty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Mourn – for their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Meek – disciplined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239000" cy="5718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 startAt="2"/>
            </a:pPr>
            <a:r>
              <a:rPr lang="en-US" sz="2800" u="sng" dirty="0"/>
              <a:t>Change Our Thinking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5)</a:t>
            </a:r>
          </a:p>
        </p:txBody>
      </p:sp>
      <p:sp>
        <p:nvSpPr>
          <p:cNvPr id="3" name="Oval 2"/>
          <p:cNvSpPr/>
          <p:nvPr/>
        </p:nvSpPr>
        <p:spPr>
          <a:xfrm>
            <a:off x="2590800" y="12192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5:3-12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2590800"/>
            <a:ext cx="7315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Attitude Toward Self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3-5)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Attitude Toward God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 6, 10-12)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Desire to be right (v.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Willing to pay the cost (vv. 10-12)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239000" cy="5718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 startAt="2"/>
            </a:pPr>
            <a:r>
              <a:rPr lang="en-US" sz="2800" u="sng" dirty="0"/>
              <a:t>Change Our Thinking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5)</a:t>
            </a:r>
          </a:p>
        </p:txBody>
      </p:sp>
      <p:sp>
        <p:nvSpPr>
          <p:cNvPr id="3" name="Oval 2"/>
          <p:cNvSpPr/>
          <p:nvPr/>
        </p:nvSpPr>
        <p:spPr>
          <a:xfrm>
            <a:off x="2590800" y="12192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5:3-12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2590800"/>
            <a:ext cx="73152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Attitude Toward Self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3-5)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Attitude Toward God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 6, 10-12)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Attitude Toward Others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7-9; 7:12)</a:t>
            </a:r>
            <a:endParaRPr lang="en-U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Merciful – care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Pure in heart – sincere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Peacemakers – easygoing – strive to get along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 others way want to be treated (7:12)</a:t>
            </a:r>
          </a:p>
        </p:txBody>
      </p:sp>
    </p:spTree>
    <p:extLst>
      <p:ext uri="{BB962C8B-B14F-4D97-AF65-F5344CB8AC3E}">
        <p14:creationId xmlns:p14="http://schemas.microsoft.com/office/powerpoint/2010/main" val="2856602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4561" b="33334"/>
          <a:stretch>
            <a:fillRect/>
          </a:stretch>
        </p:blipFill>
        <p:spPr bwMode="auto">
          <a:xfrm>
            <a:off x="0" y="0"/>
            <a:ext cx="9169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90600" y="2522611"/>
            <a:ext cx="7239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 Temptation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4)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Our Thinking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5)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 Priorities in Order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6, 8, 10)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239000" cy="5718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 startAt="3"/>
            </a:pPr>
            <a:r>
              <a:rPr lang="en-US" sz="2800" u="sng" dirty="0"/>
              <a:t>Get Priorities in Order </a:t>
            </a:r>
            <a:r>
              <a:rPr lang="en-US" sz="2800" dirty="0">
                <a:solidFill>
                  <a:srgbClr val="FFFF00"/>
                </a:solidFill>
              </a:rPr>
              <a:t>(Matt. 6, 8, 10)</a:t>
            </a:r>
          </a:p>
        </p:txBody>
      </p:sp>
      <p:sp>
        <p:nvSpPr>
          <p:cNvPr id="3" name="Oval 2"/>
          <p:cNvSpPr/>
          <p:nvPr/>
        </p:nvSpPr>
        <p:spPr>
          <a:xfrm>
            <a:off x="381000" y="12192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6:19-34</a:t>
            </a:r>
          </a:p>
        </p:txBody>
      </p:sp>
      <p:sp>
        <p:nvSpPr>
          <p:cNvPr id="4" name="Oval 3"/>
          <p:cNvSpPr/>
          <p:nvPr/>
        </p:nvSpPr>
        <p:spPr>
          <a:xfrm>
            <a:off x="4800600" y="12192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8:22</a:t>
            </a:r>
          </a:p>
        </p:txBody>
      </p:sp>
      <p:sp>
        <p:nvSpPr>
          <p:cNvPr id="5" name="Oval 4"/>
          <p:cNvSpPr/>
          <p:nvPr/>
        </p:nvSpPr>
        <p:spPr>
          <a:xfrm>
            <a:off x="2590800" y="20574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10:37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3037344"/>
            <a:ext cx="7315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 Over Material Matters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6:19-34)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give emphasis to material (vv. 19-24)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worry about material matters (vv. 25-34)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Over Others (Even Family)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 Christ – let others bury father (Mt. 8:22)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 Lord more than family (Mt. 10:37)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4561" b="33334"/>
          <a:stretch>
            <a:fillRect/>
          </a:stretch>
        </p:blipFill>
        <p:spPr bwMode="auto">
          <a:xfrm>
            <a:off x="0" y="0"/>
            <a:ext cx="9169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90600" y="2522611"/>
            <a:ext cx="7239000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 Temptation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4)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Our Thinking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5)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 Priorities in Order 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6, 8, 10)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Inward Service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6, 12)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239000" cy="5718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 startAt="4"/>
            </a:pPr>
            <a:r>
              <a:rPr lang="en-US" sz="2800" u="sng" dirty="0"/>
              <a:t>True Inward Service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6, 12)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12954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6:1-18</a:t>
            </a:r>
          </a:p>
        </p:txBody>
      </p:sp>
      <p:sp>
        <p:nvSpPr>
          <p:cNvPr id="4" name="Oval 3"/>
          <p:cNvSpPr/>
          <p:nvPr/>
        </p:nvSpPr>
        <p:spPr>
          <a:xfrm>
            <a:off x="4648200" y="12954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12:7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514600"/>
            <a:ext cx="7315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Sincere Before God – No Hypocrisy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Almsgiving [Benevolence] (vv. 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Prayer  [Worship] (vv. 5-15)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Fasting [Self-Denial / Sacrifice] (vv. 16-18)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Than Outward Form – From Heart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(Mt. 12)</a:t>
            </a:r>
            <a:endParaRPr lang="en-US" sz="2400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Quote from Hosea 6:6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Context: Israel’s unfaithfulness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Footnote: “Faithfulness” / Loyalty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Sacrifice that is heartless or from heart of sin is worthless!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4561" b="33334"/>
          <a:stretch>
            <a:fillRect/>
          </a:stretch>
        </p:blipFill>
        <p:spPr bwMode="auto">
          <a:xfrm>
            <a:off x="0" y="0"/>
            <a:ext cx="9169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90600" y="2522611"/>
            <a:ext cx="723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 Temptation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4)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Our Thinking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5)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 Priorities in Order 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6, 8, 10)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Inward Service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6, 12)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 the Value &amp; Importance of Relationship to God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13)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63016"/>
            <a:ext cx="7239000" cy="108478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 startAt="5"/>
            </a:pPr>
            <a:r>
              <a:rPr lang="en-US" sz="2800" u="sng" dirty="0"/>
              <a:t>Understand the Value &amp; Importance of Relationship to God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13)</a:t>
            </a:r>
          </a:p>
        </p:txBody>
      </p:sp>
      <p:sp>
        <p:nvSpPr>
          <p:cNvPr id="3" name="Oval 2"/>
          <p:cNvSpPr/>
          <p:nvPr/>
        </p:nvSpPr>
        <p:spPr>
          <a:xfrm>
            <a:off x="2590800" y="16764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13:44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303734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Price Too Great To Pay</a:t>
            </a:r>
          </a:p>
          <a:p>
            <a:pPr marL="457200" indent="-457200">
              <a:buFont typeface="+mj-lt"/>
              <a:buAutoNum type="alphaUcPeriod"/>
            </a:pPr>
            <a:endParaRPr lang="en-US" sz="24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Worth Every Effort, Sacrifice!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4561" b="33334"/>
          <a:stretch>
            <a:fillRect/>
          </a:stretch>
        </p:blipFill>
        <p:spPr bwMode="auto">
          <a:xfrm>
            <a:off x="0" y="0"/>
            <a:ext cx="9169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90600" y="2522611"/>
            <a:ext cx="7239000" cy="3649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 Temptation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4)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Our Thinking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5)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 Priorities in Order 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6, 8, 10)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Inward Service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6, 12)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 the Value &amp; Importance of Relationship to God</a:t>
            </a:r>
            <a:r>
              <a:rPr lang="en-US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13)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 Others Right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18)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239000" cy="5718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4000"/>
              </a:lnSpc>
              <a:buFont typeface="+mj-lt"/>
              <a:buAutoNum type="romanUcPeriod" startAt="6"/>
            </a:pPr>
            <a:r>
              <a:rPr lang="en-US" sz="2800" u="sng" dirty="0"/>
              <a:t>Treat Others Right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18)</a:t>
            </a:r>
          </a:p>
        </p:txBody>
      </p:sp>
      <p:sp>
        <p:nvSpPr>
          <p:cNvPr id="3" name="Oval 2"/>
          <p:cNvSpPr/>
          <p:nvPr/>
        </p:nvSpPr>
        <p:spPr>
          <a:xfrm>
            <a:off x="2590800" y="1219200"/>
            <a:ext cx="4114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18:1-35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2362200"/>
            <a:ext cx="7315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Humble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don’t lift self above others (vv. 1-5)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 about others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6-14)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responsibility – don’t cause others to sin (vv. 6-9)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 of one (vv. 10-14)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 &amp; restore those that sin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15-20)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Forgive Freely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21-35)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4561" b="33334"/>
          <a:stretch>
            <a:fillRect/>
          </a:stretch>
        </p:blipFill>
        <p:spPr bwMode="auto">
          <a:xfrm>
            <a:off x="0" y="0"/>
            <a:ext cx="9169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90600" y="2522611"/>
            <a:ext cx="7239000" cy="3649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/>
              <a:t>Resist Temptation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4)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/>
              <a:t>Change Our Thinking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5)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/>
              <a:t>Get Priorities in Order </a:t>
            </a:r>
            <a:r>
              <a:rPr lang="en-US" sz="2800" dirty="0">
                <a:solidFill>
                  <a:srgbClr val="FFFF00"/>
                </a:solidFill>
              </a:rPr>
              <a:t>(Matt. 6, 8, 10)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/>
              <a:t>True Inward Service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6, 12)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/>
              <a:t>Understand the Value &amp; Importance of Relationship to God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13)</a:t>
            </a:r>
          </a:p>
          <a:p>
            <a:pPr marL="571500" indent="-571500">
              <a:lnSpc>
                <a:spcPts val="4000"/>
              </a:lnSpc>
              <a:buFont typeface="+mj-lt"/>
              <a:buAutoNum type="romanUcPeriod"/>
            </a:pPr>
            <a:r>
              <a:rPr lang="en-US" sz="2800" u="sng" dirty="0"/>
              <a:t>Treat Others Right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(Matt. 18)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ack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Template</Template>
  <TotalTime>395</TotalTime>
  <Words>918</Words>
  <Application>Microsoft Office PowerPoint</Application>
  <PresentationFormat>On-screen Show (4:3)</PresentationFormat>
  <Paragraphs>137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Wingdings</vt:lpstr>
      <vt:lpstr>Arial</vt:lpstr>
      <vt:lpstr>Constantia</vt:lpstr>
      <vt:lpstr>Calibri</vt:lpstr>
      <vt:lpstr>Black Template</vt:lpstr>
      <vt:lpstr>PowerPoint Presentation</vt:lpstr>
      <vt:lpstr>PowerPoint Presentation</vt:lpstr>
      <vt:lpstr>Jesus Challenges Us to Greater 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Challenges Us to Greater Service</dc:title>
  <dc:creator>Donnie V. Rader</dc:creator>
  <cp:lastModifiedBy>Donnie V. Rader</cp:lastModifiedBy>
  <cp:revision>22</cp:revision>
  <dcterms:created xsi:type="dcterms:W3CDTF">2008-10-26T01:47:32Z</dcterms:created>
  <dcterms:modified xsi:type="dcterms:W3CDTF">2022-10-16T12:54:13Z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TC300015721033</vt:lpwstr>
  </property>
</Properties>
</file>