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6" r:id="rId2"/>
  </p:sldMasterIdLst>
  <p:sldIdLst>
    <p:sldId id="273" r:id="rId3"/>
    <p:sldId id="290" r:id="rId4"/>
    <p:sldId id="403" r:id="rId5"/>
    <p:sldId id="258" r:id="rId6"/>
    <p:sldId id="270" r:id="rId7"/>
    <p:sldId id="259" r:id="rId8"/>
    <p:sldId id="404" r:id="rId9"/>
    <p:sldId id="405" r:id="rId10"/>
    <p:sldId id="406" r:id="rId11"/>
    <p:sldId id="407" r:id="rId12"/>
    <p:sldId id="408" r:id="rId13"/>
    <p:sldId id="409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419" r:id="rId24"/>
    <p:sldId id="420" r:id="rId25"/>
    <p:sldId id="421" r:id="rId26"/>
    <p:sldId id="422" r:id="rId27"/>
    <p:sldId id="423" r:id="rId28"/>
    <p:sldId id="424" r:id="rId29"/>
    <p:sldId id="425" r:id="rId30"/>
    <p:sldId id="426" r:id="rId31"/>
    <p:sldId id="427" r:id="rId32"/>
    <p:sldId id="428" r:id="rId33"/>
    <p:sldId id="429" r:id="rId34"/>
    <p:sldId id="430" r:id="rId35"/>
    <p:sldId id="431" r:id="rId36"/>
    <p:sldId id="432" r:id="rId37"/>
    <p:sldId id="433" r:id="rId38"/>
    <p:sldId id="434" r:id="rId39"/>
    <p:sldId id="435" r:id="rId40"/>
    <p:sldId id="436" r:id="rId41"/>
    <p:sldId id="437" r:id="rId42"/>
    <p:sldId id="445" r:id="rId43"/>
    <p:sldId id="438" r:id="rId44"/>
    <p:sldId id="439" r:id="rId45"/>
    <p:sldId id="441" r:id="rId46"/>
    <p:sldId id="442" r:id="rId47"/>
    <p:sldId id="440" r:id="rId48"/>
  </p:sldIdLst>
  <p:sldSz cx="9144000" cy="6858000" type="screen4x3"/>
  <p:notesSz cx="7010400" cy="9296400"/>
  <p:embeddedFontLst>
    <p:embeddedFont>
      <p:font typeface="Abadi" panose="020B0604020104020204" pitchFamily="3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412" y="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5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D9EE76-5D63-4A3E-A88A-38ECC399D43D}"/>
              </a:ext>
            </a:extLst>
          </p:cNvPr>
          <p:cNvSpPr/>
          <p:nvPr userDrawn="1"/>
        </p:nvSpPr>
        <p:spPr>
          <a:xfrm>
            <a:off x="370938" y="181156"/>
            <a:ext cx="8428007" cy="6505816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507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233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25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8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382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226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0250D4-4211-4D01-9937-108805A44C75}"/>
              </a:ext>
            </a:extLst>
          </p:cNvPr>
          <p:cNvSpPr/>
          <p:nvPr userDrawn="1"/>
        </p:nvSpPr>
        <p:spPr>
          <a:xfrm>
            <a:off x="370938" y="181156"/>
            <a:ext cx="8428007" cy="650581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3090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167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466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076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9405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400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98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43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74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184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418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3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80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338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041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20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808D0-FCF6-4495-8CCD-BB70874FAD80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81305-A79E-4DF1-AACA-61F9454081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05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1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1D7EC4D-3734-4640-88CC-650EAB085F31}"/>
              </a:ext>
            </a:extLst>
          </p:cNvPr>
          <p:cNvSpPr/>
          <p:nvPr/>
        </p:nvSpPr>
        <p:spPr>
          <a:xfrm>
            <a:off x="1376253" y="88967"/>
            <a:ext cx="639149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50" dirty="0">
                <a:ln w="0"/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53206-AC28-4504-8486-409D763E1E6E}"/>
              </a:ext>
            </a:extLst>
          </p:cNvPr>
          <p:cNvSpPr txBox="1"/>
          <p:nvPr/>
        </p:nvSpPr>
        <p:spPr>
          <a:xfrm>
            <a:off x="955040" y="2174240"/>
            <a:ext cx="74980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Questions asked – have varying purposes: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Seeking information that we don’t know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May answer a question with a question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Provoke a thought – make us think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US" sz="280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Jesus asked &amp; answered many questions</a:t>
            </a:r>
          </a:p>
        </p:txBody>
      </p:sp>
    </p:spTree>
    <p:extLst>
      <p:ext uri="{BB962C8B-B14F-4D97-AF65-F5344CB8AC3E}">
        <p14:creationId xmlns:p14="http://schemas.microsoft.com/office/powerpoint/2010/main" val="12226020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378384" y="270353"/>
            <a:ext cx="8387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50" normalizeH="0" baseline="0" noProof="0" dirty="0">
                <a:ln w="0"/>
                <a:solidFill>
                  <a:srgbClr val="843C0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Questions Jesus Asked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89CB75-CE13-4CC8-A3B2-DC4558BD8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77210">
            <a:off x="254484" y="1473870"/>
            <a:ext cx="4323992" cy="32176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C9BCF9-ADB5-4AC0-8182-6E6C7C13F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4629">
            <a:off x="4090300" y="1567017"/>
            <a:ext cx="4416544" cy="3347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11D234-A27E-48BB-8105-BFD39BDBE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48523">
            <a:off x="383821" y="3264302"/>
            <a:ext cx="4443431" cy="33300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38E481-48C7-4139-9102-CA2551A94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50780">
            <a:off x="3877681" y="3111489"/>
            <a:ext cx="4541029" cy="342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56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609493" y="270353"/>
            <a:ext cx="592501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50" normalizeH="0" baseline="0" noProof="0" dirty="0">
                <a:ln w="0"/>
                <a:solidFill>
                  <a:srgbClr val="843C0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Questions Jesus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50" normalizeH="0" baseline="0" noProof="0" dirty="0">
                <a:ln w="0"/>
                <a:solidFill>
                  <a:srgbClr val="843C0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Answered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254DCF-08EC-477F-B43E-C11AACA07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46594">
            <a:off x="251852" y="2767918"/>
            <a:ext cx="4345577" cy="32415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33F093-DBE6-4B8F-8EA5-BC794A0AA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79487">
            <a:off x="4751612" y="2767918"/>
            <a:ext cx="4304141" cy="32415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2497AF-EBA8-43B3-B750-6467311A4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8743">
            <a:off x="495787" y="2823369"/>
            <a:ext cx="4462293" cy="3281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C6777A-C036-4B72-A411-8341B25D2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83329">
            <a:off x="4292144" y="2698918"/>
            <a:ext cx="4569605" cy="341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25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376253" y="629920"/>
            <a:ext cx="6391493" cy="52091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13300"/>
              </a:lnSpc>
            </a:pPr>
            <a:r>
              <a:rPr lang="en-US" sz="115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</a:t>
            </a:r>
          </a:p>
          <a:p>
            <a:pPr algn="ctr">
              <a:lnSpc>
                <a:spcPts val="13300"/>
              </a:lnSpc>
            </a:pPr>
            <a:r>
              <a:rPr lang="en-US" sz="115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In</a:t>
            </a:r>
          </a:p>
          <a:p>
            <a:pPr algn="ctr">
              <a:lnSpc>
                <a:spcPts val="13300"/>
              </a:lnSpc>
            </a:pPr>
            <a:r>
              <a:rPr lang="en-US" sz="115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  <a:endParaRPr lang="en-US" sz="11500" b="1" cap="none" spc="50" dirty="0">
              <a:ln w="0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badi" panose="020B06040201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32903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Whatever could this mean? </a:t>
            </a:r>
            <a:r>
              <a:rPr lang="en-US" sz="3000" dirty="0">
                <a:solidFill>
                  <a:srgbClr val="FFFF00"/>
                </a:solidFill>
              </a:rPr>
              <a:t>(Acts 2:12)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6276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657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Whatever could this mean? </a:t>
            </a:r>
            <a:r>
              <a:rPr lang="en-US" sz="2800" dirty="0">
                <a:solidFill>
                  <a:srgbClr val="FFFF00"/>
                </a:solidFill>
              </a:rPr>
              <a:t>(Acts 2:12)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Day of Pentecost (v.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Apostles spoke in tongues (vv. 2-4)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People had gathered from every nation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people marvel that these men (being Galileans) are speaking in their language (vv. 6-12)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Question asked (v. 12)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47001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657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Whatever could this mean? </a:t>
            </a:r>
            <a:r>
              <a:rPr lang="en-US" sz="2800" dirty="0">
                <a:solidFill>
                  <a:srgbClr val="FFFF00"/>
                </a:solidFill>
              </a:rPr>
              <a:t>(Acts 2:12)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is the fulfillment of Joel 2 (vv. 16-21)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Speaking by the power of God (vv. 17-19)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what these men preached is the truth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05507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657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Whatever could this mean? </a:t>
            </a:r>
            <a:r>
              <a:rPr lang="en-US" sz="2800" dirty="0">
                <a:solidFill>
                  <a:srgbClr val="FFFF00"/>
                </a:solidFill>
              </a:rPr>
              <a:t>(Acts 2:12)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Need to always look beyond the surface and ask, “What does this mean?”  “What is implied?”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Part of meditation (1 Tim. 4:15)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Need to ask, “How does this apply?”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Need to ask this question when truth is taught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Need to ask this question when doctrine of men is taught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814235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7772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Whatever could this mean? </a:t>
            </a:r>
            <a:r>
              <a:rPr lang="en-US" sz="3000" dirty="0">
                <a:solidFill>
                  <a:srgbClr val="FFFF00"/>
                </a:solidFill>
              </a:rPr>
              <a:t>(Acts 2:12)</a:t>
            </a:r>
          </a:p>
          <a:p>
            <a:pPr marL="342900" indent="-342900">
              <a:buFont typeface="+mj-lt"/>
              <a:buAutoNum type="arabicPeriod"/>
            </a:pPr>
            <a:endParaRPr lang="en-US" sz="3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What shall we do? </a:t>
            </a:r>
            <a:r>
              <a:rPr lang="en-US" sz="3000" dirty="0">
                <a:solidFill>
                  <a:srgbClr val="FFFF00"/>
                </a:solidFill>
              </a:rPr>
              <a:t>(Acts 2:37)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5053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2"/>
            </a:pPr>
            <a:r>
              <a:rPr lang="en-US" sz="2800" dirty="0">
                <a:solidFill>
                  <a:schemeClr val="bg1"/>
                </a:solidFill>
              </a:rPr>
              <a:t>What shall we do? </a:t>
            </a:r>
            <a:r>
              <a:rPr lang="en-US" sz="2800" dirty="0">
                <a:solidFill>
                  <a:srgbClr val="FFFF00"/>
                </a:solidFill>
              </a:rPr>
              <a:t>(Acts 2:37)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Sermon on Christ – evidence of who he is (vv. 22-36)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hearers were convicted of sin (vv. 23, 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message cut to the heart (v. 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Asked, “What shall we do?” (v. 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Same question asked in Acts 16:30  (Jailer)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16788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2"/>
            </a:pPr>
            <a:r>
              <a:rPr lang="en-US" sz="2800" dirty="0">
                <a:solidFill>
                  <a:schemeClr val="bg1"/>
                </a:solidFill>
              </a:rPr>
              <a:t>What shall we do? </a:t>
            </a:r>
            <a:r>
              <a:rPr lang="en-US" sz="2800" dirty="0">
                <a:solidFill>
                  <a:srgbClr val="FFFF00"/>
                </a:solidFill>
              </a:rPr>
              <a:t>(Acts 2:37)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Repent and be baptized (vv. 38, 41)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Believe on the Lord and then was baptized (Acts 16:31, 33)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13678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2"/>
            </a:pPr>
            <a:r>
              <a:rPr lang="en-US" sz="2800" dirty="0">
                <a:solidFill>
                  <a:schemeClr val="bg1"/>
                </a:solidFill>
              </a:rPr>
              <a:t>What shall we do? </a:t>
            </a:r>
            <a:r>
              <a:rPr lang="en-US" sz="2800" dirty="0">
                <a:solidFill>
                  <a:srgbClr val="FFFF00"/>
                </a:solidFill>
              </a:rPr>
              <a:t>(Acts 2:37)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Are conditions of salvation laid down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Most important question you could ask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Both cases (Acts 2, 16) was immediate response - urgency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1086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0772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Whatever could this mean? </a:t>
            </a:r>
            <a:r>
              <a:rPr lang="en-US" sz="3000" dirty="0">
                <a:solidFill>
                  <a:srgbClr val="FFFF00"/>
                </a:solidFill>
              </a:rPr>
              <a:t>(Acts 2:12)</a:t>
            </a:r>
          </a:p>
          <a:p>
            <a:pPr marL="342900" indent="-342900">
              <a:buFont typeface="+mj-lt"/>
              <a:buAutoNum type="arabicPeriod"/>
            </a:pPr>
            <a:endParaRPr lang="en-US" sz="3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What shall we do? </a:t>
            </a:r>
            <a:r>
              <a:rPr lang="en-US" sz="3000" dirty="0">
                <a:solidFill>
                  <a:srgbClr val="FFFF00"/>
                </a:solidFill>
              </a:rPr>
              <a:t>(Acts 2:37)</a:t>
            </a:r>
          </a:p>
          <a:p>
            <a:pPr marL="342900" indent="-342900">
              <a:buFont typeface="+mj-lt"/>
              <a:buAutoNum type="arabicPeriod"/>
            </a:pPr>
            <a:endParaRPr lang="en-US" sz="30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By power or by what name have you done this? </a:t>
            </a:r>
            <a:r>
              <a:rPr lang="en-US" sz="3000" dirty="0">
                <a:solidFill>
                  <a:srgbClr val="FFFF00"/>
                </a:solidFill>
              </a:rPr>
              <a:t>(Acts 4:7)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6630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3"/>
            </a:pPr>
            <a:r>
              <a:rPr lang="en-US" sz="2800" dirty="0">
                <a:solidFill>
                  <a:schemeClr val="bg1"/>
                </a:solidFill>
              </a:rPr>
              <a:t>By power or by what name have you done this? </a:t>
            </a:r>
            <a:r>
              <a:rPr lang="en-US" sz="2800" dirty="0">
                <a:solidFill>
                  <a:srgbClr val="FFFF00"/>
                </a:solidFill>
              </a:rPr>
              <a:t>(Acts 4:7)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Healing of a lame man (3:1-11)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Sermon on Christ – by Him the miracle was done (3:16)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Peter and John arrested and taken before the Sanhedrin counsel (4:1-22)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Asked by what power or name done this? (v. 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Include the miracle (v. 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Preaching resurrection (vv. 2-3)</a:t>
            </a:r>
          </a:p>
        </p:txBody>
      </p:sp>
    </p:spTree>
    <p:extLst>
      <p:ext uri="{BB962C8B-B14F-4D97-AF65-F5344CB8AC3E}">
        <p14:creationId xmlns:p14="http://schemas.microsoft.com/office/powerpoint/2010/main" val="2816129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3"/>
            </a:pPr>
            <a:r>
              <a:rPr lang="en-US" sz="2800" dirty="0">
                <a:solidFill>
                  <a:schemeClr val="bg1"/>
                </a:solidFill>
              </a:rPr>
              <a:t>By power or by what name have you done this? </a:t>
            </a:r>
            <a:r>
              <a:rPr lang="en-US" sz="2800" dirty="0">
                <a:solidFill>
                  <a:srgbClr val="FFFF00"/>
                </a:solidFill>
              </a:rPr>
              <a:t>(Acts 4:7)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Miracle was possible by the resurrected Christ (vv. 9-10)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Salvation through Christ (vv. 11-12)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Boldness: did not bow to pressure (vv. 17-30)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460367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3"/>
            </a:pPr>
            <a:r>
              <a:rPr lang="en-US" sz="2800" dirty="0">
                <a:solidFill>
                  <a:schemeClr val="bg1"/>
                </a:solidFill>
              </a:rPr>
              <a:t>By power or by what name have you done this? </a:t>
            </a:r>
            <a:r>
              <a:rPr lang="en-US" sz="2800" dirty="0">
                <a:solidFill>
                  <a:srgbClr val="FFFF00"/>
                </a:solidFill>
              </a:rPr>
              <a:t>(Acts 4:7)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To act in one’s name is to act by his authority (cf. Col. 3:17)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need to be prepared to answer the question concerning authority of doctrine &amp; practice (1 Pet. 3:15; 4:11)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Need to ask others about authority for their doctrine &amp; practice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659754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07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Whatever could this mean? </a:t>
            </a:r>
            <a:r>
              <a:rPr lang="en-US" sz="3000" dirty="0">
                <a:solidFill>
                  <a:srgbClr val="FFFF00"/>
                </a:solidFill>
              </a:rPr>
              <a:t>(Acts 2:12)</a:t>
            </a:r>
          </a:p>
          <a:p>
            <a:pPr marL="342900" indent="-342900">
              <a:buFont typeface="+mj-lt"/>
              <a:buAutoNum type="arabicPeriod"/>
            </a:pPr>
            <a:endParaRPr lang="en-US" sz="3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What shall we do? </a:t>
            </a:r>
            <a:r>
              <a:rPr lang="en-US" sz="3000" dirty="0">
                <a:solidFill>
                  <a:srgbClr val="FFFF00"/>
                </a:solidFill>
              </a:rPr>
              <a:t>(Acts 2:37)</a:t>
            </a:r>
          </a:p>
          <a:p>
            <a:pPr marL="342900" indent="-342900">
              <a:buFont typeface="+mj-lt"/>
              <a:buAutoNum type="arabicPeriod"/>
            </a:pPr>
            <a:endParaRPr lang="en-US" sz="30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By power or by what name have you done this? </a:t>
            </a:r>
            <a:r>
              <a:rPr lang="en-US" sz="3000" dirty="0">
                <a:solidFill>
                  <a:srgbClr val="FFFF00"/>
                </a:solidFill>
              </a:rPr>
              <a:t>(Acts 4:7)</a:t>
            </a:r>
          </a:p>
          <a:p>
            <a:pPr marL="342900" indent="-342900">
              <a:buFont typeface="+mj-lt"/>
              <a:buAutoNum type="arabicPeriod"/>
            </a:pPr>
            <a:endParaRPr lang="en-US" sz="3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</a:rPr>
              <a:t>Why has Satan filled your heart…? Why have you conceived this thing…? </a:t>
            </a:r>
            <a:r>
              <a:rPr lang="en-US" sz="3000" dirty="0">
                <a:solidFill>
                  <a:srgbClr val="FFFF00"/>
                </a:solidFill>
              </a:rPr>
              <a:t>(Acts 5:3,4)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92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4"/>
            </a:pPr>
            <a:r>
              <a:rPr lang="en-US" sz="2800" dirty="0">
                <a:solidFill>
                  <a:schemeClr val="bg1"/>
                </a:solidFill>
              </a:rPr>
              <a:t>Why has Satan filled your heart…? Why have you conceived this thing…? </a:t>
            </a:r>
            <a:r>
              <a:rPr lang="en-US" sz="2800" dirty="0">
                <a:solidFill>
                  <a:srgbClr val="FFFF00"/>
                </a:solidFill>
              </a:rPr>
              <a:t>(Acts 5:3,4)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Disciples selling and giving for poor saints (4:32-37)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Ananias and Sapphira sold land and gave money (5:1-11)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Kept a portion for self (vv. 2, 4) – which was fine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Lied saying they gave all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Question – actually, four questions (vv. 3-4)</a:t>
            </a:r>
          </a:p>
        </p:txBody>
      </p:sp>
    </p:spTree>
    <p:extLst>
      <p:ext uri="{BB962C8B-B14F-4D97-AF65-F5344CB8AC3E}">
        <p14:creationId xmlns:p14="http://schemas.microsoft.com/office/powerpoint/2010/main" val="33933235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4"/>
            </a:pPr>
            <a:r>
              <a:rPr lang="en-US" sz="2800" dirty="0">
                <a:solidFill>
                  <a:schemeClr val="bg1"/>
                </a:solidFill>
              </a:rPr>
              <a:t>Why has Satan filled your heart…? Why have you conceived this thing…? </a:t>
            </a:r>
            <a:r>
              <a:rPr lang="en-US" sz="2800" dirty="0">
                <a:solidFill>
                  <a:srgbClr val="FFFF00"/>
                </a:solidFill>
              </a:rPr>
              <a:t>(Acts 5:3,4)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Didn’t give an answer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Struck dead (vv. 5-8)</a:t>
            </a:r>
          </a:p>
        </p:txBody>
      </p:sp>
    </p:spTree>
    <p:extLst>
      <p:ext uri="{BB962C8B-B14F-4D97-AF65-F5344CB8AC3E}">
        <p14:creationId xmlns:p14="http://schemas.microsoft.com/office/powerpoint/2010/main" val="5203231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4"/>
            </a:pPr>
            <a:r>
              <a:rPr lang="en-US" sz="2800" dirty="0">
                <a:solidFill>
                  <a:schemeClr val="bg1"/>
                </a:solidFill>
              </a:rPr>
              <a:t>Why has Satan filled your heart…? Why have you conceived this thing…? </a:t>
            </a:r>
            <a:r>
              <a:rPr lang="en-US" sz="2800" dirty="0">
                <a:solidFill>
                  <a:srgbClr val="FFFF00"/>
                </a:solidFill>
              </a:rPr>
              <a:t>(Acts 5:3,4)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we decide to sin – we allow Satan to fill our hearts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we try to hide reality (hypocrisy), what makes us think we can escape?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Sin is totally without reason – could have chosen another option</a:t>
            </a:r>
          </a:p>
        </p:txBody>
      </p:sp>
    </p:spTree>
    <p:extLst>
      <p:ext uri="{BB962C8B-B14F-4D97-AF65-F5344CB8AC3E}">
        <p14:creationId xmlns:p14="http://schemas.microsoft.com/office/powerpoint/2010/main" val="26496506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077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3000" dirty="0">
                <a:solidFill>
                  <a:schemeClr val="bg1"/>
                </a:solidFill>
              </a:rPr>
              <a:t>Do you understand what you are reading? </a:t>
            </a:r>
            <a:r>
              <a:rPr lang="en-US" sz="3000" dirty="0">
                <a:solidFill>
                  <a:srgbClr val="FFFF00"/>
                </a:solidFill>
              </a:rPr>
              <a:t>(Acts 8:30)</a:t>
            </a:r>
          </a:p>
          <a:p>
            <a:pPr marL="342900" indent="-342900">
              <a:buFont typeface="+mj-lt"/>
              <a:buAutoNum type="arabicPeriod" startAt="5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504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5"/>
            </a:pPr>
            <a:r>
              <a:rPr lang="en-US" sz="2800" dirty="0">
                <a:solidFill>
                  <a:schemeClr val="bg1"/>
                </a:solidFill>
              </a:rPr>
              <a:t>Do you understand what you are reading?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(Acts 8:30)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Conversion of the Eunuch (vv. 26-40)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Reading Isaiah 53 (vv. 28, 32-35)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Philip asked if he understood (v. 30)</a:t>
            </a:r>
          </a:p>
        </p:txBody>
      </p:sp>
    </p:spTree>
    <p:extLst>
      <p:ext uri="{BB962C8B-B14F-4D97-AF65-F5344CB8AC3E}">
        <p14:creationId xmlns:p14="http://schemas.microsoft.com/office/powerpoint/2010/main" val="833964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5"/>
            </a:pPr>
            <a:r>
              <a:rPr lang="en-US" sz="2800" dirty="0">
                <a:solidFill>
                  <a:schemeClr val="bg1"/>
                </a:solidFill>
              </a:rPr>
              <a:t>Do you understand what you are reading?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(Acts 8:30)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Said, “How can I, unless someone guides me?” (v. 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Asked, “…of whom does the prophet say this, of himself or some other man?” (v. 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Philip explained the text (v. 35)</a:t>
            </a:r>
          </a:p>
        </p:txBody>
      </p:sp>
    </p:spTree>
    <p:extLst>
      <p:ext uri="{BB962C8B-B14F-4D97-AF65-F5344CB8AC3E}">
        <p14:creationId xmlns:p14="http://schemas.microsoft.com/office/powerpoint/2010/main" val="22189320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5"/>
            </a:pPr>
            <a:r>
              <a:rPr lang="en-US" sz="2800" dirty="0">
                <a:solidFill>
                  <a:schemeClr val="bg1"/>
                </a:solidFill>
              </a:rPr>
              <a:t>Do you understand what you are reading?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(Acts 8:30)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Difference in reading and understanding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Times we need some guidance (show what the text means and why)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 text is meaningless if we don’t know who or what it is about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Do you try to understand what you read?</a:t>
            </a:r>
          </a:p>
        </p:txBody>
      </p:sp>
    </p:spTree>
    <p:extLst>
      <p:ext uri="{BB962C8B-B14F-4D97-AF65-F5344CB8AC3E}">
        <p14:creationId xmlns:p14="http://schemas.microsoft.com/office/powerpoint/2010/main" val="19581310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148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3000" dirty="0">
                <a:solidFill>
                  <a:schemeClr val="bg1"/>
                </a:solidFill>
              </a:rPr>
              <a:t>Do you understand what you are reading? </a:t>
            </a:r>
            <a:r>
              <a:rPr lang="en-US" sz="3000" dirty="0">
                <a:solidFill>
                  <a:srgbClr val="FFFF00"/>
                </a:solidFill>
              </a:rPr>
              <a:t>(Acts 8:30)</a:t>
            </a:r>
          </a:p>
          <a:p>
            <a:pPr marL="514350" indent="-514350">
              <a:buFont typeface="+mj-lt"/>
              <a:buAutoNum type="arabicPeriod" startAt="5"/>
            </a:pPr>
            <a:endParaRPr lang="en-US" sz="30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US" sz="3000" dirty="0">
                <a:solidFill>
                  <a:schemeClr val="bg1"/>
                </a:solidFill>
              </a:rPr>
              <a:t>What hinders me from being baptized? </a:t>
            </a:r>
            <a:r>
              <a:rPr lang="en-US" sz="3000" dirty="0">
                <a:solidFill>
                  <a:srgbClr val="FFFF00"/>
                </a:solidFill>
              </a:rPr>
              <a:t>(Acts 8:36)</a:t>
            </a:r>
          </a:p>
          <a:p>
            <a:pPr marL="342900" indent="-342900">
              <a:buFont typeface="+mj-lt"/>
              <a:buAutoNum type="arabicPeriod" startAt="5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863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6"/>
            </a:pPr>
            <a:r>
              <a:rPr lang="en-US" sz="2800" dirty="0">
                <a:solidFill>
                  <a:schemeClr val="bg1"/>
                </a:solidFill>
              </a:rPr>
              <a:t>What hinders me from being baptized?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(Acts 8:36)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Conversion of the Eunuch (vv. 26-40)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Heard preaching about Jesus (v. 35)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Must have included conditions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Must have included baptism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Sees water and asked question (v. 36)</a:t>
            </a:r>
          </a:p>
        </p:txBody>
      </p:sp>
    </p:spTree>
    <p:extLst>
      <p:ext uri="{BB962C8B-B14F-4D97-AF65-F5344CB8AC3E}">
        <p14:creationId xmlns:p14="http://schemas.microsoft.com/office/powerpoint/2010/main" val="22349968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6"/>
            </a:pPr>
            <a:r>
              <a:rPr lang="en-US" sz="2800" dirty="0">
                <a:solidFill>
                  <a:schemeClr val="bg1"/>
                </a:solidFill>
              </a:rPr>
              <a:t>What hinders me from being baptized?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(Acts 8:36)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believe may be baptized (v. 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Confessed his faith (v. 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Baptized (v. 38)</a:t>
            </a:r>
          </a:p>
        </p:txBody>
      </p:sp>
    </p:spTree>
    <p:extLst>
      <p:ext uri="{BB962C8B-B14F-4D97-AF65-F5344CB8AC3E}">
        <p14:creationId xmlns:p14="http://schemas.microsoft.com/office/powerpoint/2010/main" val="22456891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6"/>
            </a:pPr>
            <a:r>
              <a:rPr lang="en-US" sz="2800" dirty="0">
                <a:solidFill>
                  <a:schemeClr val="bg1"/>
                </a:solidFill>
              </a:rPr>
              <a:t>What hinders me from being baptized? 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(Acts 8:36)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Possible to have a legitimate hinderance: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If don’t believe (Mark 16:16)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If don’t repent (Acts 2:38)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Good question: What hinders you?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/>
              <a:t>Some sin – not ready to quit?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/>
              <a:t>Fear what friends or family might say?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/>
              <a:t>Waiting for better time?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/>
              <a:t>Afraid you can’t be faithful?</a:t>
            </a:r>
          </a:p>
        </p:txBody>
      </p:sp>
    </p:spTree>
    <p:extLst>
      <p:ext uri="{BB962C8B-B14F-4D97-AF65-F5344CB8AC3E}">
        <p14:creationId xmlns:p14="http://schemas.microsoft.com/office/powerpoint/2010/main" val="21605461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1483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3000" dirty="0">
                <a:solidFill>
                  <a:schemeClr val="bg1"/>
                </a:solidFill>
              </a:rPr>
              <a:t>Do you understand what you are reading? </a:t>
            </a:r>
            <a:r>
              <a:rPr lang="en-US" sz="3000" dirty="0">
                <a:solidFill>
                  <a:srgbClr val="FFFF00"/>
                </a:solidFill>
              </a:rPr>
              <a:t>(Acts 8:30)</a:t>
            </a:r>
          </a:p>
          <a:p>
            <a:pPr marL="514350" indent="-514350">
              <a:buFont typeface="+mj-lt"/>
              <a:buAutoNum type="arabicPeriod" startAt="5"/>
            </a:pPr>
            <a:endParaRPr lang="en-US" sz="30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US" sz="3000" dirty="0">
                <a:solidFill>
                  <a:schemeClr val="bg1"/>
                </a:solidFill>
              </a:rPr>
              <a:t>What hinders me from being baptized? </a:t>
            </a:r>
            <a:r>
              <a:rPr lang="en-US" sz="3000" dirty="0">
                <a:solidFill>
                  <a:srgbClr val="FFFF00"/>
                </a:solidFill>
              </a:rPr>
              <a:t>(Acts 8:36)</a:t>
            </a:r>
          </a:p>
          <a:p>
            <a:pPr marL="514350" indent="-514350">
              <a:buFont typeface="+mj-lt"/>
              <a:buAutoNum type="arabicPeriod" startAt="5"/>
            </a:pPr>
            <a:endParaRPr lang="en-US" sz="30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US" sz="3000" dirty="0">
                <a:solidFill>
                  <a:schemeClr val="bg1"/>
                </a:solidFill>
              </a:rPr>
              <a:t>Why are you persecuting me? </a:t>
            </a:r>
            <a:r>
              <a:rPr lang="en-US" sz="3000" dirty="0">
                <a:solidFill>
                  <a:srgbClr val="FFFF00"/>
                </a:solidFill>
              </a:rPr>
              <a:t>(Acts 9:4)</a:t>
            </a:r>
          </a:p>
          <a:p>
            <a:pPr marL="342900" indent="-342900">
              <a:buFont typeface="+mj-lt"/>
              <a:buAutoNum type="arabicPeriod" startAt="5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917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7"/>
            </a:pPr>
            <a:r>
              <a:rPr lang="en-US" sz="2800" dirty="0">
                <a:solidFill>
                  <a:schemeClr val="bg1"/>
                </a:solidFill>
              </a:rPr>
              <a:t>Why are you persecuting me? </a:t>
            </a:r>
            <a:r>
              <a:rPr lang="en-US" sz="2800" dirty="0">
                <a:solidFill>
                  <a:srgbClr val="FFFF00"/>
                </a:solidFill>
              </a:rPr>
              <a:t>(Acts 9:4)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Saul persecuting the church (7:58; 8:1-3; 9:1)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On the road to Damascus to persecute (9:2)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Lord appeared to Saul and asked question (v. 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he was doing to the </a:t>
            </a:r>
            <a:r>
              <a:rPr lang="en-US" sz="2400" i="1" u="sng" dirty="0"/>
              <a:t>church</a:t>
            </a:r>
            <a:r>
              <a:rPr lang="en-US" sz="2400" i="1" dirty="0"/>
              <a:t> he was doing to </a:t>
            </a:r>
            <a:r>
              <a:rPr lang="en-US" sz="2400" i="1" u="sng" dirty="0"/>
              <a:t>Christ</a:t>
            </a:r>
          </a:p>
        </p:txBody>
      </p:sp>
    </p:spTree>
    <p:extLst>
      <p:ext uri="{BB962C8B-B14F-4D97-AF65-F5344CB8AC3E}">
        <p14:creationId xmlns:p14="http://schemas.microsoft.com/office/powerpoint/2010/main" val="42138502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7"/>
            </a:pPr>
            <a:r>
              <a:rPr lang="en-US" sz="2800" dirty="0">
                <a:solidFill>
                  <a:schemeClr val="bg1"/>
                </a:solidFill>
              </a:rPr>
              <a:t>Why are you persecuting me? </a:t>
            </a:r>
            <a:r>
              <a:rPr lang="en-US" sz="2800" dirty="0">
                <a:solidFill>
                  <a:srgbClr val="FFFF00"/>
                </a:solidFill>
              </a:rPr>
              <a:t>(Acts 9:4)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Asked “Who are you Lord?”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Didn’t fully realize (at this point) who the Lord was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Came to realize who the Lord is and that what he was doing to the Lord’s people, he was doing to the Lord</a:t>
            </a:r>
          </a:p>
        </p:txBody>
      </p:sp>
    </p:spTree>
    <p:extLst>
      <p:ext uri="{BB962C8B-B14F-4D97-AF65-F5344CB8AC3E}">
        <p14:creationId xmlns:p14="http://schemas.microsoft.com/office/powerpoint/2010/main" val="27900117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7"/>
            </a:pPr>
            <a:r>
              <a:rPr lang="en-US" sz="2800" dirty="0">
                <a:solidFill>
                  <a:schemeClr val="bg1"/>
                </a:solidFill>
              </a:rPr>
              <a:t>Why are you persecuting me? </a:t>
            </a:r>
            <a:r>
              <a:rPr lang="en-US" sz="2800" dirty="0">
                <a:solidFill>
                  <a:srgbClr val="FFFF00"/>
                </a:solidFill>
              </a:rPr>
              <a:t>(Acts 9:4)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we do to God’s people, we do to the Lord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Good question: Why do you: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Criticize me?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Ignore me?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Run we down to people of the world?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Spend little time with me?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Want to spend more time with the world?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Why do you oppose me?</a:t>
            </a:r>
          </a:p>
        </p:txBody>
      </p:sp>
    </p:spTree>
    <p:extLst>
      <p:ext uri="{BB962C8B-B14F-4D97-AF65-F5344CB8AC3E}">
        <p14:creationId xmlns:p14="http://schemas.microsoft.com/office/powerpoint/2010/main" val="14869515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148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en-US" sz="3000" dirty="0">
                <a:solidFill>
                  <a:schemeClr val="bg1"/>
                </a:solidFill>
              </a:rPr>
              <a:t>What do you want me to do? </a:t>
            </a:r>
            <a:r>
              <a:rPr lang="en-US" sz="3000" dirty="0">
                <a:solidFill>
                  <a:srgbClr val="FFFF00"/>
                </a:solidFill>
              </a:rPr>
              <a:t>(Acts 9:6)</a:t>
            </a:r>
          </a:p>
          <a:p>
            <a:pPr marL="342900" indent="-342900">
              <a:buFont typeface="+mj-lt"/>
              <a:buAutoNum type="arabicPeriod" startAt="8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2966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8"/>
            </a:pPr>
            <a:r>
              <a:rPr lang="en-US" sz="2800" dirty="0">
                <a:solidFill>
                  <a:schemeClr val="bg1"/>
                </a:solidFill>
              </a:rPr>
              <a:t>What do you want me to do? </a:t>
            </a:r>
            <a:r>
              <a:rPr lang="en-US" sz="2800" dirty="0">
                <a:solidFill>
                  <a:srgbClr val="FFFF00"/>
                </a:solidFill>
              </a:rPr>
              <a:t>(Acts 9:6)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Lord appeared to Saul (9:1-9)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Saul asked, “Who are you Lord?”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Lord answered: “I am Jesus”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Saul asked question (v. 6)</a:t>
            </a:r>
          </a:p>
        </p:txBody>
      </p:sp>
    </p:spTree>
    <p:extLst>
      <p:ext uri="{BB962C8B-B14F-4D97-AF65-F5344CB8AC3E}">
        <p14:creationId xmlns:p14="http://schemas.microsoft.com/office/powerpoint/2010/main" val="3846143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8"/>
            </a:pPr>
            <a:r>
              <a:rPr lang="en-US" sz="2800" dirty="0">
                <a:solidFill>
                  <a:schemeClr val="bg1"/>
                </a:solidFill>
              </a:rPr>
              <a:t>What do you want me to do? </a:t>
            </a:r>
            <a:r>
              <a:rPr lang="en-US" sz="2800" dirty="0">
                <a:solidFill>
                  <a:srgbClr val="FFFF00"/>
                </a:solidFill>
              </a:rPr>
              <a:t>(Acts 9:6)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 into the city and will be told what do to (v.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Ananias told him to arise and be baptized (Acts 22:16)</a:t>
            </a:r>
          </a:p>
        </p:txBody>
      </p:sp>
    </p:spTree>
    <p:extLst>
      <p:ext uri="{BB962C8B-B14F-4D97-AF65-F5344CB8AC3E}">
        <p14:creationId xmlns:p14="http://schemas.microsoft.com/office/powerpoint/2010/main" val="11439996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8"/>
            </a:pPr>
            <a:r>
              <a:rPr lang="en-US" sz="2800" dirty="0">
                <a:solidFill>
                  <a:schemeClr val="bg1"/>
                </a:solidFill>
              </a:rPr>
              <a:t>What do you want me to do? </a:t>
            </a:r>
            <a:r>
              <a:rPr lang="en-US" sz="2800" dirty="0">
                <a:solidFill>
                  <a:srgbClr val="FFFF00"/>
                </a:solidFill>
              </a:rPr>
              <a:t>(Acts 9:6)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Ought to be asking what the Lord want us to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Answer to the question found in the word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do you want me to do: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To be saved?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To build my faith?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To worship?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For my family?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For my neighbor? Lost?</a:t>
            </a:r>
          </a:p>
        </p:txBody>
      </p:sp>
    </p:spTree>
    <p:extLst>
      <p:ext uri="{BB962C8B-B14F-4D97-AF65-F5344CB8AC3E}">
        <p14:creationId xmlns:p14="http://schemas.microsoft.com/office/powerpoint/2010/main" val="42230790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148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en-US" sz="3000" dirty="0">
                <a:solidFill>
                  <a:schemeClr val="bg1"/>
                </a:solidFill>
              </a:rPr>
              <a:t>What do you want me to do? </a:t>
            </a:r>
            <a:r>
              <a:rPr lang="en-US" sz="3000" dirty="0">
                <a:solidFill>
                  <a:srgbClr val="FFFF00"/>
                </a:solidFill>
              </a:rPr>
              <a:t>(Acts 9:6)</a:t>
            </a:r>
          </a:p>
          <a:p>
            <a:pPr marL="514350" indent="-514350">
              <a:buFont typeface="+mj-lt"/>
              <a:buAutoNum type="arabicPeriod" startAt="8"/>
            </a:pPr>
            <a:endParaRPr lang="en-US" sz="30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8"/>
            </a:pPr>
            <a:r>
              <a:rPr lang="en-US" sz="3000" dirty="0">
                <a:solidFill>
                  <a:schemeClr val="bg1"/>
                </a:solidFill>
              </a:rPr>
              <a:t>Into what were you baptized? </a:t>
            </a:r>
            <a:r>
              <a:rPr lang="en-US" sz="3000" dirty="0">
                <a:solidFill>
                  <a:srgbClr val="FFFF00"/>
                </a:solidFill>
              </a:rPr>
              <a:t>(Acts 19:3)</a:t>
            </a:r>
          </a:p>
          <a:p>
            <a:pPr marL="342900" indent="-342900">
              <a:buFont typeface="+mj-lt"/>
              <a:buAutoNum type="arabicPeriod" startAt="8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353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9"/>
            </a:pPr>
            <a:r>
              <a:rPr lang="en-US" sz="2800" dirty="0">
                <a:solidFill>
                  <a:schemeClr val="bg1"/>
                </a:solidFill>
              </a:rPr>
              <a:t>Into what were you baptized? </a:t>
            </a:r>
            <a:r>
              <a:rPr lang="en-US" sz="2800" dirty="0">
                <a:solidFill>
                  <a:srgbClr val="FFFF00"/>
                </a:solidFill>
              </a:rPr>
              <a:t>(Acts 19:3)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On 3</a:t>
            </a:r>
            <a:r>
              <a:rPr lang="en-US" sz="2400" i="1" baseline="30000" dirty="0"/>
              <a:t>rd</a:t>
            </a:r>
            <a:r>
              <a:rPr lang="en-US" sz="2400" i="1" dirty="0"/>
              <a:t> Journey Paul came to Ephesus (1)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Asked disciples if have received Spirit (v.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Disciples didn’t know anything about it (v.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Question (v. 3)</a:t>
            </a:r>
          </a:p>
        </p:txBody>
      </p:sp>
    </p:spTree>
    <p:extLst>
      <p:ext uri="{BB962C8B-B14F-4D97-AF65-F5344CB8AC3E}">
        <p14:creationId xmlns:p14="http://schemas.microsoft.com/office/powerpoint/2010/main" val="3831851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9"/>
            </a:pPr>
            <a:r>
              <a:rPr lang="en-US" sz="2800" dirty="0">
                <a:solidFill>
                  <a:schemeClr val="bg1"/>
                </a:solidFill>
              </a:rPr>
              <a:t>Into what were you baptized? </a:t>
            </a:r>
            <a:r>
              <a:rPr lang="en-US" sz="2800" dirty="0">
                <a:solidFill>
                  <a:srgbClr val="FFFF00"/>
                </a:solidFill>
              </a:rPr>
              <a:t>(Acts 19:3)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John’s baptism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Baptism of John was not the same as baptism of great commission (v. 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Baptized in the name of Jesus (v. 5)</a:t>
            </a:r>
          </a:p>
        </p:txBody>
      </p:sp>
    </p:spTree>
    <p:extLst>
      <p:ext uri="{BB962C8B-B14F-4D97-AF65-F5344CB8AC3E}">
        <p14:creationId xmlns:p14="http://schemas.microsoft.com/office/powerpoint/2010/main" val="29066493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9"/>
            </a:pPr>
            <a:r>
              <a:rPr lang="en-US" sz="2800" dirty="0">
                <a:solidFill>
                  <a:schemeClr val="bg1"/>
                </a:solidFill>
              </a:rPr>
              <a:t>Into what were you baptized? </a:t>
            </a:r>
            <a:r>
              <a:rPr lang="en-US" sz="2800" dirty="0">
                <a:solidFill>
                  <a:srgbClr val="FFFF00"/>
                </a:solidFill>
              </a:rPr>
              <a:t>(Acts 19:3)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All baptisms are not the same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Some think if baptism is essential then if have been “baptized” in any way – should be fine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Baptism must have the right elements</a:t>
            </a:r>
          </a:p>
        </p:txBody>
      </p:sp>
    </p:spTree>
    <p:extLst>
      <p:ext uri="{BB962C8B-B14F-4D97-AF65-F5344CB8AC3E}">
        <p14:creationId xmlns:p14="http://schemas.microsoft.com/office/powerpoint/2010/main" val="2500007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42929" y="267060"/>
            <a:ext cx="3391953" cy="1154053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believer / repents</a:t>
            </a:r>
          </a:p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16:16; Acts 2:38)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2929" y="1590752"/>
            <a:ext cx="3399151" cy="1154053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immersion / burial</a:t>
            </a:r>
          </a:p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(Rom. 6:3-4; Col. 2:12)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2930" y="2927571"/>
            <a:ext cx="3399150" cy="1154053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Authority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</a:t>
            </a:r>
          </a:p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2:38; 19:5)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2928" y="4260317"/>
            <a:ext cx="3391953" cy="1070500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saved / remission</a:t>
            </a:r>
          </a:p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16:16; Acts 2:38)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2448" y="5494756"/>
            <a:ext cx="3391953" cy="1038276"/>
          </a:xfrm>
          <a:prstGeom prst="roundRect">
            <a:avLst>
              <a:gd name="adj" fmla="val 20635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one body</a:t>
            </a:r>
          </a:p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12:13)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59922" y="293354"/>
            <a:ext cx="3391952" cy="1154053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unbeliever / infant</a:t>
            </a: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91760" y="1603243"/>
            <a:ext cx="3360113" cy="1154053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sprinkle / pour</a:t>
            </a: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77803" y="2968211"/>
            <a:ext cx="3274069" cy="1113413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Authority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Pope / church vote</a:t>
            </a: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277803" y="4292540"/>
            <a:ext cx="3274068" cy="1038277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saved / outward sign</a:t>
            </a: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277802" y="5494755"/>
            <a:ext cx="3274067" cy="1038277"/>
          </a:xfrm>
          <a:prstGeom prst="roundRect">
            <a:avLst>
              <a:gd name="adj" fmla="val 2063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Direction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a denomination</a:t>
            </a:r>
          </a:p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4074300" y="725652"/>
            <a:ext cx="995399" cy="289456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0" name="Left-Right Arrow 19"/>
          <p:cNvSpPr/>
          <p:nvPr/>
        </p:nvSpPr>
        <p:spPr>
          <a:xfrm>
            <a:off x="4112242" y="2027040"/>
            <a:ext cx="995399" cy="289456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Left-Right Arrow 20"/>
          <p:cNvSpPr/>
          <p:nvPr/>
        </p:nvSpPr>
        <p:spPr>
          <a:xfrm>
            <a:off x="4112241" y="3368446"/>
            <a:ext cx="995399" cy="289456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2" name="Left-Right Arrow 21"/>
          <p:cNvSpPr/>
          <p:nvPr/>
        </p:nvSpPr>
        <p:spPr>
          <a:xfrm>
            <a:off x="4164523" y="4690739"/>
            <a:ext cx="995399" cy="289456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3" name="Left-Right Arrow 22"/>
          <p:cNvSpPr/>
          <p:nvPr/>
        </p:nvSpPr>
        <p:spPr>
          <a:xfrm>
            <a:off x="4112242" y="5847644"/>
            <a:ext cx="995399" cy="289456"/>
          </a:xfrm>
          <a:prstGeom prst="left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166834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31E07C-A9D7-405A-8B9B-26255E9C775B}"/>
              </a:ext>
            </a:extLst>
          </p:cNvPr>
          <p:cNvSpPr/>
          <p:nvPr/>
        </p:nvSpPr>
        <p:spPr>
          <a:xfrm>
            <a:off x="640080" y="314960"/>
            <a:ext cx="7863840" cy="13004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 startAt="9"/>
            </a:pPr>
            <a:r>
              <a:rPr lang="en-US" sz="2800" dirty="0">
                <a:solidFill>
                  <a:schemeClr val="bg1"/>
                </a:solidFill>
              </a:rPr>
              <a:t>Into what were you baptized? </a:t>
            </a:r>
            <a:r>
              <a:rPr lang="en-US" sz="2800" dirty="0">
                <a:solidFill>
                  <a:srgbClr val="FFFF00"/>
                </a:solidFill>
              </a:rPr>
              <a:t>(Acts 19:3)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21A5-72DA-4B59-8E78-C4A9B80D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1698">
            <a:off x="7500620" y="-7874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13AEAA-FF7C-49DB-B733-E41A3C17C184}"/>
              </a:ext>
            </a:extLst>
          </p:cNvPr>
          <p:cNvSpPr txBox="1"/>
          <p:nvPr/>
        </p:nvSpPr>
        <p:spPr>
          <a:xfrm>
            <a:off x="508000" y="2519680"/>
            <a:ext cx="8331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Answer: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Application: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All baptisms are not the same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Into what were you baptized?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A denomination?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Christ?  For Remission of sins? Why continue in sin (Rom. 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Salvation? Why talk like those not baptized are saved?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/>
              <a:t>Being a Christian? Why talk like there are good Christian people who are not members of the church?</a:t>
            </a:r>
          </a:p>
        </p:txBody>
      </p:sp>
    </p:spTree>
    <p:extLst>
      <p:ext uri="{BB962C8B-B14F-4D97-AF65-F5344CB8AC3E}">
        <p14:creationId xmlns:p14="http://schemas.microsoft.com/office/powerpoint/2010/main" val="2274955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376253" y="629920"/>
            <a:ext cx="6391493" cy="52091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50" normalizeH="0" baseline="0" noProof="0" dirty="0">
                <a:ln w="0"/>
                <a:solidFill>
                  <a:srgbClr val="ED7D31">
                    <a:lumMod val="40000"/>
                    <a:lumOff val="6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Questions</a:t>
            </a:r>
          </a:p>
          <a:p>
            <a:pPr marL="0" marR="0" lvl="0" indent="0" algn="ctr" defTabSz="457200" rtl="0" eaLnBrk="1" fontAlgn="auto" latinLnBrk="0" hangingPunct="1">
              <a:lnSpc>
                <a:spcPts val="1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50" normalizeH="0" baseline="0" noProof="0" dirty="0">
                <a:ln w="0"/>
                <a:solidFill>
                  <a:srgbClr val="ED7D31">
                    <a:lumMod val="40000"/>
                    <a:lumOff val="6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In</a:t>
            </a:r>
          </a:p>
          <a:p>
            <a:pPr marL="0" marR="0" lvl="0" indent="0" algn="ctr" defTabSz="457200" rtl="0" eaLnBrk="1" fontAlgn="auto" latinLnBrk="0" hangingPunct="1">
              <a:lnSpc>
                <a:spcPts val="1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50" normalizeH="0" baseline="0" noProof="0" dirty="0">
                <a:ln w="0"/>
                <a:solidFill>
                  <a:srgbClr val="ED7D31">
                    <a:lumMod val="40000"/>
                    <a:lumOff val="6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53681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50" normalizeH="0" baseline="0" noProof="0" dirty="0">
                <a:ln w="0"/>
                <a:solidFill>
                  <a:srgbClr val="ED7D31">
                    <a:lumMod val="40000"/>
                    <a:lumOff val="6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Questions in 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07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Whatever could this mean?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(Acts 2:12)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shall we do?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(Acts 2:37)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power or by what name have you done this?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(Acts 4:7)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has Satan filled your heart…? Why have you conceived this thing…?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(Acts 5:3, 4)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3185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50" normalizeH="0" baseline="0" noProof="0" dirty="0">
                <a:ln w="0"/>
                <a:solidFill>
                  <a:srgbClr val="ED7D31">
                    <a:lumMod val="40000"/>
                    <a:lumOff val="6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Questions in 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1483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you understand what you are reading?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(Acts 8:30)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hinders me from being baptized?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(Acts 8:36)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are you persecuting me?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(Acts 9:4)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2171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6E2B19-AF0E-4554-93FF-3678E864392C}"/>
              </a:ext>
            </a:extLst>
          </p:cNvPr>
          <p:cNvSpPr/>
          <p:nvPr/>
        </p:nvSpPr>
        <p:spPr>
          <a:xfrm>
            <a:off x="1046839" y="524353"/>
            <a:ext cx="7050328" cy="9580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Questions in</a:t>
            </a:r>
            <a:r>
              <a:rPr lang="en-US" sz="7200" b="1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 </a:t>
            </a:r>
            <a:r>
              <a:rPr lang="en-US" sz="72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badi" panose="020B0604020104020204" pitchFamily="34" charset="0"/>
              </a:rPr>
              <a:t>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825504-D7C1-4642-A657-845E6D572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94">
            <a:off x="7327900" y="5224780"/>
            <a:ext cx="1531620" cy="153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39583-71A7-43D5-AA4D-F7193FC06582}"/>
              </a:ext>
            </a:extLst>
          </p:cNvPr>
          <p:cNvSpPr txBox="1"/>
          <p:nvPr/>
        </p:nvSpPr>
        <p:spPr>
          <a:xfrm>
            <a:off x="568960" y="2041928"/>
            <a:ext cx="8148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en-US" sz="3000" dirty="0">
                <a:solidFill>
                  <a:schemeClr val="bg1"/>
                </a:solidFill>
              </a:rPr>
              <a:t>What do you want me to do? </a:t>
            </a:r>
            <a:r>
              <a:rPr lang="en-US" sz="3000" dirty="0">
                <a:solidFill>
                  <a:srgbClr val="FFFF00"/>
                </a:solidFill>
              </a:rPr>
              <a:t>(Acts 9:6)</a:t>
            </a:r>
          </a:p>
          <a:p>
            <a:pPr marL="514350" indent="-514350">
              <a:buFont typeface="+mj-lt"/>
              <a:buAutoNum type="arabicPeriod" startAt="8"/>
            </a:pPr>
            <a:endParaRPr lang="en-US" sz="30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 startAt="8"/>
            </a:pPr>
            <a:r>
              <a:rPr lang="en-US" sz="3000" dirty="0">
                <a:solidFill>
                  <a:schemeClr val="bg1"/>
                </a:solidFill>
              </a:rPr>
              <a:t>Into what were you baptized? </a:t>
            </a:r>
            <a:r>
              <a:rPr lang="en-US" sz="3000" dirty="0">
                <a:solidFill>
                  <a:srgbClr val="FFFF00"/>
                </a:solidFill>
              </a:rPr>
              <a:t>(Acts 19:3)</a:t>
            </a:r>
          </a:p>
          <a:p>
            <a:pPr marL="342900" indent="-342900">
              <a:buFont typeface="+mj-lt"/>
              <a:buAutoNum type="arabicPeriod" startAt="8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050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5877</TotalTime>
  <Words>2104</Words>
  <Application>Microsoft Office PowerPoint</Application>
  <PresentationFormat>On-screen Show (4:3)</PresentationFormat>
  <Paragraphs>304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Wingdings</vt:lpstr>
      <vt:lpstr>Arial</vt:lpstr>
      <vt:lpstr>Abadi</vt:lpstr>
      <vt:lpstr>Calibri Light</vt:lpstr>
      <vt:lpstr>Calibri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33</cp:revision>
  <cp:lastPrinted>2021-09-12T03:34:32Z</cp:lastPrinted>
  <dcterms:created xsi:type="dcterms:W3CDTF">2021-08-13T16:54:43Z</dcterms:created>
  <dcterms:modified xsi:type="dcterms:W3CDTF">2021-09-19T12:48:45Z</dcterms:modified>
</cp:coreProperties>
</file>