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uFillTx/>
        <a:latin typeface="+mn-lt"/>
        <a:ea typeface="+mn-ea"/>
        <a:cs typeface="+mn-cs"/>
        <a:sym typeface="Helvetica Neue Light"/>
      </a:defRPr>
    </a:lvl1pPr>
    <a:lvl2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uFillTx/>
        <a:latin typeface="+mn-lt"/>
        <a:ea typeface="+mn-ea"/>
        <a:cs typeface="+mn-cs"/>
        <a:sym typeface="Helvetica Neue Light"/>
      </a:defRPr>
    </a:lvl2pPr>
    <a:lvl3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uFillTx/>
        <a:latin typeface="+mn-lt"/>
        <a:ea typeface="+mn-ea"/>
        <a:cs typeface="+mn-cs"/>
        <a:sym typeface="Helvetica Neue Light"/>
      </a:defRPr>
    </a:lvl3pPr>
    <a:lvl4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uFillTx/>
        <a:latin typeface="+mn-lt"/>
        <a:ea typeface="+mn-ea"/>
        <a:cs typeface="+mn-cs"/>
        <a:sym typeface="Helvetica Neue Light"/>
      </a:defRPr>
    </a:lvl4pPr>
    <a:lvl5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uFillTx/>
        <a:latin typeface="+mn-lt"/>
        <a:ea typeface="+mn-ea"/>
        <a:cs typeface="+mn-cs"/>
        <a:sym typeface="Helvetica Neue Light"/>
      </a:defRPr>
    </a:lvl5pPr>
    <a:lvl6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uFillTx/>
        <a:latin typeface="+mn-lt"/>
        <a:ea typeface="+mn-ea"/>
        <a:cs typeface="+mn-cs"/>
        <a:sym typeface="Helvetica Neue Light"/>
      </a:defRPr>
    </a:lvl6pPr>
    <a:lvl7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uFillTx/>
        <a:latin typeface="+mn-lt"/>
        <a:ea typeface="+mn-ea"/>
        <a:cs typeface="+mn-cs"/>
        <a:sym typeface="Helvetica Neue Light"/>
      </a:defRPr>
    </a:lvl7pPr>
    <a:lvl8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uFillTx/>
        <a:latin typeface="+mn-lt"/>
        <a:ea typeface="+mn-ea"/>
        <a:cs typeface="+mn-cs"/>
        <a:sym typeface="Helvetica Neue Light"/>
      </a:defRPr>
    </a:lvl8pPr>
    <a:lvl9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8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uFillTx/>
        <a:latin typeface="+mn-lt"/>
        <a:ea typeface="+mn-ea"/>
        <a:cs typeface="+mn-cs"/>
        <a:sym typeface="Helvetica Neue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676164">
              <a:alpha val="3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0" cap="flat">
              <a:noFill/>
              <a:miter lim="400000"/>
            </a:ln>
          </a:left>
          <a:righ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V>
        </a:tcBdr>
        <a:fill>
          <a:solidFill>
            <a:srgbClr val="0071EB">
              <a:alpha val="6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V>
        </a:tcBdr>
        <a:fill>
          <a:solidFill>
            <a:srgbClr val="0071EB">
              <a:alpha val="6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V>
        </a:tcBdr>
        <a:fill>
          <a:solidFill>
            <a:srgbClr val="0071EB">
              <a:alpha val="60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V>
        </a:tcBdr>
        <a:fill>
          <a:solidFill>
            <a:srgbClr val="676163">
              <a:alpha val="36000"/>
            </a:srgbClr>
          </a:solidFill>
        </a:fill>
      </a:tcStyle>
    </a:wholeTbl>
    <a:band2H>
      <a:tcTxStyle b="def" i="def"/>
      <a:tcStyle>
        <a:tcBdr/>
        <a:fill>
          <a:solidFill>
            <a:srgbClr val="676163">
              <a:alpha val="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0" cap="flat">
              <a:noFill/>
              <a:miter lim="400000"/>
            </a:ln>
          </a:left>
          <a:righ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97EB">
              <a:alpha val="75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97EB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94908F">
              <a:alpha val="64999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676164">
              <a:alpha val="36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71E00">
              <a:alpha val="8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2800">
              <a:alpha val="80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676164">
              <a:alpha val="36000"/>
            </a:srgbClr>
          </a:solidFill>
        </a:fill>
      </a:tcStyle>
    </a:wholeTbl>
    <a:band2H>
      <a:tcTxStyle b="def" i="def"/>
      <a:tcStyle>
        <a:tcBdr/>
        <a:fill>
          <a:solidFill>
            <a:srgbClr val="676163">
              <a:alpha val="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B400">
              <a:alpha val="90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B400">
              <a:alpha val="90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676164">
              <a:alpha val="3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76164">
              <a:alpha val="36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27D7D">
              <a:alpha val="64999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27D7D">
              <a:alpha val="64999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676164">
              <a:alpha val="3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A0A4A8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676164">
              <a:alpha val="36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A0A4A8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676164">
              <a:alpha val="36000"/>
            </a:srgb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6" name="Shape 11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4244578" y="1785937"/>
            <a:ext cx="15894844" cy="4929188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4244578" y="6840140"/>
            <a:ext cx="15894844" cy="2214564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5800">
                <a:solidFill>
                  <a:srgbClr val="73BFFF"/>
                </a:solidFill>
              </a:defRPr>
            </a:lvl1pPr>
            <a:lvl2pPr marL="0" indent="0">
              <a:spcBef>
                <a:spcPts val="0"/>
              </a:spcBef>
              <a:buSzTx/>
              <a:buNone/>
              <a:defRPr sz="5800">
                <a:solidFill>
                  <a:srgbClr val="73BFFF"/>
                </a:solidFill>
              </a:defRPr>
            </a:lvl2pPr>
            <a:lvl3pPr marL="0" indent="0">
              <a:spcBef>
                <a:spcPts val="0"/>
              </a:spcBef>
              <a:buSzTx/>
              <a:buNone/>
              <a:defRPr sz="5800">
                <a:solidFill>
                  <a:srgbClr val="73BFFF"/>
                </a:solidFill>
              </a:defRPr>
            </a:lvl3pPr>
            <a:lvl4pPr marL="0" indent="0">
              <a:spcBef>
                <a:spcPts val="0"/>
              </a:spcBef>
              <a:buSzTx/>
              <a:buNone/>
              <a:defRPr sz="5800">
                <a:solidFill>
                  <a:srgbClr val="73BFFF"/>
                </a:solidFill>
              </a:defRPr>
            </a:lvl4pPr>
            <a:lvl5pPr marL="0" indent="0">
              <a:spcBef>
                <a:spcPts val="0"/>
              </a:spcBef>
              <a:buSzTx/>
              <a:buNone/>
              <a:defRPr sz="5800">
                <a:solidFill>
                  <a:srgbClr val="73B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21"/>
          </p:nvPr>
        </p:nvSpPr>
        <p:spPr>
          <a:xfrm>
            <a:off x="4137421" y="908807"/>
            <a:ext cx="16055579" cy="1203611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4155281" y="9572625"/>
            <a:ext cx="16073438" cy="17145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4155281" y="5143500"/>
            <a:ext cx="16073438" cy="3429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143070716_1012x1350.jpeg"/>
          <p:cNvSpPr/>
          <p:nvPr>
            <p:ph type="pic" sz="half" idx="21"/>
          </p:nvPr>
        </p:nvSpPr>
        <p:spPr>
          <a:xfrm>
            <a:off x="12906375" y="1768078"/>
            <a:ext cx="7604337" cy="10144126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8" name="Title Text"/>
          <p:cNvSpPr txBox="1"/>
          <p:nvPr>
            <p:ph type="title"/>
          </p:nvPr>
        </p:nvSpPr>
        <p:spPr>
          <a:xfrm>
            <a:off x="4155281" y="1946671"/>
            <a:ext cx="7929563" cy="4929189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quarter" idx="1"/>
          </p:nvPr>
        </p:nvSpPr>
        <p:spPr>
          <a:xfrm>
            <a:off x="4155281" y="6858000"/>
            <a:ext cx="7929563" cy="528637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5800">
                <a:solidFill>
                  <a:srgbClr val="73BFFF"/>
                </a:solidFill>
              </a:defRPr>
            </a:lvl1pPr>
            <a:lvl2pPr marL="0" indent="0">
              <a:spcBef>
                <a:spcPts val="0"/>
              </a:spcBef>
              <a:buSzTx/>
              <a:buNone/>
              <a:defRPr sz="5800">
                <a:solidFill>
                  <a:srgbClr val="73BFFF"/>
                </a:solidFill>
              </a:defRPr>
            </a:lvl2pPr>
            <a:lvl3pPr marL="0" indent="0">
              <a:spcBef>
                <a:spcPts val="0"/>
              </a:spcBef>
              <a:buSzTx/>
              <a:buNone/>
              <a:defRPr sz="5800">
                <a:solidFill>
                  <a:srgbClr val="73BFFF"/>
                </a:solidFill>
              </a:defRPr>
            </a:lvl3pPr>
            <a:lvl4pPr marL="0" indent="0">
              <a:spcBef>
                <a:spcPts val="0"/>
              </a:spcBef>
              <a:buSzTx/>
              <a:buNone/>
              <a:defRPr sz="5800">
                <a:solidFill>
                  <a:srgbClr val="73BFFF"/>
                </a:solidFill>
              </a:defRPr>
            </a:lvl4pPr>
            <a:lvl5pPr marL="0" indent="0">
              <a:spcBef>
                <a:spcPts val="0"/>
              </a:spcBef>
              <a:buSzTx/>
              <a:buNone/>
              <a:defRPr sz="5800">
                <a:solidFill>
                  <a:srgbClr val="73B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6" name="Body Level One…"/>
          <p:cNvSpPr txBox="1"/>
          <p:nvPr>
            <p:ph type="body" sz="half" idx="1"/>
          </p:nvPr>
        </p:nvSpPr>
        <p:spPr>
          <a:xfrm>
            <a:off x="4155281" y="3893343"/>
            <a:ext cx="16073438" cy="803672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143070716_1012x1350.jpeg"/>
          <p:cNvSpPr/>
          <p:nvPr>
            <p:ph type="pic" sz="quarter" idx="21"/>
          </p:nvPr>
        </p:nvSpPr>
        <p:spPr>
          <a:xfrm>
            <a:off x="13192125" y="3196828"/>
            <a:ext cx="7054454" cy="9410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6" name="Body Level One…"/>
          <p:cNvSpPr txBox="1"/>
          <p:nvPr>
            <p:ph type="body" sz="quarter" idx="1"/>
          </p:nvPr>
        </p:nvSpPr>
        <p:spPr>
          <a:xfrm>
            <a:off x="4155281" y="3893343"/>
            <a:ext cx="7625954" cy="803672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143070718_1000x750.jpeg"/>
          <p:cNvSpPr/>
          <p:nvPr>
            <p:ph type="pic" sz="quarter" idx="21"/>
          </p:nvPr>
        </p:nvSpPr>
        <p:spPr>
          <a:xfrm>
            <a:off x="12622804" y="7171873"/>
            <a:ext cx="7552528" cy="5664396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3" name="143070724_2880x2159.jpeg"/>
          <p:cNvSpPr/>
          <p:nvPr>
            <p:ph type="pic" sz="quarter" idx="22"/>
          </p:nvPr>
        </p:nvSpPr>
        <p:spPr>
          <a:xfrm>
            <a:off x="12692062" y="1357312"/>
            <a:ext cx="7479498" cy="5607027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143070716_1012x1350.jpeg"/>
          <p:cNvSpPr/>
          <p:nvPr>
            <p:ph type="pic" sz="half" idx="23"/>
          </p:nvPr>
        </p:nvSpPr>
        <p:spPr>
          <a:xfrm>
            <a:off x="4673203" y="1750218"/>
            <a:ext cx="7604292" cy="10144125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xfrm>
            <a:off x="20704193" y="13099991"/>
            <a:ext cx="409779" cy="428346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–Johnny Appleseed"/>
          <p:cNvSpPr txBox="1"/>
          <p:nvPr>
            <p:ph type="body" sz="quarter" idx="21"/>
          </p:nvPr>
        </p:nvSpPr>
        <p:spPr>
          <a:xfrm>
            <a:off x="4833937" y="8947546"/>
            <a:ext cx="14716126" cy="6477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>
                <a:solidFill>
                  <a:srgbClr val="73BFFF"/>
                </a:solidFill>
                <a:effectLst>
                  <a:outerShdw sx="100000" sy="100000" kx="0" ky="0" algn="b" rotWithShape="0" blurRad="38100" dist="36285" dir="2700000">
                    <a:srgbClr val="000000">
                      <a:alpha val="48000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93" name="“Type a quote here.”"/>
          <p:cNvSpPr txBox="1"/>
          <p:nvPr>
            <p:ph type="body" sz="quarter" idx="22"/>
          </p:nvPr>
        </p:nvSpPr>
        <p:spPr>
          <a:xfrm>
            <a:off x="4833937" y="5998964"/>
            <a:ext cx="14716126" cy="9144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>
                <a:effectLst>
                  <a:outerShdw sx="100000" sy="100000" kx="0" ky="0" algn="b" rotWithShape="0" blurRad="38100" dist="54428" dir="2700000">
                    <a:srgbClr val="000000">
                      <a:alpha val="48000"/>
                    </a:srgbClr>
                  </a:outerShdw>
                </a:effectLst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143070724_2880x2159.jpeg"/>
          <p:cNvSpPr/>
          <p:nvPr>
            <p:ph type="pic" idx="21"/>
          </p:nvPr>
        </p:nvSpPr>
        <p:spPr>
          <a:xfrm>
            <a:off x="3048000" y="0"/>
            <a:ext cx="18296470" cy="1371600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/>
          <p:nvPr>
            <p:ph type="body" idx="1"/>
          </p:nvPr>
        </p:nvSpPr>
        <p:spPr>
          <a:xfrm>
            <a:off x="4155281" y="1928812"/>
            <a:ext cx="16073438" cy="9858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Title Text"/>
          <p:cNvSpPr txBox="1"/>
          <p:nvPr>
            <p:ph type="title"/>
          </p:nvPr>
        </p:nvSpPr>
        <p:spPr>
          <a:xfrm>
            <a:off x="4155281" y="357187"/>
            <a:ext cx="16073438" cy="342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0706050" y="13099991"/>
            <a:ext cx="409779" cy="42834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 anchor="ctr">
            <a:spAutoFit/>
          </a:bodyPr>
          <a:lstStyle>
            <a:lvl1pPr algn="r">
              <a:defRPr b="1" sz="1800">
                <a:solidFill>
                  <a:srgbClr val="FFFFFF">
                    <a:alpha val="70000"/>
                  </a:srgbClr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xmlns:p14="http://schemas.microsoft.com/office/powerpoint/2010/main" spd="med" advClick="1"/>
  <p:txStyles>
    <p:titleStyle>
      <a:lvl1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1pPr>
      <a:lvl2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2pPr>
      <a:lvl3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3pPr>
      <a:lvl4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4pPr>
      <a:lvl5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5pPr>
      <a:lvl6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6pPr>
      <a:lvl7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7pPr>
      <a:lvl8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8pPr>
      <a:lvl9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9pPr>
    </p:titleStyle>
    <p:bodyStyle>
      <a:lvl1pPr marL="617361" marR="0" indent="-617361" algn="l" defTabSz="821531" rtl="0" latinLnBrk="0">
        <a:lnSpc>
          <a:spcPct val="100000"/>
        </a:lnSpc>
        <a:spcBef>
          <a:spcPts val="50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5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1pPr>
      <a:lvl2pPr marL="1061861" marR="0" indent="-617361" algn="l" defTabSz="821531" rtl="0" latinLnBrk="0">
        <a:lnSpc>
          <a:spcPct val="100000"/>
        </a:lnSpc>
        <a:spcBef>
          <a:spcPts val="50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5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2pPr>
      <a:lvl3pPr marL="1506361" marR="0" indent="-617361" algn="l" defTabSz="821531" rtl="0" latinLnBrk="0">
        <a:lnSpc>
          <a:spcPct val="100000"/>
        </a:lnSpc>
        <a:spcBef>
          <a:spcPts val="50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5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3pPr>
      <a:lvl4pPr marL="1950861" marR="0" indent="-617361" algn="l" defTabSz="821531" rtl="0" latinLnBrk="0">
        <a:lnSpc>
          <a:spcPct val="100000"/>
        </a:lnSpc>
        <a:spcBef>
          <a:spcPts val="50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5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4pPr>
      <a:lvl5pPr marL="2395361" marR="0" indent="-617361" algn="l" defTabSz="821531" rtl="0" latinLnBrk="0">
        <a:lnSpc>
          <a:spcPct val="100000"/>
        </a:lnSpc>
        <a:spcBef>
          <a:spcPts val="50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5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5pPr>
      <a:lvl6pPr marL="2839861" marR="0" indent="-617361" algn="l" defTabSz="821531" rtl="0" latinLnBrk="0">
        <a:lnSpc>
          <a:spcPct val="100000"/>
        </a:lnSpc>
        <a:spcBef>
          <a:spcPts val="50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5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6pPr>
      <a:lvl7pPr marL="3284361" marR="0" indent="-617361" algn="l" defTabSz="821531" rtl="0" latinLnBrk="0">
        <a:lnSpc>
          <a:spcPct val="100000"/>
        </a:lnSpc>
        <a:spcBef>
          <a:spcPts val="50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5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7pPr>
      <a:lvl8pPr marL="3728861" marR="0" indent="-617361" algn="l" defTabSz="821531" rtl="0" latinLnBrk="0">
        <a:lnSpc>
          <a:spcPct val="100000"/>
        </a:lnSpc>
        <a:spcBef>
          <a:spcPts val="50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5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8pPr>
      <a:lvl9pPr marL="4173361" marR="0" indent="-617361" algn="l" defTabSz="821531" rtl="0" latinLnBrk="0">
        <a:lnSpc>
          <a:spcPct val="100000"/>
        </a:lnSpc>
        <a:spcBef>
          <a:spcPts val="50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5000" u="none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9pPr>
    </p:bodyStyle>
    <p:otherStyle>
      <a:lvl1pPr marL="0" marR="0" indent="0" algn="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Bible Authority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Bible Authority </a:t>
            </a:r>
          </a:p>
        </p:txBody>
      </p:sp>
      <p:sp>
        <p:nvSpPr>
          <p:cNvPr id="120" name="Double-tap to edit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Bible Author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Bible Authority </a:t>
            </a:r>
          </a:p>
        </p:txBody>
      </p:sp>
      <p:sp>
        <p:nvSpPr>
          <p:cNvPr id="123" name="I. True Source of Authority: Jesus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 anchor="t"/>
          <a:lstStyle>
            <a:lvl1pPr marL="0" indent="0">
              <a:buSzTx/>
              <a:buNone/>
            </a:lvl1pPr>
          </a:lstStyle>
          <a:p>
            <a:pPr/>
            <a:r>
              <a:t>I. True Source of Authority: Jesus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 thruBlk="1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7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rue Source of Authority: Jesu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True Source of Authority: Jesus</a:t>
            </a:r>
          </a:p>
        </p:txBody>
      </p:sp>
      <p:sp>
        <p:nvSpPr>
          <p:cNvPr id="126" name="Jesus Has All Authority (Matthew 28:18)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917222" indent="-917222">
              <a:buSzPct val="100000"/>
              <a:buAutoNum type="alphaUcPeriod" startAt="1"/>
            </a:pPr>
            <a:r>
              <a:t>Jesus Has All Authority (Matthew 28:18)</a:t>
            </a:r>
          </a:p>
          <a:p>
            <a:pPr marL="917222" indent="-917222">
              <a:buSzPct val="100000"/>
              <a:buAutoNum type="alphaUcPeriod" startAt="1"/>
            </a:pPr>
            <a:r>
              <a:t>Everything is to Be Done By His Name (Colossians 3:17)</a:t>
            </a:r>
          </a:p>
          <a:p>
            <a:pPr marL="917222" indent="-917222">
              <a:buSzPct val="100000"/>
              <a:buAutoNum type="alphaUcPeriod" startAt="1"/>
            </a:pPr>
            <a:r>
              <a:t>He is Head Over All Things to the Church (Ephesians 1:22-23)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 thruBlk="1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7" dur="1000"/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0" dur="1000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5" dur="1000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20" dur="1000"/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2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Bible Author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Bible Authority </a:t>
            </a:r>
          </a:p>
        </p:txBody>
      </p:sp>
      <p:sp>
        <p:nvSpPr>
          <p:cNvPr id="129" name="I. True Source of Authority: Jesus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0" indent="0">
              <a:buSzTx/>
              <a:buNone/>
            </a:pPr>
            <a:r>
              <a:t>I. True Source of Authority: Jesus </a:t>
            </a:r>
          </a:p>
          <a:p>
            <a:pPr marL="0" indent="0">
              <a:buSzTx/>
              <a:buNone/>
            </a:pPr>
            <a:r>
              <a:t>II. How to Establish Authority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 thruBlk="1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7" dur="1000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29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How to Establish Author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to Establish Authority </a:t>
            </a:r>
          </a:p>
        </p:txBody>
      </p:sp>
      <p:sp>
        <p:nvSpPr>
          <p:cNvPr id="132" name="Example of Acts 15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917222" indent="-917222">
              <a:buSzPct val="100000"/>
              <a:buAutoNum type="alphaUcPeriod" startAt="1"/>
            </a:pPr>
            <a:r>
              <a:t>Example of Acts 15</a:t>
            </a:r>
          </a:p>
          <a:p>
            <a:pPr lvl="1" marL="1577622" indent="-917222">
              <a:buSzPct val="100000"/>
              <a:buAutoNum type="arabicPeriod" startAt="1"/>
            </a:pPr>
            <a:r>
              <a:t>Direct Statement of Scripture (Acts 15:13-21)</a:t>
            </a:r>
          </a:p>
          <a:p>
            <a:pPr lvl="1" marL="1577622" indent="-917222">
              <a:buSzPct val="100000"/>
              <a:buAutoNum type="arabicPeriod" startAt="1"/>
            </a:pPr>
            <a:r>
              <a:t>Approved Apostolic Example (Acts 15:12)</a:t>
            </a:r>
          </a:p>
          <a:p>
            <a:pPr lvl="1" marL="1577622" indent="-917222">
              <a:buSzPct val="100000"/>
              <a:buAutoNum type="arabicPeriod" startAt="1"/>
            </a:pPr>
            <a:r>
              <a:t>Necessary Inference (Acts 15:8-11)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 thruBlk="1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7" dur="1000"/>
                                        <p:tgtEl>
                                          <p:spTgt spid="13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0" dur="10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5" dur="1000"/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20" dur="1000"/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25" dur="1000"/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3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How to Establish Author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to Establish Authority </a:t>
            </a:r>
          </a:p>
        </p:txBody>
      </p:sp>
      <p:sp>
        <p:nvSpPr>
          <p:cNvPr id="135" name="Example of Acts 15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889705" indent="-889705" defTabSz="796885">
              <a:spcBef>
                <a:spcPts val="4900"/>
              </a:spcBef>
              <a:buSzPct val="100000"/>
              <a:buAutoNum type="alphaUcPeriod" startAt="1"/>
              <a:defRPr sz="4850">
                <a:effectLst>
                  <a:outerShdw sx="100000" sy="100000" kx="0" ky="0" algn="b" rotWithShape="0" blurRad="49276" dist="36957" dir="5400000">
                    <a:srgbClr val="000000"/>
                  </a:outerShdw>
                </a:effectLst>
              </a:defRPr>
            </a:pPr>
            <a:r>
              <a:t>Example of Acts 15</a:t>
            </a:r>
          </a:p>
          <a:p>
            <a:pPr marL="889705" indent="-889705" defTabSz="796885">
              <a:spcBef>
                <a:spcPts val="4900"/>
              </a:spcBef>
              <a:buSzPct val="100000"/>
              <a:buAutoNum type="alphaUcPeriod" startAt="1"/>
              <a:defRPr sz="4850">
                <a:effectLst>
                  <a:outerShdw sx="100000" sy="100000" kx="0" ky="0" algn="b" rotWithShape="0" blurRad="49276" dist="36957" dir="5400000">
                    <a:srgbClr val="000000"/>
                  </a:outerShdw>
                </a:effectLst>
              </a:defRPr>
            </a:pPr>
            <a:r>
              <a:t>Example of Lord’s Supper</a:t>
            </a:r>
          </a:p>
          <a:p>
            <a:pPr lvl="1" marL="1530293" indent="-889705" defTabSz="796885">
              <a:spcBef>
                <a:spcPts val="4900"/>
              </a:spcBef>
              <a:buSzPct val="100000"/>
              <a:buAutoNum type="arabicPeriod" startAt="1"/>
              <a:defRPr sz="4850">
                <a:effectLst>
                  <a:outerShdw sx="100000" sy="100000" kx="0" ky="0" algn="b" rotWithShape="0" blurRad="49276" dist="36957" dir="5400000">
                    <a:srgbClr val="000000"/>
                  </a:outerShdw>
                </a:effectLst>
              </a:defRPr>
            </a:pPr>
            <a:r>
              <a:t>What to Partake of: Command (1 Corinthians 1:23-26)</a:t>
            </a:r>
          </a:p>
          <a:p>
            <a:pPr lvl="1" marL="1530293" indent="-889705" defTabSz="796885">
              <a:spcBef>
                <a:spcPts val="4900"/>
              </a:spcBef>
              <a:buSzPct val="100000"/>
              <a:buAutoNum type="arabicPeriod" startAt="1"/>
              <a:defRPr sz="4850">
                <a:effectLst>
                  <a:outerShdw sx="100000" sy="100000" kx="0" ky="0" algn="b" rotWithShape="0" blurRad="49276" dist="36957" dir="5400000">
                    <a:srgbClr val="000000"/>
                  </a:outerShdw>
                </a:effectLst>
              </a:defRPr>
            </a:pPr>
            <a:r>
              <a:t>When to Partake: Approved Apostolic Example (Acts 20:7)</a:t>
            </a:r>
          </a:p>
          <a:p>
            <a:pPr lvl="1" marL="1530293" indent="-889705" defTabSz="796885">
              <a:spcBef>
                <a:spcPts val="4900"/>
              </a:spcBef>
              <a:buSzPct val="100000"/>
              <a:buAutoNum type="arabicPeriod" startAt="1"/>
              <a:defRPr sz="4850">
                <a:effectLst>
                  <a:outerShdw sx="100000" sy="100000" kx="0" ky="0" algn="b" rotWithShape="0" blurRad="49276" dist="36957" dir="5400000">
                    <a:srgbClr val="000000"/>
                  </a:outerShdw>
                </a:effectLst>
              </a:defRPr>
            </a:pPr>
            <a:r>
              <a:t>How Often to Partake: Necessary Inference (Acts 20:7; Exodus 20:8)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 thruBlk="1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7" dur="1000"/>
                                        <p:tgtEl>
                                          <p:spTgt spid="1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0" dur="1000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5" dur="1000"/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20" dur="1000"/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25" dur="1000"/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30" dur="1000"/>
                                        <p:tgtEl>
                                          <p:spTgt spid="1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3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Bible Author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Bible Authority </a:t>
            </a:r>
          </a:p>
        </p:txBody>
      </p:sp>
      <p:sp>
        <p:nvSpPr>
          <p:cNvPr id="138" name="I. True Source of Authority: Jesus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0" indent="0">
              <a:buSzTx/>
              <a:buNone/>
            </a:pPr>
            <a:r>
              <a:t>I. True Source of Authority: Jesus </a:t>
            </a:r>
          </a:p>
          <a:p>
            <a:pPr marL="0" indent="0">
              <a:buSzTx/>
              <a:buNone/>
            </a:pPr>
            <a:r>
              <a:t>II. How to Establish Authority </a:t>
            </a:r>
          </a:p>
          <a:p>
            <a:pPr marL="0" indent="0">
              <a:buSzTx/>
              <a:buNone/>
            </a:pPr>
            <a:r>
              <a:t>III. Generic Versus Specific Authority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 thruBlk="1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7" dur="1000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3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eneric Versus Specific Author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Generic Versus Specific Authority </a:t>
            </a:r>
          </a:p>
        </p:txBody>
      </p:sp>
      <p:sp>
        <p:nvSpPr>
          <p:cNvPr id="141" name="Some Commands Are Specific While Others Are More Generic In Nature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917222" indent="-917222">
              <a:buSzPct val="100000"/>
              <a:buAutoNum type="alphaUcPeriod" startAt="1"/>
            </a:pPr>
            <a:r>
              <a:t>Some Commands Are Specific While Others Are More Generic In Nature </a:t>
            </a:r>
          </a:p>
          <a:p>
            <a:pPr marL="917222" indent="-917222">
              <a:buSzPct val="100000"/>
              <a:buAutoNum type="alphaUcPeriod" startAt="1"/>
            </a:pPr>
            <a:r>
              <a:t>Consider the Following Chart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 thruBlk="1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7" dur="1000"/>
                                        <p:tgtEl>
                                          <p:spTgt spid="14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0" dur="1000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5" dur="1000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41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86602" y="103951"/>
            <a:ext cx="18010796" cy="135080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 thruBlk="1"/>
      </p:transition>
    </mc:Choice>
    <mc:Fallback>
      <p:transition spd="fast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Bible Author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Bible Authority </a:t>
            </a:r>
          </a:p>
        </p:txBody>
      </p:sp>
      <p:sp>
        <p:nvSpPr>
          <p:cNvPr id="146" name="I. True Source of Authority: Jesus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0" indent="0">
              <a:buSzTx/>
              <a:buNone/>
            </a:pPr>
            <a:r>
              <a:t>I. True Source of Authority: Jesus </a:t>
            </a:r>
          </a:p>
          <a:p>
            <a:pPr marL="0" indent="0">
              <a:buSzTx/>
              <a:buNone/>
            </a:pPr>
            <a:r>
              <a:t>II. How to Establish Authority </a:t>
            </a:r>
          </a:p>
          <a:p>
            <a:pPr marL="0" indent="0">
              <a:buSzTx/>
              <a:buNone/>
            </a:pPr>
            <a:r>
              <a:t>III. Generic Versus Specific Authority </a:t>
            </a:r>
          </a:p>
          <a:p>
            <a:pPr marL="0" indent="0">
              <a:buSzTx/>
              <a:buNone/>
            </a:pPr>
            <a:r>
              <a:t>IV. Authority and the Silence of the Scripture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 thruBlk="1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7" dur="1000"/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46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Authority and the Silence of the Scriptu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Authority and the Silence of the Scripture </a:t>
            </a:r>
          </a:p>
        </p:txBody>
      </p:sp>
      <p:sp>
        <p:nvSpPr>
          <p:cNvPr id="149" name="Some Believe the Silence of Scriptures is Permissive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917222" indent="-917222">
              <a:buSzPct val="100000"/>
              <a:buAutoNum type="alphaUcPeriod" startAt="1"/>
            </a:pPr>
            <a:r>
              <a:t>Some Believe the Silence of Scriptures is Permissive</a:t>
            </a:r>
          </a:p>
          <a:p>
            <a:pPr marL="917222" indent="-917222">
              <a:buSzPct val="100000"/>
              <a:buAutoNum type="alphaUcPeriod" startAt="1"/>
            </a:pPr>
            <a:r>
              <a:t>Consider the Following Passages: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 thruBlk="1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7" dur="1000"/>
                                        <p:tgtEl>
                                          <p:spTgt spid="14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0" dur="1000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5" dur="1000"/>
                                        <p:tgtEl>
                                          <p:spTgt spid="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49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assages Showing Silence of Scriptures Prohibitiv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Passages Showing Silence of Scriptures Prohibitive</a:t>
            </a:r>
          </a:p>
        </p:txBody>
      </p:sp>
      <p:sp>
        <p:nvSpPr>
          <p:cNvPr id="152" name="Cannot Go Beyond What is Written (1 Corinthians 4:6)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917222" indent="-917222">
              <a:buSzPct val="100000"/>
              <a:buAutoNum type="arabicPeriod" startAt="1"/>
            </a:pPr>
            <a:r>
              <a:t>Cannot Go Beyond What is Written (1 Corinthians 4:6)</a:t>
            </a:r>
          </a:p>
          <a:p>
            <a:pPr marL="917222" indent="-917222">
              <a:buSzPct val="100000"/>
              <a:buAutoNum type="arabicPeriod" startAt="1"/>
            </a:pPr>
            <a:r>
              <a:t>We Have “All Things That Pertain to Life and Godliness” (2 Peter 1:3)</a:t>
            </a:r>
          </a:p>
          <a:p>
            <a:pPr marL="917222" indent="-917222">
              <a:buSzPct val="100000"/>
              <a:buAutoNum type="arabicPeriod" startAt="1"/>
            </a:pPr>
            <a:r>
              <a:t>Scriptures Makes Us “Complete” (2 Timothy 3:16-17)</a:t>
            </a:r>
          </a:p>
          <a:p>
            <a:pPr marL="917222" indent="-917222">
              <a:buSzPct val="100000"/>
              <a:buAutoNum type="arabicPeriod" startAt="1"/>
            </a:pPr>
            <a:r>
              <a:t>Cannot Add to Scripture (Revelation 22:18-19)</a:t>
            </a:r>
          </a:p>
          <a:p>
            <a:pPr marL="917222" indent="-917222">
              <a:buSzPct val="100000"/>
              <a:buAutoNum type="arabicPeriod" startAt="1"/>
            </a:pPr>
            <a:r>
              <a:t>Must Speak As Oracles of God (1 Peter 4:11)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 thruBlk="1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7" dur="1000"/>
                                        <p:tgtEl>
                                          <p:spTgt spid="15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0" dur="1000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5" dur="1000"/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20" dur="1000"/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25" dur="1000"/>
                                        <p:tgtEl>
                                          <p:spTgt spid="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30" dur="1000"/>
                                        <p:tgtEl>
                                          <p:spTgt spid="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Authority and the Silence of the Scriptu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Authority and the Silence of the Scripture </a:t>
            </a:r>
          </a:p>
        </p:txBody>
      </p:sp>
      <p:sp>
        <p:nvSpPr>
          <p:cNvPr id="155" name="Some Believe the Silence of Scriptures is Permissive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917222" indent="-917222">
              <a:buSzPct val="100000"/>
              <a:buAutoNum type="alphaUcPeriod" startAt="1"/>
            </a:pPr>
            <a:r>
              <a:t>Some Believe the Silence of Scriptures is Permissive</a:t>
            </a:r>
          </a:p>
          <a:p>
            <a:pPr marL="917222" indent="-917222">
              <a:buSzPct val="100000"/>
              <a:buAutoNum type="alphaUcPeriod" startAt="1"/>
            </a:pPr>
            <a:r>
              <a:t>Consider the Following Passages:</a:t>
            </a:r>
          </a:p>
          <a:p>
            <a:pPr marL="917222" indent="-917222">
              <a:buSzPct val="100000"/>
              <a:buAutoNum type="alphaUcPeriod" startAt="1"/>
            </a:pPr>
            <a:r>
              <a:t>Christ and His Priesthood</a:t>
            </a:r>
          </a:p>
          <a:p>
            <a:pPr lvl="1" marL="1577622" indent="-917222">
              <a:buSzPct val="100000"/>
              <a:buAutoNum type="arabicPeriod" startAt="1"/>
            </a:pPr>
            <a:r>
              <a:t>Christ is From Judah (Matthew 1:2-3, 17-18)</a:t>
            </a:r>
          </a:p>
          <a:p>
            <a:pPr lvl="1" marL="1577622" indent="-917222">
              <a:buSzPct val="100000"/>
              <a:buAutoNum type="arabicPeriod" startAt="1"/>
            </a:pPr>
            <a:r>
              <a:t>Priest Were From Levi, That Excluded All Other Tribes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 thruBlk="1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7" dur="1000"/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2" dur="1000"/>
                                        <p:tgtEl>
                                          <p:spTgt spid="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7" dur="1000"/>
                                        <p:tgtEl>
                                          <p:spTgt spid="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5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 thruBlk="1"/>
      </p:transition>
    </mc:Choice>
    <mc:Fallback>
      <p:transition spd="fast">
        <p:fade/>
      </p:transition>
    </mc:Fallback>
  </mc:AlternateContent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3.png"/></Relationships>

</file>

<file path=ppt/theme/theme1.xml><?xml version="1.0" encoding="utf-8"?>
<a:theme xmlns:a="http://schemas.openxmlformats.org/drawingml/2006/main" xmlns:r="http://schemas.openxmlformats.org/officeDocument/2006/relationships" name="Industrial">
  <a:themeElements>
    <a:clrScheme name="Industrial">
      <a:dk1>
        <a:srgbClr val="BC00FF"/>
      </a:dk1>
      <a:lt1>
        <a:srgbClr val="FFFFFF"/>
      </a:lt1>
      <a:dk2>
        <a:srgbClr val="53585F"/>
      </a:dk2>
      <a:lt2>
        <a:srgbClr val="DCDEE0"/>
      </a:lt2>
      <a:accent1>
        <a:srgbClr val="0073CF"/>
      </a:accent1>
      <a:accent2>
        <a:srgbClr val="1A941F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Industrial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Indust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50800" dist="38100" dir="5400000">
                <a:srgbClr val="000000"/>
              </a:outerShdw>
            </a:effectLst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8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50800" dist="38100" dir="5400000">
                <a:srgbClr val="000000"/>
              </a:outerShdw>
            </a:effectLst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Industrial">
  <a:themeElements>
    <a:clrScheme name="Industrial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73CF"/>
      </a:accent1>
      <a:accent2>
        <a:srgbClr val="1A941F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Industrial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Indust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50800" dist="38100" dir="5400000">
                <a:srgbClr val="000000"/>
              </a:outerShdw>
            </a:effectLst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8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50800" dist="38100" dir="5400000">
                <a:srgbClr val="000000"/>
              </a:outerShdw>
            </a:effectLst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