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49" r:id="rId2"/>
    <p:sldMasterId id="2147483730" r:id="rId3"/>
    <p:sldMasterId id="2147483651" r:id="rId4"/>
    <p:sldMasterId id="2147483652" r:id="rId5"/>
  </p:sldMasterIdLst>
  <p:sldIdLst>
    <p:sldId id="277" r:id="rId6"/>
    <p:sldId id="257" r:id="rId7"/>
    <p:sldId id="259" r:id="rId8"/>
    <p:sldId id="256" r:id="rId9"/>
    <p:sldId id="258" r:id="rId10"/>
    <p:sldId id="260" r:id="rId11"/>
    <p:sldId id="262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63" r:id="rId21"/>
    <p:sldId id="272" r:id="rId22"/>
    <p:sldId id="273" r:id="rId23"/>
    <p:sldId id="279" r:id="rId24"/>
    <p:sldId id="274" r:id="rId25"/>
    <p:sldId id="275" r:id="rId26"/>
    <p:sldId id="280" r:id="rId27"/>
    <p:sldId id="276" r:id="rId28"/>
    <p:sldId id="278" r:id="rId29"/>
  </p:sldIdLst>
  <p:sldSz cx="10160000" cy="7620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6000" algn="l" defTabSz="457200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43200" algn="l" defTabSz="457200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200400" algn="l" defTabSz="457200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7600" algn="l" defTabSz="457200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00">
          <p15:clr>
            <a:srgbClr val="A4A3A4"/>
          </p15:clr>
        </p15:guide>
        <p15:guide id="2" pos="32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957" y="111"/>
      </p:cViewPr>
      <p:guideLst>
        <p:guide orient="horz" pos="2400"/>
        <p:guide pos="320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0469211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936728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936629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2159000"/>
            <a:ext cx="4013200" cy="447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2159000"/>
            <a:ext cx="4013200" cy="447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131206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45234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0894661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993821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12169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8289659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700790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203200"/>
            <a:ext cx="2044700" cy="6426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203200"/>
            <a:ext cx="5981700" cy="6426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7382036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0709409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676908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626954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2070100"/>
            <a:ext cx="4013200" cy="447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2070100"/>
            <a:ext cx="4013200" cy="447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987907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2838837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8507223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41591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7742068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3650641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3365231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889000"/>
            <a:ext cx="2044700" cy="5651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89000"/>
            <a:ext cx="5981700" cy="5651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9873804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4189839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5852648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6332060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2070100"/>
            <a:ext cx="4013200" cy="447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2070100"/>
            <a:ext cx="4013200" cy="447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8986939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2825787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11900713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8808256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4922108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1095310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1969768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889000"/>
            <a:ext cx="2044700" cy="5651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89000"/>
            <a:ext cx="5981700" cy="5651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5801115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7AEEDE5-79E0-2243-9356-47099748E98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582117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5F56166-AA6E-BE4C-A72C-D7B55565391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192189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C50A4F4-2E83-BD43-A011-A1AB283EB4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833142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200275"/>
            <a:ext cx="4241800" cy="5419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2200275"/>
            <a:ext cx="4241800" cy="5419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05628F8-CEFD-7A44-A725-9A76C7F878D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898616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50E8B73-F881-774D-9672-7E0CB28615F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397510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75D9DF0-C75F-8A41-8F65-82B4CCB514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045384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5960AC3-75D4-BD4B-AD6B-2B6DA69BEAD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0664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404DE87-AD61-6543-A9A1-850BC037306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217144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F7281EA-BECA-6D4A-8B12-0FF99FAE47F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20537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7C7F5EA-47F0-5E40-B1D8-78B7D12CE3C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184031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0"/>
            <a:ext cx="2159000" cy="7620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0"/>
            <a:ext cx="6324600" cy="7620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776EEF7-EB50-1C45-809C-1515A9D2C1D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721716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64306359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8741640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6392852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778000"/>
            <a:ext cx="4495800" cy="5029200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778000"/>
            <a:ext cx="4495800" cy="5029200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2534096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8894138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07633060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3886665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8384663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2591052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9856396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304800"/>
            <a:ext cx="2286000" cy="65024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304800"/>
            <a:ext cx="6705600" cy="6502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902700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hyperlink" Target="https://creativecommons.org/licenses/by-nc/3.0/" TargetMode="Externa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hyperlink" Target="http://pngimg.com/download/22963" TargetMode="Externa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hyperlink" Target="https://creativecommons.org/licenses/by-nc/3.0/" TargetMode="Externa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hyperlink" Target="http://pngimg.com/download/22963" TargetMode="Externa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03200"/>
            <a:ext cx="81788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159000"/>
            <a:ext cx="8178800" cy="447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604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0033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3462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7018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447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5019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9591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4163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8735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89000"/>
            <a:ext cx="81788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Gill Sans" charset="0"/>
              </a:rPr>
              <a:t>Click to edit Master title style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070100"/>
            <a:ext cx="8178800" cy="447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2051" name="Line 3"/>
          <p:cNvSpPr>
            <a:spLocks noChangeShapeType="1"/>
          </p:cNvSpPr>
          <p:nvPr/>
        </p:nvSpPr>
        <p:spPr bwMode="auto">
          <a:xfrm flipH="1">
            <a:off x="9144000" y="266700"/>
            <a:ext cx="0" cy="304800"/>
          </a:xfrm>
          <a:prstGeom prst="line">
            <a:avLst/>
          </a:prstGeom>
          <a:noFill/>
          <a:ln w="25400" cap="flat">
            <a:solidFill>
              <a:schemeClr val="tx1">
                <a:alpha val="4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25400" dist="254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E6DE7CBC-369B-4DC9-BEE6-8FE4683CE3B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80362" y="152400"/>
            <a:ext cx="10079638" cy="7239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39FB90-9ECD-473D-B0F0-0542F4C8AF55}"/>
              </a:ext>
            </a:extLst>
          </p:cNvPr>
          <p:cNvSpPr txBox="1"/>
          <p:nvPr userDrawn="1"/>
        </p:nvSpPr>
        <p:spPr>
          <a:xfrm>
            <a:off x="1031875" y="6500812"/>
            <a:ext cx="80962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4" tooltip="http://pngimg.com/download/22963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5" tooltip="https://creativecommons.org/licenses/by-nc/3.0/"/>
              </a:rPr>
              <a:t>CC BY-NC</a:t>
            </a:r>
            <a:endParaRPr lang="en-US" sz="90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6400">
          <a:solidFill>
            <a:srgbClr val="A7AAAB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6400">
          <a:solidFill>
            <a:srgbClr val="A7AAAB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6400">
          <a:solidFill>
            <a:srgbClr val="A7AAAB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6400">
          <a:solidFill>
            <a:srgbClr val="A7AAAB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6400">
          <a:solidFill>
            <a:srgbClr val="A7AAAB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rgbClr val="A7AAAB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rgbClr val="A7AAAB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rgbClr val="A7AAAB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rgbClr val="A7AAAB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60400" indent="-444500" algn="l" rtl="0" fontAlgn="base">
        <a:spcBef>
          <a:spcPts val="22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003300" indent="-444500" algn="l" rtl="0" fontAlgn="base">
        <a:spcBef>
          <a:spcPts val="22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346200" indent="-444500" algn="l" rtl="0" fontAlgn="base">
        <a:spcBef>
          <a:spcPts val="22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701800" indent="-444500" algn="l" rtl="0" fontAlgn="base">
        <a:spcBef>
          <a:spcPts val="22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44700" indent="-444500" algn="l" rtl="0" fontAlgn="base">
        <a:spcBef>
          <a:spcPts val="22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501900" indent="-444500" algn="l" rtl="0" fontAlgn="base">
        <a:spcBef>
          <a:spcPts val="22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959100" indent="-444500" algn="l" rtl="0" fontAlgn="base">
        <a:spcBef>
          <a:spcPts val="22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416300" indent="-444500" algn="l" rtl="0" fontAlgn="base">
        <a:spcBef>
          <a:spcPts val="22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873500" indent="-444500" algn="l" rtl="0" fontAlgn="base">
        <a:spcBef>
          <a:spcPts val="22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89000"/>
            <a:ext cx="81788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Gill Sans" charset="0"/>
              </a:rPr>
              <a:t>Click to edit Master title style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070100"/>
            <a:ext cx="8178800" cy="447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2051" name="Line 3"/>
          <p:cNvSpPr>
            <a:spLocks noChangeShapeType="1"/>
          </p:cNvSpPr>
          <p:nvPr/>
        </p:nvSpPr>
        <p:spPr bwMode="auto">
          <a:xfrm flipH="1">
            <a:off x="9144000" y="266700"/>
            <a:ext cx="0" cy="304800"/>
          </a:xfrm>
          <a:prstGeom prst="line">
            <a:avLst/>
          </a:prstGeom>
          <a:noFill/>
          <a:ln w="25400" cap="flat">
            <a:solidFill>
              <a:schemeClr val="tx1">
                <a:alpha val="4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25400" dist="254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E6DE7CBC-369B-4DC9-BEE6-8FE4683CE3B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7295260" y="152400"/>
            <a:ext cx="2864739" cy="2057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39FB90-9ECD-473D-B0F0-0542F4C8AF55}"/>
              </a:ext>
            </a:extLst>
          </p:cNvPr>
          <p:cNvSpPr txBox="1"/>
          <p:nvPr userDrawn="1"/>
        </p:nvSpPr>
        <p:spPr>
          <a:xfrm>
            <a:off x="1031875" y="6500812"/>
            <a:ext cx="80962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4" tooltip="http://pngimg.com/download/22963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5" tooltip="https://creativecommons.org/licenses/by-nc/3.0/"/>
              </a:rPr>
              <a:t>CC BY-NC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9523021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6400">
          <a:solidFill>
            <a:srgbClr val="A7AAAB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6400">
          <a:solidFill>
            <a:srgbClr val="A7AAAB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6400">
          <a:solidFill>
            <a:srgbClr val="A7AAAB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6400">
          <a:solidFill>
            <a:srgbClr val="A7AAAB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6400">
          <a:solidFill>
            <a:srgbClr val="A7AAAB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rgbClr val="A7AAAB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rgbClr val="A7AAAB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rgbClr val="A7AAAB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rgbClr val="A7AAAB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60400" indent="-444500" algn="l" rtl="0" fontAlgn="base">
        <a:spcBef>
          <a:spcPts val="22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003300" indent="-444500" algn="l" rtl="0" fontAlgn="base">
        <a:spcBef>
          <a:spcPts val="22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346200" indent="-444500" algn="l" rtl="0" fontAlgn="base">
        <a:spcBef>
          <a:spcPts val="22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701800" indent="-444500" algn="l" rtl="0" fontAlgn="base">
        <a:spcBef>
          <a:spcPts val="22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44700" indent="-444500" algn="l" rtl="0" fontAlgn="base">
        <a:spcBef>
          <a:spcPts val="22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501900" indent="-444500" algn="l" rtl="0" fontAlgn="base">
        <a:spcBef>
          <a:spcPts val="22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959100" indent="-444500" algn="l" rtl="0" fontAlgn="base">
        <a:spcBef>
          <a:spcPts val="22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416300" indent="-444500" algn="l" rtl="0" fontAlgn="base">
        <a:spcBef>
          <a:spcPts val="22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873500" indent="-444500" algn="l" rtl="0" fontAlgn="base">
        <a:spcBef>
          <a:spcPts val="22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0"/>
            <a:ext cx="8636000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50800" tIns="50800" rIns="9918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Lucida Grande" charset="0"/>
              </a:rPr>
              <a:t>Click to edit Master title style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2200275"/>
            <a:ext cx="8636000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50800" tIns="50800" rIns="9918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Times New Roman" charset="0"/>
              </a:rPr>
              <a:t>Click to edit Master text styles</a:t>
            </a:r>
          </a:p>
          <a:p>
            <a:pPr lvl="1"/>
            <a:r>
              <a:rPr lang="en-US">
                <a:sym typeface="Times New Roman" charset="0"/>
              </a:rPr>
              <a:t>Second level</a:t>
            </a:r>
          </a:p>
          <a:p>
            <a:pPr lvl="2"/>
            <a:r>
              <a:rPr lang="en-US">
                <a:sym typeface="Times New Roman" charset="0"/>
              </a:rPr>
              <a:t>Third level</a:t>
            </a:r>
          </a:p>
          <a:p>
            <a:pPr lvl="3"/>
            <a:r>
              <a:rPr lang="en-US">
                <a:sym typeface="Times New Roman" charset="0"/>
              </a:rPr>
              <a:t>Fourth level</a:t>
            </a:r>
          </a:p>
          <a:p>
            <a:pPr lvl="4"/>
            <a:r>
              <a:rPr lang="en-US">
                <a:sym typeface="Times New Roman" charset="0"/>
              </a:rPr>
              <a:t>Fifth level</a:t>
            </a:r>
          </a:p>
        </p:txBody>
      </p:sp>
      <p:sp>
        <p:nvSpPr>
          <p:cNvPr id="4099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183563" y="6942138"/>
            <a:ext cx="31750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600">
                <a:solidFill>
                  <a:schemeClr val="tx1"/>
                </a:solidFill>
                <a:latin typeface="+mn-lt"/>
                <a:ea typeface="ＭＳ Ｐゴシック" charset="0"/>
                <a:cs typeface="Times New Roman" charset="0"/>
                <a:sym typeface="Times New Roman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  <a:ea typeface="ＭＳ Ｐゴシック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  <a:ea typeface="ＭＳ Ｐゴシック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  <a:ea typeface="ＭＳ Ｐゴシック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  <a:ea typeface="ＭＳ Ｐゴシック" charset="0"/>
              </a:defRPr>
            </a:lvl9pPr>
          </a:lstStyle>
          <a:p>
            <a:fld id="{D0E6600A-1280-5745-A22D-49A2784DD1D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ransition/>
  <p:hf hdr="0" ftr="0" dt="0"/>
  <p:txStyles>
    <p:titleStyle>
      <a:lvl1pPr marL="47625" algn="ctr" rtl="0" fontAlgn="base">
        <a:spcBef>
          <a:spcPct val="0"/>
        </a:spcBef>
        <a:spcAft>
          <a:spcPct val="0"/>
        </a:spcAft>
        <a:defRPr sz="900">
          <a:solidFill>
            <a:schemeClr val="tx1"/>
          </a:solidFill>
          <a:latin typeface="+mj-lt"/>
          <a:ea typeface="+mj-ea"/>
          <a:cs typeface="+mj-cs"/>
          <a:sym typeface="Lucida Grande" charset="0"/>
        </a:defRPr>
      </a:lvl1pPr>
      <a:lvl2pPr marL="47625" algn="ctr" rtl="0" fontAlgn="base">
        <a:spcBef>
          <a:spcPct val="0"/>
        </a:spcBef>
        <a:spcAft>
          <a:spcPct val="0"/>
        </a:spcAft>
        <a:defRPr sz="900">
          <a:solidFill>
            <a:schemeClr val="tx1"/>
          </a:solidFill>
          <a:latin typeface="Lucida Grande" charset="0"/>
          <a:ea typeface=".Aqua かな" charset="0"/>
          <a:cs typeface=".Aqua かな" charset="0"/>
          <a:sym typeface="Lucida Grande" charset="0"/>
        </a:defRPr>
      </a:lvl2pPr>
      <a:lvl3pPr marL="47625" algn="ctr" rtl="0" fontAlgn="base">
        <a:spcBef>
          <a:spcPct val="0"/>
        </a:spcBef>
        <a:spcAft>
          <a:spcPct val="0"/>
        </a:spcAft>
        <a:defRPr sz="900">
          <a:solidFill>
            <a:schemeClr val="tx1"/>
          </a:solidFill>
          <a:latin typeface="Lucida Grande" charset="0"/>
          <a:ea typeface=".Aqua かな" charset="0"/>
          <a:cs typeface=".Aqua かな" charset="0"/>
          <a:sym typeface="Lucida Grande" charset="0"/>
        </a:defRPr>
      </a:lvl3pPr>
      <a:lvl4pPr marL="47625" algn="ctr" rtl="0" fontAlgn="base">
        <a:spcBef>
          <a:spcPct val="0"/>
        </a:spcBef>
        <a:spcAft>
          <a:spcPct val="0"/>
        </a:spcAft>
        <a:defRPr sz="900">
          <a:solidFill>
            <a:schemeClr val="tx1"/>
          </a:solidFill>
          <a:latin typeface="Lucida Grande" charset="0"/>
          <a:ea typeface=".Aqua かな" charset="0"/>
          <a:cs typeface=".Aqua かな" charset="0"/>
          <a:sym typeface="Lucida Grande" charset="0"/>
        </a:defRPr>
      </a:lvl4pPr>
      <a:lvl5pPr marL="47625" algn="ctr" rtl="0" fontAlgn="base">
        <a:spcBef>
          <a:spcPct val="0"/>
        </a:spcBef>
        <a:spcAft>
          <a:spcPct val="0"/>
        </a:spcAft>
        <a:defRPr sz="900">
          <a:solidFill>
            <a:schemeClr val="tx1"/>
          </a:solidFill>
          <a:latin typeface="Lucida Grande" charset="0"/>
          <a:ea typeface=".Aqua かな" charset="0"/>
          <a:cs typeface=".Aqua かな" charset="0"/>
          <a:sym typeface="Lucida Grande" charset="0"/>
        </a:defRPr>
      </a:lvl5pPr>
      <a:lvl6pPr marL="504825" algn="ctr" rtl="0" fontAlgn="base">
        <a:spcBef>
          <a:spcPct val="0"/>
        </a:spcBef>
        <a:spcAft>
          <a:spcPct val="0"/>
        </a:spcAft>
        <a:defRPr sz="900">
          <a:solidFill>
            <a:schemeClr val="tx1"/>
          </a:solidFill>
          <a:latin typeface="Lucida Grande" charset="0"/>
          <a:ea typeface=".Aqua かな" charset="0"/>
          <a:cs typeface=".Aqua かな" charset="0"/>
          <a:sym typeface="Lucida Grande" charset="0"/>
        </a:defRPr>
      </a:lvl6pPr>
      <a:lvl7pPr marL="962025" algn="ctr" rtl="0" fontAlgn="base">
        <a:spcBef>
          <a:spcPct val="0"/>
        </a:spcBef>
        <a:spcAft>
          <a:spcPct val="0"/>
        </a:spcAft>
        <a:defRPr sz="900">
          <a:solidFill>
            <a:schemeClr val="tx1"/>
          </a:solidFill>
          <a:latin typeface="Lucida Grande" charset="0"/>
          <a:ea typeface=".Aqua かな" charset="0"/>
          <a:cs typeface=".Aqua かな" charset="0"/>
          <a:sym typeface="Lucida Grande" charset="0"/>
        </a:defRPr>
      </a:lvl7pPr>
      <a:lvl8pPr marL="1419225" algn="ctr" rtl="0" fontAlgn="base">
        <a:spcBef>
          <a:spcPct val="0"/>
        </a:spcBef>
        <a:spcAft>
          <a:spcPct val="0"/>
        </a:spcAft>
        <a:defRPr sz="900">
          <a:solidFill>
            <a:schemeClr val="tx1"/>
          </a:solidFill>
          <a:latin typeface="Lucida Grande" charset="0"/>
          <a:ea typeface=".Aqua かな" charset="0"/>
          <a:cs typeface=".Aqua かな" charset="0"/>
          <a:sym typeface="Lucida Grande" charset="0"/>
        </a:defRPr>
      </a:lvl8pPr>
      <a:lvl9pPr marL="1876425" algn="ctr" rtl="0" fontAlgn="base">
        <a:spcBef>
          <a:spcPct val="0"/>
        </a:spcBef>
        <a:spcAft>
          <a:spcPct val="0"/>
        </a:spcAft>
        <a:defRPr sz="900">
          <a:solidFill>
            <a:schemeClr val="tx1"/>
          </a:solidFill>
          <a:latin typeface="Lucida Grande" charset="0"/>
          <a:ea typeface=".Aqua かな" charset="0"/>
          <a:cs typeface=".Aqua かな" charset="0"/>
          <a:sym typeface="Lucida Grande" charset="0"/>
        </a:defRPr>
      </a:lvl9pPr>
    </p:titleStyle>
    <p:bodyStyle>
      <a:lvl1pPr marL="382588" indent="-342900" algn="l" rtl="0" fontAlgn="base">
        <a:spcBef>
          <a:spcPts val="900"/>
        </a:spcBef>
        <a:spcAft>
          <a:spcPct val="0"/>
        </a:spcAft>
        <a:buSzPct val="100000"/>
        <a:buFont typeface="Times New Roman" charset="0"/>
        <a:buChar char="•"/>
        <a:defRPr sz="3800">
          <a:solidFill>
            <a:schemeClr val="tx1"/>
          </a:solidFill>
          <a:latin typeface="+mn-lt"/>
          <a:ea typeface="+mn-ea"/>
          <a:cs typeface="+mn-cs"/>
          <a:sym typeface="Times New Roman" charset="0"/>
        </a:defRPr>
      </a:lvl1pPr>
      <a:lvl2pPr marL="731838" indent="-285750" algn="l" rtl="0" fontAlgn="base">
        <a:spcBef>
          <a:spcPts val="800"/>
        </a:spcBef>
        <a:spcAft>
          <a:spcPct val="0"/>
        </a:spcAft>
        <a:buSzPct val="100000"/>
        <a:buFont typeface="Times New Roman" charset="0"/>
        <a:buChar char="–"/>
        <a:defRPr sz="3200">
          <a:solidFill>
            <a:schemeClr val="tx1"/>
          </a:solidFill>
          <a:latin typeface="+mn-lt"/>
          <a:ea typeface="+mn-ea"/>
          <a:cs typeface="+mn-cs"/>
          <a:sym typeface="Times New Roman" charset="0"/>
        </a:defRPr>
      </a:lvl2pPr>
      <a:lvl3pPr marL="1131888" indent="-228600" algn="l" rtl="0" fontAlgn="base">
        <a:spcBef>
          <a:spcPts val="600"/>
        </a:spcBef>
        <a:spcAft>
          <a:spcPct val="0"/>
        </a:spcAft>
        <a:buSzPct val="100000"/>
        <a:buFont typeface="Times New Roman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Times New Roman" charset="0"/>
        </a:defRPr>
      </a:lvl3pPr>
      <a:lvl4pPr marL="1589088" indent="-228600" algn="l" rtl="0" fontAlgn="base">
        <a:spcBef>
          <a:spcPts val="500"/>
        </a:spcBef>
        <a:spcAft>
          <a:spcPct val="0"/>
        </a:spcAft>
        <a:buSzPct val="100000"/>
        <a:buFont typeface="Times New Roman" charset="0"/>
        <a:buChar char="–"/>
        <a:defRPr sz="2200">
          <a:solidFill>
            <a:schemeClr val="tx1"/>
          </a:solidFill>
          <a:latin typeface="+mn-lt"/>
          <a:ea typeface="+mn-ea"/>
          <a:cs typeface="+mn-cs"/>
          <a:sym typeface="Times New Roman" charset="0"/>
        </a:defRPr>
      </a:lvl4pPr>
      <a:lvl5pPr marL="2046288" indent="-228600" algn="l" rtl="0" fontAlgn="base">
        <a:spcBef>
          <a:spcPts val="500"/>
        </a:spcBef>
        <a:spcAft>
          <a:spcPct val="0"/>
        </a:spcAft>
        <a:buSzPct val="100000"/>
        <a:buFont typeface="Times New Roman" charset="0"/>
        <a:buChar char="»"/>
        <a:defRPr sz="2200">
          <a:solidFill>
            <a:schemeClr val="tx1"/>
          </a:solidFill>
          <a:latin typeface="+mn-lt"/>
          <a:ea typeface="+mn-ea"/>
          <a:cs typeface="+mn-cs"/>
          <a:sym typeface="Times New Roman" charset="0"/>
        </a:defRPr>
      </a:lvl5pPr>
      <a:lvl6pPr marL="2503488" indent="-228600" algn="l" rtl="0" fontAlgn="base">
        <a:spcBef>
          <a:spcPts val="500"/>
        </a:spcBef>
        <a:spcAft>
          <a:spcPct val="0"/>
        </a:spcAft>
        <a:buSzPct val="100000"/>
        <a:buFont typeface="Times New Roman" charset="0"/>
        <a:buChar char="»"/>
        <a:defRPr sz="2200">
          <a:solidFill>
            <a:schemeClr val="tx1"/>
          </a:solidFill>
          <a:latin typeface="+mn-lt"/>
          <a:ea typeface="+mn-ea"/>
          <a:cs typeface="+mn-cs"/>
          <a:sym typeface="Times New Roman" charset="0"/>
        </a:defRPr>
      </a:lvl6pPr>
      <a:lvl7pPr marL="2960688" indent="-228600" algn="l" rtl="0" fontAlgn="base">
        <a:spcBef>
          <a:spcPts val="500"/>
        </a:spcBef>
        <a:spcAft>
          <a:spcPct val="0"/>
        </a:spcAft>
        <a:buSzPct val="100000"/>
        <a:buFont typeface="Times New Roman" charset="0"/>
        <a:buChar char="»"/>
        <a:defRPr sz="2200">
          <a:solidFill>
            <a:schemeClr val="tx1"/>
          </a:solidFill>
          <a:latin typeface="+mn-lt"/>
          <a:ea typeface="+mn-ea"/>
          <a:cs typeface="+mn-cs"/>
          <a:sym typeface="Times New Roman" charset="0"/>
        </a:defRPr>
      </a:lvl7pPr>
      <a:lvl8pPr marL="3417888" indent="-228600" algn="l" rtl="0" fontAlgn="base">
        <a:spcBef>
          <a:spcPts val="500"/>
        </a:spcBef>
        <a:spcAft>
          <a:spcPct val="0"/>
        </a:spcAft>
        <a:buSzPct val="100000"/>
        <a:buFont typeface="Times New Roman" charset="0"/>
        <a:buChar char="»"/>
        <a:defRPr sz="2200">
          <a:solidFill>
            <a:schemeClr val="tx1"/>
          </a:solidFill>
          <a:latin typeface="+mn-lt"/>
          <a:ea typeface="+mn-ea"/>
          <a:cs typeface="+mn-cs"/>
          <a:sym typeface="Times New Roman" charset="0"/>
        </a:defRPr>
      </a:lvl8pPr>
      <a:lvl9pPr marL="3875088" indent="-228600" algn="l" rtl="0" fontAlgn="base">
        <a:spcBef>
          <a:spcPts val="500"/>
        </a:spcBef>
        <a:spcAft>
          <a:spcPct val="0"/>
        </a:spcAft>
        <a:buSzPct val="100000"/>
        <a:buFont typeface="Times New Roman" charset="0"/>
        <a:buChar char="»"/>
        <a:defRPr sz="2200">
          <a:solidFill>
            <a:schemeClr val="tx1"/>
          </a:solidFill>
          <a:latin typeface="+mn-lt"/>
          <a:ea typeface="+mn-ea"/>
          <a:cs typeface="+mn-cs"/>
          <a:sym typeface="Times New Roman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2" tx1="lt1" bg2="dk1" tx2="lt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985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0414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3843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7399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828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5400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9972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4544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9116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Acts 17:11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2311400"/>
            <a:ext cx="8178800" cy="4470400"/>
          </a:xfrm>
          <a:ln/>
        </p:spPr>
        <p:txBody>
          <a:bodyPr anchor="t"/>
          <a:lstStyle/>
          <a:p>
            <a:pPr marL="0" indent="0" algn="just">
              <a:buFont typeface="Gill Sans" charset="0"/>
              <a:buNone/>
            </a:pPr>
            <a:r>
              <a:rPr lang="en-US" sz="3600">
                <a:latin typeface="Verdana" charset="0"/>
                <a:cs typeface="Verdana" charset="0"/>
                <a:sym typeface="Verdana" charset="0"/>
              </a:rPr>
              <a:t>These were more fair-minded than those in Thessalonica, in that they received the word with all readiness, and searched the Scriptures daily to find out whether these things were so.</a:t>
            </a:r>
            <a:endParaRPr lang="en-US" sz="3600">
              <a:latin typeface="Verdana" charset="0"/>
              <a:sym typeface="Verdana" charset="0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Acts 17:11</a:t>
            </a: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2311400"/>
            <a:ext cx="8178800" cy="4470400"/>
          </a:xfrm>
          <a:ln/>
        </p:spPr>
        <p:txBody>
          <a:bodyPr anchor="t"/>
          <a:lstStyle/>
          <a:p>
            <a:pPr marL="0" indent="0" algn="just">
              <a:buFont typeface="Gill Sans" charset="0"/>
              <a:buNone/>
            </a:pPr>
            <a:r>
              <a:rPr lang="en-US" sz="3600">
                <a:latin typeface="Verdana" charset="0"/>
                <a:cs typeface="Verdana" charset="0"/>
                <a:sym typeface="Verdana" charset="0"/>
              </a:rPr>
              <a:t>Now these Jews were more noble than those in Thessalonica; they received the word with all eagerness, examining the Scriptures daily to see if these things were so. </a:t>
            </a:r>
            <a:endParaRPr lang="en-US" sz="3600">
              <a:latin typeface="Verdana" charset="0"/>
              <a:sym typeface="Verdana" charset="0"/>
            </a:endParaRPr>
          </a:p>
        </p:txBody>
      </p:sp>
    </p:spTree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050" y="2286000"/>
            <a:ext cx="52959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The Noble Bereans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xfrm>
            <a:off x="2387600" y="889000"/>
            <a:ext cx="6781800" cy="1219200"/>
          </a:xfrm>
          <a:ln/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The Noble Bereans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anchor="t"/>
          <a:lstStyle/>
          <a:p>
            <a:pPr marL="825500" indent="-571500">
              <a:buSzPct val="99000"/>
              <a:buFont typeface="+mj-lt"/>
              <a:buAutoNum type="romanUcPeriod"/>
            </a:pPr>
            <a:r>
              <a:rPr lang="en-US" dirty="0"/>
              <a:t> The Background</a:t>
            </a:r>
          </a:p>
        </p:txBody>
      </p:sp>
      <p:pic>
        <p:nvPicPr>
          <p:cNvPr id="32771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96299">
            <a:off x="354013" y="519113"/>
            <a:ext cx="2019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The Background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768350" indent="-514350">
              <a:spcBef>
                <a:spcPct val="0"/>
              </a:spcBef>
              <a:buFont typeface="+mj-lt"/>
              <a:buAutoNum type="alphaUcPeriod"/>
            </a:pPr>
            <a:r>
              <a:rPr lang="en-US" sz="2600" dirty="0"/>
              <a:t>The Apostle Paul Was On The Second Preaching Journey (Acts 16-18)</a:t>
            </a:r>
          </a:p>
          <a:p>
            <a:pPr marL="768350" indent="-514350">
              <a:spcBef>
                <a:spcPts val="1825"/>
              </a:spcBef>
              <a:buFont typeface="+mj-lt"/>
              <a:buAutoNum type="alphaUcPeriod"/>
            </a:pPr>
            <a:r>
              <a:rPr lang="en-US" sz="2600" dirty="0"/>
              <a:t>While At Thessalonica The Apostle Was Met With Great Resistance from the Jews</a:t>
            </a:r>
          </a:p>
          <a:p>
            <a:pPr marL="1111250" lvl="1" indent="-514350">
              <a:spcBef>
                <a:spcPts val="1825"/>
              </a:spcBef>
              <a:buFont typeface="+mj-lt"/>
              <a:buAutoNum type="arabicPeriod"/>
            </a:pPr>
            <a:r>
              <a:rPr lang="en-US" sz="2600" dirty="0"/>
              <a:t>Paul had gone into the synagogue as was his custom - Acts 17:2</a:t>
            </a:r>
          </a:p>
          <a:p>
            <a:pPr marL="1111250" lvl="1" indent="-514350">
              <a:spcBef>
                <a:spcPts val="1825"/>
              </a:spcBef>
              <a:buFont typeface="+mj-lt"/>
              <a:buAutoNum type="arabicPeriod"/>
            </a:pPr>
            <a:r>
              <a:rPr lang="ja-JP" altLang="en-US" sz="2600" dirty="0">
                <a:latin typeface="Arial"/>
              </a:rPr>
              <a:t>“</a:t>
            </a:r>
            <a:r>
              <a:rPr lang="en-US" sz="2600" dirty="0"/>
              <a:t>some</a:t>
            </a:r>
            <a:r>
              <a:rPr lang="ja-JP" altLang="en-US" sz="2600" dirty="0">
                <a:latin typeface="Arial"/>
              </a:rPr>
              <a:t>”</a:t>
            </a:r>
            <a:r>
              <a:rPr lang="en-US" sz="2600" dirty="0"/>
              <a:t> were persuaded, but the Jews grew envious</a:t>
            </a:r>
          </a:p>
          <a:p>
            <a:pPr marL="1111250" lvl="1" indent="-514350">
              <a:spcBef>
                <a:spcPts val="1825"/>
              </a:spcBef>
              <a:buFont typeface="+mj-lt"/>
              <a:buAutoNum type="arabicPeriod"/>
            </a:pPr>
            <a:r>
              <a:rPr lang="en-US" sz="2600" dirty="0"/>
              <a:t>The Jews stir up a riot and Paul is forced to leave Thessalonica </a:t>
            </a: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build="p" bldLvl="5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3175"/>
            <a:ext cx="10109200" cy="747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47560"/>
          <a:lstStyle/>
          <a:p>
            <a:r>
              <a:rPr lang="en-US"/>
              <a:t>Paul Journey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flip dir="r"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The Background</a:t>
            </a: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anchor="t"/>
          <a:lstStyle/>
          <a:p>
            <a:pPr marL="768350" indent="-514350">
              <a:buSzPct val="167000"/>
              <a:buFont typeface="+mj-lt"/>
              <a:buAutoNum type="alphaUcPeriod" startAt="3"/>
            </a:pPr>
            <a:r>
              <a:rPr lang="ja-JP" altLang="en-US" sz="2600" dirty="0">
                <a:latin typeface="Arial"/>
              </a:rPr>
              <a:t>“‘</a:t>
            </a:r>
            <a:r>
              <a:rPr lang="en-US" sz="2600" dirty="0"/>
              <a:t>THESE</a:t>
            </a:r>
            <a:r>
              <a:rPr lang="ja-JP" altLang="en-US" sz="2600" dirty="0">
                <a:latin typeface="Arial"/>
              </a:rPr>
              <a:t>’</a:t>
            </a:r>
            <a:r>
              <a:rPr lang="en-US" sz="2600" dirty="0"/>
              <a:t> were more fair-minded</a:t>
            </a:r>
            <a:r>
              <a:rPr lang="ja-JP" altLang="en-US" sz="2600" dirty="0">
                <a:latin typeface="Arial"/>
              </a:rPr>
              <a:t>”</a:t>
            </a:r>
            <a:endParaRPr lang="en-US" sz="2600" dirty="0"/>
          </a:p>
          <a:p>
            <a:pPr marL="1111250" lvl="1" indent="-514350">
              <a:buFont typeface="+mj-lt"/>
              <a:buAutoNum type="arabicPeriod"/>
            </a:pPr>
            <a:r>
              <a:rPr lang="ja-JP" altLang="en-US" sz="2600" dirty="0">
                <a:latin typeface="Arial"/>
              </a:rPr>
              <a:t>“</a:t>
            </a:r>
            <a:r>
              <a:rPr lang="en-US" sz="2600" dirty="0"/>
              <a:t>THESE</a:t>
            </a:r>
            <a:r>
              <a:rPr lang="ja-JP" altLang="en-US" sz="2600" dirty="0">
                <a:latin typeface="Arial"/>
              </a:rPr>
              <a:t>”</a:t>
            </a:r>
            <a:r>
              <a:rPr lang="en-US" sz="2600" dirty="0"/>
              <a:t> = </a:t>
            </a:r>
            <a:r>
              <a:rPr lang="ja-JP" altLang="en-US" sz="2600" dirty="0">
                <a:latin typeface="Arial"/>
              </a:rPr>
              <a:t>“</a:t>
            </a:r>
            <a:r>
              <a:rPr lang="en-US" sz="2600" dirty="0"/>
              <a:t>THESE JEWS</a:t>
            </a:r>
            <a:r>
              <a:rPr lang="ja-JP" altLang="en-US" sz="2600" dirty="0">
                <a:latin typeface="Arial"/>
              </a:rPr>
              <a:t>”</a:t>
            </a:r>
            <a:r>
              <a:rPr lang="en-US" sz="2600" dirty="0"/>
              <a:t> (ESV)</a:t>
            </a:r>
          </a:p>
          <a:p>
            <a:pPr marL="1111250" lvl="1" indent="-514350">
              <a:buFont typeface="+mj-lt"/>
              <a:buAutoNum type="arabicPeriod"/>
            </a:pPr>
            <a:r>
              <a:rPr lang="en-US" sz="2600" dirty="0"/>
              <a:t>It is a contrast between the attitude exhibited in Thessalonica with that of the Bereans</a:t>
            </a: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8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build="p" bldLvl="5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Grp="1" noChangeArrowheads="1"/>
          </p:cNvSpPr>
          <p:nvPr>
            <p:ph type="title"/>
          </p:nvPr>
        </p:nvSpPr>
        <p:spPr>
          <a:xfrm>
            <a:off x="2387600" y="889000"/>
            <a:ext cx="6781800" cy="1219200"/>
          </a:xfrm>
          <a:ln/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The Noble Bereans</a:t>
            </a:r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anchor="t"/>
          <a:lstStyle/>
          <a:p>
            <a:pPr marL="825500" indent="-571500">
              <a:buSzPct val="99000"/>
              <a:buFont typeface="+mj-lt"/>
              <a:buAutoNum type="romanUcPeriod"/>
            </a:pPr>
            <a:r>
              <a:rPr lang="en-US" dirty="0"/>
              <a:t> The Background</a:t>
            </a:r>
          </a:p>
          <a:p>
            <a:pPr marL="825500" indent="-571500">
              <a:buSzPct val="99000"/>
              <a:buFont typeface="+mj-lt"/>
              <a:buAutoNum type="romanUcPeriod"/>
            </a:pPr>
            <a:r>
              <a:rPr lang="en-US" dirty="0"/>
              <a:t> The Meaning of Noble</a:t>
            </a:r>
          </a:p>
        </p:txBody>
      </p:sp>
      <p:pic>
        <p:nvPicPr>
          <p:cNvPr id="36867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96299">
            <a:off x="354013" y="519113"/>
            <a:ext cx="2019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heck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u="sng" dirty="0">
                <a:solidFill>
                  <a:srgbClr val="FFFF00"/>
                </a:solidFill>
              </a:rPr>
              <a:t>The Meaning of Noble</a:t>
            </a:r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anchor="t"/>
          <a:lstStyle/>
          <a:p>
            <a:pPr marL="768350" indent="-514350">
              <a:spcBef>
                <a:spcPct val="0"/>
              </a:spcBef>
              <a:buFont typeface="+mj-lt"/>
              <a:buAutoNum type="alphaUcPeriod"/>
            </a:pPr>
            <a:r>
              <a:rPr lang="en-US" sz="2600" dirty="0"/>
              <a:t>Noble</a:t>
            </a:r>
          </a:p>
          <a:p>
            <a:pPr marL="1111250" lvl="1" indent="-514350">
              <a:spcBef>
                <a:spcPts val="2125"/>
              </a:spcBef>
              <a:buFont typeface="+mj-lt"/>
              <a:buAutoNum type="arabicPeriod"/>
            </a:pPr>
            <a:r>
              <a:rPr lang="en-US" sz="2600" dirty="0" err="1"/>
              <a:t>Strongs</a:t>
            </a:r>
            <a:r>
              <a:rPr lang="en-US" sz="2600" dirty="0"/>
              <a:t> - </a:t>
            </a:r>
            <a:r>
              <a:rPr lang="ja-JP" altLang="en-US" sz="2600" dirty="0">
                <a:latin typeface="Arial"/>
              </a:rPr>
              <a:t>“</a:t>
            </a:r>
            <a:r>
              <a:rPr lang="en-US" sz="2600" dirty="0"/>
              <a:t>well born, that is, high in rank, or figuratively generous:  more noble, nobleman</a:t>
            </a:r>
            <a:r>
              <a:rPr lang="ja-JP" altLang="en-US" sz="2600" dirty="0">
                <a:latin typeface="Arial"/>
              </a:rPr>
              <a:t>”</a:t>
            </a:r>
            <a:endParaRPr lang="en-US" sz="2600" dirty="0"/>
          </a:p>
          <a:p>
            <a:pPr marL="1111250" lvl="1" indent="-514350">
              <a:spcBef>
                <a:spcPts val="2125"/>
              </a:spcBef>
              <a:buFont typeface="+mj-lt"/>
              <a:buAutoNum type="arabicPeriod"/>
            </a:pPr>
            <a:r>
              <a:rPr lang="en-US" sz="2600" dirty="0"/>
              <a:t>Thayer - </a:t>
            </a:r>
            <a:r>
              <a:rPr lang="ja-JP" altLang="en-US" sz="2600" dirty="0">
                <a:latin typeface="Arial"/>
              </a:rPr>
              <a:t>“</a:t>
            </a:r>
            <a:r>
              <a:rPr lang="en-US" sz="2600" dirty="0"/>
              <a:t>well born, of a noble family, noble minded</a:t>
            </a:r>
            <a:r>
              <a:rPr lang="ja-JP" altLang="en-US" sz="2600" dirty="0">
                <a:latin typeface="Arial"/>
              </a:rPr>
              <a:t>”</a:t>
            </a:r>
            <a:endParaRPr lang="en-US" sz="2600" dirty="0"/>
          </a:p>
          <a:p>
            <a:pPr marL="768350" indent="-514350">
              <a:spcBef>
                <a:spcPts val="2125"/>
              </a:spcBef>
              <a:buFont typeface="+mj-lt"/>
              <a:buAutoNum type="alphaUcPeriod"/>
            </a:pPr>
            <a:r>
              <a:rPr lang="en-US" sz="2600" dirty="0"/>
              <a:t>It is obviously used here to describe their thinking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8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build="p" bldLvl="5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u="sng" dirty="0">
                <a:solidFill>
                  <a:srgbClr val="FFFF00"/>
                </a:solidFill>
              </a:rPr>
              <a:t>The Meaning of Noble</a:t>
            </a:r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2082800"/>
            <a:ext cx="8178800" cy="4470400"/>
          </a:xfrm>
          <a:ln/>
        </p:spPr>
        <p:txBody>
          <a:bodyPr anchor="t"/>
          <a:lstStyle/>
          <a:p>
            <a:pPr marL="768350" indent="-514350">
              <a:buFont typeface="+mj-lt"/>
              <a:buAutoNum type="alphaUcPeriod" startAt="3"/>
            </a:pPr>
            <a:r>
              <a:rPr lang="en-US" sz="2600" dirty="0"/>
              <a:t>Various Translations</a:t>
            </a:r>
          </a:p>
          <a:p>
            <a:pPr marL="1111250" lvl="1" indent="-514350">
              <a:buFont typeface="+mj-lt"/>
              <a:buAutoNum type="arabicPeriod"/>
            </a:pPr>
            <a:r>
              <a:rPr lang="ja-JP" altLang="en-US" sz="2600" dirty="0">
                <a:latin typeface="Arial"/>
              </a:rPr>
              <a:t>“</a:t>
            </a:r>
            <a:r>
              <a:rPr lang="en-US" sz="2600" dirty="0"/>
              <a:t>These were more fair-minded</a:t>
            </a:r>
            <a:r>
              <a:rPr lang="ja-JP" altLang="en-US" sz="2600" dirty="0">
                <a:latin typeface="Arial"/>
              </a:rPr>
              <a:t>”</a:t>
            </a:r>
            <a:r>
              <a:rPr lang="en-US" sz="2600" dirty="0"/>
              <a:t> - NKJV</a:t>
            </a:r>
          </a:p>
          <a:p>
            <a:pPr marL="1111250" lvl="1" indent="-514350">
              <a:buFont typeface="+mj-lt"/>
              <a:buAutoNum type="arabicPeriod"/>
            </a:pPr>
            <a:r>
              <a:rPr lang="ja-JP" altLang="en-US" sz="2600" dirty="0">
                <a:latin typeface="Arial"/>
              </a:rPr>
              <a:t>“</a:t>
            </a:r>
            <a:r>
              <a:rPr lang="en-US" sz="2600" dirty="0"/>
              <a:t>The people were more open-minded</a:t>
            </a:r>
            <a:r>
              <a:rPr lang="ja-JP" altLang="en-US" sz="2600" dirty="0">
                <a:latin typeface="Arial"/>
              </a:rPr>
              <a:t>”</a:t>
            </a:r>
            <a:r>
              <a:rPr lang="en-US" sz="2600" dirty="0"/>
              <a:t> - CSB</a:t>
            </a:r>
          </a:p>
          <a:p>
            <a:pPr marL="1111250" lvl="1" indent="-514350">
              <a:buFont typeface="+mj-lt"/>
              <a:buAutoNum type="arabicPeriod"/>
            </a:pPr>
            <a:r>
              <a:rPr lang="ja-JP" altLang="en-US" sz="2600" dirty="0">
                <a:latin typeface="Arial"/>
              </a:rPr>
              <a:t>“</a:t>
            </a:r>
            <a:r>
              <a:rPr lang="en-US" sz="2600" dirty="0"/>
              <a:t>These Jews were more receptive than those in Thessalonica</a:t>
            </a:r>
            <a:r>
              <a:rPr lang="ja-JP" altLang="en-US" sz="2600" dirty="0">
                <a:latin typeface="Arial"/>
              </a:rPr>
              <a:t>”</a:t>
            </a:r>
            <a:r>
              <a:rPr lang="en-US" sz="2600" dirty="0"/>
              <a:t> - NRSV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flip dir="r"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build="p" bldLvl="5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Grp="1" noChangeArrowheads="1"/>
          </p:cNvSpPr>
          <p:nvPr>
            <p:ph type="title"/>
          </p:nvPr>
        </p:nvSpPr>
        <p:spPr>
          <a:xfrm>
            <a:off x="2387600" y="889000"/>
            <a:ext cx="6781800" cy="1219200"/>
          </a:xfrm>
          <a:ln/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The Noble Bereans</a:t>
            </a:r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anchor="t"/>
          <a:lstStyle/>
          <a:p>
            <a:pPr marL="825500" indent="-571500">
              <a:buSzPct val="99000"/>
              <a:buFont typeface="+mj-lt"/>
              <a:buAutoNum type="romanUcPeriod"/>
            </a:pPr>
            <a:r>
              <a:rPr lang="en-US" dirty="0"/>
              <a:t> The Background</a:t>
            </a:r>
          </a:p>
          <a:p>
            <a:pPr marL="825500" indent="-571500">
              <a:buSzPct val="99000"/>
              <a:buFont typeface="+mj-lt"/>
              <a:buAutoNum type="romanUcPeriod"/>
            </a:pPr>
            <a:r>
              <a:rPr lang="en-US" dirty="0"/>
              <a:t> The Meaning of Noble</a:t>
            </a:r>
          </a:p>
          <a:p>
            <a:pPr marL="825500" indent="-571500">
              <a:buSzPct val="99000"/>
              <a:buFont typeface="+mj-lt"/>
              <a:buAutoNum type="romanUcPeriod"/>
            </a:pPr>
            <a:r>
              <a:rPr lang="en-US" dirty="0"/>
              <a:t> What Made Them Noble-minded</a:t>
            </a:r>
          </a:p>
        </p:txBody>
      </p:sp>
      <p:pic>
        <p:nvPicPr>
          <p:cNvPr id="39939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96299">
            <a:off x="354013" y="519113"/>
            <a:ext cx="2019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flip dir="r"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4700" u="sng" dirty="0">
                <a:solidFill>
                  <a:srgbClr val="FFFF00"/>
                </a:solidFill>
              </a:rPr>
              <a:t>What Made Them Noble-minded</a:t>
            </a: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2070100"/>
            <a:ext cx="8178800" cy="5016500"/>
          </a:xfrm>
          <a:ln/>
        </p:spPr>
        <p:txBody>
          <a:bodyPr/>
          <a:lstStyle/>
          <a:p>
            <a:pPr marL="711200" indent="-457200">
              <a:spcBef>
                <a:spcPct val="0"/>
              </a:spcBef>
              <a:buFont typeface="+mj-lt"/>
              <a:buAutoNum type="alphaUcPeriod"/>
            </a:pPr>
            <a:r>
              <a:rPr lang="en-US" sz="2200" dirty="0"/>
              <a:t>They </a:t>
            </a:r>
            <a:r>
              <a:rPr lang="en-US" sz="2200" b="1" i="1" dirty="0"/>
              <a:t>Received</a:t>
            </a:r>
            <a:r>
              <a:rPr lang="en-US" sz="2200" dirty="0"/>
              <a:t> the Word </a:t>
            </a:r>
          </a:p>
          <a:p>
            <a:pPr marL="1054100" lvl="1" indent="-457200">
              <a:spcBef>
                <a:spcPts val="1363"/>
              </a:spcBef>
              <a:buFont typeface="+mj-lt"/>
              <a:buAutoNum type="arabicPeriod"/>
            </a:pPr>
            <a:r>
              <a:rPr lang="en-US" sz="2200" dirty="0"/>
              <a:t>They were willing to listen to the teaching of Paul and Silas</a:t>
            </a:r>
          </a:p>
          <a:p>
            <a:pPr marL="1054100" lvl="1" indent="-457200">
              <a:spcBef>
                <a:spcPts val="1363"/>
              </a:spcBef>
              <a:buFont typeface="+mj-lt"/>
              <a:buAutoNum type="arabicPeriod"/>
            </a:pPr>
            <a:r>
              <a:rPr lang="en-US" sz="2200" dirty="0"/>
              <a:t>Some close their ears to the truth</a:t>
            </a:r>
          </a:p>
          <a:p>
            <a:pPr marL="1397000" lvl="2" indent="-457200">
              <a:spcBef>
                <a:spcPts val="1363"/>
              </a:spcBef>
              <a:buFont typeface="+mj-lt"/>
              <a:buAutoNum type="alphaLcParenR"/>
            </a:pPr>
            <a:r>
              <a:rPr lang="en-US" sz="2200" dirty="0"/>
              <a:t> Matthew 13:13-15</a:t>
            </a:r>
          </a:p>
          <a:p>
            <a:pPr marL="1397000" lvl="2" indent="-457200">
              <a:spcBef>
                <a:spcPts val="1363"/>
              </a:spcBef>
              <a:buFont typeface="+mj-lt"/>
              <a:buAutoNum type="alphaLcParenR"/>
            </a:pPr>
            <a:r>
              <a:rPr lang="en-US" sz="2200" dirty="0"/>
              <a:t> Acts 13:44-47 </a:t>
            </a:r>
          </a:p>
          <a:p>
            <a:pPr marL="1397000" lvl="2" indent="-457200">
              <a:spcBef>
                <a:spcPts val="1363"/>
              </a:spcBef>
              <a:buFont typeface="+mj-lt"/>
              <a:buAutoNum type="alphaLcParenR"/>
            </a:pPr>
            <a:r>
              <a:rPr lang="en-US" sz="2200" dirty="0"/>
              <a:t>Acts 22:21-22</a:t>
            </a:r>
          </a:p>
          <a:p>
            <a:pPr marL="1054100" lvl="1" indent="-457200">
              <a:spcBef>
                <a:spcPts val="1363"/>
              </a:spcBef>
              <a:buFont typeface="+mj-lt"/>
              <a:buAutoNum type="arabicPeriod"/>
            </a:pPr>
            <a:r>
              <a:rPr lang="en-US" sz="2200" dirty="0"/>
              <a:t>The Bereans Were Open-minded and Willing to Listen</a:t>
            </a:r>
          </a:p>
          <a:p>
            <a:pPr marL="1397000" lvl="2" indent="-457200">
              <a:spcBef>
                <a:spcPts val="1363"/>
              </a:spcBef>
              <a:buFont typeface="+mj-lt"/>
              <a:buAutoNum type="alphaLcParenR"/>
            </a:pPr>
            <a:r>
              <a:rPr lang="en-US" sz="2200" dirty="0"/>
              <a:t>Quality Needed by Man - James 1:19; Ecc.5:1-2</a:t>
            </a:r>
          </a:p>
          <a:p>
            <a:pPr marL="1397000" lvl="2" indent="-457200">
              <a:spcBef>
                <a:spcPts val="1363"/>
              </a:spcBef>
              <a:buFont typeface="+mj-lt"/>
              <a:buAutoNum type="alphaLcParenR"/>
            </a:pPr>
            <a:r>
              <a:rPr lang="en-US" sz="2200" dirty="0"/>
              <a:t>Being willing to listen does not mean believing everything you ear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9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9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9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9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9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9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9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9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9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9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9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9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9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build="p" bldLvl="5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4700" u="sng" dirty="0">
                <a:solidFill>
                  <a:srgbClr val="FFFF00"/>
                </a:solidFill>
              </a:rPr>
              <a:t>What Made Them Noble-minded</a:t>
            </a: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2070100"/>
            <a:ext cx="8178800" cy="4940300"/>
          </a:xfrm>
          <a:ln/>
        </p:spPr>
        <p:txBody>
          <a:bodyPr/>
          <a:lstStyle/>
          <a:p>
            <a:pPr marL="711200" indent="-457200">
              <a:spcBef>
                <a:spcPct val="0"/>
              </a:spcBef>
              <a:buFont typeface="+mj-lt"/>
              <a:buAutoNum type="alphaUcPeriod" startAt="2"/>
            </a:pPr>
            <a:r>
              <a:rPr lang="en-US" sz="2200" dirty="0"/>
              <a:t>They Received the Word </a:t>
            </a:r>
            <a:r>
              <a:rPr lang="en-US" sz="2200" b="1" i="1" dirty="0"/>
              <a:t>With All Readiness</a:t>
            </a:r>
            <a:endParaRPr lang="en-US" sz="2200" dirty="0"/>
          </a:p>
          <a:p>
            <a:pPr marL="1397000" lvl="2" indent="-457200">
              <a:spcBef>
                <a:spcPts val="1488"/>
              </a:spcBef>
              <a:buFont typeface="+mj-lt"/>
              <a:buAutoNum type="arabicPeriod"/>
            </a:pPr>
            <a:r>
              <a:rPr lang="en-US" sz="2200" dirty="0"/>
              <a:t>ESV - </a:t>
            </a:r>
            <a:r>
              <a:rPr lang="ja-JP" altLang="en-US" sz="2200" dirty="0">
                <a:latin typeface="Arial"/>
              </a:rPr>
              <a:t>“</a:t>
            </a:r>
            <a:r>
              <a:rPr lang="en-US" sz="2200" dirty="0"/>
              <a:t>With eagerness</a:t>
            </a:r>
            <a:r>
              <a:rPr lang="ja-JP" altLang="en-US" sz="2200" dirty="0">
                <a:latin typeface="Arial"/>
              </a:rPr>
              <a:t>”</a:t>
            </a:r>
            <a:r>
              <a:rPr lang="en-US" sz="2200" dirty="0"/>
              <a:t> or </a:t>
            </a:r>
            <a:r>
              <a:rPr lang="ja-JP" altLang="en-US" sz="2200" dirty="0">
                <a:latin typeface="Arial"/>
              </a:rPr>
              <a:t>“</a:t>
            </a:r>
            <a:r>
              <a:rPr lang="en-US" sz="2200" dirty="0"/>
              <a:t>with great eagerness</a:t>
            </a:r>
            <a:r>
              <a:rPr lang="ja-JP" altLang="en-US" sz="2200" dirty="0">
                <a:latin typeface="Arial"/>
              </a:rPr>
              <a:t>”</a:t>
            </a:r>
            <a:endParaRPr lang="en-US" sz="2200" dirty="0"/>
          </a:p>
          <a:p>
            <a:pPr marL="1397000" lvl="2" indent="-457200">
              <a:spcBef>
                <a:spcPts val="1488"/>
              </a:spcBef>
              <a:buFont typeface="+mj-lt"/>
              <a:buAutoNum type="arabicPeriod"/>
            </a:pPr>
            <a:r>
              <a:rPr lang="en-US" sz="2200" dirty="0"/>
              <a:t>They wanted to know the truth - 2 Thess.2:10-12</a:t>
            </a:r>
          </a:p>
          <a:p>
            <a:pPr marL="1752600" lvl="3" indent="-457200">
              <a:spcBef>
                <a:spcPts val="1488"/>
              </a:spcBef>
              <a:buFont typeface="+mj-lt"/>
              <a:buAutoNum type="alphaLcParenR"/>
            </a:pPr>
            <a:r>
              <a:rPr lang="en-US" sz="2200" dirty="0"/>
              <a:t>Some want their itch scratched - 2 Tim.4:3</a:t>
            </a:r>
          </a:p>
          <a:p>
            <a:pPr marL="1752600" lvl="3" indent="-457200">
              <a:spcBef>
                <a:spcPts val="1488"/>
              </a:spcBef>
              <a:buFont typeface="+mj-lt"/>
              <a:buAutoNum type="alphaLcParenR"/>
            </a:pPr>
            <a:r>
              <a:rPr lang="en-US" sz="2200" dirty="0"/>
              <a:t>Some hear simply as a curiosity - Acts 17:16-21</a:t>
            </a:r>
          </a:p>
          <a:p>
            <a:pPr marL="1752600" lvl="3" indent="-457200">
              <a:spcBef>
                <a:spcPts val="1488"/>
              </a:spcBef>
              <a:buFont typeface="+mj-lt"/>
              <a:buAutoNum type="alphaLcParenR"/>
            </a:pPr>
            <a:r>
              <a:rPr lang="en-US" sz="2200" dirty="0"/>
              <a:t>Some hear to find fault - Acts 17:32</a:t>
            </a:r>
          </a:p>
          <a:p>
            <a:pPr marL="1397000" lvl="2" indent="-457200">
              <a:spcBef>
                <a:spcPts val="1488"/>
              </a:spcBef>
              <a:buFont typeface="+mj-lt"/>
              <a:buAutoNum type="arabicPeriod"/>
            </a:pPr>
            <a:r>
              <a:rPr lang="en-US" sz="2200" dirty="0"/>
              <a:t>They intended to obey the truth</a:t>
            </a:r>
          </a:p>
          <a:p>
            <a:pPr marL="1752600" lvl="3" indent="-457200">
              <a:spcBef>
                <a:spcPts val="1488"/>
              </a:spcBef>
              <a:buFont typeface="+mj-lt"/>
              <a:buAutoNum type="alphaLcParenR"/>
            </a:pPr>
            <a:r>
              <a:rPr lang="en-US" sz="2200" dirty="0"/>
              <a:t> James 1:2, 22-25</a:t>
            </a:r>
          </a:p>
          <a:p>
            <a:pPr marL="1752600" lvl="3" indent="-457200">
              <a:spcBef>
                <a:spcPts val="1488"/>
              </a:spcBef>
              <a:buFont typeface="+mj-lt"/>
              <a:buAutoNum type="alphaLcParenR"/>
            </a:pPr>
            <a:r>
              <a:rPr lang="en-US" sz="2200" dirty="0"/>
              <a:t> Neh.8:13-18</a:t>
            </a: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" fill="hold"/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" fill="hold"/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" fill="hold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" fill="hold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" fill="hold"/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" fill="hold"/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" fill="hold"/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" fill="hold"/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" fill="hold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" fill="hold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" fill="hold"/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" fill="hold"/>
                                        <p:tgtEl>
                                          <p:spTgt spid="41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" fill="hold"/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" fill="hold"/>
                                        <p:tgtEl>
                                          <p:spTgt spid="41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" fill="hold"/>
                                        <p:tgtEl>
                                          <p:spTgt spid="419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" fill="hold"/>
                                        <p:tgtEl>
                                          <p:spTgt spid="419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build="p" bldLvl="5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4700" u="sng" dirty="0">
                <a:solidFill>
                  <a:srgbClr val="FFFF00"/>
                </a:solidFill>
              </a:rPr>
              <a:t>What Made Them Noble-minded</a:t>
            </a: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711200" indent="-457200">
              <a:spcBef>
                <a:spcPct val="0"/>
              </a:spcBef>
              <a:buFont typeface="+mj-lt"/>
              <a:buAutoNum type="alphaUcPeriod" startAt="3"/>
            </a:pPr>
            <a:r>
              <a:rPr lang="en-US" sz="2200" dirty="0"/>
              <a:t>They Searched the</a:t>
            </a:r>
            <a:r>
              <a:rPr lang="en-US" sz="2200" b="1" i="1" dirty="0"/>
              <a:t> Scriptures</a:t>
            </a:r>
            <a:endParaRPr lang="en-US" sz="2200" dirty="0"/>
          </a:p>
          <a:p>
            <a:pPr marL="1054100" lvl="1" indent="-457200">
              <a:spcBef>
                <a:spcPts val="1625"/>
              </a:spcBef>
              <a:buFont typeface="+mj-lt"/>
              <a:buAutoNum type="arabicPeriod"/>
            </a:pPr>
            <a:r>
              <a:rPr lang="en-US" sz="2200" dirty="0"/>
              <a:t>They Knew Where to Find the Truth</a:t>
            </a:r>
          </a:p>
          <a:p>
            <a:pPr marL="1397000" lvl="2" indent="-457200">
              <a:spcBef>
                <a:spcPts val="1625"/>
              </a:spcBef>
              <a:buFont typeface="+mj-lt"/>
              <a:buAutoNum type="alphaLcParenR"/>
            </a:pPr>
            <a:r>
              <a:rPr lang="en-US" sz="2200" dirty="0"/>
              <a:t>They Knew the Scriptures Were God</a:t>
            </a:r>
            <a:r>
              <a:rPr lang="ja-JP" altLang="en-US" sz="2200" dirty="0">
                <a:latin typeface="Arial"/>
              </a:rPr>
              <a:t>’</a:t>
            </a:r>
            <a:r>
              <a:rPr lang="en-US" sz="2200" dirty="0"/>
              <a:t>s Word - 2 Tim.3:16-17; 2 Peter 1:20-21</a:t>
            </a:r>
          </a:p>
          <a:p>
            <a:pPr marL="1397000" lvl="2" indent="-457200">
              <a:spcBef>
                <a:spcPts val="1625"/>
              </a:spcBef>
              <a:buFont typeface="+mj-lt"/>
              <a:buAutoNum type="alphaLcParenR"/>
            </a:pPr>
            <a:r>
              <a:rPr lang="en-US" sz="2200" dirty="0"/>
              <a:t>They Knew God</a:t>
            </a:r>
            <a:r>
              <a:rPr lang="ja-JP" altLang="en-US" sz="2200" dirty="0">
                <a:latin typeface="Arial"/>
              </a:rPr>
              <a:t>’</a:t>
            </a:r>
            <a:r>
              <a:rPr lang="en-US" sz="2200" dirty="0"/>
              <a:t>s Word Was Truth - John 17:17</a:t>
            </a:r>
          </a:p>
          <a:p>
            <a:pPr marL="1054100" lvl="1" indent="-457200">
              <a:spcBef>
                <a:spcPts val="1625"/>
              </a:spcBef>
              <a:buFont typeface="+mj-lt"/>
              <a:buAutoNum type="arabicPeriod"/>
            </a:pPr>
            <a:r>
              <a:rPr lang="en-US" sz="2200" dirty="0"/>
              <a:t>They Knew the Value of the Scriptures</a:t>
            </a:r>
          </a:p>
          <a:p>
            <a:pPr marL="1397000" lvl="2" indent="-457200">
              <a:spcBef>
                <a:spcPts val="1625"/>
              </a:spcBef>
              <a:buFont typeface="+mj-lt"/>
              <a:buAutoNum type="alphaLcParenR"/>
            </a:pPr>
            <a:r>
              <a:rPr lang="en-US" sz="2200" dirty="0"/>
              <a:t>They Knew the Lord Alone Had the Words of Life -Jn.6:68; Gal.1:6-9</a:t>
            </a:r>
          </a:p>
          <a:p>
            <a:pPr marL="1397000" lvl="2" indent="-457200">
              <a:spcBef>
                <a:spcPts val="1625"/>
              </a:spcBef>
              <a:buFont typeface="+mj-lt"/>
              <a:buAutoNum type="alphaLcParenR"/>
            </a:pPr>
            <a:r>
              <a:rPr lang="en-US" sz="2200" dirty="0"/>
              <a:t>They Knew They Would Be Judged by It - Rev.20:12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" fill="hold"/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" fill="hold"/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" fill="hold"/>
                                        <p:tgtEl>
                                          <p:spTgt spid="43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" fill="hold"/>
                                        <p:tgtEl>
                                          <p:spTgt spid="43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" fill="hold"/>
                                        <p:tgtEl>
                                          <p:spTgt spid="430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" fill="hold"/>
                                        <p:tgtEl>
                                          <p:spTgt spid="430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" fill="hold"/>
                                        <p:tgtEl>
                                          <p:spTgt spid="430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" fill="hold"/>
                                        <p:tgtEl>
                                          <p:spTgt spid="430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" fill="hold"/>
                                        <p:tgtEl>
                                          <p:spTgt spid="430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" fill="hold"/>
                                        <p:tgtEl>
                                          <p:spTgt spid="430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" fill="hold"/>
                                        <p:tgtEl>
                                          <p:spTgt spid="430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" fill="hold"/>
                                        <p:tgtEl>
                                          <p:spTgt spid="430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build="p" bldLvl="5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4700" u="sng" dirty="0">
                <a:solidFill>
                  <a:srgbClr val="FFFF00"/>
                </a:solidFill>
              </a:rPr>
              <a:t>What Made Them Noble-minded</a:t>
            </a:r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2070100"/>
            <a:ext cx="8178800" cy="5016500"/>
          </a:xfrm>
          <a:ln/>
        </p:spPr>
        <p:txBody>
          <a:bodyPr/>
          <a:lstStyle/>
          <a:p>
            <a:pPr marL="711200" indent="-457200">
              <a:spcBef>
                <a:spcPct val="0"/>
              </a:spcBef>
              <a:buFont typeface="+mj-lt"/>
              <a:buAutoNum type="alphaUcPeriod" startAt="4"/>
            </a:pPr>
            <a:r>
              <a:rPr lang="en-US" sz="2200" b="1" i="1" dirty="0"/>
              <a:t>Searched</a:t>
            </a:r>
            <a:r>
              <a:rPr lang="en-US" sz="2200" dirty="0"/>
              <a:t> the Scriptures</a:t>
            </a:r>
            <a:r>
              <a:rPr lang="en-US" sz="2200" b="1" i="1" dirty="0"/>
              <a:t> </a:t>
            </a:r>
            <a:r>
              <a:rPr lang="en-US" sz="2200" dirty="0"/>
              <a:t>DAILY</a:t>
            </a:r>
          </a:p>
          <a:p>
            <a:pPr marL="1054100" lvl="1" indent="-457200">
              <a:spcBef>
                <a:spcPts val="1338"/>
              </a:spcBef>
              <a:buFont typeface="+mj-lt"/>
              <a:buAutoNum type="arabicPeriod"/>
            </a:pPr>
            <a:r>
              <a:rPr lang="en-US" sz="2200" dirty="0"/>
              <a:t>Searched</a:t>
            </a:r>
          </a:p>
          <a:p>
            <a:pPr marL="1397000" lvl="2" indent="-457200">
              <a:spcBef>
                <a:spcPts val="1338"/>
              </a:spcBef>
              <a:buFont typeface="+mj-lt"/>
              <a:buAutoNum type="alphaLcParenR"/>
            </a:pPr>
            <a:r>
              <a:rPr lang="en-US" sz="2200" dirty="0"/>
              <a:t>Thayer - </a:t>
            </a:r>
            <a:r>
              <a:rPr lang="ja-JP" altLang="en-US" sz="2200" dirty="0">
                <a:latin typeface="Arial"/>
              </a:rPr>
              <a:t>“</a:t>
            </a:r>
            <a:r>
              <a:rPr lang="en-US" sz="2200" dirty="0"/>
              <a:t>to investigate, examine, enquire into, scrutinize, sift, question</a:t>
            </a:r>
            <a:r>
              <a:rPr lang="ja-JP" altLang="en-US" sz="2200" dirty="0">
                <a:latin typeface="Arial"/>
              </a:rPr>
              <a:t>”</a:t>
            </a:r>
            <a:endParaRPr lang="en-US" sz="2200" dirty="0"/>
          </a:p>
          <a:p>
            <a:pPr marL="1397000" lvl="2" indent="-457200">
              <a:spcBef>
                <a:spcPts val="1338"/>
              </a:spcBef>
              <a:buFont typeface="+mj-lt"/>
              <a:buAutoNum type="alphaLcParenR"/>
            </a:pPr>
            <a:r>
              <a:rPr lang="en-US" sz="2200" dirty="0" err="1"/>
              <a:t>Strongs</a:t>
            </a:r>
            <a:r>
              <a:rPr lang="en-US" sz="2200" dirty="0"/>
              <a:t> - </a:t>
            </a:r>
            <a:r>
              <a:rPr lang="ja-JP" altLang="en-US" sz="2200" dirty="0">
                <a:latin typeface="Arial"/>
              </a:rPr>
              <a:t>“</a:t>
            </a:r>
            <a:r>
              <a:rPr lang="en-US" sz="2200" dirty="0"/>
              <a:t>properly, to scrutinize, i.e. (by implication) investigate, interrogate, determine:--ask, question, discern, examine, judge, search.</a:t>
            </a:r>
            <a:r>
              <a:rPr lang="ja-JP" altLang="en-US" sz="2200" dirty="0">
                <a:latin typeface="Arial"/>
              </a:rPr>
              <a:t>”</a:t>
            </a:r>
            <a:endParaRPr lang="en-US" sz="2200" dirty="0"/>
          </a:p>
          <a:p>
            <a:pPr marL="1054100" lvl="1" indent="-457200">
              <a:spcBef>
                <a:spcPts val="1338"/>
              </a:spcBef>
              <a:buFont typeface="+mj-lt"/>
              <a:buAutoNum type="arabicPeriod"/>
            </a:pPr>
            <a:r>
              <a:rPr lang="en-US" sz="2200" dirty="0"/>
              <a:t>They Were Bible Students</a:t>
            </a:r>
          </a:p>
          <a:p>
            <a:pPr marL="1397000" lvl="2" indent="-457200">
              <a:spcBef>
                <a:spcPts val="1338"/>
              </a:spcBef>
              <a:buFont typeface="+mj-lt"/>
              <a:buAutoNum type="alphaLcParenR"/>
            </a:pPr>
            <a:r>
              <a:rPr lang="en-US" sz="2200" dirty="0"/>
              <a:t>They did not rely on their religious leaders - They searched for themselves - Eph.3:3-4</a:t>
            </a:r>
          </a:p>
          <a:p>
            <a:pPr marL="1397000" lvl="2" indent="-457200">
              <a:spcBef>
                <a:spcPts val="1338"/>
              </a:spcBef>
              <a:buFont typeface="+mj-lt"/>
              <a:buAutoNum type="alphaLcParenR"/>
            </a:pPr>
            <a:r>
              <a:rPr lang="en-US" sz="2200" dirty="0"/>
              <a:t>They understood they were responsible for what they believed and accepted - 2 Thess.1:10-12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build="p" bldLvl="5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4700" u="sng" dirty="0">
                <a:solidFill>
                  <a:srgbClr val="FFFF00"/>
                </a:solidFill>
              </a:rPr>
              <a:t>What Made Them Noble-minded</a:t>
            </a:r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anchor="t"/>
          <a:lstStyle/>
          <a:p>
            <a:pPr marL="711200" indent="-457200">
              <a:spcBef>
                <a:spcPct val="0"/>
              </a:spcBef>
              <a:buFont typeface="+mj-lt"/>
              <a:buAutoNum type="alphaUcPeriod" startAt="5"/>
            </a:pPr>
            <a:r>
              <a:rPr lang="en-US" sz="2500" dirty="0"/>
              <a:t>Searched the Scriptures</a:t>
            </a:r>
            <a:r>
              <a:rPr lang="en-US" sz="2500" b="1" i="1" dirty="0"/>
              <a:t> Daily</a:t>
            </a:r>
            <a:endParaRPr lang="en-US" sz="2500" dirty="0"/>
          </a:p>
          <a:p>
            <a:pPr marL="1397000" lvl="2" indent="-457200">
              <a:spcBef>
                <a:spcPts val="1775"/>
              </a:spcBef>
              <a:buFont typeface="+mj-lt"/>
              <a:buAutoNum type="arabicPeriod"/>
            </a:pPr>
            <a:r>
              <a:rPr lang="en-US" sz="2500" dirty="0"/>
              <a:t>They were diligent in their searching of the scriptures</a:t>
            </a:r>
          </a:p>
          <a:p>
            <a:pPr marL="1397000" lvl="2" indent="-457200">
              <a:spcBef>
                <a:spcPts val="1775"/>
              </a:spcBef>
              <a:buFont typeface="+mj-lt"/>
              <a:buAutoNum type="arabicPeriod"/>
            </a:pPr>
            <a:r>
              <a:rPr lang="en-US" sz="2500" dirty="0"/>
              <a:t>2 Tim.2:15</a:t>
            </a:r>
          </a:p>
          <a:p>
            <a:pPr marL="1397000" lvl="2" indent="-457200">
              <a:spcBef>
                <a:spcPts val="1775"/>
              </a:spcBef>
              <a:buFont typeface="+mj-lt"/>
              <a:buAutoNum type="arabicPeriod"/>
            </a:pPr>
            <a:r>
              <a:rPr lang="en-US" sz="2500" dirty="0"/>
              <a:t>Bible study was a habit for the Bereans - It was not something that they did only on  Sunday</a:t>
            </a:r>
          </a:p>
          <a:p>
            <a:pPr marL="1397000" lvl="2" indent="-457200">
              <a:spcBef>
                <a:spcPts val="1775"/>
              </a:spcBef>
              <a:buFont typeface="+mj-lt"/>
              <a:buAutoNum type="arabicPeriod"/>
            </a:pPr>
            <a:r>
              <a:rPr lang="en-US" sz="2500" dirty="0"/>
              <a:t>They longed for the milk of the word - 1 Peter 2:2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5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5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5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5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5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5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 build="p" bldLvl="5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4700" u="sng" dirty="0">
                <a:solidFill>
                  <a:srgbClr val="FFFF00"/>
                </a:solidFill>
              </a:rPr>
              <a:t>What Made Them Noble-minded</a:t>
            </a:r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anchor="t"/>
          <a:lstStyle/>
          <a:p>
            <a:pPr marL="711200" indent="-457200">
              <a:buFont typeface="+mj-lt"/>
              <a:buAutoNum type="alphaUcPeriod" startAt="6"/>
            </a:pPr>
            <a:r>
              <a:rPr lang="en-US" sz="2200" dirty="0"/>
              <a:t>To See if the Things Taught Were So</a:t>
            </a:r>
          </a:p>
          <a:p>
            <a:pPr marL="1397000" lvl="2" indent="-457200">
              <a:buFont typeface="+mj-lt"/>
              <a:buAutoNum type="arabicPeriod"/>
            </a:pPr>
            <a:r>
              <a:rPr lang="en-US" sz="2200" dirty="0"/>
              <a:t>They realized that it makes a difference what one believes - Rev.22:15</a:t>
            </a:r>
          </a:p>
          <a:p>
            <a:pPr marL="1397000" lvl="2" indent="-457200">
              <a:buFont typeface="+mj-lt"/>
              <a:buAutoNum type="arabicPeriod"/>
            </a:pPr>
            <a:r>
              <a:rPr lang="en-US" sz="2200" dirty="0"/>
              <a:t>They realized that false teachers were plentiful - 1 John 4:1</a:t>
            </a:r>
          </a:p>
          <a:p>
            <a:pPr marL="1397000" lvl="2" indent="-457200">
              <a:buFont typeface="+mj-lt"/>
              <a:buAutoNum type="arabicPeriod"/>
            </a:pPr>
            <a:r>
              <a:rPr lang="en-US" sz="2200" dirty="0"/>
              <a:t>They knew they had a responsibility to test all things  - 1 Thess.5:21</a:t>
            </a: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6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6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build="p" bldLvl="5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4700" u="sng" dirty="0">
                <a:solidFill>
                  <a:srgbClr val="FFFF00"/>
                </a:solidFill>
              </a:rPr>
              <a:t>What Made Them Noble-minded</a:t>
            </a:r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anchor="t"/>
          <a:lstStyle/>
          <a:p>
            <a:pPr marL="711200" indent="-457200">
              <a:buFont typeface="+mj-lt"/>
              <a:buAutoNum type="alphaUcPeriod"/>
            </a:pPr>
            <a:r>
              <a:rPr lang="en-US" sz="2400" dirty="0"/>
              <a:t>They </a:t>
            </a:r>
            <a:r>
              <a:rPr lang="en-US" sz="2400" b="1" i="1" dirty="0"/>
              <a:t>Received</a:t>
            </a:r>
            <a:r>
              <a:rPr lang="en-US" sz="2400" dirty="0"/>
              <a:t> the Word </a:t>
            </a:r>
          </a:p>
          <a:p>
            <a:pPr marL="711200" indent="-457200">
              <a:buFont typeface="+mj-lt"/>
              <a:buAutoNum type="alphaUcPeriod"/>
            </a:pPr>
            <a:r>
              <a:rPr lang="en-US" sz="2400" dirty="0"/>
              <a:t>They Received the Word </a:t>
            </a:r>
            <a:r>
              <a:rPr lang="en-US" sz="2400" b="1" i="1" dirty="0"/>
              <a:t>With All Readiness</a:t>
            </a:r>
            <a:endParaRPr lang="en-US" sz="2400" dirty="0"/>
          </a:p>
          <a:p>
            <a:pPr marL="711200" indent="-457200">
              <a:buFont typeface="+mj-lt"/>
              <a:buAutoNum type="alphaUcPeriod"/>
            </a:pPr>
            <a:r>
              <a:rPr lang="en-US" sz="2400" dirty="0"/>
              <a:t>They Searched the</a:t>
            </a:r>
            <a:r>
              <a:rPr lang="en-US" sz="2400" b="1" i="1" dirty="0"/>
              <a:t> Scriptures </a:t>
            </a:r>
          </a:p>
          <a:p>
            <a:pPr marL="711200" indent="-457200">
              <a:buFont typeface="+mj-lt"/>
              <a:buAutoNum type="alphaUcPeriod"/>
            </a:pPr>
            <a:r>
              <a:rPr lang="en-US" sz="2400" b="1" i="1" dirty="0"/>
              <a:t>Searched</a:t>
            </a:r>
            <a:r>
              <a:rPr lang="en-US" sz="2400" dirty="0"/>
              <a:t> the Scriptures</a:t>
            </a:r>
            <a:r>
              <a:rPr lang="en-US" sz="2400" b="1" i="1" dirty="0"/>
              <a:t> </a:t>
            </a:r>
            <a:r>
              <a:rPr lang="en-US" sz="2400" dirty="0"/>
              <a:t>DAILY</a:t>
            </a:r>
          </a:p>
          <a:p>
            <a:pPr marL="711200" indent="-457200">
              <a:buFont typeface="+mj-lt"/>
              <a:buAutoNum type="alphaUcPeriod"/>
            </a:pPr>
            <a:r>
              <a:rPr lang="en-US" sz="2400" dirty="0"/>
              <a:t>Searched the Scriptures</a:t>
            </a:r>
            <a:r>
              <a:rPr lang="en-US" sz="2400" b="1" i="1" dirty="0"/>
              <a:t> Daily</a:t>
            </a:r>
            <a:endParaRPr lang="en-US" sz="2400" dirty="0"/>
          </a:p>
          <a:p>
            <a:pPr marL="711200" indent="-457200">
              <a:buFont typeface="+mj-lt"/>
              <a:buAutoNum type="alphaUcPeriod"/>
            </a:pPr>
            <a:r>
              <a:rPr lang="en-US" sz="2200" dirty="0"/>
              <a:t>To See if the Things Taught Were So</a:t>
            </a:r>
          </a:p>
        </p:txBody>
      </p:sp>
    </p:spTree>
    <p:extLst>
      <p:ext uri="{BB962C8B-B14F-4D97-AF65-F5344CB8AC3E}">
        <p14:creationId xmlns:p14="http://schemas.microsoft.com/office/powerpoint/2010/main" val="2885089941"/>
      </p:ext>
    </p:extLst>
  </p:cSld>
  <p:clrMapOvr>
    <a:masterClrMapping/>
  </p:clrMapOvr>
  <p:transition spd="slow">
    <p:check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Grp="1" noChangeArrowheads="1"/>
          </p:cNvSpPr>
          <p:nvPr>
            <p:ph type="title"/>
          </p:nvPr>
        </p:nvSpPr>
        <p:spPr>
          <a:xfrm>
            <a:off x="2387600" y="889000"/>
            <a:ext cx="6781800" cy="1219200"/>
          </a:xfrm>
          <a:ln/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The Noble Bereans</a:t>
            </a:r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anchor="t"/>
          <a:lstStyle/>
          <a:p>
            <a:pPr marL="825500" indent="-571500">
              <a:buSzPct val="99000"/>
              <a:buFont typeface="+mj-lt"/>
              <a:buAutoNum type="romanUcPeriod"/>
            </a:pPr>
            <a:r>
              <a:rPr lang="en-US" dirty="0"/>
              <a:t> The Background</a:t>
            </a:r>
          </a:p>
          <a:p>
            <a:pPr marL="698500">
              <a:buSzPct val="99000"/>
              <a:buFont typeface="Gill Sans" charset="0"/>
              <a:buAutoNum type="romanUcPeriod"/>
            </a:pPr>
            <a:r>
              <a:rPr lang="en-US" dirty="0"/>
              <a:t> The Meaning of Noble</a:t>
            </a:r>
          </a:p>
          <a:p>
            <a:pPr marL="698500">
              <a:buSzPct val="99000"/>
              <a:buFont typeface="Gill Sans" charset="0"/>
              <a:buAutoNum type="romanUcPeriod"/>
            </a:pPr>
            <a:r>
              <a:rPr lang="en-US" dirty="0"/>
              <a:t> What Made Them Noble-minded</a:t>
            </a:r>
          </a:p>
          <a:p>
            <a:pPr marL="698500">
              <a:buSzPct val="99000"/>
              <a:buFont typeface="Gill Sans" charset="0"/>
              <a:buAutoNum type="romanUcPeriod"/>
            </a:pPr>
            <a:r>
              <a:rPr lang="en-US" dirty="0"/>
              <a:t>  The Result of Being Noble-minded</a:t>
            </a:r>
          </a:p>
        </p:txBody>
      </p:sp>
      <p:pic>
        <p:nvPicPr>
          <p:cNvPr id="47107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96299">
            <a:off x="354013" y="519113"/>
            <a:ext cx="2019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Grp="1" noChangeArrowheads="1"/>
          </p:cNvSpPr>
          <p:nvPr>
            <p:ph type="title"/>
          </p:nvPr>
        </p:nvSpPr>
        <p:spPr>
          <a:xfrm>
            <a:off x="990600" y="622300"/>
            <a:ext cx="8178800" cy="1219200"/>
          </a:xfrm>
          <a:ln/>
        </p:spPr>
        <p:txBody>
          <a:bodyPr/>
          <a:lstStyle/>
          <a:p>
            <a:r>
              <a:rPr lang="en-US" sz="5800" u="sng" dirty="0">
                <a:solidFill>
                  <a:srgbClr val="FFFF00"/>
                </a:solidFill>
              </a:rPr>
              <a:t>The Result of Being Noble</a:t>
            </a:r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917700"/>
            <a:ext cx="8178800" cy="4470400"/>
          </a:xfrm>
          <a:ln/>
        </p:spPr>
        <p:txBody>
          <a:bodyPr/>
          <a:lstStyle/>
          <a:p>
            <a:pPr marL="768350" indent="-514350">
              <a:spcBef>
                <a:spcPct val="0"/>
              </a:spcBef>
              <a:buFont typeface="+mj-lt"/>
              <a:buAutoNum type="alphaUcPeriod"/>
            </a:pPr>
            <a:r>
              <a:rPr lang="ja-JP" altLang="en-US" sz="2700" dirty="0">
                <a:latin typeface="Arial"/>
              </a:rPr>
              <a:t>“</a:t>
            </a:r>
            <a:r>
              <a:rPr lang="en-US" sz="2700" dirty="0"/>
              <a:t>Therefore many of them believed</a:t>
            </a:r>
            <a:r>
              <a:rPr lang="ja-JP" altLang="en-US" sz="2700" dirty="0">
                <a:latin typeface="Arial"/>
              </a:rPr>
              <a:t>”</a:t>
            </a:r>
            <a:endParaRPr lang="en-US" sz="2700" dirty="0"/>
          </a:p>
          <a:p>
            <a:pPr marL="1111250" lvl="1" indent="-514350">
              <a:spcBef>
                <a:spcPts val="1888"/>
              </a:spcBef>
              <a:buFont typeface="+mj-lt"/>
              <a:buAutoNum type="arabicPeriod"/>
            </a:pPr>
            <a:r>
              <a:rPr lang="en-US" sz="2700" dirty="0"/>
              <a:t> When one has the right attitude toward the truth - they will find the truth</a:t>
            </a:r>
          </a:p>
          <a:p>
            <a:pPr marL="1454150" lvl="2" indent="-514350">
              <a:spcBef>
                <a:spcPts val="1888"/>
              </a:spcBef>
              <a:buFont typeface="+mj-lt"/>
              <a:buAutoNum type="alphaLcParenR"/>
            </a:pPr>
            <a:r>
              <a:rPr lang="en-US" sz="2700" dirty="0"/>
              <a:t>  Acts 10:1-2; 33,44-48</a:t>
            </a:r>
          </a:p>
          <a:p>
            <a:pPr marL="1454150" lvl="2" indent="-514350">
              <a:spcBef>
                <a:spcPts val="1888"/>
              </a:spcBef>
              <a:buFont typeface="+mj-lt"/>
              <a:buAutoNum type="alphaLcParenR"/>
            </a:pPr>
            <a:r>
              <a:rPr lang="en-US" sz="2700" dirty="0"/>
              <a:t>  Matt.5:6</a:t>
            </a:r>
          </a:p>
          <a:p>
            <a:pPr marL="1454150" lvl="2" indent="-514350">
              <a:spcBef>
                <a:spcPts val="1888"/>
              </a:spcBef>
              <a:buFont typeface="+mj-lt"/>
              <a:buAutoNum type="alphaLcParenR"/>
            </a:pPr>
            <a:r>
              <a:rPr lang="en-US" sz="2700" dirty="0"/>
              <a:t>John 7:17</a:t>
            </a:r>
          </a:p>
          <a:p>
            <a:pPr marL="1111250" lvl="1" indent="-514350">
              <a:spcBef>
                <a:spcPts val="1888"/>
              </a:spcBef>
              <a:buFont typeface="+mj-lt"/>
              <a:buAutoNum type="arabicPeriod"/>
            </a:pPr>
            <a:r>
              <a:rPr lang="en-US" sz="2700" dirty="0"/>
              <a:t>When one has the right attitude toward the truth - they will obey the truth - 2 Thess.2:10-12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 build="p" bldLvl="5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Grp="1" noChangeArrowheads="1"/>
          </p:cNvSpPr>
          <p:nvPr>
            <p:ph type="title"/>
          </p:nvPr>
        </p:nvSpPr>
        <p:spPr>
          <a:xfrm>
            <a:off x="990600" y="622300"/>
            <a:ext cx="8178800" cy="1219200"/>
          </a:xfrm>
          <a:ln/>
        </p:spPr>
        <p:txBody>
          <a:bodyPr/>
          <a:lstStyle/>
          <a:p>
            <a:r>
              <a:rPr lang="en-US" sz="5800" u="sng" dirty="0">
                <a:solidFill>
                  <a:srgbClr val="FFFF00"/>
                </a:solidFill>
              </a:rPr>
              <a:t>The Result of Being Noble</a:t>
            </a:r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917700"/>
            <a:ext cx="8178800" cy="4470400"/>
          </a:xfrm>
          <a:ln/>
        </p:spPr>
        <p:txBody>
          <a:bodyPr anchor="t"/>
          <a:lstStyle/>
          <a:p>
            <a:pPr marL="768350" indent="-514350">
              <a:spcBef>
                <a:spcPct val="0"/>
              </a:spcBef>
              <a:buFont typeface="+mj-lt"/>
              <a:buAutoNum type="alphaUcPeriod" startAt="2"/>
            </a:pPr>
            <a:endParaRPr lang="en-US" altLang="ja-JP" sz="2700" dirty="0">
              <a:latin typeface="Arial"/>
            </a:endParaRPr>
          </a:p>
          <a:p>
            <a:pPr marL="768350" indent="-514350">
              <a:spcBef>
                <a:spcPct val="0"/>
              </a:spcBef>
              <a:buFont typeface="+mj-lt"/>
              <a:buAutoNum type="alphaUcPeriod" startAt="2"/>
            </a:pPr>
            <a:r>
              <a:rPr lang="en-US" altLang="ja-JP" sz="2700" dirty="0">
                <a:latin typeface="Arial"/>
              </a:rPr>
              <a:t>Settled Their Doubts </a:t>
            </a:r>
          </a:p>
          <a:p>
            <a:pPr marL="596900" lvl="1" indent="0">
              <a:spcBef>
                <a:spcPct val="0"/>
              </a:spcBef>
              <a:buNone/>
            </a:pPr>
            <a:endParaRPr lang="en-US" sz="2700" dirty="0">
              <a:latin typeface="Arial"/>
            </a:endParaRPr>
          </a:p>
          <a:p>
            <a:pPr marL="1111250" lvl="1" indent="-514350">
              <a:spcBef>
                <a:spcPct val="0"/>
              </a:spcBef>
              <a:buFont typeface="+mj-lt"/>
              <a:buAutoNum type="arabicPeriod"/>
            </a:pPr>
            <a:r>
              <a:rPr lang="en-US" sz="2700" dirty="0">
                <a:latin typeface="Arial"/>
              </a:rPr>
              <a:t>They Believed – No longer Had Doubts </a:t>
            </a:r>
          </a:p>
          <a:p>
            <a:pPr marL="1111250" lvl="1" indent="-514350">
              <a:spcBef>
                <a:spcPct val="0"/>
              </a:spcBef>
              <a:buFont typeface="+mj-lt"/>
              <a:buAutoNum type="arabicPeriod"/>
            </a:pPr>
            <a:endParaRPr lang="en-US" sz="2700" dirty="0">
              <a:latin typeface="Arial"/>
            </a:endParaRPr>
          </a:p>
          <a:p>
            <a:pPr marL="1111250" lvl="1" indent="-514350">
              <a:spcBef>
                <a:spcPct val="0"/>
              </a:spcBef>
              <a:buFont typeface="+mj-lt"/>
              <a:buAutoNum type="arabicPeriod"/>
            </a:pPr>
            <a:r>
              <a:rPr lang="en-US" sz="2700" dirty="0">
                <a:latin typeface="Arial"/>
              </a:rPr>
              <a:t>Wisdom From Above </a:t>
            </a:r>
            <a:r>
              <a:rPr lang="en-US" sz="2700">
                <a:latin typeface="Arial"/>
              </a:rPr>
              <a:t>is Without </a:t>
            </a:r>
            <a:r>
              <a:rPr lang="en-US" sz="2700" dirty="0">
                <a:latin typeface="Arial"/>
              </a:rPr>
              <a:t>Doubting (James 3:13-17)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274633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 build="p" bldLvl="5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200" y="2438400"/>
            <a:ext cx="52959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The Noble Bereans</a:t>
            </a:r>
          </a:p>
        </p:txBody>
      </p:sp>
    </p:spTree>
  </p:cSld>
  <p:clrMapOvr>
    <a:masterClrMapping/>
  </p:clrMapOvr>
  <p:transition spd="med"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itle &amp; Bullets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Bullets">
  <a:themeElements>
    <a:clrScheme name="">
      <a:dk1>
        <a:srgbClr val="000000"/>
      </a:dk1>
      <a:lt1>
        <a:srgbClr val="000000"/>
      </a:lt1>
      <a:dk2>
        <a:srgbClr val="000000"/>
      </a:dk2>
      <a:lt2>
        <a:srgbClr val="808080"/>
      </a:lt2>
      <a:accent1>
        <a:srgbClr val="00CC99"/>
      </a:accent1>
      <a:accent2>
        <a:srgbClr val="333399"/>
      </a:accent2>
      <a:accent3>
        <a:srgbClr val="AAAAAA"/>
      </a:accent3>
      <a:accent4>
        <a:srgbClr val="000000"/>
      </a:accent4>
      <a:accent5>
        <a:srgbClr val="AAE2C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Lucida Grande"/>
        <a:ea typeface=".Aqua かな"/>
        <a:cs typeface=".Aqua かな"/>
      </a:majorFont>
      <a:minorFont>
        <a:latin typeface="Times New Roma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Blank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Pages>0</Pages>
  <Words>862</Words>
  <Characters>0</Characters>
  <Application>Microsoft Office PowerPoint</Application>
  <PresentationFormat>Custom</PresentationFormat>
  <Lines>0</Lines>
  <Paragraphs>109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Title &amp; Bullets</vt:lpstr>
      <vt:lpstr>Title &amp; Bullets</vt:lpstr>
      <vt:lpstr>1_Title &amp; Bullets</vt:lpstr>
      <vt:lpstr>Title &amp; Bullets</vt:lpstr>
      <vt:lpstr>Blank</vt:lpstr>
      <vt:lpstr>PowerPoint Presentation</vt:lpstr>
      <vt:lpstr>Acts 17:11</vt:lpstr>
      <vt:lpstr>Acts 17:11</vt:lpstr>
      <vt:lpstr>The Noble Bereans</vt:lpstr>
      <vt:lpstr>The Noble Bereans</vt:lpstr>
      <vt:lpstr>The Background</vt:lpstr>
      <vt:lpstr>Paul Journey 2</vt:lpstr>
      <vt:lpstr>The Background</vt:lpstr>
      <vt:lpstr>The Noble Bereans</vt:lpstr>
      <vt:lpstr>The Meaning of Noble</vt:lpstr>
      <vt:lpstr>The Meaning of Noble</vt:lpstr>
      <vt:lpstr>The Noble Bereans</vt:lpstr>
      <vt:lpstr>What Made Them Noble-minded</vt:lpstr>
      <vt:lpstr>What Made Them Noble-minded</vt:lpstr>
      <vt:lpstr>What Made Them Noble-minded</vt:lpstr>
      <vt:lpstr>What Made Them Noble-minded</vt:lpstr>
      <vt:lpstr>What Made Them Noble-minded</vt:lpstr>
      <vt:lpstr>What Made Them Noble-minded</vt:lpstr>
      <vt:lpstr>What Made Them Noble-minded</vt:lpstr>
      <vt:lpstr>The Noble Bereans</vt:lpstr>
      <vt:lpstr>The Result of Being Noble</vt:lpstr>
      <vt:lpstr>The Result of Being Noble</vt:lpstr>
      <vt:lpstr>The Noble Bereans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Daniel Webb</dc:creator>
  <cp:keywords/>
  <dc:description/>
  <cp:lastModifiedBy>Daniel Webb</cp:lastModifiedBy>
  <cp:revision>9</cp:revision>
  <dcterms:modified xsi:type="dcterms:W3CDTF">2021-07-25T16:17:26Z</dcterms:modified>
</cp:coreProperties>
</file>