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1pPr>
    <a:lvl2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2pPr>
    <a:lvl3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3pPr>
    <a:lvl4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4pPr>
    <a:lvl5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5pPr>
    <a:lvl6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6pPr>
    <a:lvl7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7pPr>
    <a:lvl8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8pPr>
    <a:lvl9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950A4E-425D-40AB-8063-A0609C98CF8B}" v="14" dt="2021-07-14T20:00:31.83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858585"/>
        </a:fontRef>
        <a:srgbClr val="858585"/>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wholeTbl>
    <a:band2H>
      <a:tcTxStyle/>
      <a:tcStyle>
        <a:tcBdr/>
        <a:fill>
          <a:solidFill>
            <a:srgbClr val="B9C4C8">
              <a:alpha val="30000"/>
            </a:srgbClr>
          </a:solidFill>
        </a:fill>
      </a:tcStyle>
    </a:band2H>
    <a:firstCol>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Col>
    <a:lastRow>
      <a:tcTxStyle b="off" i="off">
        <a:fontRef idx="minor">
          <a:srgbClr val="45A7DE"/>
        </a:fontRef>
        <a:srgbClr val="45A7DE"/>
      </a:tcTxStyle>
      <a:tcStyle>
        <a:tcBdr>
          <a:left>
            <a:ln w="12700" cap="flat">
              <a:solidFill>
                <a:srgbClr val="4780AA"/>
              </a:solidFill>
              <a:prstDash val="solid"/>
              <a:miter lim="400000"/>
            </a:ln>
          </a:left>
          <a:right>
            <a:ln w="12700" cap="flat">
              <a:solidFill>
                <a:srgbClr val="4780AA"/>
              </a:solidFill>
              <a:prstDash val="solid"/>
              <a:miter lim="400000"/>
            </a:ln>
          </a:right>
          <a:top>
            <a:ln w="254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noFill/>
        </a:fill>
      </a:tcStyle>
    </a:lastRow>
    <a:firstRow>
      <a:tcTxStyle b="off" i="off">
        <a:fontRef idx="minor">
          <a:srgbClr val="FFFFFF"/>
        </a:fontRef>
        <a:srgbClr val="FFFFFF"/>
      </a:tcTxStyle>
      <a:tcStyle>
        <a:tcBdr>
          <a:left>
            <a:ln w="12700" cap="flat">
              <a:solidFill>
                <a:srgbClr val="4780AA"/>
              </a:solidFill>
              <a:prstDash val="solid"/>
              <a:miter lim="400000"/>
            </a:ln>
          </a:left>
          <a:right>
            <a:ln w="12700" cap="flat">
              <a:solidFill>
                <a:srgbClr val="4780AA"/>
              </a:solidFill>
              <a:prstDash val="solid"/>
              <a:miter lim="400000"/>
            </a:ln>
          </a:right>
          <a:top>
            <a:ln w="12700" cap="flat">
              <a:solidFill>
                <a:srgbClr val="4780AA"/>
              </a:solidFill>
              <a:prstDash val="solid"/>
              <a:miter lim="400000"/>
            </a:ln>
          </a:top>
          <a:bottom>
            <a:ln w="12700" cap="flat">
              <a:solidFill>
                <a:srgbClr val="4780AA"/>
              </a:solidFill>
              <a:prstDash val="solid"/>
              <a:miter lim="400000"/>
            </a:ln>
          </a:bottom>
          <a:insideH>
            <a:ln w="12700" cap="flat">
              <a:solidFill>
                <a:srgbClr val="4780AA"/>
              </a:solidFill>
              <a:prstDash val="solid"/>
              <a:miter lim="400000"/>
            </a:ln>
          </a:insideH>
          <a:insideV>
            <a:ln w="12700" cap="flat">
              <a:solidFill>
                <a:srgbClr val="4780AA"/>
              </a:solidFill>
              <a:prstDash val="solid"/>
              <a:miter lim="400000"/>
            </a:ln>
          </a:insideV>
        </a:tcBdr>
        <a:fill>
          <a:solidFill>
            <a:schemeClr val="accent1">
              <a:hueOff val="-313507"/>
              <a:satOff val="34334"/>
              <a:lumOff val="-8266"/>
              <a:alpha val="62000"/>
            </a:schemeClr>
          </a:solidFill>
        </a:fill>
      </a:tcStyle>
    </a:firstRow>
  </a:tblStyle>
  <a:tblStyle styleId="{C7B018BB-80A7-4F77-B60F-C8B233D01FF8}" styleName="">
    <a:tblBg/>
    <a:wholeTbl>
      <a:tcTxStyle b="off" i="off">
        <a:fontRef idx="minor">
          <a:srgbClr val="858585"/>
        </a:fontRef>
        <a:srgbClr val="858585"/>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noFill/>
        </a:fill>
      </a:tcStyle>
    </a:wholeTbl>
    <a:band2H>
      <a:tcTxStyle/>
      <a:tcStyle>
        <a:tcBdr/>
        <a:fill>
          <a:solidFill>
            <a:schemeClr val="accent1">
              <a:hueOff val="-313507"/>
              <a:satOff val="34334"/>
              <a:lumOff val="-8266"/>
              <a:alpha val="10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25400" cap="flat">
              <a:solidFill>
                <a:schemeClr val="accent1">
                  <a:hueOff val="-313507"/>
                  <a:satOff val="34334"/>
                  <a:lumOff val="-8266"/>
                  <a:alpha val="62000"/>
                </a:schemeClr>
              </a:solidFill>
              <a:prstDash val="solid"/>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254308"/>
              <a:satOff val="57261"/>
              <a:lumOff val="12765"/>
              <a:alpha val="62000"/>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chemeClr val="accent1">
                  <a:hueOff val="-313507"/>
                  <a:satOff val="34334"/>
                  <a:lumOff val="-8266"/>
                  <a:alpha val="62000"/>
                </a:schemeClr>
              </a:solidFill>
              <a:prstDash val="solid"/>
              <a:miter lim="400000"/>
            </a:ln>
          </a:insideH>
          <a:insideV>
            <a:ln w="12700" cap="flat">
              <a:noFill/>
              <a:miter lim="400000"/>
            </a:ln>
          </a:insideV>
        </a:tcBdr>
        <a:fill>
          <a:solidFill>
            <a:schemeClr val="accent6">
              <a:hueOff val="137185"/>
              <a:satOff val="27043"/>
              <a:lumOff val="-11337"/>
              <a:alpha val="80000"/>
            </a:schemeClr>
          </a:solidFill>
        </a:fill>
      </a:tcStyle>
    </a:firstRow>
  </a:tblStyle>
  <a:tblStyle styleId="{EEE7283C-3CF3-47DC-8721-378D4A62B228}" styleName="">
    <a:tblBg/>
    <a:wholeTbl>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C4C4C4">
              <a:alpha val="30000"/>
            </a:srgbClr>
          </a:solidFill>
        </a:fill>
      </a:tcStyle>
    </a:band2H>
    <a:firstCol>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BABABA">
              <a:alpha val="70000"/>
            </a:srgbClr>
          </a:solidFill>
        </a:fill>
      </a:tcStyle>
    </a:firstCol>
    <a:lastRow>
      <a:tcTxStyle b="off" i="off">
        <a:fontRef idx="minor">
          <a:srgbClr val="858585"/>
        </a:fontRef>
        <a:srgbClr val="858585"/>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4B4B4B"/>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lastRow>
    <a:firstRow>
      <a:tcTxStyle b="off" i="off">
        <a:fontRef idx="minor">
          <a:srgbClr val="FFFFFF"/>
        </a:fontRef>
        <a:srgbClr val="FFFFFF"/>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2">
              <a:hueOff val="-739060"/>
              <a:satOff val="51948"/>
              <a:lumOff val="-8454"/>
              <a:alpha val="62000"/>
            </a:schemeClr>
          </a:solidFill>
        </a:fill>
      </a:tcStyle>
    </a:firstRow>
  </a:tblStyle>
  <a:tblStyle styleId="{CF821DB8-F4EB-4A41-A1BA-3FCAFE7338EE}"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wholeTbl>
    <a:band2H>
      <a:tcTxStyle/>
      <a:tcStyle>
        <a:tcBdr/>
        <a:fill>
          <a:solidFill>
            <a:srgbClr val="D5CBC0">
              <a:alpha val="39000"/>
            </a:srgbClr>
          </a:solidFill>
        </a:fill>
      </a:tcStyle>
    </a:band2H>
    <a:firstCol>
      <a:tcTxStyle b="off" i="off">
        <a:fontRef idx="minor">
          <a:srgbClr val="858585"/>
        </a:fontRef>
        <a:srgbClr val="858585"/>
      </a:tcTxStyle>
      <a:tcStyle>
        <a:tcBdr>
          <a:left>
            <a:ln w="12700" cap="flat">
              <a:solidFill>
                <a:srgbClr val="868685"/>
              </a:solidFill>
              <a:prstDash val="solid"/>
              <a:miter lim="400000"/>
            </a:ln>
          </a:left>
          <a:right>
            <a:ln w="12700" cap="flat">
              <a:solidFill>
                <a:srgbClr val="868685"/>
              </a:solidFill>
              <a:prstDash val="solid"/>
              <a:miter lim="400000"/>
            </a:ln>
          </a:right>
          <a:top>
            <a:ln w="12700" cap="flat">
              <a:solidFill>
                <a:srgbClr val="868685"/>
              </a:solidFill>
              <a:prstDash val="solid"/>
              <a:miter lim="400000"/>
            </a:ln>
          </a:top>
          <a:bottom>
            <a:ln w="12700" cap="flat">
              <a:solidFill>
                <a:srgbClr val="868685"/>
              </a:solidFill>
              <a:prstDash val="solid"/>
              <a:miter lim="400000"/>
            </a:ln>
          </a:bottom>
          <a:insideH>
            <a:ln w="12700" cap="flat">
              <a:solidFill>
                <a:srgbClr val="868685"/>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A3C00"/>
              </a:solidFill>
              <a:prstDash val="solid"/>
              <a:miter lim="400000"/>
            </a:ln>
          </a:top>
          <a:bottom>
            <a:ln w="12700" cap="flat">
              <a:solidFill>
                <a:srgbClr val="9A3C00"/>
              </a:solidFill>
              <a:prstDash val="solid"/>
              <a:miter lim="400000"/>
            </a:ln>
          </a:bottom>
          <a:insideH>
            <a:ln w="12700" cap="flat">
              <a:solidFill>
                <a:srgbClr val="9A3C00"/>
              </a:solidFill>
              <a:prstDash val="solid"/>
              <a:miter lim="400000"/>
            </a:ln>
          </a:insideH>
          <a:insideV>
            <a:ln w="12700" cap="flat">
              <a:noFill/>
              <a:miter lim="400000"/>
            </a:ln>
          </a:insideV>
        </a:tcBdr>
        <a:fill>
          <a:solidFill>
            <a:srgbClr val="DE5F00">
              <a:alpha val="80000"/>
            </a:srgbClr>
          </a:solidFill>
        </a:fill>
      </a:tcStyle>
    </a:firstRow>
  </a:tblStyle>
  <a:tblStyle styleId="{33BA23B1-9221-436E-865A-0063620EA4FD}" styleName="">
    <a:tblBg/>
    <a:wholeTbl>
      <a:tcTxStyle b="off" i="off">
        <a:fontRef idx="minor">
          <a:srgbClr val="858585"/>
        </a:fontRef>
        <a:srgbClr val="858585"/>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noFill/>
        </a:fill>
      </a:tcStyle>
    </a:wholeTbl>
    <a:band2H>
      <a:tcTxStyle/>
      <a:tcStyle>
        <a:tcBdr/>
        <a:fill>
          <a:solidFill>
            <a:srgbClr val="685948">
              <a:alpha val="15000"/>
            </a:srgbClr>
          </a:solidFill>
        </a:fill>
      </a:tcStyle>
    </a:band2H>
    <a:firstCol>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160F02">
                  <a:alpha val="70000"/>
                </a:srgbClr>
              </a:solidFill>
              <a:prstDash val="solid"/>
              <a:miter lim="400000"/>
            </a:ln>
          </a:top>
          <a:bottom>
            <a:ln w="25400" cap="flat">
              <a:solidFill>
                <a:srgbClr val="160F02">
                  <a:alpha val="70000"/>
                </a:srgbClr>
              </a:solidFill>
              <a:prstDash val="solid"/>
              <a:miter lim="400000"/>
            </a:ln>
          </a:bottom>
          <a:insideH>
            <a:ln w="25400" cap="flat">
              <a:solidFill>
                <a:srgbClr val="160F02">
                  <a:alpha val="70000"/>
                </a:srgbClr>
              </a:solidFill>
              <a:prstDash val="solid"/>
              <a:miter lim="400000"/>
            </a:ln>
          </a:insideH>
          <a:insideV>
            <a:ln w="25400" cap="flat">
              <a:solidFill>
                <a:srgbClr val="160F02">
                  <a:alpha val="70000"/>
                </a:srgbClr>
              </a:solidFill>
              <a:prstDash val="solid"/>
              <a:miter lim="400000"/>
            </a:ln>
          </a:insideV>
        </a:tcBdr>
        <a:fill>
          <a:solidFill>
            <a:srgbClr val="685948">
              <a:alpha val="62000"/>
            </a:srgbClr>
          </a:solidFill>
        </a:fill>
      </a:tcStyle>
    </a:firstCol>
    <a:la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lastRow>
    <a:firstRow>
      <a:tcTxStyle b="off" i="off">
        <a:fontRef idx="minor">
          <a:srgbClr val="FFFFFF"/>
        </a:fontRef>
        <a:srgbClr val="FFFFFF"/>
      </a:tcTxStyle>
      <a:tcStyle>
        <a:tcBdr>
          <a:left>
            <a:ln w="25400" cap="flat">
              <a:solidFill>
                <a:srgbClr val="685948">
                  <a:alpha val="62000"/>
                </a:srgbClr>
              </a:solidFill>
              <a:prstDash val="solid"/>
              <a:miter lim="400000"/>
            </a:ln>
          </a:left>
          <a:right>
            <a:ln w="25400" cap="flat">
              <a:solidFill>
                <a:srgbClr val="685948">
                  <a:alpha val="62000"/>
                </a:srgbClr>
              </a:solidFill>
              <a:prstDash val="solid"/>
              <a:miter lim="400000"/>
            </a:ln>
          </a:right>
          <a:top>
            <a:ln w="25400" cap="flat">
              <a:solidFill>
                <a:srgbClr val="685948">
                  <a:alpha val="62000"/>
                </a:srgbClr>
              </a:solidFill>
              <a:prstDash val="solid"/>
              <a:miter lim="400000"/>
            </a:ln>
          </a:top>
          <a:bottom>
            <a:ln w="25400" cap="flat">
              <a:solidFill>
                <a:srgbClr val="685948">
                  <a:alpha val="62000"/>
                </a:srgbClr>
              </a:solidFill>
              <a:prstDash val="solid"/>
              <a:miter lim="400000"/>
            </a:ln>
          </a:bottom>
          <a:insideH>
            <a:ln w="25400" cap="flat">
              <a:solidFill>
                <a:srgbClr val="685948">
                  <a:alpha val="62000"/>
                </a:srgbClr>
              </a:solidFill>
              <a:prstDash val="solid"/>
              <a:miter lim="400000"/>
            </a:ln>
          </a:insideH>
          <a:insideV>
            <a:ln w="25400" cap="flat">
              <a:solidFill>
                <a:srgbClr val="685948">
                  <a:alpha val="62000"/>
                </a:srgbClr>
              </a:solidFill>
              <a:prstDash val="solid"/>
              <a:miter lim="400000"/>
            </a:ln>
          </a:insideV>
        </a:tcBdr>
        <a:fill>
          <a:solidFill>
            <a:srgbClr val="000000">
              <a:alpha val="70000"/>
            </a:srgbClr>
          </a:solidFill>
        </a:fill>
      </a:tcStyle>
    </a:firstRow>
  </a:tblStyle>
  <a:tblStyle styleId="{2708684C-4D16-4618-839F-0558EEFCDFE6}" styleName="">
    <a:tblBg/>
    <a:wholeTbl>
      <a:tcTxStyle b="off" i="off">
        <a:fontRef idx="minor">
          <a:srgbClr val="858585"/>
        </a:fontRef>
        <a:srgbClr val="858585"/>
      </a:tcTxStyle>
      <a:tcStyle>
        <a:tcBdr>
          <a:left>
            <a:ln w="12700" cap="flat">
              <a:noFill/>
              <a:miter lim="400000"/>
            </a:ln>
          </a:left>
          <a:right>
            <a:ln w="12700" cap="flat">
              <a:noFill/>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wholeTbl>
    <a:band2H>
      <a:tcTxStyle/>
      <a:tcStyle>
        <a:tcBdr/>
        <a:fill>
          <a:solidFill>
            <a:srgbClr val="FEFEE0">
              <a:alpha val="55000"/>
            </a:srgbClr>
          </a:solidFill>
        </a:fill>
      </a:tcStyle>
    </a:band2H>
    <a:firstCol>
      <a:tcTxStyle b="off" i="off">
        <a:fontRef idx="minor">
          <a:srgbClr val="45A7DE"/>
        </a:fontRef>
        <a:srgbClr val="45A7DE"/>
      </a:tcTxStyle>
      <a:tcStyle>
        <a:tcBdr>
          <a:left>
            <a:ln w="12700" cap="flat">
              <a:noFill/>
              <a:miter lim="400000"/>
            </a:ln>
          </a:left>
          <a:right>
            <a:ln w="31750" cap="flat">
              <a:solidFill>
                <a:schemeClr val="accent5">
                  <a:hueOff val="61010"/>
                  <a:satOff val="20460"/>
                  <a:lumOff val="-2197"/>
                  <a:alpha val="62000"/>
                </a:schemeClr>
              </a:solidFill>
              <a:prstDash val="solid"/>
              <a:miter lim="400000"/>
            </a:ln>
          </a:right>
          <a:top>
            <a:ln w="12700" cap="flat">
              <a:solidFill>
                <a:schemeClr val="accent1">
                  <a:hueOff val="-313507"/>
                  <a:satOff val="34334"/>
                  <a:lumOff val="-8266"/>
                  <a:alpha val="62000"/>
                </a:schemeClr>
              </a:solidFill>
              <a:prstDash val="solid"/>
              <a:miter lim="400000"/>
            </a:ln>
          </a:top>
          <a:bottom>
            <a:ln w="127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Col>
    <a:lastRow>
      <a:tcTxStyle b="off" i="off">
        <a:fontRef idx="minor">
          <a:srgbClr val="45A7DE"/>
        </a:fontRef>
        <a:srgbClr val="45A7DE"/>
      </a:tcTxStyle>
      <a:tcStyle>
        <a:tcBdr>
          <a:left>
            <a:ln w="12700" cap="flat">
              <a:noFill/>
              <a:miter lim="400000"/>
            </a:ln>
          </a:left>
          <a:right>
            <a:ln w="12700" cap="flat">
              <a:noFill/>
              <a:miter lim="400000"/>
            </a:ln>
          </a:right>
          <a:top>
            <a:ln w="25400" cap="flat">
              <a:solidFill>
                <a:schemeClr val="accent1">
                  <a:hueOff val="-313507"/>
                  <a:satOff val="34334"/>
                  <a:lumOff val="-8266"/>
                  <a:alpha val="62000"/>
                </a:schemeClr>
              </a:solidFill>
              <a:prstDash val="solid"/>
              <a:miter lim="400000"/>
            </a:ln>
          </a:top>
          <a:bottom>
            <a:ln w="12700" cap="flat">
              <a:noFill/>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lastRow>
    <a:firstRow>
      <a:tcTxStyle b="off" i="off">
        <a:fontRef idx="minor">
          <a:srgbClr val="45A7DE"/>
        </a:fontRef>
        <a:srgbClr val="45A7DE"/>
      </a:tcTxStyle>
      <a:tcStyle>
        <a:tcBdr>
          <a:left>
            <a:ln w="12700" cap="flat">
              <a:noFill/>
              <a:miter lim="400000"/>
            </a:ln>
          </a:left>
          <a:right>
            <a:ln w="12700" cap="flat">
              <a:noFill/>
              <a:miter lim="400000"/>
            </a:ln>
          </a:right>
          <a:top>
            <a:ln w="12700" cap="flat">
              <a:noFill/>
              <a:miter lim="400000"/>
            </a:ln>
          </a:top>
          <a:bottom>
            <a:ln w="25400" cap="flat">
              <a:solidFill>
                <a:schemeClr val="accent1">
                  <a:hueOff val="-313507"/>
                  <a:satOff val="34334"/>
                  <a:lumOff val="-8266"/>
                  <a:alpha val="62000"/>
                </a:schemeClr>
              </a:solidFill>
              <a:prstDash val="solid"/>
              <a:miter lim="400000"/>
            </a:ln>
          </a:bottom>
          <a:insideH>
            <a:ln w="12700" cap="flat">
              <a:solidFill>
                <a:schemeClr val="accent1">
                  <a:hueOff val="-313507"/>
                  <a:satOff val="34334"/>
                  <a:lumOff val="-8266"/>
                  <a:alpha val="62000"/>
                </a:schemeClr>
              </a:solidFill>
              <a:prstDash val="solid"/>
              <a:miter lim="400000"/>
            </a:ln>
          </a:insideH>
          <a:insideV>
            <a:ln w="12700" cap="flat">
              <a:noFill/>
              <a:miter lim="400000"/>
            </a:ln>
          </a:insideV>
        </a:tcBdr>
        <a:fill>
          <a:solidFill>
            <a:srgbClr val="FFFFFF">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5" d="100"/>
          <a:sy n="45" d="100"/>
        </p:scale>
        <p:origin x="14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917700"/>
            <a:ext cx="10464800" cy="2794000"/>
          </a:xfrm>
          <a:prstGeom prst="rect">
            <a:avLst/>
          </a:prstGeom>
        </p:spPr>
        <p:txBody>
          <a:bodyPr anchor="b"/>
          <a:lstStyle>
            <a:lvl1pPr>
              <a:defRPr sz="9500"/>
            </a:lvl1pPr>
          </a:lstStyle>
          <a:p>
            <a:r>
              <a:t>Title Text</a:t>
            </a:r>
          </a:p>
        </p:txBody>
      </p:sp>
      <p:sp>
        <p:nvSpPr>
          <p:cNvPr id="12" name="Body Level One…"/>
          <p:cNvSpPr txBox="1">
            <a:spLocks noGrp="1"/>
          </p:cNvSpPr>
          <p:nvPr>
            <p:ph type="body" sz="quarter" idx="1"/>
          </p:nvPr>
        </p:nvSpPr>
        <p:spPr>
          <a:xfrm>
            <a:off x="1270000" y="5016500"/>
            <a:ext cx="10464800" cy="12700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6311901" y="9270999"/>
            <a:ext cx="374905" cy="35560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251740" y="186575"/>
            <a:ext cx="11733220" cy="6781801"/>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270000" y="6604000"/>
            <a:ext cx="10464800" cy="1651000"/>
          </a:xfrm>
          <a:prstGeom prst="rect">
            <a:avLst/>
          </a:prstGeom>
        </p:spPr>
        <p:txBody>
          <a:bodyPr anchor="b"/>
          <a:lstStyle>
            <a:lvl1pPr>
              <a:defRPr sz="9500"/>
            </a:lvl1pPr>
          </a:lstStyle>
          <a:p>
            <a:r>
              <a:t>Title Text</a:t>
            </a:r>
          </a:p>
        </p:txBody>
      </p:sp>
      <p:sp>
        <p:nvSpPr>
          <p:cNvPr id="22" name="Body Level One…"/>
          <p:cNvSpPr txBox="1">
            <a:spLocks noGrp="1"/>
          </p:cNvSpPr>
          <p:nvPr>
            <p:ph type="body" sz="quarter" idx="1"/>
          </p:nvPr>
        </p:nvSpPr>
        <p:spPr>
          <a:xfrm>
            <a:off x="1270000" y="8331200"/>
            <a:ext cx="10464800" cy="12700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2844800"/>
            <a:ext cx="10464800" cy="4064000"/>
          </a:xfrm>
          <a:prstGeom prst="rect">
            <a:avLst/>
          </a:prstGeom>
        </p:spPr>
        <p:txBody>
          <a:bodyPr/>
          <a:lstStyle>
            <a:lvl1pPr>
              <a:defRPr sz="9500"/>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butterfly-and-leaf_3000x1734.jpeg"/>
          <p:cNvSpPr>
            <a:spLocks noGrp="1"/>
          </p:cNvSpPr>
          <p:nvPr>
            <p:ph type="pic" idx="21"/>
          </p:nvPr>
        </p:nvSpPr>
        <p:spPr>
          <a:xfrm>
            <a:off x="3537608" y="526453"/>
            <a:ext cx="14699482" cy="8496301"/>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381000" y="1409700"/>
            <a:ext cx="5867400" cy="3302000"/>
          </a:xfrm>
          <a:prstGeom prst="rect">
            <a:avLst/>
          </a:prstGeom>
        </p:spPr>
        <p:txBody>
          <a:bodyPr anchor="b"/>
          <a:lstStyle/>
          <a:p>
            <a:r>
              <a:t>Title Text</a:t>
            </a:r>
          </a:p>
        </p:txBody>
      </p:sp>
      <p:sp>
        <p:nvSpPr>
          <p:cNvPr id="40" name="Body Level One…"/>
          <p:cNvSpPr txBox="1">
            <a:spLocks noGrp="1"/>
          </p:cNvSpPr>
          <p:nvPr>
            <p:ph type="body" sz="quarter" idx="1"/>
          </p:nvPr>
        </p:nvSpPr>
        <p:spPr>
          <a:xfrm>
            <a:off x="381000" y="4787900"/>
            <a:ext cx="5867400" cy="37211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1270000" y="2768600"/>
            <a:ext cx="10464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butterfly-and-leaf_3000x1734.jpeg"/>
          <p:cNvSpPr>
            <a:spLocks noGrp="1"/>
          </p:cNvSpPr>
          <p:nvPr>
            <p:ph type="pic" idx="21"/>
          </p:nvPr>
        </p:nvSpPr>
        <p:spPr>
          <a:xfrm>
            <a:off x="4885059" y="2174011"/>
            <a:ext cx="11381663" cy="6578601"/>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270000" y="2768600"/>
            <a:ext cx="5461000" cy="5715000"/>
          </a:xfrm>
          <a:prstGeom prst="rect">
            <a:avLst/>
          </a:prstGeom>
        </p:spPr>
        <p:txBody>
          <a:bodyPr/>
          <a:lstStyle>
            <a:lvl1pPr marL="444500" indent="-444500">
              <a:spcBef>
                <a:spcPts val="3800"/>
              </a:spcBef>
              <a:buSzPct val="50000"/>
              <a:buBlip>
                <a:blip r:embed="rId2"/>
              </a:buBlip>
              <a:defRPr sz="3600"/>
            </a:lvl1pPr>
            <a:lvl2pPr marL="889000" indent="-444500">
              <a:spcBef>
                <a:spcPts val="3800"/>
              </a:spcBef>
              <a:buSzPct val="50000"/>
              <a:buBlip>
                <a:blip r:embed="rId2"/>
              </a:buBlip>
              <a:defRPr sz="3600"/>
            </a:lvl2pPr>
            <a:lvl3pPr marL="1333500" indent="-444500">
              <a:spcBef>
                <a:spcPts val="3800"/>
              </a:spcBef>
              <a:buSzPct val="50000"/>
              <a:buBlip>
                <a:blip r:embed="rId2"/>
              </a:buBlip>
              <a:defRPr sz="3600"/>
            </a:lvl3pPr>
            <a:lvl4pPr marL="1778000" indent="-444500">
              <a:spcBef>
                <a:spcPts val="3800"/>
              </a:spcBef>
              <a:buSzPct val="50000"/>
              <a:buBlip>
                <a:blip r:embed="rId2"/>
              </a:buBlip>
              <a:defRPr sz="3600"/>
            </a:lvl4pPr>
            <a:lvl5pPr marL="2222500" indent="-444500">
              <a:spcBef>
                <a:spcPts val="3800"/>
              </a:spcBef>
              <a:buSzPct val="50000"/>
              <a:buBlip>
                <a:blip r:embed="rId2"/>
              </a:buBlip>
              <a:defRPr sz="36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idx="21"/>
          </p:nvPr>
        </p:nvSpPr>
        <p:spPr>
          <a:xfrm rot="21600000">
            <a:off x="3607274" y="-1552244"/>
            <a:ext cx="10164705" cy="10164677"/>
          </a:xfrm>
          <a:prstGeom prst="rect">
            <a:avLst/>
          </a:prstGeom>
          <a:ln w="9525">
            <a:round/>
          </a:ln>
        </p:spPr>
        <p:txBody>
          <a:bodyPr lIns="91439" tIns="45719" rIns="91439" bIns="45719" anchor="t">
            <a:noAutofit/>
          </a:bodyPr>
          <a:lstStyle/>
          <a:p>
            <a:endParaRPr/>
          </a:p>
        </p:txBody>
      </p:sp>
      <p:sp>
        <p:nvSpPr>
          <p:cNvPr id="84" name="Image"/>
          <p:cNvSpPr>
            <a:spLocks noGrp="1"/>
          </p:cNvSpPr>
          <p:nvPr>
            <p:ph type="pic" idx="22"/>
          </p:nvPr>
        </p:nvSpPr>
        <p:spPr>
          <a:xfrm rot="21600000">
            <a:off x="5129370" y="3826892"/>
            <a:ext cx="9821627" cy="5676901"/>
          </a:xfrm>
          <a:prstGeom prst="rect">
            <a:avLst/>
          </a:prstGeom>
          <a:ln w="9525">
            <a:round/>
          </a:ln>
        </p:spPr>
        <p:txBody>
          <a:bodyPr lIns="91439" tIns="45719" rIns="91439" bIns="45719" anchor="t">
            <a:noAutofit/>
          </a:bodyPr>
          <a:lstStyle/>
          <a:p>
            <a:endParaRPr/>
          </a:p>
        </p:txBody>
      </p:sp>
      <p:sp>
        <p:nvSpPr>
          <p:cNvPr id="85" name="Image"/>
          <p:cNvSpPr>
            <a:spLocks noGrp="1"/>
          </p:cNvSpPr>
          <p:nvPr>
            <p:ph type="pic" idx="23"/>
          </p:nvPr>
        </p:nvSpPr>
        <p:spPr>
          <a:xfrm>
            <a:off x="266700" y="482600"/>
            <a:ext cx="6502400" cy="8674100"/>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Type a quote here.”"/>
          <p:cNvSpPr txBox="1">
            <a:spLocks noGrp="1"/>
          </p:cNvSpPr>
          <p:nvPr>
            <p:ph type="body" sz="quarter" idx="21"/>
          </p:nvPr>
        </p:nvSpPr>
        <p:spPr>
          <a:xfrm>
            <a:off x="1270000" y="4279900"/>
            <a:ext cx="10464800" cy="660400"/>
          </a:xfrm>
          <a:prstGeom prst="rect">
            <a:avLst/>
          </a:prstGeom>
        </p:spPr>
        <p:txBody>
          <a:bodyPr>
            <a:spAutoFit/>
          </a:bodyPr>
          <a:lstStyle>
            <a:lvl1pPr marL="0" indent="0" algn="ctr">
              <a:spcBef>
                <a:spcPts val="0"/>
              </a:spcBef>
              <a:buSzTx/>
              <a:buNone/>
              <a:defRPr sz="4000">
                <a:solidFill>
                  <a:srgbClr val="45A7DE"/>
                </a:solidFill>
              </a:defRPr>
            </a:lvl1pPr>
          </a:lstStyle>
          <a:p>
            <a:r>
              <a:t>“Type a quote here.”</a:t>
            </a:r>
          </a:p>
        </p:txBody>
      </p:sp>
      <p:sp>
        <p:nvSpPr>
          <p:cNvPr id="94" name="–Johnny Appleseed"/>
          <p:cNvSpPr txBox="1">
            <a:spLocks noGrp="1"/>
          </p:cNvSpPr>
          <p:nvPr>
            <p:ph type="body" sz="quarter" idx="22"/>
          </p:nvPr>
        </p:nvSpPr>
        <p:spPr>
          <a:xfrm>
            <a:off x="1270000" y="6362700"/>
            <a:ext cx="10464800" cy="596900"/>
          </a:xfrm>
          <a:prstGeom prst="rect">
            <a:avLst/>
          </a:prstGeom>
        </p:spPr>
        <p:txBody>
          <a:bodyPr anchor="t">
            <a:spAutoFit/>
          </a:bodyPr>
          <a:lstStyle>
            <a:lvl1pPr marL="0" indent="0" algn="ctr">
              <a:spcBef>
                <a:spcPts val="0"/>
              </a:spcBef>
              <a:buSzTx/>
              <a:buNone/>
              <a:defRPr sz="3600"/>
            </a:lvl1pPr>
          </a:lstStyle>
          <a:p>
            <a:r>
              <a:t>–Johnny Appleseed</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3464244" y="-635000"/>
            <a:ext cx="19367501" cy="11194416"/>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311901" y="9271000"/>
            <a:ext cx="374905" cy="355600"/>
          </a:xfrm>
          <a:prstGeom prst="rect">
            <a:avLst/>
          </a:prstGeom>
          <a:ln w="12700">
            <a:miter lim="400000"/>
          </a:ln>
        </p:spPr>
        <p:txBody>
          <a:bodyPr wrap="none" lIns="50800" tIns="50800" rIns="50800" bIns="50800">
            <a:spAutoFit/>
          </a:bodyPr>
          <a:lstStyle>
            <a:lvl1pPr>
              <a:defRPr sz="1800">
                <a:solidFill>
                  <a:srgbClr val="868686"/>
                </a:solidFil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45A7DE"/>
          </a:solidFill>
          <a:uFillTx/>
          <a:latin typeface="+mn-lt"/>
          <a:ea typeface="+mn-ea"/>
          <a:cs typeface="+mn-cs"/>
          <a:sym typeface="Marker Felt"/>
        </a:defRPr>
      </a:lvl9pPr>
    </p:titleStyle>
    <p:bodyStyle>
      <a:lvl1pPr marL="63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1pPr>
      <a:lvl2pPr marL="127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2pPr>
      <a:lvl3pPr marL="190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3pPr>
      <a:lvl4pPr marL="254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4pPr>
      <a:lvl5pPr marL="317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5pPr>
      <a:lvl6pPr marL="381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6pPr>
      <a:lvl7pPr marL="444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7pPr>
      <a:lvl8pPr marL="5080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8pPr>
      <a:lvl9pPr marL="5715000" marR="0" indent="-635000" algn="l" defTabSz="584200" rtl="0" latinLnBrk="0">
        <a:lnSpc>
          <a:spcPct val="100000"/>
        </a:lnSpc>
        <a:spcBef>
          <a:spcPts val="4200"/>
        </a:spcBef>
        <a:spcAft>
          <a:spcPts val="0"/>
        </a:spcAft>
        <a:buClrTx/>
        <a:buSzPct val="47000"/>
        <a:buFontTx/>
        <a:buBlip>
          <a:blip r:embed="rId15"/>
        </a:buBlip>
        <a:tabLst/>
        <a:defRPr sz="4600" b="0" i="0" u="none" strike="noStrike" cap="none" spc="0" baseline="0">
          <a:solidFill>
            <a:srgbClr val="858585"/>
          </a:solidFill>
          <a:uFillTx/>
          <a:latin typeface="+mn-lt"/>
          <a:ea typeface="+mn-ea"/>
          <a:cs typeface="+mn-cs"/>
          <a:sym typeface="Marker Felt"/>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Marker Fe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Our Society Has Lost All Sense of Modesty"/>
          <p:cNvSpPr txBox="1">
            <a:spLocks noGrp="1"/>
          </p:cNvSpPr>
          <p:nvPr>
            <p:ph type="title"/>
          </p:nvPr>
        </p:nvSpPr>
        <p:spPr>
          <a:prstGeom prst="rect">
            <a:avLst/>
          </a:prstGeom>
        </p:spPr>
        <p:txBody>
          <a:bodyPr>
            <a:normAutofit fontScale="90000"/>
          </a:bodyPr>
          <a:lstStyle>
            <a:lvl1pPr>
              <a:defRPr u="sng"/>
            </a:lvl1pPr>
          </a:lstStyle>
          <a:p>
            <a:r>
              <a:t>Our Society Has Lost All Sense of Modesty</a:t>
            </a:r>
          </a:p>
        </p:txBody>
      </p:sp>
      <p:sp>
        <p:nvSpPr>
          <p:cNvPr id="120" name="We Are Much Like the People of Jeremiah 8:12"/>
          <p:cNvSpPr txBox="1">
            <a:spLocks noGrp="1"/>
          </p:cNvSpPr>
          <p:nvPr>
            <p:ph type="body" sz="quarter" idx="1"/>
          </p:nvPr>
        </p:nvSpPr>
        <p:spPr>
          <a:xfrm>
            <a:off x="1270000" y="2857500"/>
            <a:ext cx="10464800" cy="1517502"/>
          </a:xfrm>
          <a:prstGeom prst="rect">
            <a:avLst/>
          </a:prstGeom>
        </p:spPr>
        <p:txBody>
          <a:bodyPr anchor="t"/>
          <a:lstStyle>
            <a:lvl1pPr>
              <a:buBlip>
                <a:blip r:embed="rId2"/>
              </a:buBlip>
            </a:lvl1pPr>
          </a:lstStyle>
          <a:p>
            <a:r>
              <a:t>We Are Much Like the People of Jeremiah 8:12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120"/>
                                        </p:tgtEl>
                                        <p:attrNameLst>
                                          <p:attrName>style.visibility</p:attrName>
                                        </p:attrNameLst>
                                      </p:cBhvr>
                                      <p:to>
                                        <p:strVal val="visible"/>
                                      </p:to>
                                    </p:set>
                                    <p:anim calcmode="lin" valueType="num">
                                      <p:cBhvr>
                                        <p:cTn id="7" dur="1000" fill="hold"/>
                                        <p:tgtEl>
                                          <p:spTgt spid="120"/>
                                        </p:tgtEl>
                                        <p:attrNameLst>
                                          <p:attrName>ppt_w</p:attrName>
                                        </p:attrNameLst>
                                      </p:cBhvr>
                                      <p:tavLst>
                                        <p:tav tm="0">
                                          <p:val>
                                            <p:strVal val="4*#ppt_w"/>
                                          </p:val>
                                        </p:tav>
                                        <p:tav tm="100000">
                                          <p:val>
                                            <p:strVal val="#ppt_w"/>
                                          </p:val>
                                        </p:tav>
                                      </p:tavLst>
                                    </p:anim>
                                    <p:anim calcmode="lin" valueType="num">
                                      <p:cBhvr>
                                        <p:cTn id="8" dur="1000" fill="hold"/>
                                        <p:tgtEl>
                                          <p:spTgt spid="1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1"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Image" descr="Image"/>
          <p:cNvPicPr>
            <a:picLocks noChangeAspect="1"/>
          </p:cNvPicPr>
          <p:nvPr/>
        </p:nvPicPr>
        <p:blipFill>
          <a:blip r:embed="rId2"/>
          <a:stretch>
            <a:fillRect/>
          </a:stretch>
        </p:blipFill>
        <p:spPr>
          <a:xfrm>
            <a:off x="-73697" y="-77622"/>
            <a:ext cx="13152195" cy="986414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blinds dir="vert"/>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Our Society Has Lost All Sense of Modesty"/>
          <p:cNvSpPr txBox="1">
            <a:spLocks noGrp="1"/>
          </p:cNvSpPr>
          <p:nvPr>
            <p:ph type="title"/>
          </p:nvPr>
        </p:nvSpPr>
        <p:spPr>
          <a:prstGeom prst="rect">
            <a:avLst/>
          </a:prstGeom>
        </p:spPr>
        <p:txBody>
          <a:bodyPr>
            <a:normAutofit fontScale="90000"/>
          </a:bodyPr>
          <a:lstStyle>
            <a:lvl1pPr>
              <a:defRPr u="sng"/>
            </a:lvl1pPr>
          </a:lstStyle>
          <a:p>
            <a:r>
              <a:t>Our Society Has Lost All Sense of Modesty</a:t>
            </a:r>
          </a:p>
        </p:txBody>
      </p:sp>
      <p:sp>
        <p:nvSpPr>
          <p:cNvPr id="125" name="We Are Much Like the People of Jeremiah 8:12…"/>
          <p:cNvSpPr txBox="1">
            <a:spLocks noGrp="1"/>
          </p:cNvSpPr>
          <p:nvPr>
            <p:ph type="body" sz="half" idx="1"/>
          </p:nvPr>
        </p:nvSpPr>
        <p:spPr>
          <a:xfrm>
            <a:off x="1422400" y="2959100"/>
            <a:ext cx="10594876" cy="4536728"/>
          </a:xfrm>
          <a:prstGeom prst="rect">
            <a:avLst/>
          </a:prstGeom>
        </p:spPr>
        <p:txBody>
          <a:bodyPr anchor="t">
            <a:normAutofit fontScale="92500" lnSpcReduction="10000"/>
          </a:bodyPr>
          <a:lstStyle/>
          <a:p>
            <a:pPr marL="577850" indent="-577850" defTabSz="531622">
              <a:spcBef>
                <a:spcPts val="3800"/>
              </a:spcBef>
              <a:buBlip>
                <a:blip r:embed="rId2"/>
              </a:buBlip>
              <a:defRPr sz="4186"/>
            </a:pPr>
            <a:r>
              <a:t>We Are Much Like the People of Jeremiah 8:12</a:t>
            </a:r>
          </a:p>
          <a:p>
            <a:pPr marL="577850" indent="-577850" defTabSz="531622">
              <a:spcBef>
                <a:spcPts val="3800"/>
              </a:spcBef>
              <a:buBlip>
                <a:blip r:embed="rId2"/>
              </a:buBlip>
              <a:defRPr sz="4186"/>
            </a:pPr>
            <a:r>
              <a:t>Schools are doing away with dress codes and students are allowed to dress, however, they want</a:t>
            </a:r>
          </a:p>
          <a:p>
            <a:pPr marL="577850" indent="-577850" defTabSz="531622">
              <a:spcBef>
                <a:spcPts val="3800"/>
              </a:spcBef>
              <a:buBlip>
                <a:blip r:embed="rId2"/>
              </a:buBlip>
              <a:defRPr sz="4186"/>
            </a:pPr>
            <a:r>
              <a:t>Unfortunately God’s People Have Not Been Unaffected </a:t>
            </a:r>
          </a:p>
        </p:txBody>
      </p:sp>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125">
                                            <p:txEl>
                                              <p:pRg st="1" end="1"/>
                                            </p:txEl>
                                          </p:spTgt>
                                        </p:tgtEl>
                                        <p:attrNameLst>
                                          <p:attrName>style.visibility</p:attrName>
                                        </p:attrNameLst>
                                      </p:cBhvr>
                                      <p:to>
                                        <p:strVal val="visible"/>
                                      </p:to>
                                    </p:set>
                                    <p:anim calcmode="lin" valueType="num">
                                      <p:cBhvr>
                                        <p:cTn id="7" dur="1000" fill="hold"/>
                                        <p:tgtEl>
                                          <p:spTgt spid="125">
                                            <p:txEl>
                                              <p:pRg st="1" end="1"/>
                                            </p:txEl>
                                          </p:spTgt>
                                        </p:tgtEl>
                                        <p:attrNameLst>
                                          <p:attrName>ppt_w</p:attrName>
                                        </p:attrNameLst>
                                      </p:cBhvr>
                                      <p:tavLst>
                                        <p:tav tm="0">
                                          <p:val>
                                            <p:strVal val="4*#ppt_w"/>
                                          </p:val>
                                        </p:tav>
                                        <p:tav tm="100000">
                                          <p:val>
                                            <p:strVal val="#ppt_w"/>
                                          </p:val>
                                        </p:tav>
                                      </p:tavLst>
                                    </p:anim>
                                    <p:anim calcmode="lin" valueType="num">
                                      <p:cBhvr>
                                        <p:cTn id="8" dur="1000" fill="hold"/>
                                        <p:tgtEl>
                                          <p:spTgt spid="125">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1" nodeType="clickEffect">
                                  <p:stCondLst>
                                    <p:cond delay="0"/>
                                  </p:stCondLst>
                                  <p:iterate>
                                    <p:tmAbs val="0"/>
                                  </p:iterate>
                                  <p:childTnLst>
                                    <p:set>
                                      <p:cBhvr>
                                        <p:cTn id="12" fill="hold"/>
                                        <p:tgtEl>
                                          <p:spTgt spid="125">
                                            <p:txEl>
                                              <p:pRg st="2" end="2"/>
                                            </p:txEl>
                                          </p:spTgt>
                                        </p:tgtEl>
                                        <p:attrNameLst>
                                          <p:attrName>style.visibility</p:attrName>
                                        </p:attrNameLst>
                                      </p:cBhvr>
                                      <p:to>
                                        <p:strVal val="visible"/>
                                      </p:to>
                                    </p:set>
                                    <p:anim calcmode="lin" valueType="num">
                                      <p:cBhvr>
                                        <p:cTn id="13" dur="1000" fill="hold"/>
                                        <p:tgtEl>
                                          <p:spTgt spid="125">
                                            <p:txEl>
                                              <p:pRg st="2" end="2"/>
                                            </p:txEl>
                                          </p:spTgt>
                                        </p:tgtEl>
                                        <p:attrNameLst>
                                          <p:attrName>ppt_w</p:attrName>
                                        </p:attrNameLst>
                                      </p:cBhvr>
                                      <p:tavLst>
                                        <p:tav tm="0">
                                          <p:val>
                                            <p:strVal val="4*#ppt_w"/>
                                          </p:val>
                                        </p:tav>
                                        <p:tav tm="100000">
                                          <p:val>
                                            <p:strVal val="#ppt_w"/>
                                          </p:val>
                                        </p:tav>
                                      </p:tavLst>
                                    </p:anim>
                                    <p:anim calcmode="lin" valueType="num">
                                      <p:cBhvr>
                                        <p:cTn id="14" dur="1000" fill="hold"/>
                                        <p:tgtEl>
                                          <p:spTgt spid="125">
                                            <p:txEl>
                                              <p:pRg st="2" end="2"/>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1"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maxresdefault.jpg" descr="maxresdefault.jpg"/>
          <p:cNvPicPr>
            <a:picLocks noGrp="1"/>
          </p:cNvPicPr>
          <p:nvPr>
            <p:ph type="pic" idx="21"/>
          </p:nvPr>
        </p:nvPicPr>
        <p:blipFill>
          <a:blip r:embed="rId2"/>
          <a:stretch>
            <a:fillRect/>
          </a:stretch>
        </p:blipFill>
        <p:spPr>
          <a:xfrm>
            <a:off x="2062906" y="609171"/>
            <a:ext cx="8878987" cy="6376258"/>
          </a:xfrm>
          <a:prstGeom prst="rect">
            <a:avLst/>
          </a:prstGeom>
        </p:spPr>
      </p:pic>
      <p:sp>
        <p:nvSpPr>
          <p:cNvPr id="128" name="Parents and Modesty"/>
          <p:cNvSpPr txBox="1">
            <a:spLocks noGrp="1"/>
          </p:cNvSpPr>
          <p:nvPr>
            <p:ph type="title"/>
          </p:nvPr>
        </p:nvSpPr>
        <p:spPr>
          <a:xfrm>
            <a:off x="1270000" y="7150100"/>
            <a:ext cx="10464800" cy="1651000"/>
          </a:xfrm>
          <a:prstGeom prst="rect">
            <a:avLst/>
          </a:prstGeom>
        </p:spPr>
        <p:txBody>
          <a:bodyPr/>
          <a:lstStyle>
            <a:lvl1pPr defTabSz="572516">
              <a:defRPr sz="9310"/>
            </a:lvl1pPr>
          </a:lstStyle>
          <a:p>
            <a:r>
              <a:t>Parents and Modesty</a:t>
            </a:r>
          </a:p>
        </p:txBody>
      </p:sp>
    </p:spTree>
  </p:cSld>
  <p:clrMapOvr>
    <a:masterClrMapping/>
  </p:clrMapOvr>
  <mc:AlternateContent xmlns:mc="http://schemas.openxmlformats.org/markup-compatibility/2006" xmlns:p14="http://schemas.microsoft.com/office/powerpoint/2010/main">
    <mc:Choice Requires="p14">
      <p:transition spd="slow">
        <p14:switch dir="l"/>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arents and Modesty"/>
          <p:cNvSpPr txBox="1">
            <a:spLocks noGrp="1"/>
          </p:cNvSpPr>
          <p:nvPr>
            <p:ph type="title"/>
          </p:nvPr>
        </p:nvSpPr>
        <p:spPr>
          <a:prstGeom prst="rect">
            <a:avLst/>
          </a:prstGeom>
        </p:spPr>
        <p:txBody>
          <a:bodyPr/>
          <a:lstStyle>
            <a:lvl1pPr>
              <a:defRPr u="sng"/>
            </a:lvl1pPr>
          </a:lstStyle>
          <a:p>
            <a:r>
              <a:t>Parents and Modesty</a:t>
            </a:r>
          </a:p>
        </p:txBody>
      </p:sp>
      <p:sp>
        <p:nvSpPr>
          <p:cNvPr id="131" name="You Are Responsible for Training Your Children"/>
          <p:cNvSpPr txBox="1">
            <a:spLocks noGrp="1"/>
          </p:cNvSpPr>
          <p:nvPr>
            <p:ph type="body" idx="1"/>
          </p:nvPr>
        </p:nvSpPr>
        <p:spPr>
          <a:prstGeom prst="rect">
            <a:avLst/>
          </a:prstGeom>
        </p:spPr>
        <p:txBody>
          <a:bodyPr anchor="t"/>
          <a:lstStyle>
            <a:lvl1pPr marL="228600" indent="-228600">
              <a:buSzPct val="100000"/>
              <a:buAutoNum type="arabicPeriod"/>
            </a:lvl1pPr>
          </a:lstStyle>
          <a:p>
            <a:r>
              <a:t> You Are Responsible for Training Your Children </a:t>
            </a: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31">
                                            <p:bg/>
                                          </p:spTgt>
                                        </p:tgtEl>
                                        <p:attrNameLst>
                                          <p:attrName>style.visibility</p:attrName>
                                        </p:attrNameLst>
                                      </p:cBhvr>
                                      <p:to>
                                        <p:strVal val="visible"/>
                                      </p:to>
                                    </p:set>
                                    <p:anim calcmode="lin" valueType="num">
                                      <p:cBhvr>
                                        <p:cTn id="7" dur="1000" fill="hold"/>
                                        <p:tgtEl>
                                          <p:spTgt spid="131">
                                            <p:bg/>
                                          </p:spTgt>
                                        </p:tgtEl>
                                        <p:attrNameLst>
                                          <p:attrName>ppt_x</p:attrName>
                                        </p:attrNameLst>
                                      </p:cBhvr>
                                      <p:tavLst>
                                        <p:tav tm="0">
                                          <p:val>
                                            <p:strVal val="0-#ppt_w/2"/>
                                          </p:val>
                                        </p:tav>
                                        <p:tav tm="100000">
                                          <p:val>
                                            <p:strVal val="#ppt_x"/>
                                          </p:val>
                                        </p:tav>
                                      </p:tavLst>
                                    </p:anim>
                                    <p:anim calcmode="lin" valueType="num">
                                      <p:cBhvr>
                                        <p:cTn id="8" dur="1000" fill="hold"/>
                                        <p:tgtEl>
                                          <p:spTgt spid="131">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31">
                                            <p:txEl>
                                              <p:pRg st="0" end="0"/>
                                            </p:txEl>
                                          </p:spTgt>
                                        </p:tgtEl>
                                        <p:attrNameLst>
                                          <p:attrName>style.visibility</p:attrName>
                                        </p:attrNameLst>
                                      </p:cBhvr>
                                      <p:to>
                                        <p:strVal val="visible"/>
                                      </p:to>
                                    </p:set>
                                    <p:anim calcmode="lin" valueType="num">
                                      <p:cBhvr>
                                        <p:cTn id="11" dur="1000" fill="hold"/>
                                        <p:tgtEl>
                                          <p:spTgt spid="131">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3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You Are Responsible for Training Your Children"/>
          <p:cNvSpPr txBox="1">
            <a:spLocks noGrp="1"/>
          </p:cNvSpPr>
          <p:nvPr>
            <p:ph type="title"/>
          </p:nvPr>
        </p:nvSpPr>
        <p:spPr>
          <a:prstGeom prst="rect">
            <a:avLst/>
          </a:prstGeom>
        </p:spPr>
        <p:txBody>
          <a:bodyPr>
            <a:normAutofit fontScale="90000"/>
          </a:bodyPr>
          <a:lstStyle>
            <a:lvl1pPr>
              <a:defRPr u="sng"/>
            </a:lvl1pPr>
          </a:lstStyle>
          <a:p>
            <a:r>
              <a:t> You Are Responsible for Training Your Children </a:t>
            </a:r>
          </a:p>
        </p:txBody>
      </p:sp>
      <p:sp>
        <p:nvSpPr>
          <p:cNvPr id="134" name="Train Up A Child in the Way He Should Go - Proverbs 22:6…"/>
          <p:cNvSpPr txBox="1">
            <a:spLocks noGrp="1"/>
          </p:cNvSpPr>
          <p:nvPr>
            <p:ph type="body" idx="1"/>
          </p:nvPr>
        </p:nvSpPr>
        <p:spPr>
          <a:prstGeom prst="rect">
            <a:avLst/>
          </a:prstGeom>
        </p:spPr>
        <p:txBody>
          <a:bodyPr/>
          <a:lstStyle/>
          <a:p>
            <a:pPr>
              <a:buBlip>
                <a:blip r:embed="rId2"/>
              </a:buBlip>
            </a:pPr>
            <a:r>
              <a:t>Train Up A Child in the Way He Should Go - Proverbs 22:6</a:t>
            </a:r>
          </a:p>
          <a:p>
            <a:pPr>
              <a:buBlip>
                <a:blip r:embed="rId2"/>
              </a:buBlip>
            </a:pPr>
            <a:r>
              <a:t>You Shall Teach God’s Words Diligently to Your Children - Deuteronomy 6:6-9</a:t>
            </a:r>
          </a:p>
          <a:p>
            <a:pPr>
              <a:buBlip>
                <a:blip r:embed="rId2"/>
              </a:buBlip>
            </a:pPr>
            <a:r>
              <a:t>Raise in the Training and Admonition of the Lord - Ephesians 6:1-3</a:t>
            </a:r>
          </a:p>
        </p:txBody>
      </p:sp>
    </p:spTree>
  </p:cSld>
  <p:clrMapOvr>
    <a:masterClrMapping/>
  </p:clrMapOvr>
  <mc:AlternateContent xmlns:mc="http://schemas.openxmlformats.org/markup-compatibility/2006" xmlns:p14="http://schemas.microsoft.com/office/powerpoint/2010/main">
    <mc:Choice Requires="p14">
      <p:transition spd="slow" p14:dur="1500">
        <p14:flip dir="r"/>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34">
                                            <p:bg/>
                                          </p:spTgt>
                                        </p:tgtEl>
                                        <p:attrNameLst>
                                          <p:attrName>style.visibility</p:attrName>
                                        </p:attrNameLst>
                                      </p:cBhvr>
                                      <p:to>
                                        <p:strVal val="visible"/>
                                      </p:to>
                                    </p:set>
                                    <p:animEffect transition="in" filter="wipe(left)">
                                      <p:cBhvr>
                                        <p:cTn id="7" dur="1000"/>
                                        <p:tgtEl>
                                          <p:spTgt spid="134">
                                            <p:bg/>
                                          </p:spTgt>
                                        </p:tgtEl>
                                      </p:cBhvr>
                                    </p:animEffect>
                                  </p:childTnLst>
                                </p:cTn>
                              </p:par>
                              <p:par>
                                <p:cTn id="8" presetID="22" presetClass="entr" presetSubtype="8" fill="hold" grpId="1" nodeType="withEffect">
                                  <p:stCondLst>
                                    <p:cond delay="0"/>
                                  </p:stCondLst>
                                  <p:iterate>
                                    <p:tmAbs val="0"/>
                                  </p:iterate>
                                  <p:childTnLst>
                                    <p:set>
                                      <p:cBhvr>
                                        <p:cTn id="9" fill="hold"/>
                                        <p:tgtEl>
                                          <p:spTgt spid="134">
                                            <p:txEl>
                                              <p:pRg st="0" end="0"/>
                                            </p:txEl>
                                          </p:spTgt>
                                        </p:tgtEl>
                                        <p:attrNameLst>
                                          <p:attrName>style.visibility</p:attrName>
                                        </p:attrNameLst>
                                      </p:cBhvr>
                                      <p:to>
                                        <p:strVal val="visible"/>
                                      </p:to>
                                    </p:set>
                                    <p:animEffect transition="in" filter="wipe(left)">
                                      <p:cBhvr>
                                        <p:cTn id="10" dur="1000"/>
                                        <p:tgtEl>
                                          <p:spTgt spid="13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34">
                                            <p:txEl>
                                              <p:pRg st="1" end="1"/>
                                            </p:txEl>
                                          </p:spTgt>
                                        </p:tgtEl>
                                        <p:attrNameLst>
                                          <p:attrName>style.visibility</p:attrName>
                                        </p:attrNameLst>
                                      </p:cBhvr>
                                      <p:to>
                                        <p:strVal val="visible"/>
                                      </p:to>
                                    </p:set>
                                    <p:animEffect transition="in" filter="wipe(left)">
                                      <p:cBhvr>
                                        <p:cTn id="15" dur="1000"/>
                                        <p:tgtEl>
                                          <p:spTgt spid="13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34">
                                            <p:txEl>
                                              <p:pRg st="2" end="2"/>
                                            </p:txEl>
                                          </p:spTgt>
                                        </p:tgtEl>
                                        <p:attrNameLst>
                                          <p:attrName>style.visibility</p:attrName>
                                        </p:attrNameLst>
                                      </p:cBhvr>
                                      <p:to>
                                        <p:strVal val="visible"/>
                                      </p:to>
                                    </p:set>
                                    <p:animEffect transition="in" filter="wipe(left)">
                                      <p:cBhvr>
                                        <p:cTn id="20" dur="1000"/>
                                        <p:tgtEl>
                                          <p:spTgt spid="1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Parents and Modesty"/>
          <p:cNvSpPr txBox="1">
            <a:spLocks noGrp="1"/>
          </p:cNvSpPr>
          <p:nvPr>
            <p:ph type="title"/>
          </p:nvPr>
        </p:nvSpPr>
        <p:spPr>
          <a:prstGeom prst="rect">
            <a:avLst/>
          </a:prstGeom>
        </p:spPr>
        <p:txBody>
          <a:bodyPr/>
          <a:lstStyle>
            <a:lvl1pPr>
              <a:defRPr u="sng"/>
            </a:lvl1pPr>
          </a:lstStyle>
          <a:p>
            <a:r>
              <a:t>Parents and Modesty</a:t>
            </a:r>
          </a:p>
        </p:txBody>
      </p:sp>
      <p:sp>
        <p:nvSpPr>
          <p:cNvPr id="137" name="You Are Responsible for Training Your Children…"/>
          <p:cNvSpPr txBox="1">
            <a:spLocks noGrp="1"/>
          </p:cNvSpPr>
          <p:nvPr>
            <p:ph type="body" idx="1"/>
          </p:nvPr>
        </p:nvSpPr>
        <p:spPr>
          <a:prstGeom prst="rect">
            <a:avLst/>
          </a:prstGeom>
        </p:spPr>
        <p:txBody>
          <a:bodyPr anchor="t"/>
          <a:lstStyle/>
          <a:p>
            <a:pPr marL="228600" indent="-228600">
              <a:buSzPct val="100000"/>
              <a:buAutoNum type="arabicPeriod"/>
            </a:pPr>
            <a:r>
              <a:t> You Are Responsible for Training Your Children</a:t>
            </a:r>
          </a:p>
          <a:p>
            <a:pPr marL="228600" indent="-228600">
              <a:buSzPct val="100000"/>
              <a:buAutoNum type="arabicPeriod"/>
            </a:pPr>
            <a:r>
              <a:t> Don’t Let The World Set Your Families Standard on Modesty </a:t>
            </a:r>
          </a:p>
        </p:txBody>
      </p:sp>
    </p:spTree>
  </p:cSld>
  <p:clrMapOvr>
    <a:masterClrMapping/>
  </p:clrMapOvr>
  <mc:AlternateContent xmlns:mc="http://schemas.openxmlformats.org/markup-compatibility/2006" xmlns:p14="http://schemas.microsoft.com/office/powerpoint/2010/main">
    <mc:Choice Requires="p14">
      <p:transition spd="slow" p14:dur="1500">
        <p14:switch dir="l"/>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37">
                                            <p:txEl>
                                              <p:pRg st="1" end="1"/>
                                            </p:txEl>
                                          </p:spTgt>
                                        </p:tgtEl>
                                        <p:attrNameLst>
                                          <p:attrName>style.visibility</p:attrName>
                                        </p:attrNameLst>
                                      </p:cBhvr>
                                      <p:to>
                                        <p:strVal val="visible"/>
                                      </p:to>
                                    </p:set>
                                    <p:anim calcmode="lin" valueType="num">
                                      <p:cBhvr>
                                        <p:cTn id="7" dur="1000" fill="hold"/>
                                        <p:tgtEl>
                                          <p:spTgt spid="137">
                                            <p:txEl>
                                              <p:pRg st="1" end="1"/>
                                            </p:txEl>
                                          </p:spTgt>
                                        </p:tgtEl>
                                        <p:attrNameLst>
                                          <p:attrName>ppt_x</p:attrName>
                                        </p:attrNameLst>
                                      </p:cBhvr>
                                      <p:tavLst>
                                        <p:tav tm="0">
                                          <p:val>
                                            <p:strVal val="0-#ppt_w/2"/>
                                          </p:val>
                                        </p:tav>
                                        <p:tav tm="100000">
                                          <p:val>
                                            <p:strVal val="#ppt_x"/>
                                          </p:val>
                                        </p:tav>
                                      </p:tavLst>
                                    </p:anim>
                                    <p:anim calcmode="lin" valueType="num">
                                      <p:cBhvr>
                                        <p:cTn id="8" dur="1000" fill="hold"/>
                                        <p:tgtEl>
                                          <p:spTgt spid="13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Don’t Let The World Set Your Families Standard on Modesty"/>
          <p:cNvSpPr txBox="1">
            <a:spLocks noGrp="1"/>
          </p:cNvSpPr>
          <p:nvPr>
            <p:ph type="title"/>
          </p:nvPr>
        </p:nvSpPr>
        <p:spPr>
          <a:prstGeom prst="rect">
            <a:avLst/>
          </a:prstGeom>
        </p:spPr>
        <p:txBody>
          <a:bodyPr>
            <a:normAutofit fontScale="90000"/>
          </a:bodyPr>
          <a:lstStyle>
            <a:lvl1pPr defTabSz="484886">
              <a:defRPr sz="6640" u="sng"/>
            </a:lvl1pPr>
          </a:lstStyle>
          <a:p>
            <a:r>
              <a:t>Don’t Let The World Set Your Families Standard on Modesty</a:t>
            </a:r>
          </a:p>
        </p:txBody>
      </p:sp>
      <p:sp>
        <p:nvSpPr>
          <p:cNvPr id="140" name="Christians Are Not to Conform to This World - Romans 12:1-2…"/>
          <p:cNvSpPr txBox="1">
            <a:spLocks noGrp="1"/>
          </p:cNvSpPr>
          <p:nvPr>
            <p:ph type="body" idx="1"/>
          </p:nvPr>
        </p:nvSpPr>
        <p:spPr>
          <a:xfrm>
            <a:off x="1133673" y="2768600"/>
            <a:ext cx="10601127" cy="6417072"/>
          </a:xfrm>
          <a:prstGeom prst="rect">
            <a:avLst/>
          </a:prstGeom>
        </p:spPr>
        <p:txBody>
          <a:bodyPr/>
          <a:lstStyle/>
          <a:p>
            <a:pPr marL="438150" indent="-438150" defTabSz="403097">
              <a:spcBef>
                <a:spcPts val="2800"/>
              </a:spcBef>
              <a:buBlip>
                <a:blip r:embed="rId2"/>
              </a:buBlip>
              <a:defRPr sz="3174" b="1"/>
            </a:pPr>
            <a:r>
              <a:t>Christians Are Not to Conform to This World - Romans 12:1-2</a:t>
            </a:r>
          </a:p>
          <a:p>
            <a:pPr marL="876300" lvl="1" indent="-438150" defTabSz="403097">
              <a:spcBef>
                <a:spcPts val="2800"/>
              </a:spcBef>
              <a:buBlip>
                <a:blip r:embed="rId2"/>
              </a:buBlip>
              <a:defRPr sz="3174" b="1"/>
            </a:pPr>
            <a:r>
              <a:t> Conform - “to fashion in accordance with; mid/pass. To conform or assimilate one’s self to” (Mounce) </a:t>
            </a:r>
          </a:p>
          <a:p>
            <a:pPr marL="876300" lvl="1" indent="-438150" defTabSz="403097">
              <a:spcBef>
                <a:spcPts val="2800"/>
              </a:spcBef>
              <a:buBlip>
                <a:blip r:embed="rId2"/>
              </a:buBlip>
              <a:defRPr sz="3174" b="1"/>
            </a:pPr>
            <a:r>
              <a:t>Transform - “to change the external form, transfigure”</a:t>
            </a:r>
          </a:p>
          <a:p>
            <a:pPr marL="438150" indent="-438150" defTabSz="403097">
              <a:spcBef>
                <a:spcPts val="2800"/>
              </a:spcBef>
              <a:buBlip>
                <a:blip r:embed="rId2"/>
              </a:buBlip>
              <a:defRPr sz="3174" b="1"/>
            </a:pPr>
            <a:r>
              <a:t>Jesus Prayed for His Disciples to Be Separate from the World - John 17:14-20</a:t>
            </a:r>
          </a:p>
          <a:p>
            <a:pPr marL="876300" lvl="1" indent="-438150" defTabSz="403097">
              <a:spcBef>
                <a:spcPts val="2800"/>
              </a:spcBef>
              <a:buBlip>
                <a:blip r:embed="rId2"/>
              </a:buBlip>
              <a:defRPr sz="3174" b="1"/>
            </a:pPr>
            <a:r>
              <a:t>  If we are following the word we will be sanctified - John 17:17</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9" presetClass="entr" presetSubtype="10" fill="hold" grpId="1" nodeType="clickEffect">
                                  <p:stCondLst>
                                    <p:cond delay="0"/>
                                  </p:stCondLst>
                                  <p:iterate>
                                    <p:tmAbs val="0"/>
                                  </p:iterate>
                                  <p:childTnLst>
                                    <p:set>
                                      <p:cBhvr>
                                        <p:cTn id="6" fill="hold"/>
                                        <p:tgtEl>
                                          <p:spTgt spid="140">
                                            <p:bg/>
                                          </p:spTgt>
                                        </p:tgtEl>
                                        <p:attrNameLst>
                                          <p:attrName>style.visibility</p:attrName>
                                        </p:attrNameLst>
                                      </p:cBhvr>
                                      <p:to>
                                        <p:strVal val="visible"/>
                                      </p:to>
                                    </p:set>
                                    <p:anim calcmode="lin" valueType="num">
                                      <p:cBhvr>
                                        <p:cTn id="7" dur="1000" fill="hold"/>
                                        <p:tgtEl>
                                          <p:spTgt spid="140">
                                            <p:bg/>
                                          </p:spTgt>
                                        </p:tgtEl>
                                        <p:attrNameLst>
                                          <p:attrName>ppt_w</p:attrName>
                                        </p:attrNameLst>
                                      </p:cBhvr>
                                      <p:tavLst>
                                        <p:tav tm="0" fmla="#ppt_w*sin(2.5*pi*$)">
                                          <p:val>
                                            <p:fltVal val="0"/>
                                          </p:val>
                                        </p:tav>
                                        <p:tav tm="100000">
                                          <p:val>
                                            <p:fltVal val="1"/>
                                          </p:val>
                                        </p:tav>
                                      </p:tavLst>
                                    </p:anim>
                                    <p:anim calcmode="lin" valueType="num">
                                      <p:cBhvr>
                                        <p:cTn id="8" dur="1000" fill="hold"/>
                                        <p:tgtEl>
                                          <p:spTgt spid="140">
                                            <p:bg/>
                                          </p:spTgt>
                                        </p:tgtEl>
                                        <p:attrNameLst>
                                          <p:attrName>ppt_h</p:attrName>
                                        </p:attrNameLst>
                                      </p:cBhvr>
                                      <p:tavLst>
                                        <p:tav tm="0">
                                          <p:val>
                                            <p:strVal val="#ppt_h"/>
                                          </p:val>
                                        </p:tav>
                                        <p:tav tm="100000">
                                          <p:val>
                                            <p:strVal val="#ppt_h"/>
                                          </p:val>
                                        </p:tav>
                                      </p:tavLst>
                                    </p:anim>
                                  </p:childTnLst>
                                </p:cTn>
                              </p:par>
                              <p:par>
                                <p:cTn id="9" presetID="19" presetClass="entr" presetSubtype="10" fill="hold" grpId="1" nodeType="withEffect">
                                  <p:stCondLst>
                                    <p:cond delay="0"/>
                                  </p:stCondLst>
                                  <p:iterate>
                                    <p:tmAbs val="0"/>
                                  </p:iterate>
                                  <p:childTnLst>
                                    <p:set>
                                      <p:cBhvr>
                                        <p:cTn id="10" fill="hold"/>
                                        <p:tgtEl>
                                          <p:spTgt spid="140">
                                            <p:txEl>
                                              <p:pRg st="0" end="0"/>
                                            </p:txEl>
                                          </p:spTgt>
                                        </p:tgtEl>
                                        <p:attrNameLst>
                                          <p:attrName>style.visibility</p:attrName>
                                        </p:attrNameLst>
                                      </p:cBhvr>
                                      <p:to>
                                        <p:strVal val="visible"/>
                                      </p:to>
                                    </p:set>
                                    <p:animEffect transition="in" filter="fade">
                                      <p:cBhvr>
                                        <p:cTn id="11" dur="1000" fill="hold"/>
                                        <p:tgtEl>
                                          <p:spTgt spid="140">
                                            <p:txEl>
                                              <p:pRg st="0" end="0"/>
                                            </p:txEl>
                                          </p:spTgt>
                                        </p:tgtEl>
                                      </p:cBhvr>
                                    </p:animEffect>
                                    <p:anim calcmode="lin" valueType="num">
                                      <p:cBhvr>
                                        <p:cTn id="12" dur="1000" fill="hold"/>
                                        <p:tgtEl>
                                          <p:spTgt spid="140">
                                            <p:txEl>
                                              <p:pRg st="0" end="0"/>
                                            </p:txEl>
                                          </p:spTgt>
                                        </p:tgtEl>
                                        <p:attrNameLst>
                                          <p:attrName>ppt_w</p:attrName>
                                        </p:attrNameLst>
                                      </p:cBhvr>
                                      <p:tavLst>
                                        <p:tav tm="0" fmla="#ppt_w*sin(2.5*pi*$)">
                                          <p:val>
                                            <p:fltVal val="0"/>
                                          </p:val>
                                        </p:tav>
                                        <p:tav tm="100000">
                                          <p:val>
                                            <p:fltVal val="1"/>
                                          </p:val>
                                        </p:tav>
                                      </p:tavLst>
                                    </p:anim>
                                    <p:anim calcmode="lin" valueType="num">
                                      <p:cBhvr>
                                        <p:cTn id="13" dur="1000" fill="hold"/>
                                        <p:tgtEl>
                                          <p:spTgt spid="14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grpId="1" nodeType="clickEffect">
                                  <p:stCondLst>
                                    <p:cond delay="0"/>
                                  </p:stCondLst>
                                  <p:iterate>
                                    <p:tmAbs val="0"/>
                                  </p:iterate>
                                  <p:childTnLst>
                                    <p:set>
                                      <p:cBhvr>
                                        <p:cTn id="17" fill="hold"/>
                                        <p:tgtEl>
                                          <p:spTgt spid="140">
                                            <p:txEl>
                                              <p:pRg st="1" end="1"/>
                                            </p:txEl>
                                          </p:spTgt>
                                        </p:tgtEl>
                                        <p:attrNameLst>
                                          <p:attrName>style.visibility</p:attrName>
                                        </p:attrNameLst>
                                      </p:cBhvr>
                                      <p:to>
                                        <p:strVal val="visible"/>
                                      </p:to>
                                    </p:set>
                                    <p:animEffect transition="in" filter="fade">
                                      <p:cBhvr>
                                        <p:cTn id="18" dur="1000" fill="hold"/>
                                        <p:tgtEl>
                                          <p:spTgt spid="140">
                                            <p:txEl>
                                              <p:pRg st="1" end="1"/>
                                            </p:txEl>
                                          </p:spTgt>
                                        </p:tgtEl>
                                      </p:cBhvr>
                                    </p:animEffect>
                                    <p:anim calcmode="lin" valueType="num">
                                      <p:cBhvr>
                                        <p:cTn id="19" dur="1000" fill="hold"/>
                                        <p:tgtEl>
                                          <p:spTgt spid="140">
                                            <p:txEl>
                                              <p:pRg st="1" end="1"/>
                                            </p:txEl>
                                          </p:spTgt>
                                        </p:tgtEl>
                                        <p:attrNameLst>
                                          <p:attrName>ppt_w</p:attrName>
                                        </p:attrNameLst>
                                      </p:cBhvr>
                                      <p:tavLst>
                                        <p:tav tm="0" fmla="#ppt_w*sin(2.5*pi*$)">
                                          <p:val>
                                            <p:fltVal val="0"/>
                                          </p:val>
                                        </p:tav>
                                        <p:tav tm="100000">
                                          <p:val>
                                            <p:fltVal val="1"/>
                                          </p:val>
                                        </p:tav>
                                      </p:tavLst>
                                    </p:anim>
                                    <p:anim calcmode="lin" valueType="num">
                                      <p:cBhvr>
                                        <p:cTn id="20" dur="1000" fill="hold"/>
                                        <p:tgtEl>
                                          <p:spTgt spid="14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fill="hold" grpId="1" nodeType="clickEffect">
                                  <p:stCondLst>
                                    <p:cond delay="0"/>
                                  </p:stCondLst>
                                  <p:iterate>
                                    <p:tmAbs val="0"/>
                                  </p:iterate>
                                  <p:childTnLst>
                                    <p:set>
                                      <p:cBhvr>
                                        <p:cTn id="24" fill="hold"/>
                                        <p:tgtEl>
                                          <p:spTgt spid="140">
                                            <p:txEl>
                                              <p:pRg st="2" end="2"/>
                                            </p:txEl>
                                          </p:spTgt>
                                        </p:tgtEl>
                                        <p:attrNameLst>
                                          <p:attrName>style.visibility</p:attrName>
                                        </p:attrNameLst>
                                      </p:cBhvr>
                                      <p:to>
                                        <p:strVal val="visible"/>
                                      </p:to>
                                    </p:set>
                                    <p:animEffect transition="in" filter="fade">
                                      <p:cBhvr>
                                        <p:cTn id="25" dur="1000" fill="hold"/>
                                        <p:tgtEl>
                                          <p:spTgt spid="140">
                                            <p:txEl>
                                              <p:pRg st="2" end="2"/>
                                            </p:txEl>
                                          </p:spTgt>
                                        </p:tgtEl>
                                      </p:cBhvr>
                                    </p:animEffect>
                                    <p:anim calcmode="lin" valueType="num">
                                      <p:cBhvr>
                                        <p:cTn id="26" dur="1000" fill="hold"/>
                                        <p:tgtEl>
                                          <p:spTgt spid="140">
                                            <p:txEl>
                                              <p:pRg st="2" end="2"/>
                                            </p:txEl>
                                          </p:spTgt>
                                        </p:tgtEl>
                                        <p:attrNameLst>
                                          <p:attrName>ppt_w</p:attrName>
                                        </p:attrNameLst>
                                      </p:cBhvr>
                                      <p:tavLst>
                                        <p:tav tm="0" fmla="#ppt_w*sin(2.5*pi*$)">
                                          <p:val>
                                            <p:fltVal val="0"/>
                                          </p:val>
                                        </p:tav>
                                        <p:tav tm="100000">
                                          <p:val>
                                            <p:fltVal val="1"/>
                                          </p:val>
                                        </p:tav>
                                      </p:tavLst>
                                    </p:anim>
                                    <p:anim calcmode="lin" valueType="num">
                                      <p:cBhvr>
                                        <p:cTn id="27" dur="1000" fill="hold"/>
                                        <p:tgtEl>
                                          <p:spTgt spid="14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9" presetClass="entr" presetSubtype="10" fill="hold" grpId="1" nodeType="clickEffect">
                                  <p:stCondLst>
                                    <p:cond delay="0"/>
                                  </p:stCondLst>
                                  <p:iterate>
                                    <p:tmAbs val="0"/>
                                  </p:iterate>
                                  <p:childTnLst>
                                    <p:set>
                                      <p:cBhvr>
                                        <p:cTn id="31" fill="hold"/>
                                        <p:tgtEl>
                                          <p:spTgt spid="140">
                                            <p:txEl>
                                              <p:pRg st="3" end="3"/>
                                            </p:txEl>
                                          </p:spTgt>
                                        </p:tgtEl>
                                        <p:attrNameLst>
                                          <p:attrName>style.visibility</p:attrName>
                                        </p:attrNameLst>
                                      </p:cBhvr>
                                      <p:to>
                                        <p:strVal val="visible"/>
                                      </p:to>
                                    </p:set>
                                    <p:animEffect transition="in" filter="fade">
                                      <p:cBhvr>
                                        <p:cTn id="32" dur="1000" fill="hold"/>
                                        <p:tgtEl>
                                          <p:spTgt spid="140">
                                            <p:txEl>
                                              <p:pRg st="3" end="3"/>
                                            </p:txEl>
                                          </p:spTgt>
                                        </p:tgtEl>
                                      </p:cBhvr>
                                    </p:animEffect>
                                    <p:anim calcmode="lin" valueType="num">
                                      <p:cBhvr>
                                        <p:cTn id="33" dur="1000" fill="hold"/>
                                        <p:tgtEl>
                                          <p:spTgt spid="140">
                                            <p:txEl>
                                              <p:pRg st="3" end="3"/>
                                            </p:txEl>
                                          </p:spTgt>
                                        </p:tgtEl>
                                        <p:attrNameLst>
                                          <p:attrName>ppt_w</p:attrName>
                                        </p:attrNameLst>
                                      </p:cBhvr>
                                      <p:tavLst>
                                        <p:tav tm="0" fmla="#ppt_w*sin(2.5*pi*$)">
                                          <p:val>
                                            <p:fltVal val="0"/>
                                          </p:val>
                                        </p:tav>
                                        <p:tav tm="100000">
                                          <p:val>
                                            <p:fltVal val="1"/>
                                          </p:val>
                                        </p:tav>
                                      </p:tavLst>
                                    </p:anim>
                                    <p:anim calcmode="lin" valueType="num">
                                      <p:cBhvr>
                                        <p:cTn id="34" dur="1000" fill="hold"/>
                                        <p:tgtEl>
                                          <p:spTgt spid="14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9" presetClass="entr" presetSubtype="10" fill="hold" grpId="1" nodeType="clickEffect">
                                  <p:stCondLst>
                                    <p:cond delay="0"/>
                                  </p:stCondLst>
                                  <p:iterate>
                                    <p:tmAbs val="0"/>
                                  </p:iterate>
                                  <p:childTnLst>
                                    <p:set>
                                      <p:cBhvr>
                                        <p:cTn id="38" fill="hold"/>
                                        <p:tgtEl>
                                          <p:spTgt spid="140">
                                            <p:txEl>
                                              <p:pRg st="4" end="4"/>
                                            </p:txEl>
                                          </p:spTgt>
                                        </p:tgtEl>
                                        <p:attrNameLst>
                                          <p:attrName>style.visibility</p:attrName>
                                        </p:attrNameLst>
                                      </p:cBhvr>
                                      <p:to>
                                        <p:strVal val="visible"/>
                                      </p:to>
                                    </p:set>
                                    <p:animEffect transition="in" filter="fade">
                                      <p:cBhvr>
                                        <p:cTn id="39" dur="1000" fill="hold"/>
                                        <p:tgtEl>
                                          <p:spTgt spid="140">
                                            <p:txEl>
                                              <p:pRg st="4" end="4"/>
                                            </p:txEl>
                                          </p:spTgt>
                                        </p:tgtEl>
                                      </p:cBhvr>
                                    </p:animEffect>
                                    <p:anim calcmode="lin" valueType="num">
                                      <p:cBhvr>
                                        <p:cTn id="40" dur="1000" fill="hold"/>
                                        <p:tgtEl>
                                          <p:spTgt spid="140">
                                            <p:txEl>
                                              <p:pRg st="4" end="4"/>
                                            </p:txEl>
                                          </p:spTgt>
                                        </p:tgtEl>
                                        <p:attrNameLst>
                                          <p:attrName>ppt_w</p:attrName>
                                        </p:attrNameLst>
                                      </p:cBhvr>
                                      <p:tavLst>
                                        <p:tav tm="0" fmla="#ppt_w*sin(2.5*pi*$)">
                                          <p:val>
                                            <p:fltVal val="0"/>
                                          </p:val>
                                        </p:tav>
                                        <p:tav tm="100000">
                                          <p:val>
                                            <p:fltVal val="1"/>
                                          </p:val>
                                        </p:tav>
                                      </p:tavLst>
                                    </p:anim>
                                    <p:anim calcmode="lin" valueType="num">
                                      <p:cBhvr>
                                        <p:cTn id="41" dur="1000" fill="hold"/>
                                        <p:tgtEl>
                                          <p:spTgt spid="140">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Don’t Let The World Set Your Families Standard on Modesty"/>
          <p:cNvSpPr txBox="1">
            <a:spLocks noGrp="1"/>
          </p:cNvSpPr>
          <p:nvPr>
            <p:ph type="title"/>
          </p:nvPr>
        </p:nvSpPr>
        <p:spPr>
          <a:xfrm>
            <a:off x="1270000" y="254000"/>
            <a:ext cx="10464800" cy="2438400"/>
          </a:xfrm>
          <a:prstGeom prst="rect">
            <a:avLst/>
          </a:prstGeom>
        </p:spPr>
        <p:txBody>
          <a:bodyPr>
            <a:normAutofit fontScale="90000"/>
          </a:bodyPr>
          <a:lstStyle>
            <a:lvl1pPr defTabSz="484886">
              <a:defRPr sz="6640" u="sng"/>
            </a:lvl1pPr>
          </a:lstStyle>
          <a:p>
            <a:r>
              <a:rPr dirty="0"/>
              <a:t>Don’t Let The World Set Your Families Standard on Modesty</a:t>
            </a:r>
          </a:p>
        </p:txBody>
      </p:sp>
      <p:sp>
        <p:nvSpPr>
          <p:cNvPr id="143" name="The World’s Standard of Dress Should Not Set Our Standard…"/>
          <p:cNvSpPr txBox="1">
            <a:spLocks noGrp="1"/>
          </p:cNvSpPr>
          <p:nvPr>
            <p:ph type="body" idx="1"/>
          </p:nvPr>
        </p:nvSpPr>
        <p:spPr>
          <a:xfrm>
            <a:off x="446567" y="3083442"/>
            <a:ext cx="12099851" cy="5954232"/>
          </a:xfrm>
          <a:prstGeom prst="rect">
            <a:avLst/>
          </a:prstGeom>
        </p:spPr>
        <p:txBody>
          <a:bodyPr anchor="t">
            <a:normAutofit lnSpcReduction="10000"/>
          </a:bodyPr>
          <a:lstStyle/>
          <a:p>
            <a:pPr marL="577850" indent="-577850" defTabSz="531622">
              <a:spcBef>
                <a:spcPts val="3800"/>
              </a:spcBef>
              <a:buBlip>
                <a:blip r:embed="rId2"/>
              </a:buBlip>
              <a:defRPr sz="4186"/>
            </a:pPr>
            <a:r>
              <a:rPr dirty="0"/>
              <a:t>The World’s Standard of Dress Should Not Set Our Standard</a:t>
            </a:r>
          </a:p>
          <a:p>
            <a:pPr marL="1155700" lvl="1" indent="-577850" defTabSz="531622">
              <a:spcBef>
                <a:spcPts val="3800"/>
              </a:spcBef>
              <a:buBlip>
                <a:blip r:embed="rId2"/>
              </a:buBlip>
              <a:defRPr sz="4186"/>
            </a:pPr>
            <a:r>
              <a:rPr dirty="0"/>
              <a:t>  Instead of being concerned about our children “fitting in” we should teach them to be separate - 2 Cor.6:17-7:1</a:t>
            </a:r>
          </a:p>
          <a:p>
            <a:pPr marL="1155700" lvl="1" indent="-577850" defTabSz="531622">
              <a:spcBef>
                <a:spcPts val="3800"/>
              </a:spcBef>
              <a:buBlip>
                <a:blip r:embed="rId2"/>
              </a:buBlip>
              <a:defRPr sz="4186"/>
            </a:pPr>
            <a:r>
              <a:rPr dirty="0"/>
              <a:t> Don’t let the world set standard by thinking our goal is simply to be more “conservative” than the world </a:t>
            </a:r>
          </a:p>
        </p:txBody>
      </p:sp>
    </p:spTree>
  </p:cSld>
  <p:clrMapOvr>
    <a:masterClrMapping/>
  </p:clrMapOvr>
  <mc:AlternateContent xmlns:mc="http://schemas.openxmlformats.org/markup-compatibility/2006" xmlns:p14="http://schemas.microsoft.com/office/powerpoint/2010/main">
    <mc:Choice Requires="p14">
      <p:transition spd="slow" p14:dur="1500">
        <p14:prism dir="d"/>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43">
                                            <p:bg/>
                                          </p:spTgt>
                                        </p:tgtEl>
                                        <p:attrNameLst>
                                          <p:attrName>style.visibility</p:attrName>
                                        </p:attrNameLst>
                                      </p:cBhvr>
                                      <p:to>
                                        <p:strVal val="visible"/>
                                      </p:to>
                                    </p:set>
                                    <p:animEffect transition="in" filter="wipe(left)">
                                      <p:cBhvr>
                                        <p:cTn id="7" dur="1000"/>
                                        <p:tgtEl>
                                          <p:spTgt spid="143">
                                            <p:bg/>
                                          </p:spTgt>
                                        </p:tgtEl>
                                      </p:cBhvr>
                                    </p:animEffect>
                                  </p:childTnLst>
                                </p:cTn>
                              </p:par>
                              <p:par>
                                <p:cTn id="8" presetID="22" presetClass="entr" presetSubtype="8" fill="hold" grpId="1" nodeType="withEffect">
                                  <p:stCondLst>
                                    <p:cond delay="0"/>
                                  </p:stCondLst>
                                  <p:iterate>
                                    <p:tmAbs val="0"/>
                                  </p:iterate>
                                  <p:childTnLst>
                                    <p:set>
                                      <p:cBhvr>
                                        <p:cTn id="9" fill="hold"/>
                                        <p:tgtEl>
                                          <p:spTgt spid="143">
                                            <p:txEl>
                                              <p:pRg st="0" end="0"/>
                                            </p:txEl>
                                          </p:spTgt>
                                        </p:tgtEl>
                                        <p:attrNameLst>
                                          <p:attrName>style.visibility</p:attrName>
                                        </p:attrNameLst>
                                      </p:cBhvr>
                                      <p:to>
                                        <p:strVal val="visible"/>
                                      </p:to>
                                    </p:set>
                                    <p:animEffect transition="in" filter="wipe(left)">
                                      <p:cBhvr>
                                        <p:cTn id="10" dur="1000"/>
                                        <p:tgtEl>
                                          <p:spTgt spid="14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43">
                                            <p:txEl>
                                              <p:pRg st="1" end="1"/>
                                            </p:txEl>
                                          </p:spTgt>
                                        </p:tgtEl>
                                        <p:attrNameLst>
                                          <p:attrName>style.visibility</p:attrName>
                                        </p:attrNameLst>
                                      </p:cBhvr>
                                      <p:to>
                                        <p:strVal val="visible"/>
                                      </p:to>
                                    </p:set>
                                    <p:animEffect transition="in" filter="wipe(left)">
                                      <p:cBhvr>
                                        <p:cTn id="15" dur="1000"/>
                                        <p:tgtEl>
                                          <p:spTgt spid="14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43">
                                            <p:txEl>
                                              <p:pRg st="2" end="2"/>
                                            </p:txEl>
                                          </p:spTgt>
                                        </p:tgtEl>
                                        <p:attrNameLst>
                                          <p:attrName>style.visibility</p:attrName>
                                        </p:attrNameLst>
                                      </p:cBhvr>
                                      <p:to>
                                        <p:strVal val="visible"/>
                                      </p:to>
                                    </p:set>
                                    <p:animEffect transition="in" filter="wipe(left)">
                                      <p:cBhvr>
                                        <p:cTn id="20" dur="1000"/>
                                        <p:tgtEl>
                                          <p:spTgt spid="1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arents and Modesty"/>
          <p:cNvSpPr txBox="1">
            <a:spLocks noGrp="1"/>
          </p:cNvSpPr>
          <p:nvPr>
            <p:ph type="title"/>
          </p:nvPr>
        </p:nvSpPr>
        <p:spPr>
          <a:prstGeom prst="rect">
            <a:avLst/>
          </a:prstGeom>
        </p:spPr>
        <p:txBody>
          <a:bodyPr/>
          <a:lstStyle>
            <a:lvl1pPr>
              <a:defRPr u="sng"/>
            </a:lvl1pPr>
          </a:lstStyle>
          <a:p>
            <a:r>
              <a:t>Parents and Modesty</a:t>
            </a:r>
          </a:p>
        </p:txBody>
      </p:sp>
      <p:sp>
        <p:nvSpPr>
          <p:cNvPr id="146" name="You Are Responsible for Training Your Children…"/>
          <p:cNvSpPr txBox="1">
            <a:spLocks noGrp="1"/>
          </p:cNvSpPr>
          <p:nvPr>
            <p:ph type="body" idx="1"/>
          </p:nvPr>
        </p:nvSpPr>
        <p:spPr>
          <a:xfrm>
            <a:off x="1270000" y="2438400"/>
            <a:ext cx="10464800" cy="5715000"/>
          </a:xfrm>
          <a:prstGeom prst="rect">
            <a:avLst/>
          </a:prstGeom>
        </p:spPr>
        <p:txBody>
          <a:bodyPr anchor="t"/>
          <a:lstStyle/>
          <a:p>
            <a:pPr marL="228600" indent="-228600">
              <a:buSzPct val="100000"/>
              <a:buAutoNum type="arabicPeriod"/>
            </a:pPr>
            <a:r>
              <a:rPr dirty="0"/>
              <a:t> You Are Responsible for Training Your Children</a:t>
            </a:r>
          </a:p>
          <a:p>
            <a:pPr marL="228600" indent="-228600">
              <a:buSzPct val="100000"/>
              <a:buAutoNum type="arabicPeriod"/>
            </a:pPr>
            <a:r>
              <a:rPr dirty="0"/>
              <a:t> Don’t Let The World Set Your Families Standard on Modesty </a:t>
            </a:r>
          </a:p>
          <a:p>
            <a:pPr marL="228600" indent="-228600">
              <a:buSzPct val="100000"/>
              <a:buAutoNum type="arabicPeriod"/>
            </a:pPr>
            <a:r>
              <a:rPr dirty="0"/>
              <a:t>  Don’t Let Your Children Set the Standard on Modesty </a:t>
            </a:r>
          </a:p>
        </p:txBody>
      </p:sp>
    </p:spTree>
  </p:cSld>
  <p:clrMapOvr>
    <a:masterClrMapping/>
  </p:clrMapOvr>
  <mc:AlternateContent xmlns:mc="http://schemas.openxmlformats.org/markup-compatibility/2006" xmlns:p14="http://schemas.microsoft.com/office/powerpoint/2010/main">
    <mc:Choice Requires="p14">
      <p:transition spd="slow" p14:dur="1500">
        <p:cover/>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46">
                                            <p:txEl>
                                              <p:pRg st="2" end="2"/>
                                            </p:txEl>
                                          </p:spTgt>
                                        </p:tgtEl>
                                        <p:attrNameLst>
                                          <p:attrName>style.visibility</p:attrName>
                                        </p:attrNameLst>
                                      </p:cBhvr>
                                      <p:to>
                                        <p:strVal val="visible"/>
                                      </p:to>
                                    </p:set>
                                    <p:anim calcmode="lin" valueType="num">
                                      <p:cBhvr>
                                        <p:cTn id="7" dur="1000" fill="hold"/>
                                        <p:tgtEl>
                                          <p:spTgt spid="146">
                                            <p:txEl>
                                              <p:pRg st="2" end="2"/>
                                            </p:txEl>
                                          </p:spTgt>
                                        </p:tgtEl>
                                        <p:attrNameLst>
                                          <p:attrName>ppt_x</p:attrName>
                                        </p:attrNameLst>
                                      </p:cBhvr>
                                      <p:tavLst>
                                        <p:tav tm="0">
                                          <p:val>
                                            <p:strVal val="0-#ppt_w/2"/>
                                          </p:val>
                                        </p:tav>
                                        <p:tav tm="100000">
                                          <p:val>
                                            <p:strVal val="#ppt_x"/>
                                          </p:val>
                                        </p:tav>
                                      </p:tavLst>
                                    </p:anim>
                                    <p:anim calcmode="lin" valueType="num">
                                      <p:cBhvr>
                                        <p:cTn id="8" dur="1000" fill="hold"/>
                                        <p:tgtEl>
                                          <p:spTgt spid="14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Don’t Let Your Children Set the Standard on Modesty"/>
          <p:cNvSpPr txBox="1">
            <a:spLocks noGrp="1"/>
          </p:cNvSpPr>
          <p:nvPr>
            <p:ph type="title"/>
          </p:nvPr>
        </p:nvSpPr>
        <p:spPr>
          <a:prstGeom prst="rect">
            <a:avLst/>
          </a:prstGeom>
        </p:spPr>
        <p:txBody>
          <a:bodyPr>
            <a:noAutofit/>
          </a:bodyPr>
          <a:lstStyle>
            <a:lvl1pPr defTabSz="549148">
              <a:defRPr sz="7519" u="sng"/>
            </a:lvl1pPr>
          </a:lstStyle>
          <a:p>
            <a:r>
              <a:rPr sz="6600" dirty="0"/>
              <a:t> Don’t Let Your Children Set the Standard on Modesty </a:t>
            </a:r>
          </a:p>
        </p:txBody>
      </p:sp>
      <p:sp>
        <p:nvSpPr>
          <p:cNvPr id="149" name="Fathers Are to Be The Spiritual Leaders of Their Homes - Ephesians 6:4…"/>
          <p:cNvSpPr txBox="1">
            <a:spLocks noGrp="1"/>
          </p:cNvSpPr>
          <p:nvPr>
            <p:ph type="body" idx="1"/>
          </p:nvPr>
        </p:nvSpPr>
        <p:spPr>
          <a:prstGeom prst="rect">
            <a:avLst/>
          </a:prstGeom>
        </p:spPr>
        <p:txBody>
          <a:bodyPr/>
          <a:lstStyle/>
          <a:p>
            <a:pPr>
              <a:buBlip>
                <a:blip r:embed="rId2"/>
              </a:buBlip>
            </a:pPr>
            <a:r>
              <a:rPr dirty="0"/>
              <a:t>Fathers Are to Be The Spiritual Leaders of Their Homes - Ephesians 6:4</a:t>
            </a:r>
          </a:p>
          <a:p>
            <a:pPr>
              <a:buBlip>
                <a:blip r:embed="rId2"/>
              </a:buBlip>
            </a:pPr>
            <a:r>
              <a:rPr dirty="0"/>
              <a:t>Too Many Instances the Children Are Allowed to be the Leaders</a:t>
            </a:r>
          </a:p>
          <a:p>
            <a:pPr>
              <a:buBlip>
                <a:blip r:embed="rId2"/>
              </a:buBlip>
            </a:pPr>
            <a:r>
              <a:rPr dirty="0"/>
              <a:t>Don’t Be Like Eli with His Sons - 1 Samuel 3:13 </a:t>
            </a:r>
          </a:p>
        </p:txBody>
      </p:sp>
    </p:spTree>
  </p:cSld>
  <p:clrMapOvr>
    <a:masterClrMapping/>
  </p:clrMapOvr>
  <mc:AlternateContent xmlns:mc="http://schemas.openxmlformats.org/markup-compatibility/2006" xmlns:p14="http://schemas.microsoft.com/office/powerpoint/2010/main">
    <mc:Choice Requires="p14">
      <p:transition spd="slow" p14:dur="1500">
        <p14:switch dir="l"/>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149">
                                            <p:bg/>
                                          </p:spTgt>
                                        </p:tgtEl>
                                        <p:attrNameLst>
                                          <p:attrName>style.visibility</p:attrName>
                                        </p:attrNameLst>
                                      </p:cBhvr>
                                      <p:to>
                                        <p:strVal val="visible"/>
                                      </p:to>
                                    </p:set>
                                    <p:anim calcmode="lin" valueType="num">
                                      <p:cBhvr>
                                        <p:cTn id="7" dur="1000" fill="hold"/>
                                        <p:tgtEl>
                                          <p:spTgt spid="149">
                                            <p:bg/>
                                          </p:spTgt>
                                        </p:tgtEl>
                                        <p:attrNameLst>
                                          <p:attrName>ppt_w</p:attrName>
                                        </p:attrNameLst>
                                      </p:cBhvr>
                                      <p:tavLst>
                                        <p:tav tm="0">
                                          <p:val>
                                            <p:strVal val="4*#ppt_w"/>
                                          </p:val>
                                        </p:tav>
                                        <p:tav tm="100000">
                                          <p:val>
                                            <p:strVal val="#ppt_w"/>
                                          </p:val>
                                        </p:tav>
                                      </p:tavLst>
                                    </p:anim>
                                    <p:anim calcmode="lin" valueType="num">
                                      <p:cBhvr>
                                        <p:cTn id="8" dur="1000" fill="hold"/>
                                        <p:tgtEl>
                                          <p:spTgt spid="149">
                                            <p:bg/>
                                          </p:spTgt>
                                        </p:tgtEl>
                                        <p:attrNameLst>
                                          <p:attrName>ppt_h</p:attrName>
                                        </p:attrNameLst>
                                      </p:cBhvr>
                                      <p:tavLst>
                                        <p:tav tm="0">
                                          <p:val>
                                            <p:strVal val="4*#ppt_h"/>
                                          </p:val>
                                        </p:tav>
                                        <p:tav tm="100000">
                                          <p:val>
                                            <p:strVal val="#ppt_h"/>
                                          </p:val>
                                        </p:tav>
                                      </p:tavLst>
                                    </p:anim>
                                  </p:childTnLst>
                                </p:cTn>
                              </p:par>
                              <p:par>
                                <p:cTn id="9" presetID="23" presetClass="entr" presetSubtype="32" fill="hold" grpId="1" nodeType="withEffect">
                                  <p:stCondLst>
                                    <p:cond delay="0"/>
                                  </p:stCondLst>
                                  <p:iterate>
                                    <p:tmAbs val="0"/>
                                  </p:iterate>
                                  <p:childTnLst>
                                    <p:set>
                                      <p:cBhvr>
                                        <p:cTn id="10" fill="hold"/>
                                        <p:tgtEl>
                                          <p:spTgt spid="149">
                                            <p:txEl>
                                              <p:pRg st="0" end="0"/>
                                            </p:txEl>
                                          </p:spTgt>
                                        </p:tgtEl>
                                        <p:attrNameLst>
                                          <p:attrName>style.visibility</p:attrName>
                                        </p:attrNameLst>
                                      </p:cBhvr>
                                      <p:to>
                                        <p:strVal val="visible"/>
                                      </p:to>
                                    </p:set>
                                    <p:anim calcmode="lin" valueType="num">
                                      <p:cBhvr>
                                        <p:cTn id="11" dur="1000" fill="hold"/>
                                        <p:tgtEl>
                                          <p:spTgt spid="149">
                                            <p:txEl>
                                              <p:pRg st="0" end="0"/>
                                            </p:txEl>
                                          </p:spTgt>
                                        </p:tgtEl>
                                        <p:attrNameLst>
                                          <p:attrName>ppt_w</p:attrName>
                                        </p:attrNameLst>
                                      </p:cBhvr>
                                      <p:tavLst>
                                        <p:tav tm="0">
                                          <p:val>
                                            <p:strVal val="4*#ppt_w"/>
                                          </p:val>
                                        </p:tav>
                                        <p:tav tm="100000">
                                          <p:val>
                                            <p:strVal val="#ppt_w"/>
                                          </p:val>
                                        </p:tav>
                                      </p:tavLst>
                                    </p:anim>
                                    <p:anim calcmode="lin" valueType="num">
                                      <p:cBhvr>
                                        <p:cTn id="12" dur="1000" fill="hold"/>
                                        <p:tgtEl>
                                          <p:spTgt spid="149">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32" fill="hold" grpId="1" nodeType="clickEffect">
                                  <p:stCondLst>
                                    <p:cond delay="0"/>
                                  </p:stCondLst>
                                  <p:iterate>
                                    <p:tmAbs val="0"/>
                                  </p:iterate>
                                  <p:childTnLst>
                                    <p:set>
                                      <p:cBhvr>
                                        <p:cTn id="16" fill="hold"/>
                                        <p:tgtEl>
                                          <p:spTgt spid="149">
                                            <p:txEl>
                                              <p:pRg st="1" end="1"/>
                                            </p:txEl>
                                          </p:spTgt>
                                        </p:tgtEl>
                                        <p:attrNameLst>
                                          <p:attrName>style.visibility</p:attrName>
                                        </p:attrNameLst>
                                      </p:cBhvr>
                                      <p:to>
                                        <p:strVal val="visible"/>
                                      </p:to>
                                    </p:set>
                                    <p:anim calcmode="lin" valueType="num">
                                      <p:cBhvr>
                                        <p:cTn id="17" dur="1000" fill="hold"/>
                                        <p:tgtEl>
                                          <p:spTgt spid="149">
                                            <p:txEl>
                                              <p:pRg st="1" end="1"/>
                                            </p:txEl>
                                          </p:spTgt>
                                        </p:tgtEl>
                                        <p:attrNameLst>
                                          <p:attrName>ppt_w</p:attrName>
                                        </p:attrNameLst>
                                      </p:cBhvr>
                                      <p:tavLst>
                                        <p:tav tm="0">
                                          <p:val>
                                            <p:strVal val="4*#ppt_w"/>
                                          </p:val>
                                        </p:tav>
                                        <p:tav tm="100000">
                                          <p:val>
                                            <p:strVal val="#ppt_w"/>
                                          </p:val>
                                        </p:tav>
                                      </p:tavLst>
                                    </p:anim>
                                    <p:anim calcmode="lin" valueType="num">
                                      <p:cBhvr>
                                        <p:cTn id="18" dur="1000" fill="hold"/>
                                        <p:tgtEl>
                                          <p:spTgt spid="149">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32" fill="hold" grpId="1" nodeType="clickEffect">
                                  <p:stCondLst>
                                    <p:cond delay="0"/>
                                  </p:stCondLst>
                                  <p:iterate>
                                    <p:tmAbs val="0"/>
                                  </p:iterate>
                                  <p:childTnLst>
                                    <p:set>
                                      <p:cBhvr>
                                        <p:cTn id="22" fill="hold"/>
                                        <p:tgtEl>
                                          <p:spTgt spid="149">
                                            <p:txEl>
                                              <p:pRg st="2" end="2"/>
                                            </p:txEl>
                                          </p:spTgt>
                                        </p:tgtEl>
                                        <p:attrNameLst>
                                          <p:attrName>style.visibility</p:attrName>
                                        </p:attrNameLst>
                                      </p:cBhvr>
                                      <p:to>
                                        <p:strVal val="visible"/>
                                      </p:to>
                                    </p:set>
                                    <p:anim calcmode="lin" valueType="num">
                                      <p:cBhvr>
                                        <p:cTn id="23" dur="1000" fill="hold"/>
                                        <p:tgtEl>
                                          <p:spTgt spid="149">
                                            <p:txEl>
                                              <p:pRg st="2" end="2"/>
                                            </p:txEl>
                                          </p:spTgt>
                                        </p:tgtEl>
                                        <p:attrNameLst>
                                          <p:attrName>ppt_w</p:attrName>
                                        </p:attrNameLst>
                                      </p:cBhvr>
                                      <p:tavLst>
                                        <p:tav tm="0">
                                          <p:val>
                                            <p:strVal val="4*#ppt_w"/>
                                          </p:val>
                                        </p:tav>
                                        <p:tav tm="100000">
                                          <p:val>
                                            <p:strVal val="#ppt_w"/>
                                          </p:val>
                                        </p:tav>
                                      </p:tavLst>
                                    </p:anim>
                                    <p:anim calcmode="lin" valueType="num">
                                      <p:cBhvr>
                                        <p:cTn id="24" dur="1000" fill="hold"/>
                                        <p:tgtEl>
                                          <p:spTgt spid="149">
                                            <p:txEl>
                                              <p:pRg st="2" end="2"/>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arents and Modesty"/>
          <p:cNvSpPr txBox="1">
            <a:spLocks noGrp="1"/>
          </p:cNvSpPr>
          <p:nvPr>
            <p:ph type="title"/>
          </p:nvPr>
        </p:nvSpPr>
        <p:spPr>
          <a:prstGeom prst="rect">
            <a:avLst/>
          </a:prstGeom>
        </p:spPr>
        <p:txBody>
          <a:bodyPr/>
          <a:lstStyle>
            <a:lvl1pPr>
              <a:defRPr u="sng"/>
            </a:lvl1pPr>
          </a:lstStyle>
          <a:p>
            <a:r>
              <a:t>Parents and Modesty</a:t>
            </a:r>
          </a:p>
        </p:txBody>
      </p:sp>
      <p:sp>
        <p:nvSpPr>
          <p:cNvPr id="152" name="You Are Responsible for Training Your Children…"/>
          <p:cNvSpPr txBox="1">
            <a:spLocks noGrp="1"/>
          </p:cNvSpPr>
          <p:nvPr>
            <p:ph type="body" idx="1"/>
          </p:nvPr>
        </p:nvSpPr>
        <p:spPr>
          <a:xfrm>
            <a:off x="1270000" y="2438400"/>
            <a:ext cx="10464800" cy="5715000"/>
          </a:xfrm>
          <a:prstGeom prst="rect">
            <a:avLst/>
          </a:prstGeom>
        </p:spPr>
        <p:txBody>
          <a:bodyPr anchor="t">
            <a:normAutofit fontScale="92500"/>
          </a:bodyPr>
          <a:lstStyle/>
          <a:p>
            <a:pPr marL="212597" indent="-212597" defTabSz="543305">
              <a:spcBef>
                <a:spcPts val="3900"/>
              </a:spcBef>
              <a:buSzPct val="100000"/>
              <a:buAutoNum type="arabicPeriod"/>
              <a:defRPr sz="4278"/>
            </a:pPr>
            <a:r>
              <a:t> You Are Responsible for Training Your Children</a:t>
            </a:r>
          </a:p>
          <a:p>
            <a:pPr marL="212597" indent="-212597" defTabSz="543305">
              <a:spcBef>
                <a:spcPts val="3900"/>
              </a:spcBef>
              <a:buSzPct val="100000"/>
              <a:buAutoNum type="arabicPeriod"/>
              <a:defRPr sz="4278"/>
            </a:pPr>
            <a:r>
              <a:t> Don’t Let The World Set Your Families Standard on Modesty </a:t>
            </a:r>
          </a:p>
          <a:p>
            <a:pPr marL="212597" indent="-212597" defTabSz="543305">
              <a:spcBef>
                <a:spcPts val="3900"/>
              </a:spcBef>
              <a:buSzPct val="100000"/>
              <a:buAutoNum type="arabicPeriod"/>
              <a:defRPr sz="4278"/>
            </a:pPr>
            <a:r>
              <a:t>  Don’t Let Your Children Set the Standard on Modesty </a:t>
            </a:r>
          </a:p>
          <a:p>
            <a:pPr marL="212597" indent="-212597" defTabSz="543305">
              <a:spcBef>
                <a:spcPts val="3900"/>
              </a:spcBef>
              <a:buSzPct val="100000"/>
              <a:buAutoNum type="arabicPeriod"/>
              <a:defRPr sz="4278"/>
            </a:pPr>
            <a:r>
              <a:t> Teach Your Children the Reason for Modesty </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52">
                                            <p:txEl>
                                              <p:pRg st="3" end="3"/>
                                            </p:txEl>
                                          </p:spTgt>
                                        </p:tgtEl>
                                        <p:attrNameLst>
                                          <p:attrName>style.visibility</p:attrName>
                                        </p:attrNameLst>
                                      </p:cBhvr>
                                      <p:to>
                                        <p:strVal val="visible"/>
                                      </p:to>
                                    </p:set>
                                    <p:anim calcmode="lin" valueType="num">
                                      <p:cBhvr>
                                        <p:cTn id="7" dur="1000" fill="hold"/>
                                        <p:tgtEl>
                                          <p:spTgt spid="152">
                                            <p:txEl>
                                              <p:pRg st="3" end="3"/>
                                            </p:txEl>
                                          </p:spTgt>
                                        </p:tgtEl>
                                        <p:attrNameLst>
                                          <p:attrName>ppt_x</p:attrName>
                                        </p:attrNameLst>
                                      </p:cBhvr>
                                      <p:tavLst>
                                        <p:tav tm="0">
                                          <p:val>
                                            <p:strVal val="0-#ppt_w/2"/>
                                          </p:val>
                                        </p:tav>
                                        <p:tav tm="100000">
                                          <p:val>
                                            <p:strVal val="#ppt_x"/>
                                          </p:val>
                                        </p:tav>
                                      </p:tavLst>
                                    </p:anim>
                                    <p:anim calcmode="lin" valueType="num">
                                      <p:cBhvr>
                                        <p:cTn id="8" dur="1000" fill="hold"/>
                                        <p:tgtEl>
                                          <p:spTgt spid="15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1"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ach Your Children the Reason for Modesty"/>
          <p:cNvSpPr txBox="1">
            <a:spLocks noGrp="1"/>
          </p:cNvSpPr>
          <p:nvPr>
            <p:ph type="title"/>
          </p:nvPr>
        </p:nvSpPr>
        <p:spPr>
          <a:prstGeom prst="rect">
            <a:avLst/>
          </a:prstGeom>
        </p:spPr>
        <p:txBody>
          <a:bodyPr>
            <a:normAutofit fontScale="90000"/>
          </a:bodyPr>
          <a:lstStyle>
            <a:lvl1pPr>
              <a:defRPr u="sng"/>
            </a:lvl1pPr>
          </a:lstStyle>
          <a:p>
            <a:r>
              <a:t>Teach Your Children the Reason for Modesty </a:t>
            </a:r>
          </a:p>
        </p:txBody>
      </p:sp>
      <p:sp>
        <p:nvSpPr>
          <p:cNvPr id="155" name="Teach Your Children that Their Clothing Tells Something About their Character…"/>
          <p:cNvSpPr txBox="1">
            <a:spLocks noGrp="1"/>
          </p:cNvSpPr>
          <p:nvPr>
            <p:ph type="body" idx="1"/>
          </p:nvPr>
        </p:nvSpPr>
        <p:spPr>
          <a:xfrm>
            <a:off x="1270000" y="3022600"/>
            <a:ext cx="10464800" cy="5715000"/>
          </a:xfrm>
          <a:prstGeom prst="rect">
            <a:avLst/>
          </a:prstGeom>
        </p:spPr>
        <p:txBody>
          <a:bodyPr anchor="t"/>
          <a:lstStyle/>
          <a:p>
            <a:pPr marL="812800" indent="-812800">
              <a:buSzPct val="100000"/>
              <a:buAutoNum type="alphaUcPeriod"/>
            </a:pPr>
            <a:r>
              <a:t>Teach Your Children that Their Clothing Tells Something About their Character</a:t>
            </a:r>
          </a:p>
          <a:p>
            <a:pPr marL="1625600" lvl="1" indent="-812800">
              <a:buSzPct val="100000"/>
              <a:buAutoNum type="romanLcParenBoth"/>
            </a:pPr>
            <a:r>
              <a:t>Proverbs 7:10</a:t>
            </a:r>
          </a:p>
          <a:p>
            <a:pPr marL="1625600" lvl="1" indent="-812800">
              <a:buSzPct val="100000"/>
              <a:buAutoNum type="romanLcParenBoth"/>
            </a:pPr>
            <a:r>
              <a:t>2 Timothy 2:9-10</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9" fill="hold" grpId="1" nodeType="clickEffect">
                                  <p:stCondLst>
                                    <p:cond delay="0"/>
                                  </p:stCondLst>
                                  <p:iterate>
                                    <p:tmAbs val="0"/>
                                  </p:iterate>
                                  <p:childTnLst>
                                    <p:set>
                                      <p:cBhvr>
                                        <p:cTn id="6" fill="hold"/>
                                        <p:tgtEl>
                                          <p:spTgt spid="155">
                                            <p:bg/>
                                          </p:spTgt>
                                        </p:tgtEl>
                                        <p:attrNameLst>
                                          <p:attrName>style.visibility</p:attrName>
                                        </p:attrNameLst>
                                      </p:cBhvr>
                                      <p:to>
                                        <p:strVal val="visible"/>
                                      </p:to>
                                    </p:set>
                                    <p:anim calcmode="lin" valueType="num">
                                      <p:cBhvr>
                                        <p:cTn id="7" dur="1000" fill="hold"/>
                                        <p:tgtEl>
                                          <p:spTgt spid="155">
                                            <p:bg/>
                                          </p:spTgt>
                                        </p:tgtEl>
                                        <p:attrNameLst>
                                          <p:attrName>ppt_w</p:attrName>
                                        </p:attrNameLst>
                                      </p:cBhvr>
                                      <p:tavLst>
                                        <p:tav tm="0">
                                          <p:val>
                                            <p:fltVal val="0"/>
                                          </p:val>
                                        </p:tav>
                                        <p:tav tm="100000">
                                          <p:val>
                                            <p:strVal val="#ppt_w"/>
                                          </p:val>
                                        </p:tav>
                                      </p:tavLst>
                                    </p:anim>
                                    <p:anim calcmode="lin" valueType="num">
                                      <p:cBhvr>
                                        <p:cTn id="8" dur="1000" fill="hold"/>
                                        <p:tgtEl>
                                          <p:spTgt spid="155">
                                            <p:bg/>
                                          </p:spTgt>
                                        </p:tgtEl>
                                        <p:attrNameLst>
                                          <p:attrName>ppt_h</p:attrName>
                                        </p:attrNameLst>
                                      </p:cBhvr>
                                      <p:tavLst>
                                        <p:tav tm="0">
                                          <p:val>
                                            <p:fltVal val="0"/>
                                          </p:val>
                                        </p:tav>
                                        <p:tav tm="100000">
                                          <p:val>
                                            <p:strVal val="#ppt_h"/>
                                          </p:val>
                                        </p:tav>
                                      </p:tavLst>
                                    </p:anim>
                                    <p:anim calcmode="lin" valueType="num">
                                      <p:cBhvr>
                                        <p:cTn id="9" dur="1000" fill="hold"/>
                                        <p:tgtEl>
                                          <p:spTgt spid="155">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5">
                                            <p:bg/>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9" fill="hold" grpId="1" nodeType="withEffect">
                                  <p:stCondLst>
                                    <p:cond delay="0"/>
                                  </p:stCondLst>
                                  <p:iterate>
                                    <p:tmAbs val="0"/>
                                  </p:iterate>
                                  <p:childTnLst>
                                    <p:set>
                                      <p:cBhvr>
                                        <p:cTn id="12" fill="hold"/>
                                        <p:tgtEl>
                                          <p:spTgt spid="155">
                                            <p:txEl>
                                              <p:pRg st="0" end="0"/>
                                            </p:txEl>
                                          </p:spTgt>
                                        </p:tgtEl>
                                        <p:attrNameLst>
                                          <p:attrName>style.visibility</p:attrName>
                                        </p:attrNameLst>
                                      </p:cBhvr>
                                      <p:to>
                                        <p:strVal val="visible"/>
                                      </p:to>
                                    </p:set>
                                    <p:anim calcmode="lin" valueType="num">
                                      <p:cBhvr>
                                        <p:cTn id="13" dur="1000" fill="hold"/>
                                        <p:tgtEl>
                                          <p:spTgt spid="15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5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15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5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15" presetClass="entr" presetSubtype="9" fill="hold" grpId="1" nodeType="clickEffect">
                                  <p:stCondLst>
                                    <p:cond delay="0"/>
                                  </p:stCondLst>
                                  <p:iterate>
                                    <p:tmAbs val="0"/>
                                  </p:iterate>
                                  <p:childTnLst>
                                    <p:set>
                                      <p:cBhvr>
                                        <p:cTn id="20" fill="hold"/>
                                        <p:tgtEl>
                                          <p:spTgt spid="155">
                                            <p:txEl>
                                              <p:pRg st="1" end="1"/>
                                            </p:txEl>
                                          </p:spTgt>
                                        </p:tgtEl>
                                        <p:attrNameLst>
                                          <p:attrName>style.visibility</p:attrName>
                                        </p:attrNameLst>
                                      </p:cBhvr>
                                      <p:to>
                                        <p:strVal val="visible"/>
                                      </p:to>
                                    </p:set>
                                    <p:anim calcmode="lin" valueType="num">
                                      <p:cBhvr>
                                        <p:cTn id="21" dur="1000" fill="hold"/>
                                        <p:tgtEl>
                                          <p:spTgt spid="155">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155">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15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55">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5" fill="hold">
                      <p:stCondLst>
                        <p:cond delay="indefinite"/>
                      </p:stCondLst>
                      <p:childTnLst>
                        <p:par>
                          <p:cTn id="26" fill="hold">
                            <p:stCondLst>
                              <p:cond delay="0"/>
                            </p:stCondLst>
                            <p:childTnLst>
                              <p:par>
                                <p:cTn id="27" presetID="15" presetClass="entr" presetSubtype="9" fill="hold" grpId="1" nodeType="clickEffect">
                                  <p:stCondLst>
                                    <p:cond delay="0"/>
                                  </p:stCondLst>
                                  <p:iterate>
                                    <p:tmAbs val="0"/>
                                  </p:iterate>
                                  <p:childTnLst>
                                    <p:set>
                                      <p:cBhvr>
                                        <p:cTn id="28" fill="hold"/>
                                        <p:tgtEl>
                                          <p:spTgt spid="155">
                                            <p:txEl>
                                              <p:pRg st="2" end="2"/>
                                            </p:txEl>
                                          </p:spTgt>
                                        </p:tgtEl>
                                        <p:attrNameLst>
                                          <p:attrName>style.visibility</p:attrName>
                                        </p:attrNameLst>
                                      </p:cBhvr>
                                      <p:to>
                                        <p:strVal val="visible"/>
                                      </p:to>
                                    </p:set>
                                    <p:anim calcmode="lin" valueType="num">
                                      <p:cBhvr>
                                        <p:cTn id="29" dur="1000" fill="hold"/>
                                        <p:tgtEl>
                                          <p:spTgt spid="155">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155">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15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55">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he stark difference between Biblical modesty and femininity was illustrated on night as another preacher and I, along with our wives and families, were on the street in a large city near our home…. Two young women, who were dressed provocatively, walke"/>
          <p:cNvSpPr txBox="1">
            <a:spLocks noGrp="1"/>
          </p:cNvSpPr>
          <p:nvPr>
            <p:ph type="body" idx="21"/>
          </p:nvPr>
        </p:nvSpPr>
        <p:spPr>
          <a:xfrm>
            <a:off x="871870" y="647700"/>
            <a:ext cx="11738344" cy="8411240"/>
          </a:xfrm>
          <a:prstGeom prst="rect">
            <a:avLst/>
          </a:prstGeom>
        </p:spPr>
        <p:txBody>
          <a:bodyPr/>
          <a:lstStyle/>
          <a:p>
            <a:r>
              <a:rPr dirty="0"/>
              <a:t> “The stark difference between Biblical modesty and femininity was illustrated on night as another preacher and I, along with our wives and families, were on the street in a large city near our home…. Two young women, who were dressed provocatively, walked by and received </a:t>
            </a:r>
            <a:r>
              <a:rPr dirty="0" err="1"/>
              <a:t>cattlecalls</a:t>
            </a:r>
            <a:r>
              <a:rPr dirty="0"/>
              <a:t> and lewd remarks of a couple of young guys. The boys turned around and saw my wife standing there (she is 32), dressed in a modest skirt and top and said, ‘Oh, sorry ma’am!’ Ladies need to understand, that how they are dressed says a lot about who they are, and determines to some extent how they will be treated. Scripture backs this up.” </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each Your Children the Reason for Modesty"/>
          <p:cNvSpPr txBox="1">
            <a:spLocks noGrp="1"/>
          </p:cNvSpPr>
          <p:nvPr>
            <p:ph type="title"/>
          </p:nvPr>
        </p:nvSpPr>
        <p:spPr>
          <a:prstGeom prst="rect">
            <a:avLst/>
          </a:prstGeom>
        </p:spPr>
        <p:txBody>
          <a:bodyPr>
            <a:normAutofit fontScale="90000"/>
          </a:bodyPr>
          <a:lstStyle>
            <a:lvl1pPr>
              <a:defRPr u="sng"/>
            </a:lvl1pPr>
          </a:lstStyle>
          <a:p>
            <a:r>
              <a:t>Teach Your Children the Reason for Modesty </a:t>
            </a:r>
          </a:p>
        </p:txBody>
      </p:sp>
      <p:sp>
        <p:nvSpPr>
          <p:cNvPr id="160" name="Teach Your Children that Their Clothing Tells Something About their Character…"/>
          <p:cNvSpPr txBox="1">
            <a:spLocks noGrp="1"/>
          </p:cNvSpPr>
          <p:nvPr>
            <p:ph type="body" idx="1"/>
          </p:nvPr>
        </p:nvSpPr>
        <p:spPr>
          <a:xfrm>
            <a:off x="1270000" y="3022600"/>
            <a:ext cx="10464800" cy="5715000"/>
          </a:xfrm>
          <a:prstGeom prst="rect">
            <a:avLst/>
          </a:prstGeom>
        </p:spPr>
        <p:txBody>
          <a:bodyPr anchor="t"/>
          <a:lstStyle/>
          <a:p>
            <a:pPr marL="812800" indent="-812800">
              <a:buSzPct val="100000"/>
              <a:buAutoNum type="alphaUcPeriod"/>
            </a:pPr>
            <a:r>
              <a:t>Teach Your Children that Their Clothing Tells Something About their Character</a:t>
            </a:r>
          </a:p>
          <a:p>
            <a:pPr marL="812800" indent="-812800">
              <a:buSzPct val="100000"/>
              <a:buAutoNum type="alphaUcPeriod"/>
            </a:pPr>
            <a:r>
              <a:t> Teach Your Children the Principle of 1 Timothy 2:9</a:t>
            </a:r>
          </a:p>
        </p:txBody>
      </p:sp>
    </p:spTree>
  </p:cSld>
  <p:clrMapOvr>
    <a:masterClrMapping/>
  </p:clrMapOvr>
  <mc:AlternateContent xmlns:mc="http://schemas.openxmlformats.org/markup-compatibility/2006" xmlns:p14="http://schemas.microsoft.com/office/powerpoint/2010/main">
    <mc:Choice Requires="p14">
      <p:transition spd="med">
        <p:pull/>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9" fill="hold" grpId="1" nodeType="clickEffect">
                                  <p:stCondLst>
                                    <p:cond delay="0"/>
                                  </p:stCondLst>
                                  <p:iterate>
                                    <p:tmAbs val="0"/>
                                  </p:iterate>
                                  <p:childTnLst>
                                    <p:set>
                                      <p:cBhvr>
                                        <p:cTn id="6" fill="hold"/>
                                        <p:tgtEl>
                                          <p:spTgt spid="160">
                                            <p:txEl>
                                              <p:pRg st="1" end="1"/>
                                            </p:txEl>
                                          </p:spTgt>
                                        </p:tgtEl>
                                        <p:attrNameLst>
                                          <p:attrName>style.visibility</p:attrName>
                                        </p:attrNameLst>
                                      </p:cBhvr>
                                      <p:to>
                                        <p:strVal val="visible"/>
                                      </p:to>
                                    </p:set>
                                    <p:anim calcmode="lin" valueType="num">
                                      <p:cBhvr>
                                        <p:cTn id="7" dur="1000" fill="hold"/>
                                        <p:tgtEl>
                                          <p:spTgt spid="160">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160">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160">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0">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1"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Image" descr="Image"/>
          <p:cNvPicPr>
            <a:picLocks noChangeAspect="1"/>
          </p:cNvPicPr>
          <p:nvPr/>
        </p:nvPicPr>
        <p:blipFill>
          <a:blip r:embed="rId2"/>
          <a:stretch>
            <a:fillRect/>
          </a:stretch>
        </p:blipFill>
        <p:spPr>
          <a:xfrm>
            <a:off x="-25400" y="-25400"/>
            <a:ext cx="13072534" cy="98044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14:prism dir="r" isInverted="1"/>
      </p:transition>
    </mc:Choice>
    <mc:Fallback xmlns:a14="http://schemas.microsoft.com/office/drawing/2010/main" xmlns:m="http://schemas.openxmlformats.org/officeDocument/2006/math"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Modest (NKJV), Respectable (ESV)"/>
          <p:cNvSpPr txBox="1">
            <a:spLocks noGrp="1"/>
          </p:cNvSpPr>
          <p:nvPr>
            <p:ph type="title"/>
          </p:nvPr>
        </p:nvSpPr>
        <p:spPr>
          <a:prstGeom prst="rect">
            <a:avLst/>
          </a:prstGeom>
        </p:spPr>
        <p:txBody>
          <a:bodyPr>
            <a:normAutofit fontScale="90000"/>
          </a:bodyPr>
          <a:lstStyle>
            <a:lvl1pPr>
              <a:defRPr u="sng"/>
            </a:lvl1pPr>
          </a:lstStyle>
          <a:p>
            <a:r>
              <a:t>Modest (NKJV), Respectable (ESV)</a:t>
            </a:r>
          </a:p>
        </p:txBody>
      </p:sp>
      <p:sp>
        <p:nvSpPr>
          <p:cNvPr id="165" name="“Orderly, well-arranged, decent” (Vines)…"/>
          <p:cNvSpPr txBox="1">
            <a:spLocks noGrp="1"/>
          </p:cNvSpPr>
          <p:nvPr>
            <p:ph type="body" idx="1"/>
          </p:nvPr>
        </p:nvSpPr>
        <p:spPr>
          <a:xfrm>
            <a:off x="1270000" y="3124200"/>
            <a:ext cx="10464800" cy="5715000"/>
          </a:xfrm>
          <a:prstGeom prst="rect">
            <a:avLst/>
          </a:prstGeom>
        </p:spPr>
        <p:txBody>
          <a:bodyPr>
            <a:normAutofit lnSpcReduction="10000"/>
          </a:bodyPr>
          <a:lstStyle/>
          <a:p>
            <a:pPr marL="527050" indent="-527050" defTabSz="484886">
              <a:spcBef>
                <a:spcPts val="3400"/>
              </a:spcBef>
              <a:buBlip>
                <a:blip r:embed="rId2"/>
              </a:buBlip>
              <a:defRPr sz="3818"/>
            </a:pPr>
            <a:r>
              <a:t>“Orderly, well-arranged, decent” (Vines) </a:t>
            </a:r>
          </a:p>
          <a:p>
            <a:pPr marL="527050" indent="-527050" defTabSz="484886">
              <a:spcBef>
                <a:spcPts val="3400"/>
              </a:spcBef>
              <a:buBlip>
                <a:blip r:embed="rId2"/>
              </a:buBlip>
              <a:defRPr sz="3818"/>
            </a:pPr>
            <a:r>
              <a:t>“it describes one who disciplines himself and who may thus be regarded as genuinely moral and respectable…”self-controlled, disciplined, well-mannered, honorable” - Kittel </a:t>
            </a:r>
          </a:p>
          <a:p>
            <a:pPr marL="527050" indent="-527050" defTabSz="484886">
              <a:spcBef>
                <a:spcPts val="3400"/>
              </a:spcBef>
              <a:buBlip>
                <a:blip r:embed="rId2"/>
              </a:buBlip>
              <a:defRPr sz="3818"/>
            </a:pPr>
            <a:r>
              <a:t>“the well ordering is not of dress and demeanor only, but of the inner life; uttering indeed and expressing itself in the outward conversion” – (R.C. Trench) </a:t>
            </a:r>
          </a:p>
        </p:txBody>
      </p:sp>
    </p:spTree>
  </p:cSld>
  <p:clrMapOvr>
    <a:masterClrMapping/>
  </p:clrMapOvr>
  <mc:AlternateContent xmlns:mc="http://schemas.openxmlformats.org/markup-compatibility/2006" xmlns:p14="http://schemas.microsoft.com/office/powerpoint/2010/main">
    <mc:Choice Requires="p14">
      <p:transition spd="slow">
        <p:checker/>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65">
                                            <p:bg/>
                                          </p:spTgt>
                                        </p:tgtEl>
                                        <p:attrNameLst>
                                          <p:attrName>style.visibility</p:attrName>
                                        </p:attrNameLst>
                                      </p:cBhvr>
                                      <p:to>
                                        <p:strVal val="visible"/>
                                      </p:to>
                                    </p:set>
                                    <p:animEffect transition="in" filter="wipe(left)">
                                      <p:cBhvr>
                                        <p:cTn id="7" dur="1000"/>
                                        <p:tgtEl>
                                          <p:spTgt spid="165">
                                            <p:bg/>
                                          </p:spTgt>
                                        </p:tgtEl>
                                      </p:cBhvr>
                                    </p:animEffect>
                                  </p:childTnLst>
                                </p:cTn>
                              </p:par>
                              <p:par>
                                <p:cTn id="8" presetID="22" presetClass="entr" presetSubtype="8" fill="hold" grpId="1" nodeType="withEffect">
                                  <p:stCondLst>
                                    <p:cond delay="0"/>
                                  </p:stCondLst>
                                  <p:iterate>
                                    <p:tmAbs val="0"/>
                                  </p:iterate>
                                  <p:childTnLst>
                                    <p:set>
                                      <p:cBhvr>
                                        <p:cTn id="9" fill="hold"/>
                                        <p:tgtEl>
                                          <p:spTgt spid="165">
                                            <p:txEl>
                                              <p:pRg st="0" end="0"/>
                                            </p:txEl>
                                          </p:spTgt>
                                        </p:tgtEl>
                                        <p:attrNameLst>
                                          <p:attrName>style.visibility</p:attrName>
                                        </p:attrNameLst>
                                      </p:cBhvr>
                                      <p:to>
                                        <p:strVal val="visible"/>
                                      </p:to>
                                    </p:set>
                                    <p:animEffect transition="in" filter="wipe(left)">
                                      <p:cBhvr>
                                        <p:cTn id="10" dur="1000"/>
                                        <p:tgtEl>
                                          <p:spTgt spid="16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65">
                                            <p:txEl>
                                              <p:pRg st="1" end="1"/>
                                            </p:txEl>
                                          </p:spTgt>
                                        </p:tgtEl>
                                        <p:attrNameLst>
                                          <p:attrName>style.visibility</p:attrName>
                                        </p:attrNameLst>
                                      </p:cBhvr>
                                      <p:to>
                                        <p:strVal val="visible"/>
                                      </p:to>
                                    </p:set>
                                    <p:animEffect transition="in" filter="wipe(left)">
                                      <p:cBhvr>
                                        <p:cTn id="15" dur="1000"/>
                                        <p:tgtEl>
                                          <p:spTgt spid="16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65">
                                            <p:txEl>
                                              <p:pRg st="2" end="2"/>
                                            </p:txEl>
                                          </p:spTgt>
                                        </p:tgtEl>
                                        <p:attrNameLst>
                                          <p:attrName>style.visibility</p:attrName>
                                        </p:attrNameLst>
                                      </p:cBhvr>
                                      <p:to>
                                        <p:strVal val="visible"/>
                                      </p:to>
                                    </p:set>
                                    <p:animEffect transition="in" filter="wipe(left)">
                                      <p:cBhvr>
                                        <p:cTn id="20" dur="1000"/>
                                        <p:tgtEl>
                                          <p:spTgt spid="1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1" build="p" bldLvl="5"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ropriety (NKJV), Modesty (ESV, NASB), Shamefacedness (KJV)"/>
          <p:cNvSpPr txBox="1">
            <a:spLocks noGrp="1"/>
          </p:cNvSpPr>
          <p:nvPr>
            <p:ph type="title"/>
          </p:nvPr>
        </p:nvSpPr>
        <p:spPr>
          <a:prstGeom prst="rect">
            <a:avLst/>
          </a:prstGeom>
        </p:spPr>
        <p:txBody>
          <a:bodyPr/>
          <a:lstStyle>
            <a:lvl1pPr defTabSz="403097">
              <a:defRPr sz="5520" u="sng"/>
            </a:lvl1pPr>
          </a:lstStyle>
          <a:p>
            <a:r>
              <a:t> Propriety (NKJV), Modesty (ESV, NASB), Shamefacedness (KJV)</a:t>
            </a:r>
          </a:p>
        </p:txBody>
      </p:sp>
      <p:sp>
        <p:nvSpPr>
          <p:cNvPr id="168" name="“a sense of shame, modesty, reverence…it is often said that aidos prevents the shameful acts” – Thayer…"/>
          <p:cNvSpPr txBox="1">
            <a:spLocks noGrp="1"/>
          </p:cNvSpPr>
          <p:nvPr>
            <p:ph type="body" idx="1"/>
          </p:nvPr>
        </p:nvSpPr>
        <p:spPr>
          <a:xfrm>
            <a:off x="723014" y="2692399"/>
            <a:ext cx="11378697" cy="6459141"/>
          </a:xfrm>
          <a:prstGeom prst="rect">
            <a:avLst/>
          </a:prstGeom>
        </p:spPr>
        <p:txBody>
          <a:bodyPr>
            <a:normAutofit lnSpcReduction="10000"/>
          </a:bodyPr>
          <a:lstStyle/>
          <a:p>
            <a:pPr marL="457200" indent="-457200" defTabSz="420624">
              <a:spcBef>
                <a:spcPts val="3000"/>
              </a:spcBef>
              <a:buBlip>
                <a:blip r:embed="rId2"/>
              </a:buBlip>
              <a:defRPr sz="3312"/>
            </a:pPr>
            <a:r>
              <a:rPr dirty="0"/>
              <a:t>“a sense of shame, modesty, reverence…it is often said that </a:t>
            </a:r>
            <a:r>
              <a:rPr dirty="0" err="1"/>
              <a:t>aidos</a:t>
            </a:r>
            <a:r>
              <a:rPr dirty="0"/>
              <a:t> prevents the shameful acts” – Thayer </a:t>
            </a:r>
          </a:p>
          <a:p>
            <a:pPr marL="457200" indent="-457200" defTabSz="420624">
              <a:spcBef>
                <a:spcPts val="3000"/>
              </a:spcBef>
              <a:buBlip>
                <a:blip r:embed="rId2"/>
              </a:buBlip>
              <a:defRPr sz="3312"/>
            </a:pPr>
            <a:r>
              <a:rPr dirty="0"/>
              <a:t> “a sense of shame, modesty, is used regarding the demeanor of the women in the church, 1 Tim.2:9….</a:t>
            </a:r>
            <a:r>
              <a:rPr dirty="0" err="1"/>
              <a:t>shamefastness</a:t>
            </a:r>
            <a:r>
              <a:rPr dirty="0"/>
              <a:t> is that modesty which is ‘fast’ or rooted in character” - Vine </a:t>
            </a:r>
          </a:p>
          <a:p>
            <a:pPr marL="457200" indent="-457200" defTabSz="420624">
              <a:spcBef>
                <a:spcPts val="3000"/>
              </a:spcBef>
              <a:buBlip>
                <a:blip r:embed="rId2"/>
              </a:buBlip>
              <a:defRPr sz="3312"/>
            </a:pPr>
            <a:r>
              <a:rPr dirty="0"/>
              <a:t>“the shame, or sense of honor, which hinders one from doing an unworthy act…in it is involved an innate moral repugnance to the doing of the dishonorable act….implies reverence for good as good (and not fear for reputation alone)….that ‘</a:t>
            </a:r>
            <a:r>
              <a:rPr dirty="0" err="1"/>
              <a:t>shamefastness</a:t>
            </a:r>
            <a:r>
              <a:rPr dirty="0"/>
              <a:t>’…..which shrinks from over passing the limits of womanly reserve and modesty, as well as from the dishonor which would just attach thereto” - Trench </a:t>
            </a:r>
          </a:p>
        </p:txBody>
      </p:sp>
    </p:spTree>
  </p:cSld>
  <p:clrMapOvr>
    <a:masterClrMapping/>
  </p:clrMapOvr>
  <mc:AlternateContent xmlns:mc="http://schemas.openxmlformats.org/markup-compatibility/2006" xmlns:p14="http://schemas.microsoft.com/office/powerpoint/2010/main">
    <mc:Choice Requires="p14">
      <p:transition spd="slow" p14:dur="1500">
        <p14:doors dir="vert"/>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68">
                                            <p:bg/>
                                          </p:spTgt>
                                        </p:tgtEl>
                                        <p:attrNameLst>
                                          <p:attrName>style.visibility</p:attrName>
                                        </p:attrNameLst>
                                      </p:cBhvr>
                                      <p:to>
                                        <p:strVal val="visible"/>
                                      </p:to>
                                    </p:set>
                                    <p:animEffect transition="in" filter="wipe(left)">
                                      <p:cBhvr>
                                        <p:cTn id="7" dur="1000"/>
                                        <p:tgtEl>
                                          <p:spTgt spid="168">
                                            <p:bg/>
                                          </p:spTgt>
                                        </p:tgtEl>
                                      </p:cBhvr>
                                    </p:animEffect>
                                  </p:childTnLst>
                                </p:cTn>
                              </p:par>
                              <p:par>
                                <p:cTn id="8" presetID="22" presetClass="entr" presetSubtype="8" fill="hold" grpId="1" nodeType="withEffect">
                                  <p:stCondLst>
                                    <p:cond delay="0"/>
                                  </p:stCondLst>
                                  <p:iterate>
                                    <p:tmAbs val="0"/>
                                  </p:iterate>
                                  <p:childTnLst>
                                    <p:set>
                                      <p:cBhvr>
                                        <p:cTn id="9" fill="hold"/>
                                        <p:tgtEl>
                                          <p:spTgt spid="168">
                                            <p:txEl>
                                              <p:pRg st="0" end="0"/>
                                            </p:txEl>
                                          </p:spTgt>
                                        </p:tgtEl>
                                        <p:attrNameLst>
                                          <p:attrName>style.visibility</p:attrName>
                                        </p:attrNameLst>
                                      </p:cBhvr>
                                      <p:to>
                                        <p:strVal val="visible"/>
                                      </p:to>
                                    </p:set>
                                    <p:animEffect transition="in" filter="wipe(left)">
                                      <p:cBhvr>
                                        <p:cTn id="10" dur="1000"/>
                                        <p:tgtEl>
                                          <p:spTgt spid="16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68">
                                            <p:txEl>
                                              <p:pRg st="1" end="1"/>
                                            </p:txEl>
                                          </p:spTgt>
                                        </p:tgtEl>
                                        <p:attrNameLst>
                                          <p:attrName>style.visibility</p:attrName>
                                        </p:attrNameLst>
                                      </p:cBhvr>
                                      <p:to>
                                        <p:strVal val="visible"/>
                                      </p:to>
                                    </p:set>
                                    <p:animEffect transition="in" filter="wipe(left)">
                                      <p:cBhvr>
                                        <p:cTn id="15" dur="1000"/>
                                        <p:tgtEl>
                                          <p:spTgt spid="16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68">
                                            <p:txEl>
                                              <p:pRg st="2" end="2"/>
                                            </p:txEl>
                                          </p:spTgt>
                                        </p:tgtEl>
                                        <p:attrNameLst>
                                          <p:attrName>style.visibility</p:attrName>
                                        </p:attrNameLst>
                                      </p:cBhvr>
                                      <p:to>
                                        <p:strVal val="visible"/>
                                      </p:to>
                                    </p:set>
                                    <p:animEffect transition="in" filter="wipe(left)">
                                      <p:cBhvr>
                                        <p:cTn id="20" dur="1000"/>
                                        <p:tgtEl>
                                          <p:spTgt spid="1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Moderation (NKJV), Sobriety (ASV, KJV), Self-Control (ESV), Discreetly (NASB)"/>
          <p:cNvSpPr txBox="1">
            <a:spLocks noGrp="1"/>
          </p:cNvSpPr>
          <p:nvPr>
            <p:ph type="title"/>
          </p:nvPr>
        </p:nvSpPr>
        <p:spPr>
          <a:prstGeom prst="rect">
            <a:avLst/>
          </a:prstGeom>
        </p:spPr>
        <p:txBody>
          <a:bodyPr>
            <a:normAutofit fontScale="90000"/>
          </a:bodyPr>
          <a:lstStyle>
            <a:lvl1pPr defTabSz="385572">
              <a:defRPr sz="5280" u="sng"/>
            </a:lvl1pPr>
          </a:lstStyle>
          <a:p>
            <a:r>
              <a:t>Moderation (NKJV), Sobriety (ASV, KJV), Self-Control (ESV), Discreetly (NASB)</a:t>
            </a:r>
          </a:p>
        </p:txBody>
      </p:sp>
      <p:sp>
        <p:nvSpPr>
          <p:cNvPr id="171" name="“soundness of mind…’sound judgment’ practically expresses the meaning” –Vines…"/>
          <p:cNvSpPr txBox="1">
            <a:spLocks noGrp="1"/>
          </p:cNvSpPr>
          <p:nvPr>
            <p:ph type="body" idx="1"/>
          </p:nvPr>
        </p:nvSpPr>
        <p:spPr>
          <a:xfrm>
            <a:off x="808074" y="3125971"/>
            <a:ext cx="11212476" cy="6304969"/>
          </a:xfrm>
          <a:prstGeom prst="rect">
            <a:avLst/>
          </a:prstGeom>
        </p:spPr>
        <p:txBody>
          <a:bodyPr>
            <a:normAutofit fontScale="92500" lnSpcReduction="10000"/>
          </a:bodyPr>
          <a:lstStyle/>
          <a:p>
            <a:pPr marL="450850" indent="-450850" defTabSz="414781">
              <a:spcBef>
                <a:spcPts val="2900"/>
              </a:spcBef>
              <a:buBlip>
                <a:blip r:embed="rId2"/>
              </a:buBlip>
              <a:defRPr sz="3266"/>
            </a:pPr>
            <a:r>
              <a:rPr dirty="0"/>
              <a:t>“soundness of mind…’sound judgment’ practically expresses the meaning” –Vines </a:t>
            </a:r>
          </a:p>
          <a:p>
            <a:pPr marL="450850" indent="-450850" defTabSz="414781">
              <a:spcBef>
                <a:spcPts val="2900"/>
              </a:spcBef>
              <a:buBlip>
                <a:blip r:embed="rId2"/>
              </a:buBlip>
              <a:defRPr sz="3266"/>
            </a:pPr>
            <a:r>
              <a:rPr dirty="0"/>
              <a:t> “self-control” – Thayer </a:t>
            </a:r>
          </a:p>
          <a:p>
            <a:pPr marL="450850" indent="-450850" defTabSz="414781">
              <a:spcBef>
                <a:spcPts val="2900"/>
              </a:spcBef>
              <a:buBlip>
                <a:blip r:embed="rId2"/>
              </a:buBlip>
              <a:defRPr sz="3266"/>
            </a:pPr>
            <a:r>
              <a:rPr dirty="0"/>
              <a:t> “an entire command over the passions and desires, so that they receive no further allowance than that which the law and right reason admit and approve…..This condition of self-command is taken up and transformed into a condition yet higher still, in which a man does not order and command himself…but….is ordered and commanded by God…that habitual inner self-government, with its constant reins on all the passions and desires, which would hinder the temptation to overstep the limits of womanly reserve and modesty” – Trench </a:t>
            </a:r>
          </a:p>
        </p:txBody>
      </p:sp>
    </p:spTree>
  </p:cSld>
  <p:clrMapOvr>
    <a:masterClrMapping/>
  </p:clrMapOvr>
  <mc:AlternateContent xmlns:mc="http://schemas.openxmlformats.org/markup-compatibility/2006" xmlns:p15="http://schemas.microsoft.com/office/powerpoint/2012/main">
    <mc:Choice Requires="p15">
      <p:transition spd="slow">
        <p15:prstTrans prst="fallOver"/>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71">
                                            <p:bg/>
                                          </p:spTgt>
                                        </p:tgtEl>
                                        <p:attrNameLst>
                                          <p:attrName>style.visibility</p:attrName>
                                        </p:attrNameLst>
                                      </p:cBhvr>
                                      <p:to>
                                        <p:strVal val="visible"/>
                                      </p:to>
                                    </p:set>
                                    <p:animEffect transition="in" filter="wipe(left)">
                                      <p:cBhvr>
                                        <p:cTn id="7" dur="1000"/>
                                        <p:tgtEl>
                                          <p:spTgt spid="171">
                                            <p:bg/>
                                          </p:spTgt>
                                        </p:tgtEl>
                                      </p:cBhvr>
                                    </p:animEffect>
                                  </p:childTnLst>
                                </p:cTn>
                              </p:par>
                              <p:par>
                                <p:cTn id="8" presetID="22" presetClass="entr" presetSubtype="8" fill="hold" grpId="1" nodeType="withEffect">
                                  <p:stCondLst>
                                    <p:cond delay="0"/>
                                  </p:stCondLst>
                                  <p:iterate>
                                    <p:tmAbs val="0"/>
                                  </p:iterate>
                                  <p:childTnLst>
                                    <p:set>
                                      <p:cBhvr>
                                        <p:cTn id="9" fill="hold"/>
                                        <p:tgtEl>
                                          <p:spTgt spid="171">
                                            <p:txEl>
                                              <p:pRg st="0" end="0"/>
                                            </p:txEl>
                                          </p:spTgt>
                                        </p:tgtEl>
                                        <p:attrNameLst>
                                          <p:attrName>style.visibility</p:attrName>
                                        </p:attrNameLst>
                                      </p:cBhvr>
                                      <p:to>
                                        <p:strVal val="visible"/>
                                      </p:to>
                                    </p:set>
                                    <p:animEffect transition="in" filter="wipe(left)">
                                      <p:cBhvr>
                                        <p:cTn id="10" dur="1000"/>
                                        <p:tgtEl>
                                          <p:spTgt spid="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71">
                                            <p:txEl>
                                              <p:pRg st="1" end="1"/>
                                            </p:txEl>
                                          </p:spTgt>
                                        </p:tgtEl>
                                        <p:attrNameLst>
                                          <p:attrName>style.visibility</p:attrName>
                                        </p:attrNameLst>
                                      </p:cBhvr>
                                      <p:to>
                                        <p:strVal val="visible"/>
                                      </p:to>
                                    </p:set>
                                    <p:animEffect transition="in" filter="wipe(left)">
                                      <p:cBhvr>
                                        <p:cTn id="15" dur="1000"/>
                                        <p:tgtEl>
                                          <p:spTgt spid="1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71">
                                            <p:txEl>
                                              <p:pRg st="2" end="2"/>
                                            </p:txEl>
                                          </p:spTgt>
                                        </p:tgtEl>
                                        <p:attrNameLst>
                                          <p:attrName>style.visibility</p:attrName>
                                        </p:attrNameLst>
                                      </p:cBhvr>
                                      <p:to>
                                        <p:strVal val="visible"/>
                                      </p:to>
                                    </p:set>
                                    <p:animEffect transition="in" filter="wipe(left)">
                                      <p:cBhvr>
                                        <p:cTn id="20" dur="1000"/>
                                        <p:tgtEl>
                                          <p:spTgt spid="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1"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ach Your Children the Reason for Modesty"/>
          <p:cNvSpPr txBox="1">
            <a:spLocks noGrp="1"/>
          </p:cNvSpPr>
          <p:nvPr>
            <p:ph type="title"/>
          </p:nvPr>
        </p:nvSpPr>
        <p:spPr>
          <a:prstGeom prst="rect">
            <a:avLst/>
          </a:prstGeom>
        </p:spPr>
        <p:txBody>
          <a:bodyPr>
            <a:normAutofit fontScale="90000"/>
          </a:bodyPr>
          <a:lstStyle>
            <a:lvl1pPr>
              <a:defRPr u="sng"/>
            </a:lvl1pPr>
          </a:lstStyle>
          <a:p>
            <a:r>
              <a:t>Teach Your Children the Reason for Modesty </a:t>
            </a:r>
          </a:p>
        </p:txBody>
      </p:sp>
      <p:sp>
        <p:nvSpPr>
          <p:cNvPr id="174" name="Teach Your Children that Their Clothing Tells Something About their Character…"/>
          <p:cNvSpPr txBox="1">
            <a:spLocks noGrp="1"/>
          </p:cNvSpPr>
          <p:nvPr>
            <p:ph type="body" idx="1"/>
          </p:nvPr>
        </p:nvSpPr>
        <p:spPr>
          <a:xfrm>
            <a:off x="1270000" y="3022600"/>
            <a:ext cx="10464800" cy="5715000"/>
          </a:xfrm>
          <a:prstGeom prst="rect">
            <a:avLst/>
          </a:prstGeom>
        </p:spPr>
        <p:txBody>
          <a:bodyPr anchor="t"/>
          <a:lstStyle/>
          <a:p>
            <a:pPr marL="812800" indent="-812800">
              <a:buSzPct val="100000"/>
              <a:buAutoNum type="alphaUcPeriod"/>
            </a:pPr>
            <a:r>
              <a:t>Teach Your Children that Their Clothing Tells Something About their Character</a:t>
            </a:r>
          </a:p>
          <a:p>
            <a:pPr marL="812800" indent="-812800">
              <a:buSzPct val="100000"/>
              <a:buAutoNum type="alphaUcPeriod"/>
            </a:pPr>
            <a:r>
              <a:t> Teach Your Children the Principle of 1 Timothy 2:9</a:t>
            </a:r>
          </a:p>
          <a:p>
            <a:pPr marL="812800" indent="-812800">
              <a:buSzPct val="100000"/>
              <a:buAutoNum type="alphaUcPeriod"/>
            </a:pPr>
            <a:r>
              <a:t>Teach Your Children the Principle of Nakedness</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9" fill="hold" grpId="1" nodeType="clickEffect">
                                  <p:stCondLst>
                                    <p:cond delay="0"/>
                                  </p:stCondLst>
                                  <p:iterate>
                                    <p:tmAbs val="0"/>
                                  </p:iterate>
                                  <p:childTnLst>
                                    <p:set>
                                      <p:cBhvr>
                                        <p:cTn id="6" fill="hold"/>
                                        <p:tgtEl>
                                          <p:spTgt spid="174">
                                            <p:txEl>
                                              <p:pRg st="2" end="2"/>
                                            </p:txEl>
                                          </p:spTgt>
                                        </p:tgtEl>
                                        <p:attrNameLst>
                                          <p:attrName>style.visibility</p:attrName>
                                        </p:attrNameLst>
                                      </p:cBhvr>
                                      <p:to>
                                        <p:strVal val="visible"/>
                                      </p:to>
                                    </p:set>
                                    <p:anim calcmode="lin" valueType="num">
                                      <p:cBhvr>
                                        <p:cTn id="7" dur="1000" fill="hold"/>
                                        <p:tgtEl>
                                          <p:spTgt spid="174">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174">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17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4">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1"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Nakedness"/>
          <p:cNvSpPr txBox="1">
            <a:spLocks noGrp="1"/>
          </p:cNvSpPr>
          <p:nvPr>
            <p:ph type="title"/>
          </p:nvPr>
        </p:nvSpPr>
        <p:spPr>
          <a:prstGeom prst="rect">
            <a:avLst/>
          </a:prstGeom>
        </p:spPr>
        <p:txBody>
          <a:bodyPr/>
          <a:lstStyle>
            <a:lvl1pPr>
              <a:defRPr u="sng"/>
            </a:lvl1pPr>
          </a:lstStyle>
          <a:p>
            <a:r>
              <a:t>Nakedness</a:t>
            </a:r>
          </a:p>
        </p:txBody>
      </p:sp>
      <p:sp>
        <p:nvSpPr>
          <p:cNvPr id="177" name="You Can Be Naked With Clothes On - Genesis 3:10; Exodus 28:41…"/>
          <p:cNvSpPr txBox="1">
            <a:spLocks noGrp="1"/>
          </p:cNvSpPr>
          <p:nvPr>
            <p:ph type="body" idx="1"/>
          </p:nvPr>
        </p:nvSpPr>
        <p:spPr>
          <a:prstGeom prst="rect">
            <a:avLst/>
          </a:prstGeom>
        </p:spPr>
        <p:txBody>
          <a:bodyPr anchor="t"/>
          <a:lstStyle/>
          <a:p>
            <a:pPr>
              <a:buBlip>
                <a:blip r:embed="rId2"/>
              </a:buBlip>
            </a:pPr>
            <a:r>
              <a:rPr dirty="0"/>
              <a:t>You Can Be Naked With Clothes On - Genesis 3:10</a:t>
            </a:r>
          </a:p>
          <a:p>
            <a:pPr>
              <a:buBlip>
                <a:blip r:embed="rId2"/>
              </a:buBlip>
            </a:pPr>
            <a:r>
              <a:rPr dirty="0"/>
              <a:t>You Are Naked When Your Thigh Is Exposed - Exodus 28:42</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77">
                                            <p:bg/>
                                          </p:spTgt>
                                        </p:tgtEl>
                                        <p:attrNameLst>
                                          <p:attrName>style.visibility</p:attrName>
                                        </p:attrNameLst>
                                      </p:cBhvr>
                                      <p:to>
                                        <p:strVal val="visible"/>
                                      </p:to>
                                    </p:set>
                                    <p:animEffect transition="in" filter="fade">
                                      <p:cBhvr>
                                        <p:cTn id="7" dur="1000"/>
                                        <p:tgtEl>
                                          <p:spTgt spid="177">
                                            <p:bg/>
                                          </p:spTgt>
                                        </p:tgtEl>
                                      </p:cBhvr>
                                    </p:animEffect>
                                  </p:childTnLst>
                                </p:cTn>
                              </p:par>
                              <p:par>
                                <p:cTn id="8" presetID="10" presetClass="entr" presetSubtype="0" fill="hold" grpId="1" nodeType="withEffect">
                                  <p:stCondLst>
                                    <p:cond delay="0"/>
                                  </p:stCondLst>
                                  <p:iterate>
                                    <p:tmAbs val="0"/>
                                  </p:iterate>
                                  <p:childTnLst>
                                    <p:set>
                                      <p:cBhvr>
                                        <p:cTn id="9" fill="hold"/>
                                        <p:tgtEl>
                                          <p:spTgt spid="177">
                                            <p:txEl>
                                              <p:pRg st="0" end="0"/>
                                            </p:txEl>
                                          </p:spTgt>
                                        </p:tgtEl>
                                        <p:attrNameLst>
                                          <p:attrName>style.visibility</p:attrName>
                                        </p:attrNameLst>
                                      </p:cBhvr>
                                      <p:to>
                                        <p:strVal val="visible"/>
                                      </p:to>
                                    </p:set>
                                    <p:animEffect transition="in" filter="fade">
                                      <p:cBhvr>
                                        <p:cTn id="10" dur="1000"/>
                                        <p:tgtEl>
                                          <p:spTgt spid="17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177">
                                            <p:txEl>
                                              <p:pRg st="1" end="1"/>
                                            </p:txEl>
                                          </p:spTgt>
                                        </p:tgtEl>
                                        <p:attrNameLst>
                                          <p:attrName>style.visibility</p:attrName>
                                        </p:attrNameLst>
                                      </p:cBhvr>
                                      <p:to>
                                        <p:strVal val="visible"/>
                                      </p:to>
                                    </p:set>
                                    <p:animEffect transition="in" filter="fade">
                                      <p:cBhvr>
                                        <p:cTn id="15" dur="1000"/>
                                        <p:tgtEl>
                                          <p:spTgt spid="17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ould a business or professional woman ever wear a skirt above the knees to the office? The biggest mistake women make is that they believe that they believe they see the world as men do – but they see the world differently. We did a study with women w"/>
          <p:cNvSpPr txBox="1">
            <a:spLocks noGrp="1"/>
          </p:cNvSpPr>
          <p:nvPr>
            <p:ph type="body" idx="21"/>
          </p:nvPr>
        </p:nvSpPr>
        <p:spPr>
          <a:xfrm>
            <a:off x="1270000" y="1765299"/>
            <a:ext cx="10464800" cy="5689601"/>
          </a:xfrm>
          <a:prstGeom prst="rect">
            <a:avLst/>
          </a:prstGeom>
        </p:spPr>
        <p:txBody>
          <a:bodyPr/>
          <a:lstStyle/>
          <a:p>
            <a:r>
              <a:t>“Should a business or professional woman ever wear a skirt above the knees to the office? The biggest mistake women make is that they believe that they believe they see the world as men do – but they see the world differently. We did a study with women wearing conservative suits with skirts above the knees. Women would comment that they women were attractive and could be very capable, very talented. Men, on the other hand, said they saw legs, ‘which were sexy’”.</a:t>
            </a:r>
          </a:p>
        </p:txBody>
      </p:sp>
      <p:sp>
        <p:nvSpPr>
          <p:cNvPr id="180" name="- John Mallory, author of books and column on dress"/>
          <p:cNvSpPr txBox="1">
            <a:spLocks noGrp="1"/>
          </p:cNvSpPr>
          <p:nvPr>
            <p:ph type="body" idx="22"/>
          </p:nvPr>
        </p:nvSpPr>
        <p:spPr>
          <a:xfrm>
            <a:off x="1498600" y="7886700"/>
            <a:ext cx="10464800" cy="596900"/>
          </a:xfrm>
          <a:prstGeom prst="rect">
            <a:avLst/>
          </a:prstGeom>
        </p:spPr>
        <p:txBody>
          <a:bodyPr/>
          <a:lstStyle/>
          <a:p>
            <a:r>
              <a:t>- John Mallory, author of books and column on dress</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wipe dir="l"/>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Nakedness"/>
          <p:cNvSpPr txBox="1">
            <a:spLocks noGrp="1"/>
          </p:cNvSpPr>
          <p:nvPr>
            <p:ph type="title"/>
          </p:nvPr>
        </p:nvSpPr>
        <p:spPr>
          <a:prstGeom prst="rect">
            <a:avLst/>
          </a:prstGeom>
        </p:spPr>
        <p:txBody>
          <a:bodyPr/>
          <a:lstStyle>
            <a:lvl1pPr>
              <a:defRPr u="sng"/>
            </a:lvl1pPr>
          </a:lstStyle>
          <a:p>
            <a:r>
              <a:t>Nakedness</a:t>
            </a:r>
          </a:p>
        </p:txBody>
      </p:sp>
      <p:sp>
        <p:nvSpPr>
          <p:cNvPr id="183" name="You Can Be Naked With Clothes On - Genesis 3:10; Exodus 28:41…"/>
          <p:cNvSpPr txBox="1">
            <a:spLocks noGrp="1"/>
          </p:cNvSpPr>
          <p:nvPr>
            <p:ph type="body" idx="1"/>
          </p:nvPr>
        </p:nvSpPr>
        <p:spPr>
          <a:prstGeom prst="rect">
            <a:avLst/>
          </a:prstGeom>
        </p:spPr>
        <p:txBody>
          <a:bodyPr anchor="t">
            <a:normAutofit lnSpcReduction="10000"/>
          </a:bodyPr>
          <a:lstStyle/>
          <a:p>
            <a:pPr>
              <a:buBlip>
                <a:blip r:embed="rId2"/>
              </a:buBlip>
            </a:pPr>
            <a:r>
              <a:t>You Can Be Naked With Clothes On - Genesis 3:10; Exodus 28:41</a:t>
            </a:r>
          </a:p>
          <a:p>
            <a:pPr>
              <a:buBlip>
                <a:blip r:embed="rId2"/>
              </a:buBlip>
            </a:pPr>
            <a:r>
              <a:t>You Are Naked When Your Thigh Is Exposed - Exodus 28:42</a:t>
            </a:r>
          </a:p>
          <a:p>
            <a:pPr>
              <a:buBlip>
                <a:blip r:embed="rId2"/>
              </a:buBlip>
            </a:pPr>
            <a:r>
              <a:t>When God Clothed Adam and Even He Clothed Them from Shoulders to Knees - Genesis 3:21 </a:t>
            </a:r>
          </a:p>
        </p:txBody>
      </p:sp>
    </p:spTree>
  </p:cSld>
  <p:clrMapOvr>
    <a:masterClrMapping/>
  </p:clrMapOvr>
  <mc:AlternateContent xmlns:mc="http://schemas.openxmlformats.org/markup-compatibility/2006" xmlns:p14="http://schemas.microsoft.com/office/powerpoint/2010/main">
    <mc:Choice Requires="p14">
      <p:transition spd="slow" p14:dur="1500">
        <p14:warp/>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83">
                                            <p:bg/>
                                          </p:spTgt>
                                        </p:tgtEl>
                                        <p:attrNameLst>
                                          <p:attrName>style.visibility</p:attrName>
                                        </p:attrNameLst>
                                      </p:cBhvr>
                                      <p:to>
                                        <p:strVal val="visible"/>
                                      </p:to>
                                    </p:set>
                                    <p:animEffect transition="in" filter="fade">
                                      <p:cBhvr>
                                        <p:cTn id="7" dur="1000"/>
                                        <p:tgtEl>
                                          <p:spTgt spid="183">
                                            <p:bg/>
                                          </p:spTgt>
                                        </p:tgtEl>
                                      </p:cBhvr>
                                    </p:animEffect>
                                  </p:childTnLst>
                                </p:cTn>
                              </p:par>
                              <p:par>
                                <p:cTn id="8" presetID="10" presetClass="entr" presetSubtype="0" fill="hold" grpId="1" nodeType="withEffect">
                                  <p:stCondLst>
                                    <p:cond delay="0"/>
                                  </p:stCondLst>
                                  <p:iterate>
                                    <p:tmAbs val="0"/>
                                  </p:iterate>
                                  <p:childTnLst>
                                    <p:set>
                                      <p:cBhvr>
                                        <p:cTn id="9" fill="hold"/>
                                        <p:tgtEl>
                                          <p:spTgt spid="183">
                                            <p:txEl>
                                              <p:pRg st="0" end="0"/>
                                            </p:txEl>
                                          </p:spTgt>
                                        </p:tgtEl>
                                        <p:attrNameLst>
                                          <p:attrName>style.visibility</p:attrName>
                                        </p:attrNameLst>
                                      </p:cBhvr>
                                      <p:to>
                                        <p:strVal val="visible"/>
                                      </p:to>
                                    </p:set>
                                    <p:animEffect transition="in" filter="fade">
                                      <p:cBhvr>
                                        <p:cTn id="10" dur="1000"/>
                                        <p:tgtEl>
                                          <p:spTgt spid="1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183">
                                            <p:txEl>
                                              <p:pRg st="1" end="1"/>
                                            </p:txEl>
                                          </p:spTgt>
                                        </p:tgtEl>
                                        <p:attrNameLst>
                                          <p:attrName>style.visibility</p:attrName>
                                        </p:attrNameLst>
                                      </p:cBhvr>
                                      <p:to>
                                        <p:strVal val="visible"/>
                                      </p:to>
                                    </p:set>
                                    <p:animEffect transition="in" filter="fade">
                                      <p:cBhvr>
                                        <p:cTn id="15" dur="1000"/>
                                        <p:tgtEl>
                                          <p:spTgt spid="18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183">
                                            <p:txEl>
                                              <p:pRg st="2" end="2"/>
                                            </p:txEl>
                                          </p:spTgt>
                                        </p:tgtEl>
                                        <p:attrNameLst>
                                          <p:attrName>style.visibility</p:attrName>
                                        </p:attrNameLst>
                                      </p:cBhvr>
                                      <p:to>
                                        <p:strVal val="visible"/>
                                      </p:to>
                                    </p:set>
                                    <p:animEffect transition="in" filter="fade">
                                      <p:cBhvr>
                                        <p:cTn id="20" dur="1000"/>
                                        <p:tgtEl>
                                          <p:spTgt spid="1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1"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Original I.S.B.E. article on “Dress” says chiton “resembled the Roman tunic, corresponding most nearly to our long shirt, reaching below the knee always, and, in case it was designed for dress occasions, reaching almost to the ground”"/>
          <p:cNvSpPr txBox="1">
            <a:spLocks noGrp="1"/>
          </p:cNvSpPr>
          <p:nvPr>
            <p:ph type="body" idx="21"/>
          </p:nvPr>
        </p:nvSpPr>
        <p:spPr>
          <a:xfrm>
            <a:off x="1270000" y="2114549"/>
            <a:ext cx="10464800" cy="4991101"/>
          </a:xfrm>
          <a:prstGeom prst="rect">
            <a:avLst/>
          </a:prstGeom>
        </p:spPr>
        <p:txBody>
          <a:bodyPr/>
          <a:lstStyle>
            <a:lvl1pPr algn="just">
              <a:defRPr sz="5100"/>
            </a:lvl1pPr>
          </a:lstStyle>
          <a:p>
            <a:r>
              <a:t>Original I.S.B.E. article on “Dress” says chiton “resembled the Roman tunic, corresponding most nearly to our long shirt, reaching below the knee always, and, in case it was designed for dress occasions, reaching almost to the ground”</a:t>
            </a:r>
          </a:p>
        </p:txBody>
      </p:sp>
    </p:spTree>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a14="http://schemas.microsoft.com/office/drawing/2010/main" xmlns:m="http://schemas.openxmlformats.org/officeDocument/2006/math"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urvey of young men in Penn. – “Yes on both accounts. Revealed cleavage, tight-fitting shirts and pants, skirts revealing the thighs all make it difficult to think about God instead of sex, even during the worship assemblies.”"/>
          <p:cNvSpPr txBox="1">
            <a:spLocks noGrp="1"/>
          </p:cNvSpPr>
          <p:nvPr>
            <p:ph type="body" idx="21"/>
          </p:nvPr>
        </p:nvSpPr>
        <p:spPr>
          <a:xfrm>
            <a:off x="1270000" y="2114549"/>
            <a:ext cx="10464800" cy="4991101"/>
          </a:xfrm>
          <a:prstGeom prst="rect">
            <a:avLst/>
          </a:prstGeom>
        </p:spPr>
        <p:txBody>
          <a:bodyPr/>
          <a:lstStyle>
            <a:lvl1pPr algn="just">
              <a:defRPr sz="5100"/>
            </a:lvl1pPr>
          </a:lstStyle>
          <a:p>
            <a:r>
              <a:t>Survey of young men in Penn. – “Yes on both accounts. Revealed cleavage, tight-fitting shirts and pants, skirts revealing the thighs all make it difficult to think about God instead of sex, even during the worship assemblies.”</a:t>
            </a:r>
          </a:p>
        </p:txBody>
      </p:sp>
    </p:spTree>
  </p:cSld>
  <p:clrMapOvr>
    <a:masterClrMapping/>
  </p:clrMapOvr>
  <mc:AlternateContent xmlns:mc="http://schemas.openxmlformats.org/markup-compatibility/2006" xmlns:p14="http://schemas.microsoft.com/office/powerpoint/2010/main">
    <mc:Choice Requires="p14">
      <p:transition spd="slow" p14:dur="1500">
        <p14:flip dir="r"/>
      </p:transition>
    </mc:Choice>
    <mc:Fallback xmlns:a14="http://schemas.microsoft.com/office/drawing/2010/main" xmlns:m="http://schemas.openxmlformats.org/officeDocument/2006/math"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Nakedness"/>
          <p:cNvSpPr txBox="1">
            <a:spLocks noGrp="1"/>
          </p:cNvSpPr>
          <p:nvPr>
            <p:ph type="title"/>
          </p:nvPr>
        </p:nvSpPr>
        <p:spPr>
          <a:prstGeom prst="rect">
            <a:avLst/>
          </a:prstGeom>
        </p:spPr>
        <p:txBody>
          <a:bodyPr/>
          <a:lstStyle>
            <a:lvl1pPr>
              <a:defRPr u="sng"/>
            </a:lvl1pPr>
          </a:lstStyle>
          <a:p>
            <a:r>
              <a:t>Nakedness</a:t>
            </a:r>
          </a:p>
        </p:txBody>
      </p:sp>
      <p:sp>
        <p:nvSpPr>
          <p:cNvPr id="190" name="You Can Be Naked With Clothes On - Genesis 3:10; Exodus 28:41…"/>
          <p:cNvSpPr txBox="1">
            <a:spLocks noGrp="1"/>
          </p:cNvSpPr>
          <p:nvPr>
            <p:ph type="body" idx="1"/>
          </p:nvPr>
        </p:nvSpPr>
        <p:spPr>
          <a:xfrm>
            <a:off x="1270000" y="2438400"/>
            <a:ext cx="10464800" cy="5715000"/>
          </a:xfrm>
          <a:prstGeom prst="rect">
            <a:avLst/>
          </a:prstGeom>
        </p:spPr>
        <p:txBody>
          <a:bodyPr anchor="t">
            <a:normAutofit lnSpcReduction="10000"/>
          </a:bodyPr>
          <a:lstStyle/>
          <a:p>
            <a:pPr marL="533400" indent="-533400" defTabSz="490727">
              <a:spcBef>
                <a:spcPts val="3500"/>
              </a:spcBef>
              <a:buBlip>
                <a:blip r:embed="rId2"/>
              </a:buBlip>
              <a:defRPr sz="3864"/>
            </a:pPr>
            <a:r>
              <a:t>You Can Be Naked With Clothes On - Genesis 3:10; Exodus 28:41</a:t>
            </a:r>
          </a:p>
          <a:p>
            <a:pPr marL="533400" indent="-533400" defTabSz="490727">
              <a:spcBef>
                <a:spcPts val="3500"/>
              </a:spcBef>
              <a:buBlip>
                <a:blip r:embed="rId2"/>
              </a:buBlip>
              <a:defRPr sz="3864"/>
            </a:pPr>
            <a:r>
              <a:t>You Are Naked When Your Thigh Is Exposed - Exodus 28:42</a:t>
            </a:r>
          </a:p>
          <a:p>
            <a:pPr marL="533400" indent="-533400" defTabSz="490727">
              <a:spcBef>
                <a:spcPts val="3500"/>
              </a:spcBef>
              <a:buBlip>
                <a:blip r:embed="rId2"/>
              </a:buBlip>
              <a:defRPr sz="3864"/>
            </a:pPr>
            <a:r>
              <a:t>Teach Your Children That Some Parts of their Body are UNPRESENTABLE - 1 Corinthians 12:23 </a:t>
            </a:r>
          </a:p>
          <a:p>
            <a:pPr marL="533400" indent="-533400" defTabSz="490727">
              <a:spcBef>
                <a:spcPts val="3500"/>
              </a:spcBef>
              <a:buBlip>
                <a:blip r:embed="rId2"/>
              </a:buBlip>
              <a:defRPr sz="3864"/>
            </a:pPr>
            <a:r>
              <a:t>Teach Your Children That The Mate They Catch Depends on the Bait They Use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90">
                                            <p:txEl>
                                              <p:pRg st="2" end="2"/>
                                            </p:txEl>
                                          </p:spTgt>
                                        </p:tgtEl>
                                        <p:attrNameLst>
                                          <p:attrName>style.visibility</p:attrName>
                                        </p:attrNameLst>
                                      </p:cBhvr>
                                      <p:to>
                                        <p:strVal val="visible"/>
                                      </p:to>
                                    </p:set>
                                    <p:animEffect transition="in" filter="fade">
                                      <p:cBhvr>
                                        <p:cTn id="7" dur="1000"/>
                                        <p:tgtEl>
                                          <p:spTgt spid="19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1" nodeType="clickEffect">
                                  <p:stCondLst>
                                    <p:cond delay="0"/>
                                  </p:stCondLst>
                                  <p:iterate>
                                    <p:tmAbs val="0"/>
                                  </p:iterate>
                                  <p:childTnLst>
                                    <p:set>
                                      <p:cBhvr>
                                        <p:cTn id="11" fill="hold"/>
                                        <p:tgtEl>
                                          <p:spTgt spid="190">
                                            <p:txEl>
                                              <p:pRg st="3" end="3"/>
                                            </p:txEl>
                                          </p:spTgt>
                                        </p:tgtEl>
                                        <p:attrNameLst>
                                          <p:attrName>style.visibility</p:attrName>
                                        </p:attrNameLst>
                                      </p:cBhvr>
                                      <p:to>
                                        <p:strVal val="visible"/>
                                      </p:to>
                                    </p:set>
                                    <p:animEffect transition="in" filter="fade">
                                      <p:cBhvr>
                                        <p:cTn id="12" dur="1000"/>
                                        <p:tgtEl>
                                          <p:spTgt spid="1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1" build="p" bldLvl="5"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Parents and Modesty"/>
          <p:cNvSpPr txBox="1">
            <a:spLocks noGrp="1"/>
          </p:cNvSpPr>
          <p:nvPr>
            <p:ph type="title"/>
          </p:nvPr>
        </p:nvSpPr>
        <p:spPr>
          <a:prstGeom prst="rect">
            <a:avLst/>
          </a:prstGeom>
        </p:spPr>
        <p:txBody>
          <a:bodyPr/>
          <a:lstStyle>
            <a:lvl1pPr>
              <a:defRPr u="sng"/>
            </a:lvl1pPr>
          </a:lstStyle>
          <a:p>
            <a:r>
              <a:t>Parents and Modesty</a:t>
            </a:r>
          </a:p>
        </p:txBody>
      </p:sp>
      <p:sp>
        <p:nvSpPr>
          <p:cNvPr id="193" name="You Are Responsible for Training Your Children…"/>
          <p:cNvSpPr txBox="1">
            <a:spLocks noGrp="1"/>
          </p:cNvSpPr>
          <p:nvPr>
            <p:ph type="body" idx="1"/>
          </p:nvPr>
        </p:nvSpPr>
        <p:spPr>
          <a:xfrm>
            <a:off x="935665" y="2438400"/>
            <a:ext cx="11610754" cy="6375400"/>
          </a:xfrm>
          <a:prstGeom prst="rect">
            <a:avLst/>
          </a:prstGeom>
        </p:spPr>
        <p:txBody>
          <a:bodyPr anchor="t"/>
          <a:lstStyle/>
          <a:p>
            <a:pPr marL="198881" indent="-198881" defTabSz="508254">
              <a:spcBef>
                <a:spcPts val="3600"/>
              </a:spcBef>
              <a:buSzPct val="100000"/>
              <a:buAutoNum type="arabicPeriod"/>
              <a:defRPr sz="4002"/>
            </a:pPr>
            <a:r>
              <a:rPr dirty="0"/>
              <a:t> You Are Responsible for Training Your Children</a:t>
            </a:r>
          </a:p>
          <a:p>
            <a:pPr marL="198881" indent="-198881" defTabSz="508254">
              <a:spcBef>
                <a:spcPts val="3600"/>
              </a:spcBef>
              <a:buSzPct val="100000"/>
              <a:buAutoNum type="arabicPeriod"/>
              <a:defRPr sz="4002"/>
            </a:pPr>
            <a:r>
              <a:rPr dirty="0"/>
              <a:t> Don’t Let The World Set Your Families Standard on Modesty </a:t>
            </a:r>
          </a:p>
          <a:p>
            <a:pPr marL="198881" indent="-198881" defTabSz="508254">
              <a:spcBef>
                <a:spcPts val="3600"/>
              </a:spcBef>
              <a:buSzPct val="100000"/>
              <a:buAutoNum type="arabicPeriod"/>
              <a:defRPr sz="4002"/>
            </a:pPr>
            <a:r>
              <a:rPr dirty="0"/>
              <a:t>  Don’t Let Your Children Set the Standard on Modesty </a:t>
            </a:r>
          </a:p>
          <a:p>
            <a:pPr marL="198881" indent="-198881" defTabSz="508254">
              <a:spcBef>
                <a:spcPts val="3600"/>
              </a:spcBef>
              <a:buSzPct val="100000"/>
              <a:buAutoNum type="arabicPeriod"/>
              <a:defRPr sz="4002"/>
            </a:pPr>
            <a:r>
              <a:rPr dirty="0"/>
              <a:t> Teach Your Children the Reason for Modesty</a:t>
            </a:r>
          </a:p>
          <a:p>
            <a:pPr marL="198881" indent="-198881" defTabSz="508254">
              <a:spcBef>
                <a:spcPts val="3600"/>
              </a:spcBef>
              <a:buSzPct val="100000"/>
              <a:buAutoNum type="arabicPeriod"/>
              <a:defRPr sz="4002"/>
            </a:pPr>
            <a:r>
              <a:rPr dirty="0"/>
              <a:t> Teach Your Children About Modesty Early in Life  </a:t>
            </a:r>
          </a:p>
        </p:txBody>
      </p:sp>
    </p:spTree>
  </p:cSld>
  <p:clrMapOvr>
    <a:masterClrMapping/>
  </p:clrMapOvr>
  <mc:AlternateContent xmlns:mc="http://schemas.openxmlformats.org/markup-compatibility/2006" xmlns:p14="http://schemas.microsoft.com/office/powerpoint/2010/main">
    <mc:Choice Requires="p14">
      <p:transition spd="slow">
        <p14:switch dir="r"/>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93">
                                            <p:txEl>
                                              <p:pRg st="4" end="4"/>
                                            </p:txEl>
                                          </p:spTgt>
                                        </p:tgtEl>
                                        <p:attrNameLst>
                                          <p:attrName>style.visibility</p:attrName>
                                        </p:attrNameLst>
                                      </p:cBhvr>
                                      <p:to>
                                        <p:strVal val="visible"/>
                                      </p:to>
                                    </p:set>
                                    <p:anim calcmode="lin" valueType="num">
                                      <p:cBhvr>
                                        <p:cTn id="7" dur="1000" fill="hold"/>
                                        <p:tgtEl>
                                          <p:spTgt spid="193">
                                            <p:txEl>
                                              <p:pRg st="4" end="4"/>
                                            </p:txEl>
                                          </p:spTgt>
                                        </p:tgtEl>
                                        <p:attrNameLst>
                                          <p:attrName>ppt_x</p:attrName>
                                        </p:attrNameLst>
                                      </p:cBhvr>
                                      <p:tavLst>
                                        <p:tav tm="0">
                                          <p:val>
                                            <p:strVal val="0-#ppt_w/2"/>
                                          </p:val>
                                        </p:tav>
                                        <p:tav tm="100000">
                                          <p:val>
                                            <p:strVal val="#ppt_x"/>
                                          </p:val>
                                        </p:tav>
                                      </p:tavLst>
                                    </p:anim>
                                    <p:anim calcmode="lin" valueType="num">
                                      <p:cBhvr>
                                        <p:cTn id="8" dur="1000" fill="hold"/>
                                        <p:tgtEl>
                                          <p:spTgt spid="19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1"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each Your Children About Modesty Early in Life"/>
          <p:cNvSpPr txBox="1">
            <a:spLocks noGrp="1"/>
          </p:cNvSpPr>
          <p:nvPr>
            <p:ph type="title"/>
          </p:nvPr>
        </p:nvSpPr>
        <p:spPr>
          <a:prstGeom prst="rect">
            <a:avLst/>
          </a:prstGeom>
        </p:spPr>
        <p:txBody>
          <a:bodyPr>
            <a:noAutofit/>
          </a:bodyPr>
          <a:lstStyle>
            <a:lvl1pPr defTabSz="572516">
              <a:defRPr sz="7840" u="sng"/>
            </a:lvl1pPr>
          </a:lstStyle>
          <a:p>
            <a:r>
              <a:rPr sz="6600" dirty="0"/>
              <a:t>Teach Your Children About Modesty Early in Life </a:t>
            </a:r>
          </a:p>
        </p:txBody>
      </p:sp>
      <p:sp>
        <p:nvSpPr>
          <p:cNvPr id="196" name="We Must Begin Early Training Our Children - Proverbs 13:24; 2 TIm.3:15…"/>
          <p:cNvSpPr txBox="1">
            <a:spLocks noGrp="1"/>
          </p:cNvSpPr>
          <p:nvPr>
            <p:ph type="body" idx="1"/>
          </p:nvPr>
        </p:nvSpPr>
        <p:spPr>
          <a:xfrm>
            <a:off x="680483" y="2768599"/>
            <a:ext cx="11717079" cy="6439195"/>
          </a:xfrm>
          <a:prstGeom prst="rect">
            <a:avLst/>
          </a:prstGeom>
        </p:spPr>
        <p:txBody>
          <a:bodyPr anchor="t">
            <a:normAutofit lnSpcReduction="10000"/>
          </a:bodyPr>
          <a:lstStyle/>
          <a:p>
            <a:pPr marL="520700" indent="-520700" defTabSz="479044">
              <a:spcBef>
                <a:spcPts val="3400"/>
              </a:spcBef>
              <a:buBlip>
                <a:blip r:embed="rId2"/>
              </a:buBlip>
              <a:defRPr sz="3772"/>
            </a:pPr>
            <a:r>
              <a:rPr dirty="0"/>
              <a:t>We Must Begin Early Training Our Children - Proverbs 13:24; 2 TIm.3:15</a:t>
            </a:r>
          </a:p>
          <a:p>
            <a:pPr marL="520700" indent="-520700" defTabSz="479044">
              <a:spcBef>
                <a:spcPts val="3400"/>
              </a:spcBef>
              <a:buBlip>
                <a:blip r:embed="rId2"/>
              </a:buBlip>
              <a:defRPr sz="3772"/>
            </a:pPr>
            <a:r>
              <a:rPr dirty="0"/>
              <a:t>We Sometimes, Unintentionally, Teach Our Children Ideas That We Later Have to Unteach Them</a:t>
            </a:r>
          </a:p>
          <a:p>
            <a:pPr marL="1041400" lvl="1" indent="-520700" defTabSz="479044">
              <a:spcBef>
                <a:spcPts val="3400"/>
              </a:spcBef>
              <a:buBlip>
                <a:blip r:embed="rId2"/>
              </a:buBlip>
              <a:defRPr sz="3772"/>
            </a:pPr>
            <a:r>
              <a:rPr dirty="0"/>
              <a:t>We tolerate or laugh at things in ‘young kids” that we do not tolerate as they get older</a:t>
            </a:r>
          </a:p>
          <a:p>
            <a:pPr marL="1041400" lvl="1" indent="-520700" defTabSz="479044">
              <a:spcBef>
                <a:spcPts val="3400"/>
              </a:spcBef>
              <a:buBlip>
                <a:blip r:embed="rId2"/>
              </a:buBlip>
              <a:defRPr sz="3772"/>
            </a:pPr>
            <a:r>
              <a:rPr dirty="0"/>
              <a:t>If you want your teenager daughter and son to respect the principles of modesty then teach them before they are teenagers </a:t>
            </a:r>
          </a:p>
        </p:txBody>
      </p:sp>
    </p:spTree>
  </p:cSld>
  <p:clrMapOvr>
    <a:masterClrMapping/>
  </p:clrMapOvr>
  <mc:AlternateContent xmlns:mc="http://schemas.openxmlformats.org/markup-compatibility/2006" xmlns:p14="http://schemas.microsoft.com/office/powerpoint/2010/main">
    <mc:Choice Requires="p14">
      <p:transition spd="med">
        <p:circl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196">
                                            <p:bg/>
                                          </p:spTgt>
                                        </p:tgtEl>
                                        <p:attrNameLst>
                                          <p:attrName>style.visibility</p:attrName>
                                        </p:attrNameLst>
                                      </p:cBhvr>
                                      <p:to>
                                        <p:strVal val="visible"/>
                                      </p:to>
                                    </p:set>
                                    <p:anim calcmode="lin" valueType="num">
                                      <p:cBhvr>
                                        <p:cTn id="7" dur="1000" fill="hold"/>
                                        <p:tgtEl>
                                          <p:spTgt spid="196">
                                            <p:bg/>
                                          </p:spTgt>
                                        </p:tgtEl>
                                        <p:attrNameLst>
                                          <p:attrName>ppt_w</p:attrName>
                                        </p:attrNameLst>
                                      </p:cBhvr>
                                      <p:tavLst>
                                        <p:tav tm="0">
                                          <p:val>
                                            <p:strVal val="4*#ppt_w"/>
                                          </p:val>
                                        </p:tav>
                                        <p:tav tm="100000">
                                          <p:val>
                                            <p:strVal val="#ppt_w"/>
                                          </p:val>
                                        </p:tav>
                                      </p:tavLst>
                                    </p:anim>
                                    <p:anim calcmode="lin" valueType="num">
                                      <p:cBhvr>
                                        <p:cTn id="8" dur="1000" fill="hold"/>
                                        <p:tgtEl>
                                          <p:spTgt spid="196">
                                            <p:bg/>
                                          </p:spTgt>
                                        </p:tgtEl>
                                        <p:attrNameLst>
                                          <p:attrName>ppt_h</p:attrName>
                                        </p:attrNameLst>
                                      </p:cBhvr>
                                      <p:tavLst>
                                        <p:tav tm="0">
                                          <p:val>
                                            <p:strVal val="4*#ppt_h"/>
                                          </p:val>
                                        </p:tav>
                                        <p:tav tm="100000">
                                          <p:val>
                                            <p:strVal val="#ppt_h"/>
                                          </p:val>
                                        </p:tav>
                                      </p:tavLst>
                                    </p:anim>
                                  </p:childTnLst>
                                </p:cTn>
                              </p:par>
                              <p:par>
                                <p:cTn id="9" presetID="23" presetClass="entr" presetSubtype="32" fill="hold" grpId="1" nodeType="withEffect">
                                  <p:stCondLst>
                                    <p:cond delay="0"/>
                                  </p:stCondLst>
                                  <p:iterate>
                                    <p:tmAbs val="0"/>
                                  </p:iterate>
                                  <p:childTnLst>
                                    <p:set>
                                      <p:cBhvr>
                                        <p:cTn id="10" fill="hold"/>
                                        <p:tgtEl>
                                          <p:spTgt spid="196">
                                            <p:txEl>
                                              <p:pRg st="0" end="0"/>
                                            </p:txEl>
                                          </p:spTgt>
                                        </p:tgtEl>
                                        <p:attrNameLst>
                                          <p:attrName>style.visibility</p:attrName>
                                        </p:attrNameLst>
                                      </p:cBhvr>
                                      <p:to>
                                        <p:strVal val="visible"/>
                                      </p:to>
                                    </p:set>
                                    <p:anim calcmode="lin" valueType="num">
                                      <p:cBhvr>
                                        <p:cTn id="11" dur="1000" fill="hold"/>
                                        <p:tgtEl>
                                          <p:spTgt spid="196">
                                            <p:txEl>
                                              <p:pRg st="0" end="0"/>
                                            </p:txEl>
                                          </p:spTgt>
                                        </p:tgtEl>
                                        <p:attrNameLst>
                                          <p:attrName>ppt_w</p:attrName>
                                        </p:attrNameLst>
                                      </p:cBhvr>
                                      <p:tavLst>
                                        <p:tav tm="0">
                                          <p:val>
                                            <p:strVal val="4*#ppt_w"/>
                                          </p:val>
                                        </p:tav>
                                        <p:tav tm="100000">
                                          <p:val>
                                            <p:strVal val="#ppt_w"/>
                                          </p:val>
                                        </p:tav>
                                      </p:tavLst>
                                    </p:anim>
                                    <p:anim calcmode="lin" valueType="num">
                                      <p:cBhvr>
                                        <p:cTn id="12" dur="1000" fill="hold"/>
                                        <p:tgtEl>
                                          <p:spTgt spid="196">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32" fill="hold" grpId="1" nodeType="clickEffect">
                                  <p:stCondLst>
                                    <p:cond delay="0"/>
                                  </p:stCondLst>
                                  <p:iterate>
                                    <p:tmAbs val="0"/>
                                  </p:iterate>
                                  <p:childTnLst>
                                    <p:set>
                                      <p:cBhvr>
                                        <p:cTn id="16" fill="hold"/>
                                        <p:tgtEl>
                                          <p:spTgt spid="196">
                                            <p:txEl>
                                              <p:pRg st="1" end="1"/>
                                            </p:txEl>
                                          </p:spTgt>
                                        </p:tgtEl>
                                        <p:attrNameLst>
                                          <p:attrName>style.visibility</p:attrName>
                                        </p:attrNameLst>
                                      </p:cBhvr>
                                      <p:to>
                                        <p:strVal val="visible"/>
                                      </p:to>
                                    </p:set>
                                    <p:anim calcmode="lin" valueType="num">
                                      <p:cBhvr>
                                        <p:cTn id="17" dur="1000" fill="hold"/>
                                        <p:tgtEl>
                                          <p:spTgt spid="196">
                                            <p:txEl>
                                              <p:pRg st="1" end="1"/>
                                            </p:txEl>
                                          </p:spTgt>
                                        </p:tgtEl>
                                        <p:attrNameLst>
                                          <p:attrName>ppt_w</p:attrName>
                                        </p:attrNameLst>
                                      </p:cBhvr>
                                      <p:tavLst>
                                        <p:tav tm="0">
                                          <p:val>
                                            <p:strVal val="4*#ppt_w"/>
                                          </p:val>
                                        </p:tav>
                                        <p:tav tm="100000">
                                          <p:val>
                                            <p:strVal val="#ppt_w"/>
                                          </p:val>
                                        </p:tav>
                                      </p:tavLst>
                                    </p:anim>
                                    <p:anim calcmode="lin" valueType="num">
                                      <p:cBhvr>
                                        <p:cTn id="18" dur="1000" fill="hold"/>
                                        <p:tgtEl>
                                          <p:spTgt spid="196">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32" fill="hold" grpId="1" nodeType="clickEffect">
                                  <p:stCondLst>
                                    <p:cond delay="0"/>
                                  </p:stCondLst>
                                  <p:iterate>
                                    <p:tmAbs val="0"/>
                                  </p:iterate>
                                  <p:childTnLst>
                                    <p:set>
                                      <p:cBhvr>
                                        <p:cTn id="22" fill="hold"/>
                                        <p:tgtEl>
                                          <p:spTgt spid="196">
                                            <p:txEl>
                                              <p:pRg st="2" end="2"/>
                                            </p:txEl>
                                          </p:spTgt>
                                        </p:tgtEl>
                                        <p:attrNameLst>
                                          <p:attrName>style.visibility</p:attrName>
                                        </p:attrNameLst>
                                      </p:cBhvr>
                                      <p:to>
                                        <p:strVal val="visible"/>
                                      </p:to>
                                    </p:set>
                                    <p:anim calcmode="lin" valueType="num">
                                      <p:cBhvr>
                                        <p:cTn id="23" dur="1000" fill="hold"/>
                                        <p:tgtEl>
                                          <p:spTgt spid="196">
                                            <p:txEl>
                                              <p:pRg st="2" end="2"/>
                                            </p:txEl>
                                          </p:spTgt>
                                        </p:tgtEl>
                                        <p:attrNameLst>
                                          <p:attrName>ppt_w</p:attrName>
                                        </p:attrNameLst>
                                      </p:cBhvr>
                                      <p:tavLst>
                                        <p:tav tm="0">
                                          <p:val>
                                            <p:strVal val="4*#ppt_w"/>
                                          </p:val>
                                        </p:tav>
                                        <p:tav tm="100000">
                                          <p:val>
                                            <p:strVal val="#ppt_w"/>
                                          </p:val>
                                        </p:tav>
                                      </p:tavLst>
                                    </p:anim>
                                    <p:anim calcmode="lin" valueType="num">
                                      <p:cBhvr>
                                        <p:cTn id="24" dur="1000" fill="hold"/>
                                        <p:tgtEl>
                                          <p:spTgt spid="196">
                                            <p:txEl>
                                              <p:pRg st="2" end="2"/>
                                            </p:txEl>
                                          </p:spTgt>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32" fill="hold" grpId="1" nodeType="clickEffect">
                                  <p:stCondLst>
                                    <p:cond delay="0"/>
                                  </p:stCondLst>
                                  <p:iterate>
                                    <p:tmAbs val="0"/>
                                  </p:iterate>
                                  <p:childTnLst>
                                    <p:set>
                                      <p:cBhvr>
                                        <p:cTn id="28" fill="hold"/>
                                        <p:tgtEl>
                                          <p:spTgt spid="196">
                                            <p:txEl>
                                              <p:pRg st="3" end="3"/>
                                            </p:txEl>
                                          </p:spTgt>
                                        </p:tgtEl>
                                        <p:attrNameLst>
                                          <p:attrName>style.visibility</p:attrName>
                                        </p:attrNameLst>
                                      </p:cBhvr>
                                      <p:to>
                                        <p:strVal val="visible"/>
                                      </p:to>
                                    </p:set>
                                    <p:anim calcmode="lin" valueType="num">
                                      <p:cBhvr>
                                        <p:cTn id="29" dur="1000" fill="hold"/>
                                        <p:tgtEl>
                                          <p:spTgt spid="196">
                                            <p:txEl>
                                              <p:pRg st="3" end="3"/>
                                            </p:txEl>
                                          </p:spTgt>
                                        </p:tgtEl>
                                        <p:attrNameLst>
                                          <p:attrName>ppt_w</p:attrName>
                                        </p:attrNameLst>
                                      </p:cBhvr>
                                      <p:tavLst>
                                        <p:tav tm="0">
                                          <p:val>
                                            <p:strVal val="4*#ppt_w"/>
                                          </p:val>
                                        </p:tav>
                                        <p:tav tm="100000">
                                          <p:val>
                                            <p:strVal val="#ppt_w"/>
                                          </p:val>
                                        </p:tav>
                                      </p:tavLst>
                                    </p:anim>
                                    <p:anim calcmode="lin" valueType="num">
                                      <p:cBhvr>
                                        <p:cTn id="30" dur="1000" fill="hold"/>
                                        <p:tgtEl>
                                          <p:spTgt spid="196">
                                            <p:txEl>
                                              <p:pRg st="3" end="3"/>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1" build="p" bldLvl="5"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maxresdefault.jpg" descr="maxresdefault.jpg"/>
          <p:cNvPicPr>
            <a:picLocks noGrp="1"/>
          </p:cNvPicPr>
          <p:nvPr>
            <p:ph type="pic" idx="21"/>
          </p:nvPr>
        </p:nvPicPr>
        <p:blipFill>
          <a:blip r:embed="rId2"/>
          <a:stretch>
            <a:fillRect/>
          </a:stretch>
        </p:blipFill>
        <p:spPr>
          <a:xfrm>
            <a:off x="2062906" y="609171"/>
            <a:ext cx="8878987" cy="6376258"/>
          </a:xfrm>
          <a:prstGeom prst="rect">
            <a:avLst/>
          </a:prstGeom>
        </p:spPr>
      </p:pic>
      <p:sp>
        <p:nvSpPr>
          <p:cNvPr id="199" name="Parents and Modesty"/>
          <p:cNvSpPr txBox="1">
            <a:spLocks noGrp="1"/>
          </p:cNvSpPr>
          <p:nvPr>
            <p:ph type="title"/>
          </p:nvPr>
        </p:nvSpPr>
        <p:spPr>
          <a:xfrm>
            <a:off x="1270000" y="7150100"/>
            <a:ext cx="10464800" cy="1651000"/>
          </a:xfrm>
          <a:prstGeom prst="rect">
            <a:avLst/>
          </a:prstGeom>
        </p:spPr>
        <p:txBody>
          <a:bodyPr/>
          <a:lstStyle>
            <a:lvl1pPr defTabSz="572516">
              <a:defRPr sz="9310"/>
            </a:lvl1pPr>
          </a:lstStyle>
          <a:p>
            <a:r>
              <a:t>Parents and Modesty</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GraphPaper">
  <a:themeElements>
    <a:clrScheme name="GraphPaper">
      <a:dk1>
        <a:srgbClr val="008585"/>
      </a:dk1>
      <a:lt1>
        <a:srgbClr val="858585"/>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GraphPaper">
  <a:themeElements>
    <a:clrScheme name="GraphPaper">
      <a:dk1>
        <a:srgbClr val="000000"/>
      </a:dk1>
      <a:lt1>
        <a:srgbClr val="FFFFFF"/>
      </a:lt1>
      <a:dk2>
        <a:srgbClr val="5A554C"/>
      </a:dk2>
      <a:lt2>
        <a:srgbClr val="D8D7D7"/>
      </a:lt2>
      <a:accent1>
        <a:srgbClr val="3E93D7"/>
      </a:accent1>
      <a:accent2>
        <a:srgbClr val="67AB3C"/>
      </a:accent2>
      <a:accent3>
        <a:srgbClr val="D5A530"/>
      </a:accent3>
      <a:accent4>
        <a:srgbClr val="E17B2E"/>
      </a:accent4>
      <a:accent5>
        <a:srgbClr val="CC487C"/>
      </a:accent5>
      <a:accent6>
        <a:srgbClr val="4D45AC"/>
      </a:accent6>
      <a:hlink>
        <a:srgbClr val="0000FF"/>
      </a:hlink>
      <a:folHlink>
        <a:srgbClr val="FF00FF"/>
      </a:folHlink>
    </a:clrScheme>
    <a:fontScheme name="GraphPaper">
      <a:majorFont>
        <a:latin typeface="Marker Felt"/>
        <a:ea typeface="Marker Felt"/>
        <a:cs typeface="Marker Felt"/>
      </a:majorFont>
      <a:minorFont>
        <a:latin typeface="Marker Felt"/>
        <a:ea typeface="Marker Felt"/>
        <a:cs typeface="Marker Felt"/>
      </a:minorFont>
    </a:fontScheme>
    <a:fmtScheme name="Graph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313507"/>
            <a:satOff val="34334"/>
            <a:lumOff val="-8266"/>
            <a:alpha val="62000"/>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5B1D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858585"/>
            </a:solidFill>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1453</Words>
  <Application>Microsoft Office PowerPoint</Application>
  <PresentationFormat>Custom</PresentationFormat>
  <Paragraphs>91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Helvetica Neue</vt:lpstr>
      <vt:lpstr>Marker Felt</vt:lpstr>
      <vt:lpstr>GraphPaper</vt:lpstr>
      <vt:lpstr>Our Society Has Lost All Sense of Modesty</vt:lpstr>
      <vt:lpstr>PowerPoint Presentation</vt:lpstr>
      <vt:lpstr>Our Society Has Lost All Sense of Modesty</vt:lpstr>
      <vt:lpstr>Parents and Modesty</vt:lpstr>
      <vt:lpstr>Parents and Modesty</vt:lpstr>
      <vt:lpstr> You Are Responsible for Training Your Children </vt:lpstr>
      <vt:lpstr>Parents and Modesty</vt:lpstr>
      <vt:lpstr>Don’t Let The World Set Your Families Standard on Modesty</vt:lpstr>
      <vt:lpstr>Don’t Let The World Set Your Families Standard on Modesty</vt:lpstr>
      <vt:lpstr>Parents and Modesty</vt:lpstr>
      <vt:lpstr> Don’t Let Your Children Set the Standard on Modesty </vt:lpstr>
      <vt:lpstr>Parents and Modesty</vt:lpstr>
      <vt:lpstr>Teach Your Children the Reason for Modesty </vt:lpstr>
      <vt:lpstr>PowerPoint Presentation</vt:lpstr>
      <vt:lpstr>Teach Your Children the Reason for Modesty </vt:lpstr>
      <vt:lpstr>PowerPoint Presentation</vt:lpstr>
      <vt:lpstr>Modest (NKJV), Respectable (ESV)</vt:lpstr>
      <vt:lpstr> Propriety (NKJV), Modesty (ESV, NASB), Shamefacedness (KJV)</vt:lpstr>
      <vt:lpstr>Moderation (NKJV), Sobriety (ASV, KJV), Self-Control (ESV), Discreetly (NASB)</vt:lpstr>
      <vt:lpstr>Teach Your Children the Reason for Modesty </vt:lpstr>
      <vt:lpstr>Nakedness</vt:lpstr>
      <vt:lpstr>PowerPoint Presentation</vt:lpstr>
      <vt:lpstr>Nakedness</vt:lpstr>
      <vt:lpstr>PowerPoint Presentation</vt:lpstr>
      <vt:lpstr>PowerPoint Presentation</vt:lpstr>
      <vt:lpstr>Nakedness</vt:lpstr>
      <vt:lpstr>Parents and Modesty</vt:lpstr>
      <vt:lpstr>Teach Your Children About Modesty Early in Life </vt:lpstr>
      <vt:lpstr>Parents and Modesty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Society Has Lost All Sense of Modesty</dc:title>
  <dc:creator>David Webb</dc:creator>
  <cp:lastModifiedBy>David Webb</cp:lastModifiedBy>
  <cp:revision>1</cp:revision>
  <dcterms:modified xsi:type="dcterms:W3CDTF">2021-07-14T20:01:20Z</dcterms:modified>
</cp:coreProperties>
</file>