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58" r:id="rId4"/>
    <p:sldId id="259" r:id="rId5"/>
    <p:sldId id="256" r:id="rId6"/>
    <p:sldId id="260" r:id="rId7"/>
    <p:sldId id="261" r:id="rId8"/>
    <p:sldId id="257" r:id="rId9"/>
    <p:sldId id="262" r:id="rId10"/>
    <p:sldId id="266" r:id="rId11"/>
    <p:sldId id="269" r:id="rId12"/>
    <p:sldId id="263" r:id="rId13"/>
    <p:sldId id="267" r:id="rId14"/>
    <p:sldId id="270" r:id="rId15"/>
    <p:sldId id="271" r:id="rId16"/>
    <p:sldId id="264" r:id="rId17"/>
    <p:sldId id="268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65" r:id="rId26"/>
    <p:sldId id="279" r:id="rId27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Cavolini" panose="03000502040302020204" pitchFamily="66" charset="0"/>
      <p:regular r:id="rId34"/>
      <p:bold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428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988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587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37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721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631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001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27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156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923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54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2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00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1383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418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69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383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398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258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292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918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4310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823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253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757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0844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228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394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23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343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4288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269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192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Beautiful watercolor background Free Vec... | Free Vector #Freepik #freevector #background">
            <a:extLst>
              <a:ext uri="{FF2B5EF4-FFF2-40B4-BE49-F238E27FC236}">
                <a16:creationId xmlns:a16="http://schemas.microsoft.com/office/drawing/2014/main" id="{C6C33C16-4060-41B4-AB60-FDDC1F3475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66303CC-B0B5-499C-AC52-CF2A22C12E5C}"/>
              </a:ext>
            </a:extLst>
          </p:cNvPr>
          <p:cNvSpPr/>
          <p:nvPr userDrawn="1"/>
        </p:nvSpPr>
        <p:spPr>
          <a:xfrm>
            <a:off x="462168" y="365126"/>
            <a:ext cx="8219661" cy="6127748"/>
          </a:xfrm>
          <a:custGeom>
            <a:avLst/>
            <a:gdLst>
              <a:gd name="connsiteX0" fmla="*/ 0 w 8219661"/>
              <a:gd name="connsiteY0" fmla="*/ 0 h 6127748"/>
              <a:gd name="connsiteX1" fmla="*/ 8219661 w 8219661"/>
              <a:gd name="connsiteY1" fmla="*/ 0 h 6127748"/>
              <a:gd name="connsiteX2" fmla="*/ 8219661 w 8219661"/>
              <a:gd name="connsiteY2" fmla="*/ 6127748 h 6127748"/>
              <a:gd name="connsiteX3" fmla="*/ 0 w 8219661"/>
              <a:gd name="connsiteY3" fmla="*/ 6127748 h 6127748"/>
              <a:gd name="connsiteX4" fmla="*/ 0 w 8219661"/>
              <a:gd name="connsiteY4" fmla="*/ 0 h 612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9661" h="6127748" extrusionOk="0">
                <a:moveTo>
                  <a:pt x="0" y="0"/>
                </a:moveTo>
                <a:cubicBezTo>
                  <a:pt x="1897918" y="-51414"/>
                  <a:pt x="5302247" y="89792"/>
                  <a:pt x="8219661" y="0"/>
                </a:cubicBezTo>
                <a:cubicBezTo>
                  <a:pt x="8255712" y="1054727"/>
                  <a:pt x="8117001" y="3073165"/>
                  <a:pt x="8219661" y="6127748"/>
                </a:cubicBezTo>
                <a:cubicBezTo>
                  <a:pt x="4905510" y="5962833"/>
                  <a:pt x="1845176" y="6256904"/>
                  <a:pt x="0" y="6127748"/>
                </a:cubicBezTo>
                <a:cubicBezTo>
                  <a:pt x="21479" y="4672319"/>
                  <a:pt x="-2471" y="1016683"/>
                  <a:pt x="0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57252855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Beautiful watercolor background Free Vec... | Free Vector #Freepik #freevector #background">
            <a:extLst>
              <a:ext uri="{FF2B5EF4-FFF2-40B4-BE49-F238E27FC236}">
                <a16:creationId xmlns:a16="http://schemas.microsoft.com/office/drawing/2014/main" id="{C6C33C16-4060-41B4-AB60-FDDC1F3475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D7C632-C923-4B61-8904-8FF7DBEF909B}"/>
              </a:ext>
            </a:extLst>
          </p:cNvPr>
          <p:cNvSpPr/>
          <p:nvPr userDrawn="1"/>
        </p:nvSpPr>
        <p:spPr>
          <a:xfrm>
            <a:off x="462168" y="365126"/>
            <a:ext cx="8219661" cy="1105865"/>
          </a:xfrm>
          <a:custGeom>
            <a:avLst/>
            <a:gdLst>
              <a:gd name="connsiteX0" fmla="*/ 0 w 8219661"/>
              <a:gd name="connsiteY0" fmla="*/ 0 h 1105865"/>
              <a:gd name="connsiteX1" fmla="*/ 8219661 w 8219661"/>
              <a:gd name="connsiteY1" fmla="*/ 0 h 1105865"/>
              <a:gd name="connsiteX2" fmla="*/ 8219661 w 8219661"/>
              <a:gd name="connsiteY2" fmla="*/ 1105865 h 1105865"/>
              <a:gd name="connsiteX3" fmla="*/ 0 w 8219661"/>
              <a:gd name="connsiteY3" fmla="*/ 1105865 h 1105865"/>
              <a:gd name="connsiteX4" fmla="*/ 0 w 8219661"/>
              <a:gd name="connsiteY4" fmla="*/ 0 h 110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9661" h="1105865" fill="none" extrusionOk="0">
                <a:moveTo>
                  <a:pt x="0" y="0"/>
                </a:moveTo>
                <a:cubicBezTo>
                  <a:pt x="1823301" y="87411"/>
                  <a:pt x="5553969" y="-159221"/>
                  <a:pt x="8219661" y="0"/>
                </a:cubicBezTo>
                <a:cubicBezTo>
                  <a:pt x="8124214" y="440432"/>
                  <a:pt x="8166095" y="729591"/>
                  <a:pt x="8219661" y="1105865"/>
                </a:cubicBezTo>
                <a:cubicBezTo>
                  <a:pt x="4367887" y="977639"/>
                  <a:pt x="2695180" y="988914"/>
                  <a:pt x="0" y="1105865"/>
                </a:cubicBezTo>
                <a:cubicBezTo>
                  <a:pt x="-52348" y="774160"/>
                  <a:pt x="45718" y="382514"/>
                  <a:pt x="0" y="0"/>
                </a:cubicBezTo>
                <a:close/>
              </a:path>
              <a:path w="8219661" h="1105865" stroke="0" extrusionOk="0">
                <a:moveTo>
                  <a:pt x="0" y="0"/>
                </a:moveTo>
                <a:cubicBezTo>
                  <a:pt x="1897918" y="-51414"/>
                  <a:pt x="5302247" y="89792"/>
                  <a:pt x="8219661" y="0"/>
                </a:cubicBezTo>
                <a:cubicBezTo>
                  <a:pt x="8244870" y="462534"/>
                  <a:pt x="8279292" y="768935"/>
                  <a:pt x="8219661" y="1105865"/>
                </a:cubicBezTo>
                <a:cubicBezTo>
                  <a:pt x="4905510" y="940950"/>
                  <a:pt x="1845176" y="1235021"/>
                  <a:pt x="0" y="1105865"/>
                </a:cubicBezTo>
                <a:cubicBezTo>
                  <a:pt x="-89313" y="970367"/>
                  <a:pt x="-15067" y="30583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57252855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29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32A1B-93C9-4572-AAFA-B77FDC368177}" type="datetimeFigureOut">
              <a:rPr lang="en-US" smtClean="0"/>
              <a:t>4/4/2021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8A44B-8517-42AA-B1B6-7CE7234C230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Beautiful watercolor background Free Vec... | Free Vector #Freepik #freevector #background">
            <a:extLst>
              <a:ext uri="{FF2B5EF4-FFF2-40B4-BE49-F238E27FC236}">
                <a16:creationId xmlns:a16="http://schemas.microsoft.com/office/drawing/2014/main" id="{C6C33C16-4060-41B4-AB60-FDDC1F3475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66303CC-B0B5-499C-AC52-CF2A22C12E5C}"/>
              </a:ext>
            </a:extLst>
          </p:cNvPr>
          <p:cNvSpPr/>
          <p:nvPr userDrawn="1"/>
        </p:nvSpPr>
        <p:spPr>
          <a:xfrm>
            <a:off x="462168" y="365126"/>
            <a:ext cx="8219661" cy="6127748"/>
          </a:xfrm>
          <a:custGeom>
            <a:avLst/>
            <a:gdLst>
              <a:gd name="connsiteX0" fmla="*/ 0 w 8219661"/>
              <a:gd name="connsiteY0" fmla="*/ 0 h 6127748"/>
              <a:gd name="connsiteX1" fmla="*/ 8219661 w 8219661"/>
              <a:gd name="connsiteY1" fmla="*/ 0 h 6127748"/>
              <a:gd name="connsiteX2" fmla="*/ 8219661 w 8219661"/>
              <a:gd name="connsiteY2" fmla="*/ 6127748 h 6127748"/>
              <a:gd name="connsiteX3" fmla="*/ 0 w 8219661"/>
              <a:gd name="connsiteY3" fmla="*/ 6127748 h 6127748"/>
              <a:gd name="connsiteX4" fmla="*/ 0 w 8219661"/>
              <a:gd name="connsiteY4" fmla="*/ 0 h 612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9661" h="6127748" extrusionOk="0">
                <a:moveTo>
                  <a:pt x="0" y="0"/>
                </a:moveTo>
                <a:cubicBezTo>
                  <a:pt x="1897918" y="-51414"/>
                  <a:pt x="5302247" y="89792"/>
                  <a:pt x="8219661" y="0"/>
                </a:cubicBezTo>
                <a:cubicBezTo>
                  <a:pt x="8255712" y="1054727"/>
                  <a:pt x="8117001" y="3073165"/>
                  <a:pt x="8219661" y="6127748"/>
                </a:cubicBezTo>
                <a:cubicBezTo>
                  <a:pt x="4905510" y="5962833"/>
                  <a:pt x="1845176" y="6256904"/>
                  <a:pt x="0" y="6127748"/>
                </a:cubicBezTo>
                <a:cubicBezTo>
                  <a:pt x="21479" y="4672319"/>
                  <a:pt x="-2471" y="1016683"/>
                  <a:pt x="0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57252855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6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1878377-CA62-46AD-BE58-F9420133539A}"/>
              </a:ext>
            </a:extLst>
          </p:cNvPr>
          <p:cNvSpPr txBox="1"/>
          <p:nvPr/>
        </p:nvSpPr>
        <p:spPr>
          <a:xfrm>
            <a:off x="695959" y="2689841"/>
            <a:ext cx="77520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Why do you believe in the existence of angels?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Especially when neither seen or heard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Not any first-hand or empirical evidence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Answer: Because what is revealed in Scriptures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Only way we know anything about angels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800" i="1" dirty="0"/>
              <a:t>So, this is how I will answer any questions about angels</a:t>
            </a:r>
          </a:p>
        </p:txBody>
      </p:sp>
    </p:spTree>
    <p:extLst>
      <p:ext uri="{BB962C8B-B14F-4D97-AF65-F5344CB8AC3E}">
        <p14:creationId xmlns:p14="http://schemas.microsoft.com/office/powerpoint/2010/main" val="16113245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1878377-CA62-46AD-BE58-F9420133539A}"/>
              </a:ext>
            </a:extLst>
          </p:cNvPr>
          <p:cNvSpPr txBox="1"/>
          <p:nvPr/>
        </p:nvSpPr>
        <p:spPr>
          <a:xfrm>
            <a:off x="695959" y="2689841"/>
            <a:ext cx="77520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Nearly 300 reference to angels in Bible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These references reveal a lot about Angels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Yet – have many questions still unanswered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22210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1550812" y="2843864"/>
            <a:ext cx="6465428" cy="2975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Meaning of “Angel”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Origin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Nature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Role of Angels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C13BC79-F6C5-46E7-B142-13B9385F6045}"/>
              </a:ext>
            </a:extLst>
          </p:cNvPr>
          <p:cNvSpPr/>
          <p:nvPr/>
        </p:nvSpPr>
        <p:spPr>
          <a:xfrm rot="20761947">
            <a:off x="-157893" y="263073"/>
            <a:ext cx="2641989" cy="558442"/>
          </a:xfrm>
          <a:prstGeom prst="roundRect">
            <a:avLst>
              <a:gd name="adj" fmla="val 41600"/>
            </a:avLst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Lesson 1 - AM</a:t>
            </a:r>
          </a:p>
        </p:txBody>
      </p:sp>
    </p:spTree>
    <p:extLst>
      <p:ext uri="{BB962C8B-B14F-4D97-AF65-F5344CB8AC3E}">
        <p14:creationId xmlns:p14="http://schemas.microsoft.com/office/powerpoint/2010/main" val="10758306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64775"/>
            <a:ext cx="6387811" cy="2241391"/>
            <a:chOff x="1337456" y="264775"/>
            <a:chExt cx="6387811" cy="224139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647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695959" y="2731168"/>
            <a:ext cx="77520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Does Man Have Communication with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Angels Have Wings?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Do We Have Guardian Angels?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Are All Angels Good?</a:t>
            </a:r>
          </a:p>
          <a:p>
            <a:pPr marL="400050" indent="-400050">
              <a:buFont typeface="+mj-lt"/>
              <a:buAutoNum type="romanUcPeriod"/>
            </a:pPr>
            <a:endParaRPr lang="en-US" sz="1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What is Destiny of Angels?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C13BC79-F6C5-46E7-B142-13B9385F6045}"/>
              </a:ext>
            </a:extLst>
          </p:cNvPr>
          <p:cNvSpPr/>
          <p:nvPr/>
        </p:nvSpPr>
        <p:spPr>
          <a:xfrm rot="20761947">
            <a:off x="-157893" y="263073"/>
            <a:ext cx="2641989" cy="558442"/>
          </a:xfrm>
          <a:prstGeom prst="roundRect">
            <a:avLst>
              <a:gd name="adj" fmla="val 41600"/>
            </a:avLst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Lesson 2 - PM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FD49D-EE7D-491F-AAB7-99100E85CB73}"/>
              </a:ext>
            </a:extLst>
          </p:cNvPr>
          <p:cNvSpPr txBox="1"/>
          <p:nvPr/>
        </p:nvSpPr>
        <p:spPr>
          <a:xfrm>
            <a:off x="1520332" y="416178"/>
            <a:ext cx="54709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latin typeface="Cavolini" panose="03000502040302020204" pitchFamily="66" charset="0"/>
                <a:cs typeface="Cavolini" panose="03000502040302020204" pitchFamily="66" charset="0"/>
              </a:rPr>
              <a:t>Questions About</a:t>
            </a:r>
          </a:p>
        </p:txBody>
      </p:sp>
    </p:spTree>
    <p:extLst>
      <p:ext uri="{BB962C8B-B14F-4D97-AF65-F5344CB8AC3E}">
        <p14:creationId xmlns:p14="http://schemas.microsoft.com/office/powerpoint/2010/main" val="1453273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1550812" y="2843864"/>
            <a:ext cx="6465428" cy="2975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Meaning of “Angel”</a:t>
            </a:r>
            <a:endParaRPr lang="en-US" sz="3200" b="1" dirty="0">
              <a:solidFill>
                <a:schemeClr val="bg1">
                  <a:lumMod val="65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The Origin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The Nature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The Role of Angels</a:t>
            </a:r>
          </a:p>
        </p:txBody>
      </p:sp>
    </p:spTree>
    <p:extLst>
      <p:ext uri="{BB962C8B-B14F-4D97-AF65-F5344CB8AC3E}">
        <p14:creationId xmlns:p14="http://schemas.microsoft.com/office/powerpoint/2010/main" val="31468813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6F2161-8196-420C-AF08-01612FDC80B5}"/>
              </a:ext>
            </a:extLst>
          </p:cNvPr>
          <p:cNvSpPr txBox="1"/>
          <p:nvPr/>
        </p:nvSpPr>
        <p:spPr>
          <a:xfrm>
            <a:off x="457200" y="507064"/>
            <a:ext cx="828040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Meaning of “Angel”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93576D-E176-4281-8871-5143A0D13B08}"/>
              </a:ext>
            </a:extLst>
          </p:cNvPr>
          <p:cNvSpPr txBox="1"/>
          <p:nvPr/>
        </p:nvSpPr>
        <p:spPr>
          <a:xfrm>
            <a:off x="2241731" y="1628503"/>
            <a:ext cx="4711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 Messenger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0352FB-01F2-4DB3-9F41-69F427C16E77}"/>
              </a:ext>
            </a:extLst>
          </p:cNvPr>
          <p:cNvSpPr txBox="1"/>
          <p:nvPr/>
        </p:nvSpPr>
        <p:spPr>
          <a:xfrm>
            <a:off x="406400" y="2327691"/>
            <a:ext cx="838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O.T. [Hebrew </a:t>
            </a:r>
            <a:r>
              <a:rPr lang="en-US" sz="2400" b="1" i="1" dirty="0"/>
              <a:t>Malak</a:t>
            </a:r>
            <a:r>
              <a:rPr lang="en-US" sz="2400" b="1" dirty="0"/>
              <a:t>] </a:t>
            </a:r>
            <a:r>
              <a:rPr lang="en-US" sz="2400" dirty="0"/>
              <a:t>– “messenger” (Brown, Driver &amp; Briggs)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Does not always refer to angelic beings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Used in Mal. 3:1 – pre-incarnate Christ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N.T. [Greek </a:t>
            </a:r>
            <a:r>
              <a:rPr lang="en-US" sz="2400" b="1" i="1" dirty="0" err="1"/>
              <a:t>Angelos</a:t>
            </a:r>
            <a:r>
              <a:rPr lang="en-US" sz="2400" b="1" dirty="0"/>
              <a:t>] </a:t>
            </a:r>
            <a:r>
              <a:rPr lang="en-US" sz="2400" dirty="0"/>
              <a:t>– “an envoy, one who is sent; messenger” (BDAG)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Does not always refer to angelic beings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Used in Matt. 11:10 – John the Baptist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Real beings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Just a real as humans or deity (but are neither)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Mary Baker Eddy said they were “pure thoughts” or “exalted thoughts” (Science and Health…pp. 298-299)</a:t>
            </a:r>
          </a:p>
        </p:txBody>
      </p:sp>
    </p:spTree>
    <p:extLst>
      <p:ext uri="{BB962C8B-B14F-4D97-AF65-F5344CB8AC3E}">
        <p14:creationId xmlns:p14="http://schemas.microsoft.com/office/powerpoint/2010/main" val="10493371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1550812" y="2843864"/>
            <a:ext cx="6465428" cy="2975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Meaning of “Angel”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Origin of Angels</a:t>
            </a:r>
            <a:endParaRPr lang="en-US" sz="3200" b="1" dirty="0">
              <a:solidFill>
                <a:schemeClr val="bg1">
                  <a:lumMod val="65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The Nature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The Role of Angels</a:t>
            </a:r>
          </a:p>
        </p:txBody>
      </p:sp>
    </p:spTree>
    <p:extLst>
      <p:ext uri="{BB962C8B-B14F-4D97-AF65-F5344CB8AC3E}">
        <p14:creationId xmlns:p14="http://schemas.microsoft.com/office/powerpoint/2010/main" val="24539540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ACEF17-A4E6-4904-B0DA-67BF91C86C93}"/>
              </a:ext>
            </a:extLst>
          </p:cNvPr>
          <p:cNvSpPr txBox="1"/>
          <p:nvPr/>
        </p:nvSpPr>
        <p:spPr>
          <a:xfrm>
            <a:off x="447040" y="486744"/>
            <a:ext cx="824992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Origin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0CCE40-F9A7-4112-BF6C-586660107872}"/>
              </a:ext>
            </a:extLst>
          </p:cNvPr>
          <p:cNvSpPr txBox="1"/>
          <p:nvPr/>
        </p:nvSpPr>
        <p:spPr>
          <a:xfrm>
            <a:off x="314960" y="1779051"/>
            <a:ext cx="8382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Created beings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If not, would be eternal – have the nature of deity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Psa. 148:2, 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Neh. 9:6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Psa. 33:6 – would include angels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John 1:3 – would include angels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Col. 1:16-17 – would include angels</a:t>
            </a:r>
          </a:p>
        </p:txBody>
      </p:sp>
    </p:spTree>
    <p:extLst>
      <p:ext uri="{BB962C8B-B14F-4D97-AF65-F5344CB8AC3E}">
        <p14:creationId xmlns:p14="http://schemas.microsoft.com/office/powerpoint/2010/main" val="13707977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ACEF17-A4E6-4904-B0DA-67BF91C86C93}"/>
              </a:ext>
            </a:extLst>
          </p:cNvPr>
          <p:cNvSpPr txBox="1"/>
          <p:nvPr/>
        </p:nvSpPr>
        <p:spPr>
          <a:xfrm>
            <a:off x="447040" y="486744"/>
            <a:ext cx="824992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Origin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0CCE40-F9A7-4112-BF6C-586660107872}"/>
              </a:ext>
            </a:extLst>
          </p:cNvPr>
          <p:cNvSpPr txBox="1"/>
          <p:nvPr/>
        </p:nvSpPr>
        <p:spPr>
          <a:xfrm>
            <a:off x="314960" y="1779051"/>
            <a:ext cx="838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Created beings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When were they created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All things were created during creation week (Exo. 20:11)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Early – before man (Job 38:4, 7)</a:t>
            </a:r>
          </a:p>
        </p:txBody>
      </p:sp>
    </p:spTree>
    <p:extLst>
      <p:ext uri="{BB962C8B-B14F-4D97-AF65-F5344CB8AC3E}">
        <p14:creationId xmlns:p14="http://schemas.microsoft.com/office/powerpoint/2010/main" val="13516941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1550812" y="2843864"/>
            <a:ext cx="6465428" cy="2975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Meaning of “Angel”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The Origin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Nature of Angels</a:t>
            </a:r>
            <a:endParaRPr lang="en-US" sz="3200" b="1" dirty="0">
              <a:solidFill>
                <a:schemeClr val="bg1">
                  <a:lumMod val="65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The Role of Angels</a:t>
            </a:r>
          </a:p>
        </p:txBody>
      </p:sp>
    </p:spTree>
    <p:extLst>
      <p:ext uri="{BB962C8B-B14F-4D97-AF65-F5344CB8AC3E}">
        <p14:creationId xmlns:p14="http://schemas.microsoft.com/office/powerpoint/2010/main" val="19184666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B6438C-E681-42A2-9915-EF88595B805E}"/>
              </a:ext>
            </a:extLst>
          </p:cNvPr>
          <p:cNvSpPr txBox="1"/>
          <p:nvPr/>
        </p:nvSpPr>
        <p:spPr>
          <a:xfrm>
            <a:off x="436880" y="486744"/>
            <a:ext cx="828040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Nature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8A129-7707-4B95-A73B-E3AFCEBF50E3}"/>
              </a:ext>
            </a:extLst>
          </p:cNvPr>
          <p:cNvSpPr txBox="1"/>
          <p:nvPr/>
        </p:nvSpPr>
        <p:spPr>
          <a:xfrm>
            <a:off x="314960" y="1665834"/>
            <a:ext cx="83820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Not: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Deity or humanity – but spirits (Heb. 1: 7, 14; Psa. 104:3-4)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Physical (Luke 24:39)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Mortal (Luke 20:36)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Engage in physical relationships (Matt. 22:30)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Have gender – i.e. male and female (Matt. 22:30)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Gabriel – male name – (Dan. 8:15; 9:21-22; Lk. 1:11-28)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Michael – male name (Jude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Visible (Num. 22:31)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All knowing (Matt. 24:35; 1 Pet. 1:12)</a:t>
            </a:r>
          </a:p>
        </p:txBody>
      </p:sp>
    </p:spTree>
    <p:extLst>
      <p:ext uri="{BB962C8B-B14F-4D97-AF65-F5344CB8AC3E}">
        <p14:creationId xmlns:p14="http://schemas.microsoft.com/office/powerpoint/2010/main" val="8755624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B6438C-E681-42A2-9915-EF88595B805E}"/>
              </a:ext>
            </a:extLst>
          </p:cNvPr>
          <p:cNvSpPr txBox="1"/>
          <p:nvPr/>
        </p:nvSpPr>
        <p:spPr>
          <a:xfrm>
            <a:off x="436880" y="486744"/>
            <a:ext cx="828040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Nature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8A129-7707-4B95-A73B-E3AFCEBF50E3}"/>
              </a:ext>
            </a:extLst>
          </p:cNvPr>
          <p:cNvSpPr txBox="1"/>
          <p:nvPr/>
        </p:nvSpPr>
        <p:spPr>
          <a:xfrm>
            <a:off x="314960" y="1665834"/>
            <a:ext cx="838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Not: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Are: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Spirits (Heb. 1:14)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Heavenly order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Below deity (Heb. 1:6; 1 Pet. 3:20-22; Eph. 1:20-22)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Above humanity (Heb. 2:7; Psa. 8:4-5)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Powerful (Psa. 103:20; 2 Pet. 2:10-11)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Accountable to heavenly law (2 Pet. 2:4; Jude 6; 1 Cor. 11:10)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Have free will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Plan of salvation does not apply to them (Heb. 2:16 ASV)</a:t>
            </a:r>
          </a:p>
        </p:txBody>
      </p:sp>
    </p:spTree>
    <p:extLst>
      <p:ext uri="{BB962C8B-B14F-4D97-AF65-F5344CB8AC3E}">
        <p14:creationId xmlns:p14="http://schemas.microsoft.com/office/powerpoint/2010/main" val="1212511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B6438C-E681-42A2-9915-EF88595B805E}"/>
              </a:ext>
            </a:extLst>
          </p:cNvPr>
          <p:cNvSpPr txBox="1"/>
          <p:nvPr/>
        </p:nvSpPr>
        <p:spPr>
          <a:xfrm>
            <a:off x="436880" y="486744"/>
            <a:ext cx="828040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Nature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8A129-7707-4B95-A73B-E3AFCEBF50E3}"/>
              </a:ext>
            </a:extLst>
          </p:cNvPr>
          <p:cNvSpPr txBox="1"/>
          <p:nvPr/>
        </p:nvSpPr>
        <p:spPr>
          <a:xfrm>
            <a:off x="314960" y="1665834"/>
            <a:ext cx="8382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Not: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Are: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Miscellaneous Facts: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Sometimes appear (temporarily) in human form to deliver a message (Gen. 19:1-5; Luke 1:26-ff)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Company – not a generation [not born or generated] (Heb. 12:22)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Innumerable (Heb. 12:22; Psa. 68:17; Dan. 7:9-10; Job. 25:3; Matt. 26:53)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Speak (1 Cor.13:1)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Have emotions (John 38:7; Luke 15:10)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Rank among angels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Arch-Angel (Jude 9; Dan. 10:13; 1 Thess. 4:16; Rev. 12:7)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/>
              <a:t>Seraphim (Isa. 6:2) &amp; Cherubim (Ezek. 10:20; Heb. 9:5)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714837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1550812" y="2843864"/>
            <a:ext cx="6465428" cy="2975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The Meaning of “Angel”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The Origin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The Nature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Role of Angels</a:t>
            </a:r>
          </a:p>
        </p:txBody>
      </p:sp>
    </p:spTree>
    <p:extLst>
      <p:ext uri="{BB962C8B-B14F-4D97-AF65-F5344CB8AC3E}">
        <p14:creationId xmlns:p14="http://schemas.microsoft.com/office/powerpoint/2010/main" val="26492654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D5A747-6C3C-4BD5-A78F-B7686CF33BE4}"/>
              </a:ext>
            </a:extLst>
          </p:cNvPr>
          <p:cNvSpPr txBox="1"/>
          <p:nvPr/>
        </p:nvSpPr>
        <p:spPr>
          <a:xfrm>
            <a:off x="416560" y="507064"/>
            <a:ext cx="830072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Role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143B06-73FF-4337-8F0A-22F5491F857D}"/>
              </a:ext>
            </a:extLst>
          </p:cNvPr>
          <p:cNvSpPr txBox="1"/>
          <p:nvPr/>
        </p:nvSpPr>
        <p:spPr>
          <a:xfrm>
            <a:off x="314960" y="1665834"/>
            <a:ext cx="8382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Worship and serve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Psa. 148:1-2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Heb. 1:6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Luke 2:13-14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Rev. 5:11-12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Rev. 7:11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Rev. 22:8-9</a:t>
            </a:r>
          </a:p>
        </p:txBody>
      </p:sp>
    </p:spTree>
    <p:extLst>
      <p:ext uri="{BB962C8B-B14F-4D97-AF65-F5344CB8AC3E}">
        <p14:creationId xmlns:p14="http://schemas.microsoft.com/office/powerpoint/2010/main" val="39837423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D5A747-6C3C-4BD5-A78F-B7686CF33BE4}"/>
              </a:ext>
            </a:extLst>
          </p:cNvPr>
          <p:cNvSpPr txBox="1"/>
          <p:nvPr/>
        </p:nvSpPr>
        <p:spPr>
          <a:xfrm>
            <a:off x="416560" y="507064"/>
            <a:ext cx="830072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Role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143B06-73FF-4337-8F0A-22F5491F857D}"/>
              </a:ext>
            </a:extLst>
          </p:cNvPr>
          <p:cNvSpPr txBox="1"/>
          <p:nvPr/>
        </p:nvSpPr>
        <p:spPr>
          <a:xfrm>
            <a:off x="314960" y="1665834"/>
            <a:ext cx="838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Worship and serve God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Messengers to deliver messages, promises or instructions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In the OT: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Hagar (Gen. 16:7-12; 21:17-18)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Abraham (Gen. 22:11)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Jacob (Gen. 31:11; 28:10-15; 32:1-3, 24-32; Hosea 12:2-ff)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Moses (Exo. 3:2)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Balaam (Num. 22:22-28)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Israelites (Judges 2:1-5)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Gideon (Judges 6:11, 12, 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Manoah &amp; wife (Judges 13:3, 6, 9, 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Elijah (2 Kings 1:3, 15)</a:t>
            </a:r>
          </a:p>
        </p:txBody>
      </p:sp>
    </p:spTree>
    <p:extLst>
      <p:ext uri="{BB962C8B-B14F-4D97-AF65-F5344CB8AC3E}">
        <p14:creationId xmlns:p14="http://schemas.microsoft.com/office/powerpoint/2010/main" val="344990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D5A747-6C3C-4BD5-A78F-B7686CF33BE4}"/>
              </a:ext>
            </a:extLst>
          </p:cNvPr>
          <p:cNvSpPr txBox="1"/>
          <p:nvPr/>
        </p:nvSpPr>
        <p:spPr>
          <a:xfrm>
            <a:off x="416560" y="507064"/>
            <a:ext cx="830072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Role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143B06-73FF-4337-8F0A-22F5491F857D}"/>
              </a:ext>
            </a:extLst>
          </p:cNvPr>
          <p:cNvSpPr txBox="1"/>
          <p:nvPr/>
        </p:nvSpPr>
        <p:spPr>
          <a:xfrm>
            <a:off x="314960" y="1665834"/>
            <a:ext cx="838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Worship and serve God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Messengers to deliver message, promise or instructions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In the OT: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In the NT: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 err="1"/>
              <a:t>Zecharias</a:t>
            </a:r>
            <a:r>
              <a:rPr lang="en-US" sz="2200" dirty="0"/>
              <a:t> (Luke 1:11-ff)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Mary (Luke 1:26-28)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Joseph (Matt. 1:20-24; 2:13, 19, 38)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Shepherds (Luke 2:8-15)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Those that came to the tomb (Matt. 28:1-8; Mark 16:1-8; Luke 24:1-10; John 20:1-18)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Philip (Acts 8:26)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Cornelius (Acts 10:3-7)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Paul (Acts 27:23-24)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John (Rev. 1:1)</a:t>
            </a:r>
          </a:p>
        </p:txBody>
      </p:sp>
    </p:spTree>
    <p:extLst>
      <p:ext uri="{BB962C8B-B14F-4D97-AF65-F5344CB8AC3E}">
        <p14:creationId xmlns:p14="http://schemas.microsoft.com/office/powerpoint/2010/main" val="37590506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D5A747-6C3C-4BD5-A78F-B7686CF33BE4}"/>
              </a:ext>
            </a:extLst>
          </p:cNvPr>
          <p:cNvSpPr txBox="1"/>
          <p:nvPr/>
        </p:nvSpPr>
        <p:spPr>
          <a:xfrm>
            <a:off x="416560" y="507064"/>
            <a:ext cx="830072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Role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143B06-73FF-4337-8F0A-22F5491F857D}"/>
              </a:ext>
            </a:extLst>
          </p:cNvPr>
          <p:cNvSpPr txBox="1"/>
          <p:nvPr/>
        </p:nvSpPr>
        <p:spPr>
          <a:xfrm>
            <a:off x="314960" y="1665834"/>
            <a:ext cx="8382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Worship and serve God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Messengers to deliver message, promise or instructions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In the OT: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In the NT:</a:t>
            </a:r>
            <a:endParaRPr lang="en-US" sz="2200" dirty="0"/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Did not preach the gospel or save individuals</a:t>
            </a:r>
          </a:p>
        </p:txBody>
      </p:sp>
    </p:spTree>
    <p:extLst>
      <p:ext uri="{BB962C8B-B14F-4D97-AF65-F5344CB8AC3E}">
        <p14:creationId xmlns:p14="http://schemas.microsoft.com/office/powerpoint/2010/main" val="21833354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D5A747-6C3C-4BD5-A78F-B7686CF33BE4}"/>
              </a:ext>
            </a:extLst>
          </p:cNvPr>
          <p:cNvSpPr txBox="1"/>
          <p:nvPr/>
        </p:nvSpPr>
        <p:spPr>
          <a:xfrm>
            <a:off x="416560" y="507064"/>
            <a:ext cx="830072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Role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143B06-73FF-4337-8F0A-22F5491F857D}"/>
              </a:ext>
            </a:extLst>
          </p:cNvPr>
          <p:cNvSpPr txBox="1"/>
          <p:nvPr/>
        </p:nvSpPr>
        <p:spPr>
          <a:xfrm>
            <a:off x="314960" y="1665834"/>
            <a:ext cx="8382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Worship and serve God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Messengers to deliver message, promise or instructions</a:t>
            </a:r>
            <a:endParaRPr lang="en-US" sz="2200" b="1" i="1" dirty="0"/>
          </a:p>
          <a:p>
            <a:pPr marL="342900" indent="-342900">
              <a:buFont typeface="+mj-lt"/>
              <a:buAutoNum type="alphaUcPeriod"/>
            </a:pPr>
            <a:endParaRPr lang="en-US" sz="800" b="1" i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Involved in the giving the OT law (Acts 7:53; Gal. 3:19; Heb. 1:1-2)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Agents of judgment (Psa. 35:5-6; Heb. 1:7)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Killed 185,000 Assyrians (2 Kings 19:35; Isa. 37:36)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Killed 70,000 Israelites (2 Sam. 24:15-17; 1 Chron. 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Killed firstborn of Egypt (Exo. 12:23; Heb. 11:28; Psa. 78:49-51)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Killed Herod (Acts 12:23)</a:t>
            </a:r>
          </a:p>
        </p:txBody>
      </p:sp>
    </p:spTree>
    <p:extLst>
      <p:ext uri="{BB962C8B-B14F-4D97-AF65-F5344CB8AC3E}">
        <p14:creationId xmlns:p14="http://schemas.microsoft.com/office/powerpoint/2010/main" val="12866010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D5A747-6C3C-4BD5-A78F-B7686CF33BE4}"/>
              </a:ext>
            </a:extLst>
          </p:cNvPr>
          <p:cNvSpPr txBox="1"/>
          <p:nvPr/>
        </p:nvSpPr>
        <p:spPr>
          <a:xfrm>
            <a:off x="416560" y="507064"/>
            <a:ext cx="830072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Role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143B06-73FF-4337-8F0A-22F5491F857D}"/>
              </a:ext>
            </a:extLst>
          </p:cNvPr>
          <p:cNvSpPr txBox="1"/>
          <p:nvPr/>
        </p:nvSpPr>
        <p:spPr>
          <a:xfrm>
            <a:off x="314960" y="1552617"/>
            <a:ext cx="8382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Worship and serve God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Messengers to deliver message, promise or instructions</a:t>
            </a:r>
            <a:endParaRPr lang="en-US" sz="2200" b="1" i="1" dirty="0"/>
          </a:p>
          <a:p>
            <a:pPr marL="342900" indent="-342900">
              <a:buFont typeface="+mj-lt"/>
              <a:buAutoNum type="alphaUcPeriod"/>
            </a:pPr>
            <a:endParaRPr lang="en-US" sz="800" b="1" i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Involved in the giving the OT law (Acts 7:53; Gal. 3:19; Heb. 1:1-2)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Agents of judgment (Psa. 35:5-6; Heb. 1:7)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Agents of deliverance / strength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Lot (Gen. 19:1, 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Shadrach, Meshach, and Abed-Nego (Dan. 3:28)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Daniel (Dan. 6:22)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David (Psa. 34:7, 91:11)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Apostles (Acts 5:17-25; 12:3-19; 16:22-29)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Elijah (1 Kings 19:5)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Jesus (Matt. 4:11; Mk. 1:13; Luke 22:43)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Conveyed Lazarus to hadean realm (Lk. 16:22)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Gather evil people out of kingdom (Matt. 13:41)</a:t>
            </a:r>
          </a:p>
        </p:txBody>
      </p:sp>
    </p:spTree>
    <p:extLst>
      <p:ext uri="{BB962C8B-B14F-4D97-AF65-F5344CB8AC3E}">
        <p14:creationId xmlns:p14="http://schemas.microsoft.com/office/powerpoint/2010/main" val="33432430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D5A747-6C3C-4BD5-A78F-B7686CF33BE4}"/>
              </a:ext>
            </a:extLst>
          </p:cNvPr>
          <p:cNvSpPr txBox="1"/>
          <p:nvPr/>
        </p:nvSpPr>
        <p:spPr>
          <a:xfrm>
            <a:off x="416560" y="507064"/>
            <a:ext cx="830072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Role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143B06-73FF-4337-8F0A-22F5491F857D}"/>
              </a:ext>
            </a:extLst>
          </p:cNvPr>
          <p:cNvSpPr txBox="1"/>
          <p:nvPr/>
        </p:nvSpPr>
        <p:spPr>
          <a:xfrm>
            <a:off x="314960" y="1552617"/>
            <a:ext cx="83820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Worship and serve God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Messengers to deliver message, promise or instructions</a:t>
            </a:r>
            <a:endParaRPr lang="en-US" sz="2200" b="1" i="1" dirty="0"/>
          </a:p>
          <a:p>
            <a:pPr marL="342900" indent="-342900">
              <a:buFont typeface="+mj-lt"/>
              <a:buAutoNum type="alphaUcPeriod"/>
            </a:pPr>
            <a:endParaRPr lang="en-US" sz="800" b="1" i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Involved in the giving the OT law (Acts 7:53; Gal. 3:19; Heb. 1:1-2)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Agents of judgment (Psa. 35:5-6; Heb. 1:7)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Agents of deliverance / strength</a:t>
            </a:r>
            <a:endParaRPr lang="en-US" sz="2200" dirty="0"/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Guided Israel (Exo. 14:19; 33:2; Judges 2:1)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Ministering spirits (Heb. 1:14)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Not “to” but “for”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u="sng" dirty="0"/>
              <a:t>Wha</a:t>
            </a:r>
            <a:r>
              <a:rPr lang="en-US" sz="2200" i="1" dirty="0"/>
              <a:t>t they do and </a:t>
            </a:r>
            <a:r>
              <a:rPr lang="en-US" sz="2200" i="1" u="sng" dirty="0"/>
              <a:t>how</a:t>
            </a:r>
            <a:r>
              <a:rPr lang="en-US" sz="2200" i="1" dirty="0"/>
              <a:t> we are not told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i="1" dirty="0"/>
              <a:t>They are interested in the activity of Christians (1 Cor. 11:10; 1 Tim. 5:21; Luke 15:10)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758753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D5A747-6C3C-4BD5-A78F-B7686CF33BE4}"/>
              </a:ext>
            </a:extLst>
          </p:cNvPr>
          <p:cNvSpPr txBox="1"/>
          <p:nvPr/>
        </p:nvSpPr>
        <p:spPr>
          <a:xfrm>
            <a:off x="416560" y="507064"/>
            <a:ext cx="830072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 startAt="4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Role of Angels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143B06-73FF-4337-8F0A-22F5491F857D}"/>
              </a:ext>
            </a:extLst>
          </p:cNvPr>
          <p:cNvSpPr txBox="1"/>
          <p:nvPr/>
        </p:nvSpPr>
        <p:spPr>
          <a:xfrm>
            <a:off x="314960" y="1552617"/>
            <a:ext cx="8382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Worship and serve God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Messengers to deliver message, promise or instructions</a:t>
            </a:r>
            <a:endParaRPr lang="en-US" sz="2200" b="1" i="1" dirty="0"/>
          </a:p>
          <a:p>
            <a:pPr marL="342900" indent="-342900">
              <a:buFont typeface="+mj-lt"/>
              <a:buAutoNum type="alphaUcPeriod"/>
            </a:pPr>
            <a:endParaRPr lang="en-US" sz="800" b="1" i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Involved in the giving the OT law (Acts 7:53; Gal. 3:19; Heb. 1:1-2)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Agents of judgment (Psa. 35:5-6; Heb. 1:7)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Agents of deliverance / strength</a:t>
            </a:r>
            <a:endParaRPr lang="en-US" sz="2200" dirty="0"/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Guided Israel (Exo. 14:19; 33:2; Judges 2:1)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Ministering spirits (Heb. 1:14)</a:t>
            </a:r>
          </a:p>
          <a:p>
            <a:pPr marL="342900" indent="-342900">
              <a:buFont typeface="+mj-lt"/>
              <a:buAutoNum type="alphaUcPeriod"/>
            </a:pPr>
            <a:endParaRPr lang="en-US" sz="800" b="1" dirty="0"/>
          </a:p>
          <a:p>
            <a:pPr marL="342900" indent="-342900">
              <a:buFont typeface="+mj-lt"/>
              <a:buAutoNum type="alphaUcPeriod"/>
            </a:pPr>
            <a:r>
              <a:rPr lang="en-US" sz="2200" b="1" dirty="0"/>
              <a:t>Accompany Christ at 2</a:t>
            </a:r>
            <a:r>
              <a:rPr lang="en-US" sz="2200" b="1" baseline="30000" dirty="0"/>
              <a:t>nd</a:t>
            </a:r>
            <a:r>
              <a:rPr lang="en-US" sz="2200" b="1" dirty="0"/>
              <a:t> coming (Matt. 25:31; 2 Thess. 1:7-9; Matt. 13:36-43; 1 Thess. 4:16)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519980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54615"/>
            <a:ext cx="6387811" cy="2251551"/>
            <a:chOff x="1337456" y="254615"/>
            <a:chExt cx="6387811" cy="22515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5461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volini" panose="03000502040302020204" pitchFamily="66" charset="0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1550812" y="2843864"/>
            <a:ext cx="6465428" cy="2975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The Meaning of “Angel”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Origin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Nature of Angels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 The Role of Angels</a:t>
            </a:r>
          </a:p>
        </p:txBody>
      </p:sp>
    </p:spTree>
    <p:extLst>
      <p:ext uri="{BB962C8B-B14F-4D97-AF65-F5344CB8AC3E}">
        <p14:creationId xmlns:p14="http://schemas.microsoft.com/office/powerpoint/2010/main" val="21734387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0D4E77-1DA9-47BD-A8A7-533894CB375B}"/>
              </a:ext>
            </a:extLst>
          </p:cNvPr>
          <p:cNvGrpSpPr/>
          <p:nvPr/>
        </p:nvGrpSpPr>
        <p:grpSpPr>
          <a:xfrm>
            <a:off x="1337456" y="264775"/>
            <a:ext cx="6387811" cy="2241391"/>
            <a:chOff x="1337456" y="264775"/>
            <a:chExt cx="6387811" cy="224139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B23E4-486C-413D-971A-C7F434CE1D60}"/>
                </a:ext>
              </a:extLst>
            </p:cNvPr>
            <p:cNvSpPr/>
            <p:nvPr/>
          </p:nvSpPr>
          <p:spPr>
            <a:xfrm>
              <a:off x="1418732" y="2901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800" b="1" i="0" u="none" strike="noStrike" kern="1200" cap="none" spc="0" normalizeH="0" baseline="0" noProof="0" dirty="0">
                  <a:ln w="10160">
                    <a:solidFill>
                      <a:srgbClr val="5B9BD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volini" panose="03000502040302020204" pitchFamily="66" charset="0"/>
                  <a:ea typeface="+mn-ea"/>
                  <a:cs typeface="Cavolini" panose="03000502040302020204" pitchFamily="66" charset="0"/>
                </a:rPr>
                <a:t>Angels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1CD9F-AED6-42BE-9546-7BE4DD0C2FB3}"/>
                </a:ext>
              </a:extLst>
            </p:cNvPr>
            <p:cNvSpPr/>
            <p:nvPr/>
          </p:nvSpPr>
          <p:spPr>
            <a:xfrm>
              <a:off x="1337456" y="264775"/>
              <a:ext cx="630653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800" b="1" i="0" u="none" strike="noStrike" kern="1200" cap="none" spc="0" normalizeH="0" baseline="0" noProof="0" dirty="0">
                  <a:ln w="10160">
                    <a:solidFill>
                      <a:srgbClr val="5B9BD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volini" panose="03000502040302020204" pitchFamily="66" charset="0"/>
                  <a:ea typeface="+mn-ea"/>
                  <a:cs typeface="Cavolini" panose="03000502040302020204" pitchFamily="66" charset="0"/>
                </a:rPr>
                <a:t>Angels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645415-9C96-4EA5-A5EC-C32A9ED96238}"/>
              </a:ext>
            </a:extLst>
          </p:cNvPr>
          <p:cNvSpPr txBox="1"/>
          <p:nvPr/>
        </p:nvSpPr>
        <p:spPr>
          <a:xfrm>
            <a:off x="695959" y="2731168"/>
            <a:ext cx="77520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Does Man Have Communication with Angels?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volini" panose="03000502040302020204" pitchFamily="66" charset="0"/>
              <a:ea typeface="+mn-ea"/>
              <a:cs typeface="Cavolini" panose="03000502040302020204" pitchFamily="66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 Do Angels Have Wings?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volini" panose="03000502040302020204" pitchFamily="66" charset="0"/>
              <a:ea typeface="+mn-ea"/>
              <a:cs typeface="Cavolini" panose="03000502040302020204" pitchFamily="66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 Do We Have Guardian Angels?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volini" panose="03000502040302020204" pitchFamily="66" charset="0"/>
              <a:ea typeface="+mn-ea"/>
              <a:cs typeface="Cavolini" panose="03000502040302020204" pitchFamily="66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 Are All Angels Good?</a:t>
            </a: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volini" panose="03000502040302020204" pitchFamily="66" charset="0"/>
              <a:ea typeface="+mn-ea"/>
              <a:cs typeface="Cavolini" panose="03000502040302020204" pitchFamily="66" charset="0"/>
            </a:endParaRPr>
          </a:p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 What is Destiny of Angels?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C13BC79-F6C5-46E7-B142-13B9385F6045}"/>
              </a:ext>
            </a:extLst>
          </p:cNvPr>
          <p:cNvSpPr/>
          <p:nvPr/>
        </p:nvSpPr>
        <p:spPr>
          <a:xfrm rot="20761947">
            <a:off x="-157893" y="263073"/>
            <a:ext cx="2641989" cy="558442"/>
          </a:xfrm>
          <a:prstGeom prst="roundRect">
            <a:avLst>
              <a:gd name="adj" fmla="val 41600"/>
            </a:avLst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 2 - PM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FD49D-EE7D-491F-AAB7-99100E85CB73}"/>
              </a:ext>
            </a:extLst>
          </p:cNvPr>
          <p:cNvSpPr txBox="1"/>
          <p:nvPr/>
        </p:nvSpPr>
        <p:spPr>
          <a:xfrm>
            <a:off x="1520332" y="416178"/>
            <a:ext cx="54709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Questions About</a:t>
            </a:r>
          </a:p>
        </p:txBody>
      </p:sp>
    </p:spTree>
    <p:extLst>
      <p:ext uri="{BB962C8B-B14F-4D97-AF65-F5344CB8AC3E}">
        <p14:creationId xmlns:p14="http://schemas.microsoft.com/office/powerpoint/2010/main" val="15382202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1681</TotalTime>
  <Words>1488</Words>
  <Application>Microsoft Office PowerPoint</Application>
  <PresentationFormat>On-screen Show (4:3)</PresentationFormat>
  <Paragraphs>251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Calibri Light</vt:lpstr>
      <vt:lpstr>Arial</vt:lpstr>
      <vt:lpstr>Cavolini</vt:lpstr>
      <vt:lpstr>Calibri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33</cp:revision>
  <cp:lastPrinted>2021-04-04T04:46:41Z</cp:lastPrinted>
  <dcterms:created xsi:type="dcterms:W3CDTF">2021-04-03T02:16:40Z</dcterms:created>
  <dcterms:modified xsi:type="dcterms:W3CDTF">2021-04-04T12:39:45Z</dcterms:modified>
</cp:coreProperties>
</file>