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sldIdLst>
    <p:sldId id="258" r:id="rId3"/>
    <p:sldId id="259" r:id="rId4"/>
    <p:sldId id="256" r:id="rId5"/>
    <p:sldId id="260" r:id="rId6"/>
    <p:sldId id="653" r:id="rId7"/>
    <p:sldId id="257" r:id="rId8"/>
    <p:sldId id="663" r:id="rId9"/>
    <p:sldId id="664" r:id="rId10"/>
    <p:sldId id="654" r:id="rId11"/>
    <p:sldId id="659" r:id="rId12"/>
    <p:sldId id="665" r:id="rId13"/>
    <p:sldId id="666" r:id="rId14"/>
    <p:sldId id="655" r:id="rId15"/>
    <p:sldId id="660" r:id="rId16"/>
    <p:sldId id="667" r:id="rId17"/>
    <p:sldId id="668" r:id="rId18"/>
    <p:sldId id="669" r:id="rId19"/>
    <p:sldId id="670" r:id="rId20"/>
    <p:sldId id="671" r:id="rId21"/>
    <p:sldId id="672" r:id="rId22"/>
    <p:sldId id="673" r:id="rId23"/>
    <p:sldId id="674" r:id="rId24"/>
    <p:sldId id="656" r:id="rId25"/>
    <p:sldId id="661" r:id="rId26"/>
    <p:sldId id="657" r:id="rId27"/>
    <p:sldId id="662" r:id="rId28"/>
    <p:sldId id="658" r:id="rId29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Cavolini" panose="03000502040302020204" pitchFamily="66" charset="0"/>
      <p:regular r:id="rId36"/>
      <p:bold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42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98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58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3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72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63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00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2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15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92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5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00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38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41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6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38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39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25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29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91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31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Beautiful watercolor background Free Vec... | Free Vector #Freepik #freevector #background">
            <a:extLst>
              <a:ext uri="{FF2B5EF4-FFF2-40B4-BE49-F238E27FC236}">
                <a16:creationId xmlns:a16="http://schemas.microsoft.com/office/drawing/2014/main" id="{C6C33C16-4060-41B4-AB60-FDDC1F3475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66303CC-B0B5-499C-AC52-CF2A22C12E5C}"/>
              </a:ext>
            </a:extLst>
          </p:cNvPr>
          <p:cNvSpPr/>
          <p:nvPr userDrawn="1"/>
        </p:nvSpPr>
        <p:spPr>
          <a:xfrm>
            <a:off x="462168" y="365126"/>
            <a:ext cx="8219661" cy="6127748"/>
          </a:xfrm>
          <a:custGeom>
            <a:avLst/>
            <a:gdLst>
              <a:gd name="connsiteX0" fmla="*/ 0 w 8219661"/>
              <a:gd name="connsiteY0" fmla="*/ 0 h 6127748"/>
              <a:gd name="connsiteX1" fmla="*/ 8219661 w 8219661"/>
              <a:gd name="connsiteY1" fmla="*/ 0 h 6127748"/>
              <a:gd name="connsiteX2" fmla="*/ 8219661 w 8219661"/>
              <a:gd name="connsiteY2" fmla="*/ 6127748 h 6127748"/>
              <a:gd name="connsiteX3" fmla="*/ 0 w 8219661"/>
              <a:gd name="connsiteY3" fmla="*/ 6127748 h 6127748"/>
              <a:gd name="connsiteX4" fmla="*/ 0 w 8219661"/>
              <a:gd name="connsiteY4" fmla="*/ 0 h 612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9661" h="6127748" extrusionOk="0">
                <a:moveTo>
                  <a:pt x="0" y="0"/>
                </a:moveTo>
                <a:cubicBezTo>
                  <a:pt x="1897918" y="-51414"/>
                  <a:pt x="5302247" y="89792"/>
                  <a:pt x="8219661" y="0"/>
                </a:cubicBezTo>
                <a:cubicBezTo>
                  <a:pt x="8255712" y="1054727"/>
                  <a:pt x="8117001" y="3073165"/>
                  <a:pt x="8219661" y="6127748"/>
                </a:cubicBezTo>
                <a:cubicBezTo>
                  <a:pt x="4905510" y="5962833"/>
                  <a:pt x="1845176" y="6256904"/>
                  <a:pt x="0" y="6127748"/>
                </a:cubicBezTo>
                <a:cubicBezTo>
                  <a:pt x="21479" y="4672319"/>
                  <a:pt x="-2471" y="1016683"/>
                  <a:pt x="0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57252855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Beautiful watercolor background Free Vec... | Free Vector #Freepik #freevector #background">
            <a:extLst>
              <a:ext uri="{FF2B5EF4-FFF2-40B4-BE49-F238E27FC236}">
                <a16:creationId xmlns:a16="http://schemas.microsoft.com/office/drawing/2014/main" id="{C6C33C16-4060-41B4-AB60-FDDC1F3475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D7C632-C923-4B61-8904-8FF7DBEF909B}"/>
              </a:ext>
            </a:extLst>
          </p:cNvPr>
          <p:cNvSpPr/>
          <p:nvPr userDrawn="1"/>
        </p:nvSpPr>
        <p:spPr>
          <a:xfrm>
            <a:off x="462168" y="365126"/>
            <a:ext cx="8219661" cy="1105865"/>
          </a:xfrm>
          <a:custGeom>
            <a:avLst/>
            <a:gdLst>
              <a:gd name="connsiteX0" fmla="*/ 0 w 8219661"/>
              <a:gd name="connsiteY0" fmla="*/ 0 h 1105865"/>
              <a:gd name="connsiteX1" fmla="*/ 8219661 w 8219661"/>
              <a:gd name="connsiteY1" fmla="*/ 0 h 1105865"/>
              <a:gd name="connsiteX2" fmla="*/ 8219661 w 8219661"/>
              <a:gd name="connsiteY2" fmla="*/ 1105865 h 1105865"/>
              <a:gd name="connsiteX3" fmla="*/ 0 w 8219661"/>
              <a:gd name="connsiteY3" fmla="*/ 1105865 h 1105865"/>
              <a:gd name="connsiteX4" fmla="*/ 0 w 8219661"/>
              <a:gd name="connsiteY4" fmla="*/ 0 h 110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9661" h="1105865" fill="none" extrusionOk="0">
                <a:moveTo>
                  <a:pt x="0" y="0"/>
                </a:moveTo>
                <a:cubicBezTo>
                  <a:pt x="1823301" y="87411"/>
                  <a:pt x="5553969" y="-159221"/>
                  <a:pt x="8219661" y="0"/>
                </a:cubicBezTo>
                <a:cubicBezTo>
                  <a:pt x="8124214" y="440432"/>
                  <a:pt x="8166095" y="729591"/>
                  <a:pt x="8219661" y="1105865"/>
                </a:cubicBezTo>
                <a:cubicBezTo>
                  <a:pt x="4367887" y="977639"/>
                  <a:pt x="2695180" y="988914"/>
                  <a:pt x="0" y="1105865"/>
                </a:cubicBezTo>
                <a:cubicBezTo>
                  <a:pt x="-52348" y="774160"/>
                  <a:pt x="45718" y="382514"/>
                  <a:pt x="0" y="0"/>
                </a:cubicBezTo>
                <a:close/>
              </a:path>
              <a:path w="8219661" h="1105865" stroke="0" extrusionOk="0">
                <a:moveTo>
                  <a:pt x="0" y="0"/>
                </a:moveTo>
                <a:cubicBezTo>
                  <a:pt x="1897918" y="-51414"/>
                  <a:pt x="5302247" y="89792"/>
                  <a:pt x="8219661" y="0"/>
                </a:cubicBezTo>
                <a:cubicBezTo>
                  <a:pt x="8244870" y="462534"/>
                  <a:pt x="8279292" y="768935"/>
                  <a:pt x="8219661" y="1105865"/>
                </a:cubicBezTo>
                <a:cubicBezTo>
                  <a:pt x="4905510" y="940950"/>
                  <a:pt x="1845176" y="1235021"/>
                  <a:pt x="0" y="1105865"/>
                </a:cubicBezTo>
                <a:cubicBezTo>
                  <a:pt x="-89313" y="970367"/>
                  <a:pt x="-15067" y="30583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57252855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9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1878377-CA62-46AD-BE58-F9420133539A}"/>
              </a:ext>
            </a:extLst>
          </p:cNvPr>
          <p:cNvSpPr txBox="1"/>
          <p:nvPr/>
        </p:nvSpPr>
        <p:spPr>
          <a:xfrm>
            <a:off x="695959" y="2689841"/>
            <a:ext cx="77520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Why do you believe in the existence of angels?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Especially when neither seen or heard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Not any first-hand or empirical evidence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Answer: Because what is revealed in Scriptures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Only way we know anything about angels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So, this is how I will answer any questions about angels</a:t>
            </a:r>
          </a:p>
        </p:txBody>
      </p:sp>
    </p:spTree>
    <p:extLst>
      <p:ext uri="{BB962C8B-B14F-4D97-AF65-F5344CB8AC3E}">
        <p14:creationId xmlns:p14="http://schemas.microsoft.com/office/powerpoint/2010/main" val="1611324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1878377-CA62-46AD-BE58-F9420133539A}"/>
              </a:ext>
            </a:extLst>
          </p:cNvPr>
          <p:cNvSpPr txBox="1"/>
          <p:nvPr/>
        </p:nvSpPr>
        <p:spPr>
          <a:xfrm>
            <a:off x="695959" y="2689841"/>
            <a:ext cx="77520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Nearly 300 reference to angels in Bible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These references reveal a lot about Angels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Yet – have many questions still unanswered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2221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1550812" y="2843864"/>
            <a:ext cx="6465428" cy="2975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Meaning of “Angel”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Origin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Nature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Role of Angels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13BC79-F6C5-46E7-B142-13B9385F6045}"/>
              </a:ext>
            </a:extLst>
          </p:cNvPr>
          <p:cNvSpPr/>
          <p:nvPr/>
        </p:nvSpPr>
        <p:spPr>
          <a:xfrm rot="20761947">
            <a:off x="-157893" y="263073"/>
            <a:ext cx="2641989" cy="558442"/>
          </a:xfrm>
          <a:prstGeom prst="roundRect">
            <a:avLst>
              <a:gd name="adj" fmla="val 41600"/>
            </a:avLst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Lesson 1 - AM</a:t>
            </a:r>
          </a:p>
        </p:txBody>
      </p:sp>
    </p:spTree>
    <p:extLst>
      <p:ext uri="{BB962C8B-B14F-4D97-AF65-F5344CB8AC3E}">
        <p14:creationId xmlns:p14="http://schemas.microsoft.com/office/powerpoint/2010/main" val="1075830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We Have Guardian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13BC79-F6C5-46E7-B142-13B9385F6045}"/>
              </a:ext>
            </a:extLst>
          </p:cNvPr>
          <p:cNvSpPr/>
          <p:nvPr/>
        </p:nvSpPr>
        <p:spPr>
          <a:xfrm rot="20761947">
            <a:off x="-157893" y="263073"/>
            <a:ext cx="2641989" cy="558442"/>
          </a:xfrm>
          <a:prstGeom prst="roundRect">
            <a:avLst>
              <a:gd name="adj" fmla="val 41600"/>
            </a:avLst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Lesson 2 - PM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20332" y="416178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Cavolini" panose="03000502040302020204" pitchFamily="66" charset="0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145327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  <a:endParaRPr lang="en-US" sz="32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Do We Have Guardian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00009" y="264775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Cavolini" panose="03000502040302020204" pitchFamily="66" charset="0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1586902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0352FB-01F2-4DB3-9F41-69F427C16E77}"/>
              </a:ext>
            </a:extLst>
          </p:cNvPr>
          <p:cNvSpPr txBox="1"/>
          <p:nvPr/>
        </p:nvSpPr>
        <p:spPr>
          <a:xfrm>
            <a:off x="381000" y="2014182"/>
            <a:ext cx="838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How God Communicates with Man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God speaks through his Son (Heb. 1:1-2)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God revealed his will through the word (Eph. 3:3-5)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Angels desired – but didn’t know all the will of God 1 Pet. 1:11-12)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Conclude: no communication or revelation for angels to give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If did – what would it be – same was we have?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If did – what would it be – different from what we have?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If did – would it be in addition to what we have?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EEE10-6F6F-41B4-9E59-2F594EAA3EAE}"/>
              </a:ext>
            </a:extLst>
          </p:cNvPr>
          <p:cNvSpPr txBox="1"/>
          <p:nvPr/>
        </p:nvSpPr>
        <p:spPr>
          <a:xfrm>
            <a:off x="695960" y="371145"/>
            <a:ext cx="7752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</p:txBody>
      </p:sp>
    </p:spTree>
    <p:extLst>
      <p:ext uri="{BB962C8B-B14F-4D97-AF65-F5344CB8AC3E}">
        <p14:creationId xmlns:p14="http://schemas.microsoft.com/office/powerpoint/2010/main" val="1049337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0352FB-01F2-4DB3-9F41-69F427C16E77}"/>
              </a:ext>
            </a:extLst>
          </p:cNvPr>
          <p:cNvSpPr txBox="1"/>
          <p:nvPr/>
        </p:nvSpPr>
        <p:spPr>
          <a:xfrm>
            <a:off x="381000" y="2014182"/>
            <a:ext cx="838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How God Communicates with Man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No Evidence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That angels communicate the gospel (i.e. Acts 8 &amp;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That angels appear to man today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That angels speak directly to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That angels do anything directly TO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Does not mean that never did (i.e. Acts 27:23-24)</a:t>
            </a: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EEE10-6F6F-41B4-9E59-2F594EAA3EAE}"/>
              </a:ext>
            </a:extLst>
          </p:cNvPr>
          <p:cNvSpPr txBox="1"/>
          <p:nvPr/>
        </p:nvSpPr>
        <p:spPr>
          <a:xfrm>
            <a:off x="695960" y="371145"/>
            <a:ext cx="7752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</p:txBody>
      </p:sp>
    </p:spTree>
    <p:extLst>
      <p:ext uri="{BB962C8B-B14F-4D97-AF65-F5344CB8AC3E}">
        <p14:creationId xmlns:p14="http://schemas.microsoft.com/office/powerpoint/2010/main" val="3925235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0352FB-01F2-4DB3-9F41-69F427C16E77}"/>
              </a:ext>
            </a:extLst>
          </p:cNvPr>
          <p:cNvSpPr txBox="1"/>
          <p:nvPr/>
        </p:nvSpPr>
        <p:spPr>
          <a:xfrm>
            <a:off x="381000" y="2014182"/>
            <a:ext cx="8382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How God Communicates with Man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No Evidence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Angels Can’t Change the Revelation</a:t>
            </a:r>
            <a:r>
              <a:rPr lang="en-US" sz="2400" dirty="0"/>
              <a:t> </a:t>
            </a:r>
            <a:r>
              <a:rPr lang="en-US" sz="2400" b="1" dirty="0"/>
              <a:t>(Gal. 1:8-9)</a:t>
            </a:r>
            <a:endParaRPr lang="en-US" sz="2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EEE10-6F6F-41B4-9E59-2F594EAA3EAE}"/>
              </a:ext>
            </a:extLst>
          </p:cNvPr>
          <p:cNvSpPr txBox="1"/>
          <p:nvPr/>
        </p:nvSpPr>
        <p:spPr>
          <a:xfrm>
            <a:off x="695960" y="371145"/>
            <a:ext cx="7752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</p:txBody>
      </p:sp>
    </p:spTree>
    <p:extLst>
      <p:ext uri="{BB962C8B-B14F-4D97-AF65-F5344CB8AC3E}">
        <p14:creationId xmlns:p14="http://schemas.microsoft.com/office/powerpoint/2010/main" val="1234079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  <a:endParaRPr lang="en-US" sz="32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Do We Have Guardian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00009" y="264775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Cavolini" panose="03000502040302020204" pitchFamily="66" charset="0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460475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FCCE54-4920-4F03-B6B5-F7A187E20704}"/>
              </a:ext>
            </a:extLst>
          </p:cNvPr>
          <p:cNvSpPr txBox="1"/>
          <p:nvPr/>
        </p:nvSpPr>
        <p:spPr>
          <a:xfrm>
            <a:off x="721360" y="423396"/>
            <a:ext cx="7752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541DD7-F548-40A0-B4C2-2F71ED0A1FDA}"/>
              </a:ext>
            </a:extLst>
          </p:cNvPr>
          <p:cNvSpPr txBox="1"/>
          <p:nvPr/>
        </p:nvSpPr>
        <p:spPr>
          <a:xfrm>
            <a:off x="381000" y="2014182"/>
            <a:ext cx="8382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Angels are Said to Fly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At least some of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Ascend &amp; descend (Judges 13:20; Matt. 28:2)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Fly (Dan. 9:21-23; Rev. 8:13; 14:6-20)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These are visions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How they fly we are not told</a:t>
            </a:r>
          </a:p>
        </p:txBody>
      </p:sp>
    </p:spTree>
    <p:extLst>
      <p:ext uri="{BB962C8B-B14F-4D97-AF65-F5344CB8AC3E}">
        <p14:creationId xmlns:p14="http://schemas.microsoft.com/office/powerpoint/2010/main" val="2799078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FCCE54-4920-4F03-B6B5-F7A187E20704}"/>
              </a:ext>
            </a:extLst>
          </p:cNvPr>
          <p:cNvSpPr txBox="1"/>
          <p:nvPr/>
        </p:nvSpPr>
        <p:spPr>
          <a:xfrm>
            <a:off x="721360" y="423396"/>
            <a:ext cx="7752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541DD7-F548-40A0-B4C2-2F71ED0A1FDA}"/>
              </a:ext>
            </a:extLst>
          </p:cNvPr>
          <p:cNvSpPr txBox="1"/>
          <p:nvPr/>
        </p:nvSpPr>
        <p:spPr>
          <a:xfrm>
            <a:off x="381000" y="2014182"/>
            <a:ext cx="838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Angels are Said to Fly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Seraphim have Wings (Isa. 6:2-6)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Is a vision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May be a high order of angels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Only mentioned here – never called angels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18928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FCCE54-4920-4F03-B6B5-F7A187E20704}"/>
              </a:ext>
            </a:extLst>
          </p:cNvPr>
          <p:cNvSpPr txBox="1"/>
          <p:nvPr/>
        </p:nvSpPr>
        <p:spPr>
          <a:xfrm>
            <a:off x="721360" y="423396"/>
            <a:ext cx="7752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541DD7-F548-40A0-B4C2-2F71ED0A1FDA}"/>
              </a:ext>
            </a:extLst>
          </p:cNvPr>
          <p:cNvSpPr txBox="1"/>
          <p:nvPr/>
        </p:nvSpPr>
        <p:spPr>
          <a:xfrm>
            <a:off x="381000" y="2014182"/>
            <a:ext cx="8382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Angels are Said to Fly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Seraphim have Wings (Isa. 6:2-6)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May have Wings – But Not Strong Evidence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91176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We Have Guardian Angels?</a:t>
            </a:r>
            <a:endParaRPr lang="en-US" sz="32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00009" y="264775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Cavolini" panose="03000502040302020204" pitchFamily="66" charset="0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2278547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01A398-20C4-4F22-838F-64C187D61610}"/>
              </a:ext>
            </a:extLst>
          </p:cNvPr>
          <p:cNvSpPr txBox="1"/>
          <p:nvPr/>
        </p:nvSpPr>
        <p:spPr>
          <a:xfrm>
            <a:off x="721360" y="623693"/>
            <a:ext cx="775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 We Have Guardian Angels?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E0C11-D65E-451D-A779-6846AEC23C54}"/>
              </a:ext>
            </a:extLst>
          </p:cNvPr>
          <p:cNvSpPr txBox="1"/>
          <p:nvPr/>
        </p:nvSpPr>
        <p:spPr>
          <a:xfrm>
            <a:off x="381000" y="2014182"/>
            <a:ext cx="838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Idea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Each individual has his own personal angel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This angel guards or protects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Some think even perform miracles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Some think that even wicked people have guardian angels</a:t>
            </a:r>
          </a:p>
        </p:txBody>
      </p:sp>
    </p:spTree>
    <p:extLst>
      <p:ext uri="{BB962C8B-B14F-4D97-AF65-F5344CB8AC3E}">
        <p14:creationId xmlns:p14="http://schemas.microsoft.com/office/powerpoint/2010/main" val="2306694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01A398-20C4-4F22-838F-64C187D61610}"/>
              </a:ext>
            </a:extLst>
          </p:cNvPr>
          <p:cNvSpPr txBox="1"/>
          <p:nvPr/>
        </p:nvSpPr>
        <p:spPr>
          <a:xfrm>
            <a:off x="721360" y="623693"/>
            <a:ext cx="775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 We Have Guardian Angels?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E0C11-D65E-451D-A779-6846AEC23C54}"/>
              </a:ext>
            </a:extLst>
          </p:cNvPr>
          <p:cNvSpPr txBox="1"/>
          <p:nvPr/>
        </p:nvSpPr>
        <p:spPr>
          <a:xfrm>
            <a:off x="381000" y="2014182"/>
            <a:ext cx="838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Idea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Many Believe the Concept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“Church fathers” (Jerome, Origen, Chrysostom)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J. W. McGarvey</a:t>
            </a:r>
          </a:p>
        </p:txBody>
      </p:sp>
    </p:spTree>
    <p:extLst>
      <p:ext uri="{BB962C8B-B14F-4D97-AF65-F5344CB8AC3E}">
        <p14:creationId xmlns:p14="http://schemas.microsoft.com/office/powerpoint/2010/main" val="171425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01A398-20C4-4F22-838F-64C187D61610}"/>
              </a:ext>
            </a:extLst>
          </p:cNvPr>
          <p:cNvSpPr txBox="1"/>
          <p:nvPr/>
        </p:nvSpPr>
        <p:spPr>
          <a:xfrm>
            <a:off x="721360" y="623693"/>
            <a:ext cx="775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 We Have Guardian Angels?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E0C11-D65E-451D-A779-6846AEC23C54}"/>
              </a:ext>
            </a:extLst>
          </p:cNvPr>
          <p:cNvSpPr txBox="1"/>
          <p:nvPr/>
        </p:nvSpPr>
        <p:spPr>
          <a:xfrm>
            <a:off x="381000" y="2014182"/>
            <a:ext cx="8382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Idea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Many Believe the Concept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Terms “Guardian Angel” is Never Use in Scripture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Angels have Guarded 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Gen. 3:24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Gen. 19:9-11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Dan. 6:21-22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Acts 12:1-11</a:t>
            </a:r>
          </a:p>
        </p:txBody>
      </p:sp>
    </p:spTree>
    <p:extLst>
      <p:ext uri="{BB962C8B-B14F-4D97-AF65-F5344CB8AC3E}">
        <p14:creationId xmlns:p14="http://schemas.microsoft.com/office/powerpoint/2010/main" val="1292087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01A398-20C4-4F22-838F-64C187D61610}"/>
              </a:ext>
            </a:extLst>
          </p:cNvPr>
          <p:cNvSpPr txBox="1"/>
          <p:nvPr/>
        </p:nvSpPr>
        <p:spPr>
          <a:xfrm>
            <a:off x="721360" y="623693"/>
            <a:ext cx="775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 We Have Guardian Angels?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E0C11-D65E-451D-A779-6846AEC23C54}"/>
              </a:ext>
            </a:extLst>
          </p:cNvPr>
          <p:cNvSpPr txBox="1"/>
          <p:nvPr/>
        </p:nvSpPr>
        <p:spPr>
          <a:xfrm>
            <a:off x="381000" y="2014182"/>
            <a:ext cx="838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Idea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Many Believe the Concept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Terms “Guardian Angel” is Never Use in Scripture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Angels have Guarded 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Doesn’t Mean Angels Do Nothing For Us (Heb. 1:14)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3328319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01A398-20C4-4F22-838F-64C187D61610}"/>
              </a:ext>
            </a:extLst>
          </p:cNvPr>
          <p:cNvSpPr txBox="1"/>
          <p:nvPr/>
        </p:nvSpPr>
        <p:spPr>
          <a:xfrm>
            <a:off x="721360" y="623693"/>
            <a:ext cx="775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 We Have Guardian Angels?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E0C11-D65E-451D-A779-6846AEC23C54}"/>
              </a:ext>
            </a:extLst>
          </p:cNvPr>
          <p:cNvSpPr txBox="1"/>
          <p:nvPr/>
        </p:nvSpPr>
        <p:spPr>
          <a:xfrm>
            <a:off x="381000" y="2014182"/>
            <a:ext cx="83820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Idea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Many Believe the Concept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Terms “Guardian Angel” is Never Use in Scripture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Angels have Guarded 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Doesn’t Mean Angels Do Nothing For Us (Heb. 1:14)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Proof Text</a:t>
            </a:r>
          </a:p>
        </p:txBody>
      </p:sp>
    </p:spTree>
    <p:extLst>
      <p:ext uri="{BB962C8B-B14F-4D97-AF65-F5344CB8AC3E}">
        <p14:creationId xmlns:p14="http://schemas.microsoft.com/office/powerpoint/2010/main" val="1588756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FAC095-E3CC-42B7-BA26-B6671476ACEA}"/>
              </a:ext>
            </a:extLst>
          </p:cNvPr>
          <p:cNvSpPr txBox="1"/>
          <p:nvPr/>
        </p:nvSpPr>
        <p:spPr>
          <a:xfrm>
            <a:off x="992777" y="522515"/>
            <a:ext cx="7158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Psalm 34:7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2D74A6-7DE3-4711-8AED-7C44295E9A22}"/>
              </a:ext>
            </a:extLst>
          </p:cNvPr>
          <p:cNvSpPr txBox="1"/>
          <p:nvPr/>
        </p:nvSpPr>
        <p:spPr>
          <a:xfrm>
            <a:off x="526094" y="2140153"/>
            <a:ext cx="82546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“Angel of the Lord” might refer to the pre-incarnate Christ (fear directed toward him)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If an angel – he looks after “them” (not each individual having his own angel)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No evidence here of guardian angel</a:t>
            </a:r>
          </a:p>
        </p:txBody>
      </p:sp>
    </p:spTree>
    <p:extLst>
      <p:ext uri="{BB962C8B-B14F-4D97-AF65-F5344CB8AC3E}">
        <p14:creationId xmlns:p14="http://schemas.microsoft.com/office/powerpoint/2010/main" val="1189164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FAC095-E3CC-42B7-BA26-B6671476ACEA}"/>
              </a:ext>
            </a:extLst>
          </p:cNvPr>
          <p:cNvSpPr txBox="1"/>
          <p:nvPr/>
        </p:nvSpPr>
        <p:spPr>
          <a:xfrm>
            <a:off x="992777" y="522515"/>
            <a:ext cx="7158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Psalm 91:9-13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3F67BA-AAE0-41A3-9642-307E83EFFDDB}"/>
              </a:ext>
            </a:extLst>
          </p:cNvPr>
          <p:cNvSpPr txBox="1"/>
          <p:nvPr/>
        </p:nvSpPr>
        <p:spPr>
          <a:xfrm>
            <a:off x="526094" y="2140153"/>
            <a:ext cx="82546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Describes in general way protection of God’s people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Spiritual protection and safety couched in language of physical protection (Devil misapplied this)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Plurality of angels given charge – not AN angel given to each one</a:t>
            </a:r>
          </a:p>
        </p:txBody>
      </p:sp>
    </p:spTree>
    <p:extLst>
      <p:ext uri="{BB962C8B-B14F-4D97-AF65-F5344CB8AC3E}">
        <p14:creationId xmlns:p14="http://schemas.microsoft.com/office/powerpoint/2010/main" val="407918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FAC095-E3CC-42B7-BA26-B6671476ACEA}"/>
              </a:ext>
            </a:extLst>
          </p:cNvPr>
          <p:cNvSpPr txBox="1"/>
          <p:nvPr/>
        </p:nvSpPr>
        <p:spPr>
          <a:xfrm>
            <a:off x="992777" y="522516"/>
            <a:ext cx="7158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Acts 12:15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4ABA51-125C-41F4-B332-F966BA801A50}"/>
              </a:ext>
            </a:extLst>
          </p:cNvPr>
          <p:cNvSpPr txBox="1"/>
          <p:nvPr/>
        </p:nvSpPr>
        <p:spPr>
          <a:xfrm>
            <a:off x="444674" y="1811169"/>
            <a:ext cx="82546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The author or Acts reports rather than endorse the view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Not a statement from an inspired writer – but a conjecture recorded by an inspired writer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Luke “does not state a Scriptural doctrine but only the superstitious ideas of those who were alarmed by Rhoda’s report” (Lenski)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Nothing said to give the idea of each person having an angel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V. 17 – Peter explained – said nothing about a guardian angel</a:t>
            </a:r>
          </a:p>
        </p:txBody>
      </p:sp>
    </p:spTree>
    <p:extLst>
      <p:ext uri="{BB962C8B-B14F-4D97-AF65-F5344CB8AC3E}">
        <p14:creationId xmlns:p14="http://schemas.microsoft.com/office/powerpoint/2010/main" val="1330543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FAC095-E3CC-42B7-BA26-B6671476ACEA}"/>
              </a:ext>
            </a:extLst>
          </p:cNvPr>
          <p:cNvSpPr txBox="1"/>
          <p:nvPr/>
        </p:nvSpPr>
        <p:spPr>
          <a:xfrm>
            <a:off x="992777" y="522515"/>
            <a:ext cx="7158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Matthew 18:10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E3D92-D17C-4991-9968-8DEBD4CA98B7}"/>
              </a:ext>
            </a:extLst>
          </p:cNvPr>
          <p:cNvSpPr txBox="1"/>
          <p:nvPr/>
        </p:nvSpPr>
        <p:spPr>
          <a:xfrm>
            <a:off x="444674" y="1811170"/>
            <a:ext cx="82546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Most used passage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Point: to those filled with pride – that even lofty angels are always concerned with welfare of the children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Note that the angels are in heaven – not hear on earth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No evidence here that each individual has his own protective angel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Wayne Jackson: “…but the passage is too ambiguous to lead to firm conclusions regarding this matter.”</a:t>
            </a:r>
          </a:p>
        </p:txBody>
      </p:sp>
    </p:spTree>
    <p:extLst>
      <p:ext uri="{BB962C8B-B14F-4D97-AF65-F5344CB8AC3E}">
        <p14:creationId xmlns:p14="http://schemas.microsoft.com/office/powerpoint/2010/main" val="2629311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Do We Have Guardian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  <a:endParaRPr lang="en-US" sz="32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00009" y="264775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Cavolini" panose="03000502040302020204" pitchFamily="66" charset="0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3595606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587956-4C8D-4DDD-BD58-79AADAB35335}"/>
              </a:ext>
            </a:extLst>
          </p:cNvPr>
          <p:cNvSpPr txBox="1"/>
          <p:nvPr/>
        </p:nvSpPr>
        <p:spPr>
          <a:xfrm>
            <a:off x="695960" y="580151"/>
            <a:ext cx="775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10E23D-871D-4657-8531-C0CDF00EFE9B}"/>
              </a:ext>
            </a:extLst>
          </p:cNvPr>
          <p:cNvSpPr txBox="1"/>
          <p:nvPr/>
        </p:nvSpPr>
        <p:spPr>
          <a:xfrm>
            <a:off x="381000" y="2014182"/>
            <a:ext cx="8382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Not all Angels Have Our Best Interest In Mind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Devil has angels (Matt. 25:41)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War between good and bad angels (Rev. 12:9)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Remember angels have free will – can win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So – are bad angels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Satan Must be a Fallen Angel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God would not have created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Are angels that fell (2 Pet. 2:14; Jude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Best explains his origin</a:t>
            </a:r>
          </a:p>
        </p:txBody>
      </p:sp>
    </p:spTree>
    <p:extLst>
      <p:ext uri="{BB962C8B-B14F-4D97-AF65-F5344CB8AC3E}">
        <p14:creationId xmlns:p14="http://schemas.microsoft.com/office/powerpoint/2010/main" val="3763919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Do We Have Guardian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00009" y="264775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Cavolini" panose="03000502040302020204" pitchFamily="66" charset="0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4047174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06EBC8-0E8B-48CB-A9C6-17782DD46224}"/>
              </a:ext>
            </a:extLst>
          </p:cNvPr>
          <p:cNvSpPr txBox="1"/>
          <p:nvPr/>
        </p:nvSpPr>
        <p:spPr>
          <a:xfrm>
            <a:off x="721360" y="597568"/>
            <a:ext cx="775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What is Destiny of Angels?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3C1DDB-5268-4F29-A7D1-581A6AA64B8C}"/>
              </a:ext>
            </a:extLst>
          </p:cNvPr>
          <p:cNvSpPr txBox="1"/>
          <p:nvPr/>
        </p:nvSpPr>
        <p:spPr>
          <a:xfrm>
            <a:off x="381000" y="1935801"/>
            <a:ext cx="838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Fallen Angels will Perish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2 Pet. 2:14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Jude 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Matt. 25:41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Good Angels – Are  in Heaven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2 Thess. 1:7-9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Matt. 18:10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Matt. 25:31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Christians will Judge Angels (1 Cor. 6:3)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How we are not told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May be Christians assist or aid (at God’s direction)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May mean even qualified to </a:t>
            </a:r>
            <a:r>
              <a:rPr lang="en-US" sz="2200" i="1" u="sng" dirty="0"/>
              <a:t>see</a:t>
            </a:r>
            <a:r>
              <a:rPr lang="en-US" sz="2200" i="1" dirty="0"/>
              <a:t> &amp; understand the justice of God upon angels </a:t>
            </a:r>
          </a:p>
        </p:txBody>
      </p:sp>
    </p:spTree>
    <p:extLst>
      <p:ext uri="{BB962C8B-B14F-4D97-AF65-F5344CB8AC3E}">
        <p14:creationId xmlns:p14="http://schemas.microsoft.com/office/powerpoint/2010/main" val="469810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We Have Guardian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00009" y="264775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Cavolini" panose="03000502040302020204" pitchFamily="66" charset="0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2160772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1801</TotalTime>
  <Words>1231</Words>
  <Application>Microsoft Office PowerPoint</Application>
  <PresentationFormat>On-screen Show (4:3)</PresentationFormat>
  <Paragraphs>259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Cavolini</vt:lpstr>
      <vt:lpstr>Arial</vt:lpstr>
      <vt:lpstr>Calibri</vt:lpstr>
      <vt:lpstr>Wingdings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44</cp:revision>
  <cp:lastPrinted>2021-04-04T21:24:25Z</cp:lastPrinted>
  <dcterms:created xsi:type="dcterms:W3CDTF">2021-04-03T02:16:40Z</dcterms:created>
  <dcterms:modified xsi:type="dcterms:W3CDTF">2021-04-04T21:25:09Z</dcterms:modified>
</cp:coreProperties>
</file>