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4"/>
  </p:notesMasterIdLst>
  <p:handoutMasterIdLst>
    <p:handoutMasterId r:id="rId35"/>
  </p:handoutMasterIdLst>
  <p:sldIdLst>
    <p:sldId id="416" r:id="rId2"/>
    <p:sldId id="257" r:id="rId3"/>
    <p:sldId id="256" r:id="rId4"/>
    <p:sldId id="258" r:id="rId5"/>
    <p:sldId id="259" r:id="rId6"/>
    <p:sldId id="382" r:id="rId7"/>
    <p:sldId id="383" r:id="rId8"/>
    <p:sldId id="381" r:id="rId9"/>
    <p:sldId id="384" r:id="rId10"/>
    <p:sldId id="385" r:id="rId11"/>
    <p:sldId id="386" r:id="rId12"/>
    <p:sldId id="387" r:id="rId13"/>
    <p:sldId id="388" r:id="rId14"/>
    <p:sldId id="389" r:id="rId15"/>
    <p:sldId id="390" r:id="rId16"/>
    <p:sldId id="391" r:id="rId17"/>
    <p:sldId id="404" r:id="rId18"/>
    <p:sldId id="405" r:id="rId19"/>
    <p:sldId id="406" r:id="rId20"/>
    <p:sldId id="407" r:id="rId21"/>
    <p:sldId id="394" r:id="rId22"/>
    <p:sldId id="408" r:id="rId23"/>
    <p:sldId id="409" r:id="rId24"/>
    <p:sldId id="398" r:id="rId25"/>
    <p:sldId id="410" r:id="rId26"/>
    <p:sldId id="411" r:id="rId27"/>
    <p:sldId id="412" r:id="rId28"/>
    <p:sldId id="413" r:id="rId29"/>
    <p:sldId id="402" r:id="rId30"/>
    <p:sldId id="414" r:id="rId31"/>
    <p:sldId id="415" r:id="rId32"/>
    <p:sldId id="417" r:id="rId33"/>
  </p:sldIdLst>
  <p:sldSz cx="9144000" cy="6858000" type="screen4x3"/>
  <p:notesSz cx="6858000" cy="9144000"/>
  <p:embeddedFontLst>
    <p:embeddedFont>
      <p:font typeface="Arial Black" panose="020B0604020202020204" pitchFamily="34" charset="0"/>
      <p:bold r:id="rId36"/>
    </p:embeddedFont>
    <p:embeddedFont>
      <p:font typeface="Arial Narrow" panose="020B0606020202030204" pitchFamily="34" charset="0"/>
      <p:regular r:id="rId37"/>
      <p:bold r:id="rId38"/>
      <p:italic r:id="rId39"/>
      <p:boldItalic r:id="rId40"/>
    </p:embeddedFont>
    <p:embeddedFont>
      <p:font typeface="Calibri" panose="020F0502020204030204" pitchFamily="34" charset="0"/>
      <p:regular r:id="rId41"/>
      <p:bold r:id="rId42"/>
      <p:italic r:id="rId43"/>
      <p:boldItalic r:id="rId44"/>
    </p:embeddedFont>
    <p:embeddedFont>
      <p:font typeface="Calibri Light" panose="020F0302020204030204" pitchFamily="34" charset="0"/>
      <p:regular r:id="rId45"/>
      <p:italic r:id="rId46"/>
    </p:embeddedFont>
    <p:embeddedFont>
      <p:font typeface="Maiandra GD" panose="020E0502030308020204" pitchFamily="34" charset="77"/>
      <p:regular r:id="rId4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48" autoAdjust="0"/>
    <p:restoredTop sz="94660"/>
  </p:normalViewPr>
  <p:slideViewPr>
    <p:cSldViewPr snapToGrid="0">
      <p:cViewPr varScale="1">
        <p:scale>
          <a:sx n="93" d="100"/>
          <a:sy n="93" d="100"/>
        </p:scale>
        <p:origin x="633" y="57"/>
      </p:cViewPr>
      <p:guideLst/>
    </p:cSldViewPr>
  </p:slideViewPr>
  <p:notesTextViewPr>
    <p:cViewPr>
      <p:scale>
        <a:sx n="1" d="1"/>
        <a:sy n="1" d="1"/>
      </p:scale>
      <p:origin x="0" y="0"/>
    </p:cViewPr>
  </p:notesTextViewPr>
  <p:notesViewPr>
    <p:cSldViewPr snapToGrid="0">
      <p:cViewPr>
        <p:scale>
          <a:sx n="70" d="100"/>
          <a:sy n="70" d="100"/>
        </p:scale>
        <p:origin x="2547" y="5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43" Type="http://schemas.openxmlformats.org/officeDocument/2006/relationships/font" Target="fonts/font8.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009BC1-DA58-4118-B4BC-A995CC44595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DD8AC03-EB47-46A3-A4CC-0A0A3AE791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C6B6A2-ECB0-4999-9DE7-65AA92D75BEA}" type="datetimeFigureOut">
              <a:rPr lang="en-US" smtClean="0"/>
              <a:t>4/11/21</a:t>
            </a:fld>
            <a:endParaRPr lang="en-US"/>
          </a:p>
        </p:txBody>
      </p:sp>
      <p:sp>
        <p:nvSpPr>
          <p:cNvPr id="4" name="Footer Placeholder 3">
            <a:extLst>
              <a:ext uri="{FF2B5EF4-FFF2-40B4-BE49-F238E27FC236}">
                <a16:creationId xmlns:a16="http://schemas.microsoft.com/office/drawing/2014/main" id="{484DB13A-BBD0-4B32-B9DA-E3AAB03F7AA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9B2A9CF-FF8D-4879-9C26-0236477D1B4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972D45F-A81A-4FEF-A650-5EF31320E6A8}" type="slidenum">
              <a:rPr lang="en-US" smtClean="0"/>
              <a:t>‹#›</a:t>
            </a:fld>
            <a:endParaRPr lang="en-US"/>
          </a:p>
        </p:txBody>
      </p:sp>
    </p:spTree>
    <p:extLst>
      <p:ext uri="{BB962C8B-B14F-4D97-AF65-F5344CB8AC3E}">
        <p14:creationId xmlns:p14="http://schemas.microsoft.com/office/powerpoint/2010/main" val="28879933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2FF924-55A5-417D-A8DA-6D854F912559}" type="datetimeFigureOut">
              <a:rPr lang="en-US" smtClean="0"/>
              <a:t>4/11/21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FB2AC2-F20D-4699-A409-FBEAF5255317}" type="slidenum">
              <a:rPr lang="en-US" smtClean="0"/>
              <a:t>‹#›</a:t>
            </a:fld>
            <a:endParaRPr lang="en-US"/>
          </a:p>
        </p:txBody>
      </p:sp>
    </p:spTree>
    <p:extLst>
      <p:ext uri="{BB962C8B-B14F-4D97-AF65-F5344CB8AC3E}">
        <p14:creationId xmlns:p14="http://schemas.microsoft.com/office/powerpoint/2010/main" val="3725053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B86DF9-9E0B-4666-8045-83BF9D7AE211}" type="slidenum">
              <a:rPr lang="en-US" smtClean="0"/>
              <a:t>11</a:t>
            </a:fld>
            <a:endParaRPr lang="en-US"/>
          </a:p>
        </p:txBody>
      </p:sp>
    </p:spTree>
    <p:extLst>
      <p:ext uri="{BB962C8B-B14F-4D97-AF65-F5344CB8AC3E}">
        <p14:creationId xmlns:p14="http://schemas.microsoft.com/office/powerpoint/2010/main" val="1119000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EB61DDD-B505-4997-8B6E-880449E56CBF}" type="datetimeFigureOut">
              <a:rPr lang="en-US" smtClean="0"/>
              <a:t>4/11/21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D1BE3-5638-46CC-9FD3-EB32D7D97254}" type="slidenum">
              <a:rPr lang="en-US" smtClean="0"/>
              <a:t>‹#›</a:t>
            </a:fld>
            <a:endParaRPr lang="en-US"/>
          </a:p>
        </p:txBody>
      </p:sp>
    </p:spTree>
    <p:extLst>
      <p:ext uri="{BB962C8B-B14F-4D97-AF65-F5344CB8AC3E}">
        <p14:creationId xmlns:p14="http://schemas.microsoft.com/office/powerpoint/2010/main" val="98485238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B61DDD-B505-4997-8B6E-880449E56CBF}" type="datetimeFigureOut">
              <a:rPr lang="en-US" smtClean="0"/>
              <a:t>4/11/21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D1BE3-5638-46CC-9FD3-EB32D7D97254}" type="slidenum">
              <a:rPr lang="en-US" smtClean="0"/>
              <a:t>‹#›</a:t>
            </a:fld>
            <a:endParaRPr lang="en-US"/>
          </a:p>
        </p:txBody>
      </p:sp>
    </p:spTree>
    <p:extLst>
      <p:ext uri="{BB962C8B-B14F-4D97-AF65-F5344CB8AC3E}">
        <p14:creationId xmlns:p14="http://schemas.microsoft.com/office/powerpoint/2010/main" val="262758899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B61DDD-B505-4997-8B6E-880449E56CBF}" type="datetimeFigureOut">
              <a:rPr lang="en-US" smtClean="0"/>
              <a:t>4/11/21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D1BE3-5638-46CC-9FD3-EB32D7D97254}" type="slidenum">
              <a:rPr lang="en-US" smtClean="0"/>
              <a:t>‹#›</a:t>
            </a:fld>
            <a:endParaRPr lang="en-US"/>
          </a:p>
        </p:txBody>
      </p:sp>
    </p:spTree>
    <p:extLst>
      <p:ext uri="{BB962C8B-B14F-4D97-AF65-F5344CB8AC3E}">
        <p14:creationId xmlns:p14="http://schemas.microsoft.com/office/powerpoint/2010/main" val="205780637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EB61DDD-B505-4997-8B6E-880449E56CBF}" type="datetimeFigureOut">
              <a:rPr lang="en-US" smtClean="0"/>
              <a:t>4/11/21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5D1BE3-5638-46CC-9FD3-EB32D7D97254}" type="slidenum">
              <a:rPr lang="en-US" smtClean="0"/>
              <a:t>‹#›</a:t>
            </a:fld>
            <a:endParaRPr lang="en-US"/>
          </a:p>
        </p:txBody>
      </p:sp>
    </p:spTree>
    <p:extLst>
      <p:ext uri="{BB962C8B-B14F-4D97-AF65-F5344CB8AC3E}">
        <p14:creationId xmlns:p14="http://schemas.microsoft.com/office/powerpoint/2010/main" val="329749703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EB61DDD-B505-4997-8B6E-880449E56CBF}" type="datetimeFigureOut">
              <a:rPr lang="en-US" smtClean="0"/>
              <a:t>4/11/21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5D1BE3-5638-46CC-9FD3-EB32D7D97254}" type="slidenum">
              <a:rPr lang="en-US" smtClean="0"/>
              <a:t>‹#›</a:t>
            </a:fld>
            <a:endParaRPr lang="en-US"/>
          </a:p>
        </p:txBody>
      </p:sp>
    </p:spTree>
    <p:extLst>
      <p:ext uri="{BB962C8B-B14F-4D97-AF65-F5344CB8AC3E}">
        <p14:creationId xmlns:p14="http://schemas.microsoft.com/office/powerpoint/2010/main" val="17203278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B61DDD-B505-4997-8B6E-880449E56CBF}" type="datetimeFigureOut">
              <a:rPr lang="en-US" smtClean="0"/>
              <a:t>4/11/21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5D1BE3-5638-46CC-9FD3-EB32D7D97254}" type="slidenum">
              <a:rPr lang="en-US" smtClean="0"/>
              <a:t>‹#›</a:t>
            </a:fld>
            <a:endParaRPr lang="en-US"/>
          </a:p>
        </p:txBody>
      </p:sp>
    </p:spTree>
    <p:extLst>
      <p:ext uri="{BB962C8B-B14F-4D97-AF65-F5344CB8AC3E}">
        <p14:creationId xmlns:p14="http://schemas.microsoft.com/office/powerpoint/2010/main" val="403530679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B61DDD-B505-4997-8B6E-880449E56CBF}" type="datetimeFigureOut">
              <a:rPr lang="en-US" smtClean="0"/>
              <a:t>4/11/21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5D1BE3-5638-46CC-9FD3-EB32D7D97254}" type="slidenum">
              <a:rPr lang="en-US" smtClean="0"/>
              <a:t>‹#›</a:t>
            </a:fld>
            <a:endParaRPr lang="en-US"/>
          </a:p>
        </p:txBody>
      </p:sp>
    </p:spTree>
    <p:extLst>
      <p:ext uri="{BB962C8B-B14F-4D97-AF65-F5344CB8AC3E}">
        <p14:creationId xmlns:p14="http://schemas.microsoft.com/office/powerpoint/2010/main" val="394034734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EB61DDD-B505-4997-8B6E-880449E56CBF}" type="datetimeFigureOut">
              <a:rPr lang="en-US" smtClean="0"/>
              <a:t>4/11/21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5D1BE3-5638-46CC-9FD3-EB32D7D97254}" type="slidenum">
              <a:rPr lang="en-US" smtClean="0"/>
              <a:t>‹#›</a:t>
            </a:fld>
            <a:endParaRPr lang="en-US"/>
          </a:p>
        </p:txBody>
      </p:sp>
    </p:spTree>
    <p:extLst>
      <p:ext uri="{BB962C8B-B14F-4D97-AF65-F5344CB8AC3E}">
        <p14:creationId xmlns:p14="http://schemas.microsoft.com/office/powerpoint/2010/main" val="175241700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EB61DDD-B505-4997-8B6E-880449E56CBF}" type="datetimeFigureOut">
              <a:rPr lang="en-US" smtClean="0"/>
              <a:t>4/11/21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5D1BE3-5638-46CC-9FD3-EB32D7D97254}" type="slidenum">
              <a:rPr lang="en-US" smtClean="0"/>
              <a:t>‹#›</a:t>
            </a:fld>
            <a:endParaRPr lang="en-US"/>
          </a:p>
        </p:txBody>
      </p:sp>
    </p:spTree>
    <p:extLst>
      <p:ext uri="{BB962C8B-B14F-4D97-AF65-F5344CB8AC3E}">
        <p14:creationId xmlns:p14="http://schemas.microsoft.com/office/powerpoint/2010/main" val="360915249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B61DDD-B505-4997-8B6E-880449E56CBF}" type="datetimeFigureOut">
              <a:rPr lang="en-US" smtClean="0"/>
              <a:t>4/11/21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D1BE3-5638-46CC-9FD3-EB32D7D97254}" type="slidenum">
              <a:rPr lang="en-US" smtClean="0"/>
              <a:t>‹#›</a:t>
            </a:fld>
            <a:endParaRPr lang="en-US"/>
          </a:p>
        </p:txBody>
      </p:sp>
    </p:spTree>
    <p:extLst>
      <p:ext uri="{BB962C8B-B14F-4D97-AF65-F5344CB8AC3E}">
        <p14:creationId xmlns:p14="http://schemas.microsoft.com/office/powerpoint/2010/main" val="49478340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B61DDD-B505-4997-8B6E-880449E56CBF}" type="datetimeFigureOut">
              <a:rPr lang="en-US" smtClean="0"/>
              <a:t>4/11/21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D1BE3-5638-46CC-9FD3-EB32D7D97254}" type="slidenum">
              <a:rPr lang="en-US" smtClean="0"/>
              <a:t>‹#›</a:t>
            </a:fld>
            <a:endParaRPr lang="en-US"/>
          </a:p>
        </p:txBody>
      </p:sp>
    </p:spTree>
    <p:extLst>
      <p:ext uri="{BB962C8B-B14F-4D97-AF65-F5344CB8AC3E}">
        <p14:creationId xmlns:p14="http://schemas.microsoft.com/office/powerpoint/2010/main" val="423674594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0D280CE-DD1E-430F-9B20-8AF0CCA3C5C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10272084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s://pixabay.com/en/couple-dancing-silhouette-black-28777/"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B61DDD-B505-4997-8B6E-880449E56CBF}" type="datetimeFigureOut">
              <a:rPr lang="en-US" smtClean="0"/>
              <a:t>4/11/21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5D1BE3-5638-46CC-9FD3-EB32D7D97254}" type="slidenum">
              <a:rPr lang="en-US" smtClean="0"/>
              <a:t>‹#›</a:t>
            </a:fld>
            <a:endParaRPr lang="en-US"/>
          </a:p>
        </p:txBody>
      </p:sp>
      <p:pic>
        <p:nvPicPr>
          <p:cNvPr id="8" name="Picture 7" descr="Shape&#10;&#10;Description automatically generated with medium confidence">
            <a:extLst>
              <a:ext uri="{FF2B5EF4-FFF2-40B4-BE49-F238E27FC236}">
                <a16:creationId xmlns:a16="http://schemas.microsoft.com/office/drawing/2014/main" id="{FAFFC188-4965-4AE3-B679-BABB480BDC41}"/>
              </a:ext>
            </a:extLst>
          </p:cNvPr>
          <p:cNvPicPr>
            <a:picLocks noChangeAspect="1"/>
          </p:cNvPicPr>
          <p:nvPr userDrawn="1"/>
        </p:nvPicPr>
        <p:blipFill>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7950200" y="66082"/>
            <a:ext cx="1127759" cy="1924708"/>
          </a:xfrm>
          <a:prstGeom prst="rect">
            <a:avLst/>
          </a:prstGeom>
        </p:spPr>
      </p:pic>
    </p:spTree>
    <p:extLst>
      <p:ext uri="{BB962C8B-B14F-4D97-AF65-F5344CB8AC3E}">
        <p14:creationId xmlns:p14="http://schemas.microsoft.com/office/powerpoint/2010/main" val="27784463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674BD-8E9D-4F2B-9715-339B465BFE6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1C65A4-76AE-4454-BEC4-4FFB5E1AC2F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11299582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D7683-A04D-4E61-BDBC-EAF3A4215EC3}"/>
              </a:ext>
            </a:extLst>
          </p:cNvPr>
          <p:cNvSpPr>
            <a:spLocks noGrp="1"/>
          </p:cNvSpPr>
          <p:nvPr>
            <p:ph type="title"/>
          </p:nvPr>
        </p:nvSpPr>
        <p:spPr/>
        <p:txBody>
          <a:bodyPr/>
          <a:lstStyle/>
          <a:p>
            <a:r>
              <a:rPr lang="en-US" dirty="0"/>
              <a:t>Dancing </a:t>
            </a:r>
          </a:p>
        </p:txBody>
      </p:sp>
      <p:sp>
        <p:nvSpPr>
          <p:cNvPr id="3" name="Content Placeholder 2">
            <a:extLst>
              <a:ext uri="{FF2B5EF4-FFF2-40B4-BE49-F238E27FC236}">
                <a16:creationId xmlns:a16="http://schemas.microsoft.com/office/drawing/2014/main" id="{C0A80B41-B68C-4051-A666-A1AD037C8714}"/>
              </a:ext>
            </a:extLst>
          </p:cNvPr>
          <p:cNvSpPr>
            <a:spLocks noGrp="1"/>
          </p:cNvSpPr>
          <p:nvPr>
            <p:ph idx="1"/>
          </p:nvPr>
        </p:nvSpPr>
        <p:spPr/>
        <p:txBody>
          <a:bodyPr/>
          <a:lstStyle/>
          <a:p>
            <a:r>
              <a:rPr lang="en-US" dirty="0"/>
              <a:t>Why Do We Believe Dancing to Be Wrong?</a:t>
            </a:r>
          </a:p>
          <a:p>
            <a:r>
              <a:rPr lang="en-US" dirty="0"/>
              <a:t>What is Dancing? </a:t>
            </a:r>
          </a:p>
          <a:p>
            <a:r>
              <a:rPr lang="en-US" dirty="0"/>
              <a:t>What About Attending the Prom if I Don’t Dance?</a:t>
            </a:r>
          </a:p>
          <a:p>
            <a:endParaRPr lang="en-US" dirty="0"/>
          </a:p>
        </p:txBody>
      </p:sp>
    </p:spTree>
    <p:extLst>
      <p:ext uri="{BB962C8B-B14F-4D97-AF65-F5344CB8AC3E}">
        <p14:creationId xmlns:p14="http://schemas.microsoft.com/office/powerpoint/2010/main" val="428358544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F3706-4277-4444-8356-83E62DC9F056}"/>
              </a:ext>
            </a:extLst>
          </p:cNvPr>
          <p:cNvSpPr>
            <a:spLocks noGrp="1"/>
          </p:cNvSpPr>
          <p:nvPr>
            <p:ph type="ctrTitle"/>
          </p:nvPr>
        </p:nvSpPr>
        <p:spPr/>
        <p:txBody>
          <a:bodyPr/>
          <a:lstStyle/>
          <a:p>
            <a:r>
              <a:rPr lang="en-US" dirty="0"/>
              <a:t>Shall We Dance?</a:t>
            </a:r>
          </a:p>
        </p:txBody>
      </p:sp>
      <p:sp>
        <p:nvSpPr>
          <p:cNvPr id="3" name="Subtitle 2">
            <a:extLst>
              <a:ext uri="{FF2B5EF4-FFF2-40B4-BE49-F238E27FC236}">
                <a16:creationId xmlns:a16="http://schemas.microsoft.com/office/drawing/2014/main" id="{D2B6DD07-9D27-4487-812C-7B0A7E2E2AD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3309853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FD99F-C281-42B4-A0D6-88C91AC08F5A}"/>
              </a:ext>
            </a:extLst>
          </p:cNvPr>
          <p:cNvSpPr>
            <a:spLocks noGrp="1"/>
          </p:cNvSpPr>
          <p:nvPr>
            <p:ph type="title"/>
          </p:nvPr>
        </p:nvSpPr>
        <p:spPr/>
        <p:txBody>
          <a:bodyPr/>
          <a:lstStyle/>
          <a:p>
            <a:r>
              <a:rPr lang="en-US" dirty="0"/>
              <a:t>Shall We Dance?</a:t>
            </a:r>
          </a:p>
        </p:txBody>
      </p:sp>
      <p:sp>
        <p:nvSpPr>
          <p:cNvPr id="3" name="Content Placeholder 2">
            <a:extLst>
              <a:ext uri="{FF2B5EF4-FFF2-40B4-BE49-F238E27FC236}">
                <a16:creationId xmlns:a16="http://schemas.microsoft.com/office/drawing/2014/main" id="{71F8170C-9EF9-4E4B-909A-2F5ADBFA424F}"/>
              </a:ext>
            </a:extLst>
          </p:cNvPr>
          <p:cNvSpPr>
            <a:spLocks noGrp="1"/>
          </p:cNvSpPr>
          <p:nvPr>
            <p:ph idx="1"/>
          </p:nvPr>
        </p:nvSpPr>
        <p:spPr/>
        <p:txBody>
          <a:bodyPr/>
          <a:lstStyle/>
          <a:p>
            <a:pPr marL="571500" indent="-571500">
              <a:buFont typeface="+mj-lt"/>
              <a:buAutoNum type="romanUcPeriod"/>
            </a:pPr>
            <a:r>
              <a:rPr lang="en-US" dirty="0"/>
              <a:t>What is Dancing?</a:t>
            </a:r>
          </a:p>
        </p:txBody>
      </p:sp>
    </p:spTree>
    <p:extLst>
      <p:ext uri="{BB962C8B-B14F-4D97-AF65-F5344CB8AC3E}">
        <p14:creationId xmlns:p14="http://schemas.microsoft.com/office/powerpoint/2010/main" val="250788003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388B6-75BF-41BE-AB67-FE8C26450453}"/>
              </a:ext>
            </a:extLst>
          </p:cNvPr>
          <p:cNvSpPr>
            <a:spLocks noGrp="1"/>
          </p:cNvSpPr>
          <p:nvPr>
            <p:ph type="title"/>
          </p:nvPr>
        </p:nvSpPr>
        <p:spPr/>
        <p:txBody>
          <a:bodyPr/>
          <a:lstStyle/>
          <a:p>
            <a:r>
              <a:rPr lang="en-US" dirty="0"/>
              <a:t>What is Dancing?</a:t>
            </a:r>
          </a:p>
        </p:txBody>
      </p:sp>
      <p:sp>
        <p:nvSpPr>
          <p:cNvPr id="3" name="Content Placeholder 2">
            <a:extLst>
              <a:ext uri="{FF2B5EF4-FFF2-40B4-BE49-F238E27FC236}">
                <a16:creationId xmlns:a16="http://schemas.microsoft.com/office/drawing/2014/main" id="{46075433-4E86-4E8F-9334-24C480B5552B}"/>
              </a:ext>
            </a:extLst>
          </p:cNvPr>
          <p:cNvSpPr>
            <a:spLocks noGrp="1"/>
          </p:cNvSpPr>
          <p:nvPr>
            <p:ph idx="1"/>
          </p:nvPr>
        </p:nvSpPr>
        <p:spPr/>
        <p:txBody>
          <a:bodyPr/>
          <a:lstStyle/>
          <a:p>
            <a:pPr marL="514350" indent="-514350">
              <a:lnSpc>
                <a:spcPct val="80000"/>
              </a:lnSpc>
              <a:buFont typeface="+mj-lt"/>
              <a:buAutoNum type="alphaUcPeriod"/>
            </a:pPr>
            <a:r>
              <a:rPr lang="en-US" sz="2800" dirty="0"/>
              <a:t>Dance is an expression in rhythmic movement of an intensified sense of life, arising from an inner perception that stimulates </a:t>
            </a:r>
            <a:r>
              <a:rPr lang="en-US" sz="2800" i="1" dirty="0"/>
              <a:t>both mind and body.</a:t>
            </a:r>
            <a:r>
              <a:rPr lang="en-US" sz="2800" dirty="0"/>
              <a:t>  </a:t>
            </a:r>
            <a:r>
              <a:rPr lang="en-US" sz="2800" dirty="0">
                <a:solidFill>
                  <a:srgbClr val="FF0000"/>
                </a:solidFill>
              </a:rPr>
              <a:t>-</a:t>
            </a:r>
            <a:r>
              <a:rPr lang="en-US" sz="2800" i="1" dirty="0">
                <a:solidFill>
                  <a:srgbClr val="FF0000"/>
                </a:solidFill>
              </a:rPr>
              <a:t>Grolier</a:t>
            </a:r>
          </a:p>
          <a:p>
            <a:pPr marL="514350" indent="-514350">
              <a:lnSpc>
                <a:spcPct val="80000"/>
              </a:lnSpc>
              <a:buFont typeface="+mj-lt"/>
              <a:buAutoNum type="alphaUcPeriod"/>
            </a:pPr>
            <a:endParaRPr lang="en-US" sz="2800" dirty="0"/>
          </a:p>
          <a:p>
            <a:pPr marL="514350" indent="-514350">
              <a:lnSpc>
                <a:spcPct val="80000"/>
              </a:lnSpc>
              <a:buFont typeface="+mj-lt"/>
              <a:buAutoNum type="alphaUcPeriod"/>
            </a:pPr>
            <a:r>
              <a:rPr lang="en-US" sz="2800" dirty="0"/>
              <a:t>To move rhythmically to music, using prescribed or improvised steps and gestures.  </a:t>
            </a:r>
            <a:r>
              <a:rPr lang="en-US" sz="2800" dirty="0">
                <a:solidFill>
                  <a:srgbClr val="FF0000"/>
                </a:solidFill>
              </a:rPr>
              <a:t>-</a:t>
            </a:r>
            <a:r>
              <a:rPr lang="en-US" sz="2800" i="1" dirty="0">
                <a:solidFill>
                  <a:srgbClr val="FF0000"/>
                </a:solidFill>
              </a:rPr>
              <a:t>American Heritage Dictionary</a:t>
            </a:r>
          </a:p>
          <a:p>
            <a:endParaRPr lang="en-US" dirty="0"/>
          </a:p>
        </p:txBody>
      </p:sp>
    </p:spTree>
    <p:extLst>
      <p:ext uri="{BB962C8B-B14F-4D97-AF65-F5344CB8AC3E}">
        <p14:creationId xmlns:p14="http://schemas.microsoft.com/office/powerpoint/2010/main" val="192041774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2000"/>
                                        <p:tgtEl>
                                          <p:spTgt spid="3">
                                            <p:txEl>
                                              <p:pRg st="2" end="2"/>
                                            </p:txEl>
                                          </p:spTgt>
                                        </p:tgtEl>
                                      </p:cBhvr>
                                    </p:animEffect>
                                    <p:anim calcmode="lin" valueType="num">
                                      <p:cBhvr>
                                        <p:cTn id="15"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E7854-FD40-4259-BC32-6E42FF4E48C1}"/>
              </a:ext>
            </a:extLst>
          </p:cNvPr>
          <p:cNvSpPr>
            <a:spLocks noGrp="1"/>
          </p:cNvSpPr>
          <p:nvPr>
            <p:ph type="title"/>
          </p:nvPr>
        </p:nvSpPr>
        <p:spPr/>
        <p:txBody>
          <a:bodyPr/>
          <a:lstStyle/>
          <a:p>
            <a:r>
              <a:rPr lang="en-US" dirty="0"/>
              <a:t>What is Dancing?</a:t>
            </a:r>
          </a:p>
        </p:txBody>
      </p:sp>
      <p:sp>
        <p:nvSpPr>
          <p:cNvPr id="3" name="Content Placeholder 2">
            <a:extLst>
              <a:ext uri="{FF2B5EF4-FFF2-40B4-BE49-F238E27FC236}">
                <a16:creationId xmlns:a16="http://schemas.microsoft.com/office/drawing/2014/main" id="{A41782C9-01D7-46B2-A327-7BC5501456F9}"/>
              </a:ext>
            </a:extLst>
          </p:cNvPr>
          <p:cNvSpPr>
            <a:spLocks noGrp="1"/>
          </p:cNvSpPr>
          <p:nvPr>
            <p:ph idx="1"/>
          </p:nvPr>
        </p:nvSpPr>
        <p:spPr/>
        <p:txBody>
          <a:bodyPr/>
          <a:lstStyle/>
          <a:p>
            <a:pPr marL="514350" indent="-514350">
              <a:buFont typeface="+mj-lt"/>
              <a:buAutoNum type="alphaUcPeriod" startAt="3"/>
            </a:pPr>
            <a:r>
              <a:rPr lang="en-US" dirty="0"/>
              <a:t>Slow Dance </a:t>
            </a:r>
          </a:p>
          <a:p>
            <a:pPr marL="971550" lvl="1" indent="-514350">
              <a:buFont typeface="+mj-lt"/>
              <a:buAutoNum type="arabicPeriod"/>
            </a:pPr>
            <a:r>
              <a:rPr lang="en-US" dirty="0"/>
              <a:t>Close Contact </a:t>
            </a:r>
          </a:p>
          <a:p>
            <a:pPr marL="971550" lvl="1" indent="-514350">
              <a:buFont typeface="+mj-lt"/>
              <a:buAutoNum type="arabicPeriod"/>
            </a:pPr>
            <a:r>
              <a:rPr lang="en-US" dirty="0"/>
              <a:t>Moving in Rhythm With Music</a:t>
            </a:r>
          </a:p>
          <a:p>
            <a:pPr marL="971550" lvl="1" indent="-514350">
              <a:buFont typeface="+mj-lt"/>
              <a:buAutoNum type="arabicPeriod"/>
            </a:pPr>
            <a:r>
              <a:rPr lang="en-US" dirty="0"/>
              <a:t>Romantic Atmosphere </a:t>
            </a:r>
          </a:p>
        </p:txBody>
      </p:sp>
    </p:spTree>
    <p:extLst>
      <p:ext uri="{BB962C8B-B14F-4D97-AF65-F5344CB8AC3E}">
        <p14:creationId xmlns:p14="http://schemas.microsoft.com/office/powerpoint/2010/main" val="88009311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FD99F-C281-42B4-A0D6-88C91AC08F5A}"/>
              </a:ext>
            </a:extLst>
          </p:cNvPr>
          <p:cNvSpPr>
            <a:spLocks noGrp="1"/>
          </p:cNvSpPr>
          <p:nvPr>
            <p:ph type="title"/>
          </p:nvPr>
        </p:nvSpPr>
        <p:spPr/>
        <p:txBody>
          <a:bodyPr/>
          <a:lstStyle/>
          <a:p>
            <a:r>
              <a:rPr lang="en-US" dirty="0"/>
              <a:t>Shall We Dance?</a:t>
            </a:r>
          </a:p>
        </p:txBody>
      </p:sp>
      <p:sp>
        <p:nvSpPr>
          <p:cNvPr id="3" name="Content Placeholder 2">
            <a:extLst>
              <a:ext uri="{FF2B5EF4-FFF2-40B4-BE49-F238E27FC236}">
                <a16:creationId xmlns:a16="http://schemas.microsoft.com/office/drawing/2014/main" id="{71F8170C-9EF9-4E4B-909A-2F5ADBFA424F}"/>
              </a:ext>
            </a:extLst>
          </p:cNvPr>
          <p:cNvSpPr>
            <a:spLocks noGrp="1"/>
          </p:cNvSpPr>
          <p:nvPr>
            <p:ph idx="1"/>
          </p:nvPr>
        </p:nvSpPr>
        <p:spPr/>
        <p:txBody>
          <a:bodyPr/>
          <a:lstStyle/>
          <a:p>
            <a:pPr marL="571500" indent="-571500">
              <a:buFont typeface="+mj-lt"/>
              <a:buAutoNum type="romanUcPeriod"/>
            </a:pPr>
            <a:r>
              <a:rPr lang="en-US" dirty="0"/>
              <a:t>What is Dancing?</a:t>
            </a:r>
          </a:p>
          <a:p>
            <a:pPr marL="571500" indent="-571500">
              <a:buFont typeface="+mj-lt"/>
              <a:buAutoNum type="romanUcPeriod"/>
            </a:pPr>
            <a:r>
              <a:rPr lang="en-US" dirty="0"/>
              <a:t>What is the Prom?</a:t>
            </a:r>
          </a:p>
        </p:txBody>
      </p:sp>
    </p:spTree>
    <p:extLst>
      <p:ext uri="{BB962C8B-B14F-4D97-AF65-F5344CB8AC3E}">
        <p14:creationId xmlns:p14="http://schemas.microsoft.com/office/powerpoint/2010/main" val="371589807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779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553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20440" y="643467"/>
            <a:ext cx="7503119" cy="557106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225368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FD99F-C281-42B4-A0D6-88C91AC08F5A}"/>
              </a:ext>
            </a:extLst>
          </p:cNvPr>
          <p:cNvSpPr>
            <a:spLocks noGrp="1"/>
          </p:cNvSpPr>
          <p:nvPr>
            <p:ph type="title"/>
          </p:nvPr>
        </p:nvSpPr>
        <p:spPr/>
        <p:txBody>
          <a:bodyPr/>
          <a:lstStyle/>
          <a:p>
            <a:r>
              <a:rPr lang="en-US" dirty="0"/>
              <a:t>Shall We Dance?</a:t>
            </a:r>
          </a:p>
        </p:txBody>
      </p:sp>
      <p:sp>
        <p:nvSpPr>
          <p:cNvPr id="3" name="Content Placeholder 2">
            <a:extLst>
              <a:ext uri="{FF2B5EF4-FFF2-40B4-BE49-F238E27FC236}">
                <a16:creationId xmlns:a16="http://schemas.microsoft.com/office/drawing/2014/main" id="{71F8170C-9EF9-4E4B-909A-2F5ADBFA424F}"/>
              </a:ext>
            </a:extLst>
          </p:cNvPr>
          <p:cNvSpPr>
            <a:spLocks noGrp="1"/>
          </p:cNvSpPr>
          <p:nvPr>
            <p:ph idx="1"/>
          </p:nvPr>
        </p:nvSpPr>
        <p:spPr/>
        <p:txBody>
          <a:bodyPr/>
          <a:lstStyle/>
          <a:p>
            <a:pPr marL="571500" indent="-571500">
              <a:buFont typeface="+mj-lt"/>
              <a:buAutoNum type="romanUcPeriod"/>
            </a:pPr>
            <a:r>
              <a:rPr lang="en-US" dirty="0"/>
              <a:t>What is Dancing?</a:t>
            </a:r>
          </a:p>
          <a:p>
            <a:pPr marL="571500" indent="-571500">
              <a:buFont typeface="+mj-lt"/>
              <a:buAutoNum type="romanUcPeriod"/>
            </a:pPr>
            <a:r>
              <a:rPr lang="en-US" dirty="0"/>
              <a:t>What is the Prom?</a:t>
            </a:r>
          </a:p>
          <a:p>
            <a:pPr marL="571500" indent="-571500">
              <a:buFont typeface="+mj-lt"/>
              <a:buAutoNum type="romanUcPeriod"/>
            </a:pPr>
            <a:r>
              <a:rPr lang="en-US" dirty="0"/>
              <a:t>What is the Appeal of Dancing?</a:t>
            </a:r>
          </a:p>
        </p:txBody>
      </p:sp>
    </p:spTree>
    <p:extLst>
      <p:ext uri="{BB962C8B-B14F-4D97-AF65-F5344CB8AC3E}">
        <p14:creationId xmlns:p14="http://schemas.microsoft.com/office/powerpoint/2010/main" val="158178709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BDD3F-1F48-45C6-8457-A4B5401650E2}"/>
              </a:ext>
            </a:extLst>
          </p:cNvPr>
          <p:cNvSpPr>
            <a:spLocks noGrp="1"/>
          </p:cNvSpPr>
          <p:nvPr>
            <p:ph type="title"/>
          </p:nvPr>
        </p:nvSpPr>
        <p:spPr/>
        <p:txBody>
          <a:bodyPr/>
          <a:lstStyle/>
          <a:p>
            <a:r>
              <a:rPr lang="en-US" dirty="0"/>
              <a:t>Appeal: Sexual </a:t>
            </a:r>
          </a:p>
        </p:txBody>
      </p:sp>
      <p:sp>
        <p:nvSpPr>
          <p:cNvPr id="3" name="Content Placeholder 2">
            <a:extLst>
              <a:ext uri="{FF2B5EF4-FFF2-40B4-BE49-F238E27FC236}">
                <a16:creationId xmlns:a16="http://schemas.microsoft.com/office/drawing/2014/main" id="{1C30EC77-1C0F-4E09-B77E-8321ACC857C8}"/>
              </a:ext>
            </a:extLst>
          </p:cNvPr>
          <p:cNvSpPr>
            <a:spLocks noGrp="1"/>
          </p:cNvSpPr>
          <p:nvPr>
            <p:ph idx="1"/>
          </p:nvPr>
        </p:nvSpPr>
        <p:spPr/>
        <p:txBody>
          <a:bodyPr/>
          <a:lstStyle/>
          <a:p>
            <a:pPr marL="514350" indent="-514350">
              <a:buFont typeface="+mj-lt"/>
              <a:buAutoNum type="alphaUcPeriod"/>
            </a:pPr>
            <a:r>
              <a:rPr lang="en-US" dirty="0"/>
              <a:t>Quotes From Those of the World </a:t>
            </a:r>
          </a:p>
        </p:txBody>
      </p:sp>
    </p:spTree>
    <p:extLst>
      <p:ext uri="{BB962C8B-B14F-4D97-AF65-F5344CB8AC3E}">
        <p14:creationId xmlns:p14="http://schemas.microsoft.com/office/powerpoint/2010/main" val="181349901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28600" y="1447800"/>
            <a:ext cx="89154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0"/>
              </a:spcBef>
              <a:spcAft>
                <a:spcPct val="0"/>
              </a:spcAft>
            </a:pPr>
            <a:r>
              <a:rPr lang="en-US" sz="2000" u="sng" dirty="0">
                <a:solidFill>
                  <a:srgbClr val="FF0000"/>
                </a:solidFill>
                <a:effectLst>
                  <a:outerShdw blurRad="38100" dist="38100" dir="2700000" algn="tl">
                    <a:srgbClr val="000000">
                      <a:alpha val="43137"/>
                    </a:srgbClr>
                  </a:outerShdw>
                </a:effectLst>
              </a:rPr>
              <a:t>J. Edgar Hoover:</a:t>
            </a:r>
            <a:r>
              <a:rPr lang="en-US" sz="2000" dirty="0">
                <a:solidFill>
                  <a:srgbClr val="FF0000"/>
                </a:solidFill>
                <a:effectLst>
                  <a:outerShdw blurRad="38100" dist="38100" dir="2700000" algn="tl">
                    <a:srgbClr val="000000">
                      <a:alpha val="43137"/>
                    </a:srgbClr>
                  </a:outerShdw>
                </a:effectLst>
              </a:rPr>
              <a:t> </a:t>
            </a:r>
            <a:r>
              <a:rPr lang="en-US" sz="2000" dirty="0">
                <a:effectLst>
                  <a:outerShdw blurRad="38100" dist="38100" dir="2700000" algn="tl">
                    <a:srgbClr val="000000">
                      <a:alpha val="43137"/>
                    </a:srgbClr>
                  </a:outerShdw>
                </a:effectLst>
              </a:rPr>
              <a:t>“Most juvenile crime has its inception in the dance hall, either public or private.”</a:t>
            </a:r>
          </a:p>
          <a:p>
            <a:pPr eaLnBrk="0" fontAlgn="base" hangingPunct="0">
              <a:spcBef>
                <a:spcPct val="0"/>
              </a:spcBef>
              <a:spcAft>
                <a:spcPct val="0"/>
              </a:spcAft>
            </a:pPr>
            <a:r>
              <a:rPr lang="en-US" sz="2000" u="sng" dirty="0">
                <a:solidFill>
                  <a:srgbClr val="FF0000"/>
                </a:solidFill>
                <a:effectLst>
                  <a:outerShdw blurRad="38100" dist="38100" dir="2700000" algn="tl">
                    <a:srgbClr val="000000">
                      <a:alpha val="43137"/>
                    </a:srgbClr>
                  </a:outerShdw>
                </a:effectLst>
              </a:rPr>
              <a:t>Prof. W. C. Wilkerson of Chicago University</a:t>
            </a:r>
            <a:r>
              <a:rPr lang="en-US" sz="2000" dirty="0">
                <a:solidFill>
                  <a:srgbClr val="FF0000"/>
                </a:solidFill>
                <a:effectLst>
                  <a:outerShdw blurRad="38100" dist="38100" dir="2700000" algn="tl">
                    <a:srgbClr val="000000">
                      <a:alpha val="43137"/>
                    </a:srgbClr>
                  </a:outerShdw>
                </a:effectLst>
              </a:rPr>
              <a:t>:</a:t>
            </a:r>
            <a:r>
              <a:rPr lang="en-US" sz="2000" dirty="0">
                <a:effectLst>
                  <a:outerShdw blurRad="38100" dist="38100" dir="2700000" algn="tl">
                    <a:srgbClr val="000000">
                      <a:alpha val="43137"/>
                    </a:srgbClr>
                  </a:outerShdw>
                </a:effectLst>
              </a:rPr>
              <a:t> it is a “system of means, contrived with more than human ingenuity, to excite the instinct of sex action.”</a:t>
            </a:r>
          </a:p>
          <a:p>
            <a:pPr eaLnBrk="0" fontAlgn="base" hangingPunct="0">
              <a:spcBef>
                <a:spcPct val="0"/>
              </a:spcBef>
              <a:spcAft>
                <a:spcPct val="0"/>
              </a:spcAft>
            </a:pPr>
            <a:r>
              <a:rPr lang="en-US" sz="2000" u="sng" dirty="0">
                <a:solidFill>
                  <a:srgbClr val="FF0000"/>
                </a:solidFill>
                <a:effectLst>
                  <a:outerShdw blurRad="38100" dist="38100" dir="2700000" algn="tl">
                    <a:srgbClr val="000000">
                      <a:alpha val="43137"/>
                    </a:srgbClr>
                  </a:outerShdw>
                </a:effectLst>
              </a:rPr>
              <a:t>T. A. </a:t>
            </a:r>
            <a:r>
              <a:rPr lang="en-US" sz="2000" u="sng" dirty="0" err="1">
                <a:solidFill>
                  <a:srgbClr val="FF0000"/>
                </a:solidFill>
                <a:effectLst>
                  <a:outerShdw blurRad="38100" dist="38100" dir="2700000" algn="tl">
                    <a:srgbClr val="000000">
                      <a:alpha val="43137"/>
                    </a:srgbClr>
                  </a:outerShdw>
                </a:effectLst>
              </a:rPr>
              <a:t>Vogner</a:t>
            </a:r>
            <a:r>
              <a:rPr lang="en-US" sz="2000" u="sng" dirty="0">
                <a:solidFill>
                  <a:srgbClr val="FF0000"/>
                </a:solidFill>
                <a:effectLst>
                  <a:outerShdw blurRad="38100" dist="38100" dir="2700000" algn="tl">
                    <a:srgbClr val="000000">
                      <a:alpha val="43137"/>
                    </a:srgbClr>
                  </a:outerShdw>
                </a:effectLst>
              </a:rPr>
              <a:t>, former supervisor of the Dancing Academy in CA:</a:t>
            </a:r>
            <a:r>
              <a:rPr lang="en-US" sz="2000" dirty="0">
                <a:solidFill>
                  <a:srgbClr val="FF0000"/>
                </a:solidFill>
                <a:effectLst>
                  <a:outerShdw blurRad="38100" dist="38100" dir="2700000" algn="tl">
                    <a:srgbClr val="000000">
                      <a:alpha val="43137"/>
                    </a:srgbClr>
                  </a:outerShdw>
                </a:effectLst>
              </a:rPr>
              <a:t> </a:t>
            </a:r>
            <a:r>
              <a:rPr lang="en-US" sz="2000" dirty="0">
                <a:effectLst>
                  <a:outerShdw blurRad="38100" dist="38100" dir="2700000" algn="tl">
                    <a:srgbClr val="000000">
                      <a:alpha val="43137"/>
                    </a:srgbClr>
                  </a:outerShdw>
                </a:effectLst>
              </a:rPr>
              <a:t>“No woman can waltz well and waltz virtuously.”</a:t>
            </a:r>
          </a:p>
          <a:p>
            <a:pPr eaLnBrk="0" fontAlgn="base" hangingPunct="0">
              <a:spcBef>
                <a:spcPct val="0"/>
              </a:spcBef>
              <a:spcAft>
                <a:spcPct val="0"/>
              </a:spcAft>
            </a:pPr>
            <a:r>
              <a:rPr lang="en-US" sz="2000" u="sng" dirty="0">
                <a:solidFill>
                  <a:srgbClr val="FF0000"/>
                </a:solidFill>
                <a:effectLst>
                  <a:outerShdw blurRad="38100" dist="38100" dir="2700000" algn="tl">
                    <a:srgbClr val="000000">
                      <a:alpha val="43137"/>
                    </a:srgbClr>
                  </a:outerShdw>
                </a:effectLst>
              </a:rPr>
              <a:t>J. P. Gibson, MD:</a:t>
            </a:r>
            <a:r>
              <a:rPr lang="en-US" sz="2000" dirty="0">
                <a:solidFill>
                  <a:srgbClr val="FF0000"/>
                </a:solidFill>
                <a:effectLst>
                  <a:outerShdw blurRad="38100" dist="38100" dir="2700000" algn="tl">
                    <a:srgbClr val="000000">
                      <a:alpha val="43137"/>
                    </a:srgbClr>
                  </a:outerShdw>
                </a:effectLst>
              </a:rPr>
              <a:t> </a:t>
            </a:r>
            <a:r>
              <a:rPr lang="en-US" sz="2000" dirty="0">
                <a:effectLst>
                  <a:outerShdw blurRad="38100" dist="38100" dir="2700000" algn="tl">
                    <a:srgbClr val="000000">
                      <a:alpha val="43137"/>
                    </a:srgbClr>
                  </a:outerShdw>
                </a:effectLst>
              </a:rPr>
              <a:t>“Among those who dance it is noteworthy that very few girls spend much time dancing with other girls. Neither do men dance very much with own wives, nor brothers with their own sisters...the secret of the popularity of dancing (or is it a secret) is the exciting, sexual stimulation resulting from the close embrace of male and female whether it be with music in dancing or without music in petting and necking.”</a:t>
            </a:r>
          </a:p>
          <a:p>
            <a:pPr eaLnBrk="0" fontAlgn="base" hangingPunct="0">
              <a:spcBef>
                <a:spcPct val="0"/>
              </a:spcBef>
              <a:spcAft>
                <a:spcPct val="0"/>
              </a:spcAft>
            </a:pPr>
            <a:r>
              <a:rPr lang="en-US" sz="2000" u="sng" dirty="0">
                <a:solidFill>
                  <a:srgbClr val="FF0000"/>
                </a:solidFill>
                <a:effectLst>
                  <a:outerShdw blurRad="38100" dist="38100" dir="2700000" algn="tl">
                    <a:srgbClr val="000000">
                      <a:alpha val="43137"/>
                    </a:srgbClr>
                  </a:outerShdw>
                </a:effectLst>
              </a:rPr>
              <a:t>Homer Hailey:</a:t>
            </a:r>
            <a:r>
              <a:rPr lang="en-US" sz="2000" dirty="0">
                <a:solidFill>
                  <a:srgbClr val="FF0000"/>
                </a:solidFill>
                <a:effectLst>
                  <a:outerShdw blurRad="38100" dist="38100" dir="2700000" algn="tl">
                    <a:srgbClr val="000000">
                      <a:alpha val="43137"/>
                    </a:srgbClr>
                  </a:outerShdw>
                </a:effectLst>
              </a:rPr>
              <a:t> </a:t>
            </a:r>
            <a:r>
              <a:rPr lang="en-US" sz="2000" dirty="0">
                <a:effectLst>
                  <a:outerShdw blurRad="38100" dist="38100" dir="2700000" algn="tl">
                    <a:srgbClr val="000000">
                      <a:alpha val="43137"/>
                    </a:srgbClr>
                  </a:outerShdw>
                </a:effectLst>
              </a:rPr>
              <a:t>“It is true that only a minority of church members dance, and possibly a small minority; but to whatever degree dancing is tolerated among members of the body, to just that degree the church tends toward the world, and allows the spirit of the world to infiltrate it.”</a:t>
            </a:r>
          </a:p>
        </p:txBody>
      </p:sp>
      <p:pic>
        <p:nvPicPr>
          <p:cNvPr id="43011" name="Picture 3" descr="j024034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0"/>
            <a:ext cx="1822450" cy="1336675"/>
          </a:xfrm>
          <a:prstGeom prst="rect">
            <a:avLst/>
          </a:prstGeom>
          <a:noFill/>
          <a:extLst>
            <a:ext uri="{909E8E84-426E-40DD-AFC4-6F175D3DCCD1}">
              <a14:hiddenFill xmlns:a14="http://schemas.microsoft.com/office/drawing/2010/main">
                <a:solidFill>
                  <a:srgbClr val="FFFFFF"/>
                </a:solidFill>
              </a14:hiddenFill>
            </a:ext>
          </a:extLst>
        </p:spPr>
      </p:pic>
      <p:sp>
        <p:nvSpPr>
          <p:cNvPr id="43012" name="WordArt 4"/>
          <p:cNvSpPr>
            <a:spLocks noChangeArrowheads="1" noChangeShapeType="1" noTextEdit="1"/>
          </p:cNvSpPr>
          <p:nvPr/>
        </p:nvSpPr>
        <p:spPr bwMode="auto">
          <a:xfrm>
            <a:off x="2819400" y="457200"/>
            <a:ext cx="578167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kern="10" spc="720" dirty="0">
                <a:gradFill rotWithShape="0">
                  <a:gsLst>
                    <a:gs pos="0">
                      <a:srgbClr val="AAAAAA"/>
                    </a:gs>
                    <a:gs pos="100000">
                      <a:srgbClr val="FFFFFF"/>
                    </a:gs>
                  </a:gsLst>
                  <a:lin ang="5400000" scaled="1"/>
                </a:gradFill>
                <a:effectLst>
                  <a:outerShdw dist="45791" dir="3378596" algn="ctr" rotWithShape="0">
                    <a:srgbClr val="4D4D4D">
                      <a:alpha val="80000"/>
                    </a:srgbClr>
                  </a:outerShdw>
                </a:effectLst>
                <a:latin typeface="Arial Black"/>
              </a:rPr>
              <a:t>Quotes of the World</a:t>
            </a:r>
          </a:p>
        </p:txBody>
      </p:sp>
    </p:spTree>
    <p:extLst>
      <p:ext uri="{BB962C8B-B14F-4D97-AF65-F5344CB8AC3E}">
        <p14:creationId xmlns:p14="http://schemas.microsoft.com/office/powerpoint/2010/main" val="349151857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43010">
                                            <p:txEl>
                                              <p:pRg st="0" end="0"/>
                                            </p:txEl>
                                          </p:spTgt>
                                        </p:tgtEl>
                                        <p:attrNameLst>
                                          <p:attrName>style.visibility</p:attrName>
                                        </p:attrNameLst>
                                      </p:cBhvr>
                                      <p:to>
                                        <p:strVal val="visible"/>
                                      </p:to>
                                    </p:set>
                                    <p:animEffect transition="in" filter="slide(fromRight)">
                                      <p:cBhvr>
                                        <p:cTn id="7" dur="1000"/>
                                        <p:tgtEl>
                                          <p:spTgt spid="4301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43010">
                                            <p:txEl>
                                              <p:pRg st="1" end="1"/>
                                            </p:txEl>
                                          </p:spTgt>
                                        </p:tgtEl>
                                        <p:attrNameLst>
                                          <p:attrName>style.visibility</p:attrName>
                                        </p:attrNameLst>
                                      </p:cBhvr>
                                      <p:to>
                                        <p:strVal val="visible"/>
                                      </p:to>
                                    </p:set>
                                    <p:animEffect transition="in" filter="slide(fromRight)">
                                      <p:cBhvr>
                                        <p:cTn id="12" dur="1000"/>
                                        <p:tgtEl>
                                          <p:spTgt spid="4301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2" fill="hold" grpId="0" nodeType="clickEffect">
                                  <p:stCondLst>
                                    <p:cond delay="0"/>
                                  </p:stCondLst>
                                  <p:childTnLst>
                                    <p:set>
                                      <p:cBhvr>
                                        <p:cTn id="16" dur="1" fill="hold">
                                          <p:stCondLst>
                                            <p:cond delay="0"/>
                                          </p:stCondLst>
                                        </p:cTn>
                                        <p:tgtEl>
                                          <p:spTgt spid="43010">
                                            <p:txEl>
                                              <p:pRg st="2" end="2"/>
                                            </p:txEl>
                                          </p:spTgt>
                                        </p:tgtEl>
                                        <p:attrNameLst>
                                          <p:attrName>style.visibility</p:attrName>
                                        </p:attrNameLst>
                                      </p:cBhvr>
                                      <p:to>
                                        <p:strVal val="visible"/>
                                      </p:to>
                                    </p:set>
                                    <p:animEffect transition="in" filter="slide(fromRight)">
                                      <p:cBhvr>
                                        <p:cTn id="17" dur="1000"/>
                                        <p:tgtEl>
                                          <p:spTgt spid="4301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2" fill="hold" grpId="0" nodeType="clickEffect">
                                  <p:stCondLst>
                                    <p:cond delay="0"/>
                                  </p:stCondLst>
                                  <p:childTnLst>
                                    <p:set>
                                      <p:cBhvr>
                                        <p:cTn id="21" dur="1" fill="hold">
                                          <p:stCondLst>
                                            <p:cond delay="0"/>
                                          </p:stCondLst>
                                        </p:cTn>
                                        <p:tgtEl>
                                          <p:spTgt spid="43010">
                                            <p:txEl>
                                              <p:pRg st="3" end="3"/>
                                            </p:txEl>
                                          </p:spTgt>
                                        </p:tgtEl>
                                        <p:attrNameLst>
                                          <p:attrName>style.visibility</p:attrName>
                                        </p:attrNameLst>
                                      </p:cBhvr>
                                      <p:to>
                                        <p:strVal val="visible"/>
                                      </p:to>
                                    </p:set>
                                    <p:animEffect transition="in" filter="slide(fromRight)">
                                      <p:cBhvr>
                                        <p:cTn id="22" dur="1000"/>
                                        <p:tgtEl>
                                          <p:spTgt spid="4301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2" fill="hold" grpId="0" nodeType="clickEffect">
                                  <p:stCondLst>
                                    <p:cond delay="0"/>
                                  </p:stCondLst>
                                  <p:childTnLst>
                                    <p:set>
                                      <p:cBhvr>
                                        <p:cTn id="26" dur="1" fill="hold">
                                          <p:stCondLst>
                                            <p:cond delay="0"/>
                                          </p:stCondLst>
                                        </p:cTn>
                                        <p:tgtEl>
                                          <p:spTgt spid="43010">
                                            <p:txEl>
                                              <p:pRg st="4" end="4"/>
                                            </p:txEl>
                                          </p:spTgt>
                                        </p:tgtEl>
                                        <p:attrNameLst>
                                          <p:attrName>style.visibility</p:attrName>
                                        </p:attrNameLst>
                                      </p:cBhvr>
                                      <p:to>
                                        <p:strVal val="visible"/>
                                      </p:to>
                                    </p:set>
                                    <p:animEffect transition="in" filter="slide(fromRight)">
                                      <p:cBhvr>
                                        <p:cTn id="27" dur="1000"/>
                                        <p:tgtEl>
                                          <p:spTgt spid="430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13852" y="1905000"/>
            <a:ext cx="8625348"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fontAlgn="base">
              <a:spcBef>
                <a:spcPct val="0"/>
              </a:spcBef>
              <a:spcAft>
                <a:spcPct val="0"/>
              </a:spcAft>
              <a:defRPr/>
            </a:pPr>
            <a:r>
              <a:rPr lang="en-US" sz="2400" dirty="0">
                <a:effectLst>
                  <a:outerShdw blurRad="38100" dist="38100" dir="2700000" algn="tl">
                    <a:srgbClr val="000000">
                      <a:alpha val="43137"/>
                    </a:srgbClr>
                  </a:outerShdw>
                </a:effectLst>
              </a:rPr>
              <a:t>"Another motive for the dance is the sexual motive - the dance has always been used as a means of expressing sexual desire and as a means of wooing...We find this same sex motive in the modern ballroom dance, which has now degenerated into dull and stupid forms, but it is a legitimate opportunity for contact." - </a:t>
            </a:r>
            <a:r>
              <a:rPr lang="en-US" sz="2400" dirty="0">
                <a:solidFill>
                  <a:srgbClr val="FF0000"/>
                </a:solidFill>
                <a:effectLst>
                  <a:outerShdw blurRad="38100" dist="38100" dir="2700000" algn="tl">
                    <a:srgbClr val="000000">
                      <a:alpha val="43137"/>
                    </a:srgbClr>
                  </a:outerShdw>
                </a:effectLst>
              </a:rPr>
              <a:t>Dance We Must (1938, reprinted 1950), p. 6 (from a series of lectures given by Ted Shawn at George Peabody College For Teachers </a:t>
            </a:r>
          </a:p>
        </p:txBody>
      </p:sp>
      <p:pic>
        <p:nvPicPr>
          <p:cNvPr id="43011" name="Picture 3" descr="j024034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0"/>
            <a:ext cx="1822450" cy="1336675"/>
          </a:xfrm>
          <a:prstGeom prst="rect">
            <a:avLst/>
          </a:prstGeom>
          <a:noFill/>
          <a:extLst>
            <a:ext uri="{909E8E84-426E-40DD-AFC4-6F175D3DCCD1}">
              <a14:hiddenFill xmlns:a14="http://schemas.microsoft.com/office/drawing/2010/main">
                <a:solidFill>
                  <a:srgbClr val="FFFFFF"/>
                </a:solidFill>
              </a14:hiddenFill>
            </a:ext>
          </a:extLst>
        </p:spPr>
      </p:pic>
      <p:sp>
        <p:nvSpPr>
          <p:cNvPr id="43012" name="WordArt 4"/>
          <p:cNvSpPr>
            <a:spLocks noChangeArrowheads="1" noChangeShapeType="1" noTextEdit="1"/>
          </p:cNvSpPr>
          <p:nvPr/>
        </p:nvSpPr>
        <p:spPr bwMode="auto">
          <a:xfrm>
            <a:off x="2819400" y="457200"/>
            <a:ext cx="578167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kern="10" spc="720" dirty="0">
                <a:gradFill rotWithShape="0">
                  <a:gsLst>
                    <a:gs pos="0">
                      <a:srgbClr val="AAAAAA"/>
                    </a:gs>
                    <a:gs pos="100000">
                      <a:srgbClr val="FFFFFF"/>
                    </a:gs>
                  </a:gsLst>
                  <a:lin ang="5400000" scaled="1"/>
                </a:gradFill>
                <a:effectLst>
                  <a:outerShdw dist="45791" dir="3378596" algn="ctr" rotWithShape="0">
                    <a:srgbClr val="4D4D4D">
                      <a:alpha val="80000"/>
                    </a:srgbClr>
                  </a:outerShdw>
                </a:effectLst>
                <a:latin typeface="Arial Black"/>
              </a:rPr>
              <a:t>Quotes of the World</a:t>
            </a:r>
          </a:p>
        </p:txBody>
      </p:sp>
    </p:spTree>
    <p:extLst>
      <p:ext uri="{BB962C8B-B14F-4D97-AF65-F5344CB8AC3E}">
        <p14:creationId xmlns:p14="http://schemas.microsoft.com/office/powerpoint/2010/main" val="170428785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90052" y="1752600"/>
            <a:ext cx="8625348" cy="4081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lnSpc>
                <a:spcPct val="90000"/>
              </a:lnSpc>
              <a:spcBef>
                <a:spcPct val="0"/>
              </a:spcBef>
              <a:spcAft>
                <a:spcPct val="0"/>
              </a:spcAft>
              <a:defRPr/>
            </a:pPr>
            <a:r>
              <a:rPr lang="en-US" sz="2400" dirty="0">
                <a:solidFill>
                  <a:srgbClr val="FF0000"/>
                </a:solidFill>
                <a:effectLst>
                  <a:outerShdw blurRad="38100" dist="38100" dir="2700000" algn="tl">
                    <a:srgbClr val="000000">
                      <a:alpha val="43137"/>
                    </a:srgbClr>
                  </a:outerShdw>
                </a:effectLst>
              </a:rPr>
              <a:t>Interview with Arthur Murray: </a:t>
            </a:r>
            <a:r>
              <a:rPr lang="en-US" sz="2400" dirty="0">
                <a:effectLst>
                  <a:outerShdw blurRad="38100" dist="38100" dir="2700000" algn="tl">
                    <a:srgbClr val="000000">
                      <a:alpha val="43137"/>
                    </a:srgbClr>
                  </a:outerShdw>
                </a:effectLst>
              </a:rPr>
              <a:t>“Why has ballroom dancing declined?  Murray responds: ‘Since dancing is based on sexual flirtation and since young people have no problem with sexual flirtation; dancing has taken a back seat to the back seat’.  This only confirms what we all know, dancing leads from the ballroom to the bedroom – </a:t>
            </a:r>
            <a:r>
              <a:rPr lang="en-US" sz="2400" dirty="0">
                <a:solidFill>
                  <a:srgbClr val="FF0000"/>
                </a:solidFill>
                <a:effectLst>
                  <a:outerShdw blurRad="38100" dist="38100" dir="2700000" algn="tl">
                    <a:srgbClr val="000000">
                      <a:alpha val="43137"/>
                    </a:srgbClr>
                  </a:outerShdw>
                </a:effectLst>
              </a:rPr>
              <a:t>L.A. radio host Ervin Edwards [Big E.].”</a:t>
            </a:r>
          </a:p>
          <a:p>
            <a:pPr fontAlgn="base">
              <a:lnSpc>
                <a:spcPct val="90000"/>
              </a:lnSpc>
              <a:spcBef>
                <a:spcPct val="0"/>
              </a:spcBef>
              <a:spcAft>
                <a:spcPct val="0"/>
              </a:spcAft>
              <a:defRPr/>
            </a:pPr>
            <a:endParaRPr lang="en-US" sz="2400" dirty="0">
              <a:solidFill>
                <a:srgbClr val="FFFFFF"/>
              </a:solidFill>
              <a:effectLst>
                <a:outerShdw blurRad="38100" dist="38100" dir="2700000" algn="tl">
                  <a:srgbClr val="000000">
                    <a:alpha val="43137"/>
                  </a:srgbClr>
                </a:outerShdw>
              </a:effectLst>
            </a:endParaRPr>
          </a:p>
          <a:p>
            <a:pPr fontAlgn="base">
              <a:lnSpc>
                <a:spcPct val="90000"/>
              </a:lnSpc>
              <a:spcBef>
                <a:spcPct val="0"/>
              </a:spcBef>
              <a:spcAft>
                <a:spcPct val="0"/>
              </a:spcAft>
              <a:defRPr/>
            </a:pPr>
            <a:r>
              <a:rPr lang="en-US" sz="2400" dirty="0">
                <a:solidFill>
                  <a:srgbClr val="FF0000"/>
                </a:solidFill>
                <a:effectLst>
                  <a:outerShdw blurRad="38100" dist="38100" dir="2700000" algn="tl">
                    <a:srgbClr val="000000">
                      <a:alpha val="43137"/>
                    </a:srgbClr>
                  </a:outerShdw>
                </a:effectLst>
              </a:rPr>
              <a:t>Mark </a:t>
            </a:r>
            <a:r>
              <a:rPr lang="en-US" sz="2400" dirty="0" err="1">
                <a:solidFill>
                  <a:srgbClr val="FF0000"/>
                </a:solidFill>
                <a:effectLst>
                  <a:outerShdw blurRad="38100" dist="38100" dir="2700000" algn="tl">
                    <a:srgbClr val="000000">
                      <a:alpha val="43137"/>
                    </a:srgbClr>
                  </a:outerShdw>
                </a:effectLst>
              </a:rPr>
              <a:t>Weisner</a:t>
            </a:r>
            <a:r>
              <a:rPr lang="en-US" sz="2400" dirty="0">
                <a:solidFill>
                  <a:srgbClr val="FF0000"/>
                </a:solidFill>
                <a:effectLst>
                  <a:outerShdw blurRad="38100" dist="38100" dir="2700000" algn="tl">
                    <a:srgbClr val="000000">
                      <a:alpha val="43137"/>
                    </a:srgbClr>
                  </a:outerShdw>
                </a:effectLst>
              </a:rPr>
              <a:t>, Ph.D. in his article “When the Answer is Not Tonight” – </a:t>
            </a:r>
            <a:r>
              <a:rPr lang="en-US" sz="2400" dirty="0">
                <a:effectLst>
                  <a:outerShdw blurRad="38100" dist="38100" dir="2700000" algn="tl">
                    <a:srgbClr val="000000">
                      <a:alpha val="43137"/>
                    </a:srgbClr>
                  </a:outerShdw>
                </a:effectLst>
              </a:rPr>
              <a:t>“Think about activities that lead to sex.  A dark crowded room with whispers of delight, the dance floor, a proven place for the struggling couple.  A romantic dinner with a band, candles, and ‘the right foods’.” – </a:t>
            </a:r>
          </a:p>
        </p:txBody>
      </p:sp>
      <p:pic>
        <p:nvPicPr>
          <p:cNvPr id="43011" name="Picture 3" descr="j024034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0"/>
            <a:ext cx="1822450" cy="1336675"/>
          </a:xfrm>
          <a:prstGeom prst="rect">
            <a:avLst/>
          </a:prstGeom>
          <a:noFill/>
          <a:extLst>
            <a:ext uri="{909E8E84-426E-40DD-AFC4-6F175D3DCCD1}">
              <a14:hiddenFill xmlns:a14="http://schemas.microsoft.com/office/drawing/2010/main">
                <a:solidFill>
                  <a:srgbClr val="FFFFFF"/>
                </a:solidFill>
              </a14:hiddenFill>
            </a:ext>
          </a:extLst>
        </p:spPr>
      </p:pic>
      <p:sp>
        <p:nvSpPr>
          <p:cNvPr id="43012" name="WordArt 4"/>
          <p:cNvSpPr>
            <a:spLocks noChangeArrowheads="1" noChangeShapeType="1" noTextEdit="1"/>
          </p:cNvSpPr>
          <p:nvPr/>
        </p:nvSpPr>
        <p:spPr bwMode="auto">
          <a:xfrm>
            <a:off x="2819400" y="457200"/>
            <a:ext cx="578167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kern="10" spc="720" dirty="0">
                <a:gradFill rotWithShape="0">
                  <a:gsLst>
                    <a:gs pos="0">
                      <a:srgbClr val="AAAAAA"/>
                    </a:gs>
                    <a:gs pos="100000">
                      <a:srgbClr val="FFFFFF"/>
                    </a:gs>
                  </a:gsLst>
                  <a:lin ang="5400000" scaled="1"/>
                </a:gradFill>
                <a:effectLst>
                  <a:outerShdw dist="45791" dir="3378596" algn="ctr" rotWithShape="0">
                    <a:srgbClr val="4D4D4D">
                      <a:alpha val="80000"/>
                    </a:srgbClr>
                  </a:outerShdw>
                </a:effectLst>
                <a:latin typeface="Arial Black"/>
              </a:rPr>
              <a:t>Quotes of the World</a:t>
            </a:r>
          </a:p>
        </p:txBody>
      </p:sp>
    </p:spTree>
    <p:extLst>
      <p:ext uri="{BB962C8B-B14F-4D97-AF65-F5344CB8AC3E}">
        <p14:creationId xmlns:p14="http://schemas.microsoft.com/office/powerpoint/2010/main" val="57237739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43010">
                                            <p:txEl>
                                              <p:pRg st="2" end="2"/>
                                            </p:txEl>
                                          </p:spTgt>
                                        </p:tgtEl>
                                        <p:attrNameLst>
                                          <p:attrName>style.visibility</p:attrName>
                                        </p:attrNameLst>
                                      </p:cBhvr>
                                      <p:to>
                                        <p:strVal val="visible"/>
                                      </p:to>
                                    </p:set>
                                    <p:animEffect transition="in" filter="slide(fromRight)">
                                      <p:cBhvr>
                                        <p:cTn id="7" dur="1000"/>
                                        <p:tgtEl>
                                          <p:spTgt spid="430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300326" y="1752600"/>
            <a:ext cx="8625348" cy="3637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fontAlgn="base">
              <a:lnSpc>
                <a:spcPct val="80000"/>
              </a:lnSpc>
              <a:spcBef>
                <a:spcPct val="0"/>
              </a:spcBef>
              <a:spcAft>
                <a:spcPct val="0"/>
              </a:spcAft>
              <a:defRPr/>
            </a:pPr>
            <a:r>
              <a:rPr lang="en-US" sz="2400" dirty="0">
                <a:effectLst>
                  <a:outerShdw blurRad="38100" dist="38100" dir="2700000" algn="tl">
                    <a:srgbClr val="000000">
                      <a:alpha val="43137"/>
                    </a:srgbClr>
                  </a:outerShdw>
                </a:effectLst>
              </a:rPr>
              <a:t>“We are all men. We know the natural desires of youth. We know that sex is the strongest impulse Implanted in the human race. You can picture the effect on a boy or girl of eighteen or twenty, when this hunger is the keenest, when knowledge and experience are lacking in formation of judgment, of one of these dances which call for close abdominal contact and frequently brings the cheeks together and entwine the limbs ... There is left but one reason for the popularity of the dance, and that is sex appeal. I hasten to assure you that I do not believe the dancers are always conscious that this is the reason they enjoy this position and the steps that go with it. But this lack of consciousness is merely an added factor of danger ... when you are told that</a:t>
            </a:r>
          </a:p>
        </p:txBody>
      </p:sp>
      <p:pic>
        <p:nvPicPr>
          <p:cNvPr id="43011" name="Picture 3" descr="j024034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0"/>
            <a:ext cx="1822450" cy="1336675"/>
          </a:xfrm>
          <a:prstGeom prst="rect">
            <a:avLst/>
          </a:prstGeom>
          <a:noFill/>
          <a:extLst>
            <a:ext uri="{909E8E84-426E-40DD-AFC4-6F175D3DCCD1}">
              <a14:hiddenFill xmlns:a14="http://schemas.microsoft.com/office/drawing/2010/main">
                <a:solidFill>
                  <a:srgbClr val="FFFFFF"/>
                </a:solidFill>
              </a14:hiddenFill>
            </a:ext>
          </a:extLst>
        </p:spPr>
      </p:pic>
      <p:sp>
        <p:nvSpPr>
          <p:cNvPr id="43012" name="WordArt 4"/>
          <p:cNvSpPr>
            <a:spLocks noChangeArrowheads="1" noChangeShapeType="1" noTextEdit="1"/>
          </p:cNvSpPr>
          <p:nvPr/>
        </p:nvSpPr>
        <p:spPr bwMode="auto">
          <a:xfrm>
            <a:off x="2819400" y="457200"/>
            <a:ext cx="578167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kern="10" spc="720" dirty="0">
                <a:gradFill rotWithShape="0">
                  <a:gsLst>
                    <a:gs pos="0">
                      <a:srgbClr val="AAAAAA"/>
                    </a:gs>
                    <a:gs pos="100000">
                      <a:srgbClr val="FFFFFF"/>
                    </a:gs>
                  </a:gsLst>
                  <a:lin ang="5400000" scaled="1"/>
                </a:gradFill>
                <a:effectLst>
                  <a:outerShdw dist="45791" dir="3378596" algn="ctr" rotWithShape="0">
                    <a:srgbClr val="4D4D4D">
                      <a:alpha val="80000"/>
                    </a:srgbClr>
                  </a:outerShdw>
                </a:effectLst>
                <a:latin typeface="Arial Black"/>
              </a:rPr>
              <a:t>Quotes of the World</a:t>
            </a:r>
          </a:p>
        </p:txBody>
      </p:sp>
    </p:spTree>
    <p:extLst>
      <p:ext uri="{BB962C8B-B14F-4D97-AF65-F5344CB8AC3E}">
        <p14:creationId xmlns:p14="http://schemas.microsoft.com/office/powerpoint/2010/main" val="183518233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90052" y="1752600"/>
            <a:ext cx="8625348" cy="245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fontAlgn="base">
              <a:lnSpc>
                <a:spcPct val="80000"/>
              </a:lnSpc>
              <a:spcBef>
                <a:spcPct val="0"/>
              </a:spcBef>
              <a:spcAft>
                <a:spcPct val="0"/>
              </a:spcAft>
              <a:defRPr/>
            </a:pPr>
            <a:r>
              <a:rPr lang="en-US" sz="2400" dirty="0">
                <a:effectLst>
                  <a:outerShdw blurRad="38100" dist="38100" dir="2700000" algn="tl">
                    <a:srgbClr val="000000">
                      <a:alpha val="43137"/>
                    </a:srgbClr>
                  </a:outerShdw>
                </a:effectLst>
              </a:rPr>
              <a:t>youth of both sexes can survive this experience without mental, moral, or physical pollution, you know the teller lies ... If you can believe youth is the same after this experience as before, then God help your child or your charge, for you are not mentally fit for your responsibility. If you do not believe I have correctly described the modern dances and their effects, you either have not seen them performed or you are willfully blind to their true nature. “ –</a:t>
            </a:r>
            <a:r>
              <a:rPr lang="en-US" sz="2400" dirty="0">
                <a:solidFill>
                  <a:srgbClr val="FFFFFF"/>
                </a:solidFill>
                <a:effectLst>
                  <a:outerShdw blurRad="38100" dist="38100" dir="2700000" algn="tl">
                    <a:srgbClr val="000000">
                      <a:alpha val="43137"/>
                    </a:srgbClr>
                  </a:outerShdw>
                </a:effectLst>
              </a:rPr>
              <a:t> </a:t>
            </a:r>
            <a:r>
              <a:rPr lang="en-US" sz="2400" dirty="0">
                <a:solidFill>
                  <a:srgbClr val="FF0000"/>
                </a:solidFill>
                <a:effectLst>
                  <a:outerShdw blurRad="38100" dist="38100" dir="2700000" algn="tl">
                    <a:srgbClr val="000000">
                      <a:alpha val="43137"/>
                    </a:srgbClr>
                  </a:outerShdw>
                </a:effectLst>
              </a:rPr>
              <a:t>Louis </a:t>
            </a:r>
            <a:r>
              <a:rPr lang="en-US" sz="2400" dirty="0" err="1">
                <a:solidFill>
                  <a:srgbClr val="FF0000"/>
                </a:solidFill>
                <a:effectLst>
                  <a:outerShdw blurRad="38100" dist="38100" dir="2700000" algn="tl">
                    <a:srgbClr val="000000">
                      <a:alpha val="43137"/>
                    </a:srgbClr>
                  </a:outerShdw>
                </a:effectLst>
              </a:rPr>
              <a:t>Guyon</a:t>
            </a:r>
            <a:r>
              <a:rPr lang="en-US" sz="2400" dirty="0">
                <a:solidFill>
                  <a:srgbClr val="FF0000"/>
                </a:solidFill>
                <a:effectLst>
                  <a:outerShdw blurRad="38100" dist="38100" dir="2700000" algn="tl">
                    <a:srgbClr val="000000">
                      <a:alpha val="43137"/>
                    </a:srgbClr>
                  </a:outerShdw>
                </a:effectLst>
              </a:rPr>
              <a:t>, owner and operator of Chicago’s largest dance hall</a:t>
            </a:r>
          </a:p>
        </p:txBody>
      </p:sp>
      <p:pic>
        <p:nvPicPr>
          <p:cNvPr id="43011" name="Picture 3" descr="j024034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0"/>
            <a:ext cx="1822450" cy="1336675"/>
          </a:xfrm>
          <a:prstGeom prst="rect">
            <a:avLst/>
          </a:prstGeom>
          <a:noFill/>
          <a:extLst>
            <a:ext uri="{909E8E84-426E-40DD-AFC4-6F175D3DCCD1}">
              <a14:hiddenFill xmlns:a14="http://schemas.microsoft.com/office/drawing/2010/main">
                <a:solidFill>
                  <a:srgbClr val="FFFFFF"/>
                </a:solidFill>
              </a14:hiddenFill>
            </a:ext>
          </a:extLst>
        </p:spPr>
      </p:pic>
      <p:sp>
        <p:nvSpPr>
          <p:cNvPr id="43012" name="WordArt 4"/>
          <p:cNvSpPr>
            <a:spLocks noChangeArrowheads="1" noChangeShapeType="1" noTextEdit="1"/>
          </p:cNvSpPr>
          <p:nvPr/>
        </p:nvSpPr>
        <p:spPr bwMode="auto">
          <a:xfrm>
            <a:off x="2819400" y="457200"/>
            <a:ext cx="578167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kern="10" spc="720" dirty="0">
                <a:gradFill rotWithShape="0">
                  <a:gsLst>
                    <a:gs pos="0">
                      <a:srgbClr val="AAAAAA"/>
                    </a:gs>
                    <a:gs pos="100000">
                      <a:srgbClr val="FFFFFF"/>
                    </a:gs>
                  </a:gsLst>
                  <a:lin ang="5400000" scaled="1"/>
                </a:gradFill>
                <a:effectLst>
                  <a:outerShdw dist="45791" dir="3378596" algn="ctr" rotWithShape="0">
                    <a:srgbClr val="4D4D4D">
                      <a:alpha val="80000"/>
                    </a:srgbClr>
                  </a:outerShdw>
                </a:effectLst>
                <a:latin typeface="Arial Black"/>
              </a:rPr>
              <a:t>Quotes of the World</a:t>
            </a:r>
          </a:p>
        </p:txBody>
      </p:sp>
    </p:spTree>
    <p:extLst>
      <p:ext uri="{BB962C8B-B14F-4D97-AF65-F5344CB8AC3E}">
        <p14:creationId xmlns:p14="http://schemas.microsoft.com/office/powerpoint/2010/main" val="118637147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90052" y="1752600"/>
            <a:ext cx="8625348" cy="374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lnSpc>
                <a:spcPct val="90000"/>
              </a:lnSpc>
              <a:spcBef>
                <a:spcPct val="0"/>
              </a:spcBef>
              <a:spcAft>
                <a:spcPct val="0"/>
              </a:spcAft>
              <a:buClr>
                <a:srgbClr val="FFFF00"/>
              </a:buClr>
              <a:buSzPct val="75000"/>
              <a:tabLst>
                <a:tab pos="341313" algn="l"/>
              </a:tabLst>
            </a:pPr>
            <a:r>
              <a:rPr lang="en-US" sz="2400" dirty="0">
                <a:effectLst>
                  <a:outerShdw blurRad="38100" dist="38100" dir="2700000" algn="tl">
                    <a:srgbClr val="000000">
                      <a:alpha val="43137"/>
                    </a:srgbClr>
                  </a:outerShdw>
                </a:effectLst>
                <a:ea typeface="Tahoma" pitchFamily="34" charset="0"/>
                <a:cs typeface="Tahoma" pitchFamily="34" charset="0"/>
              </a:rPr>
              <a:t>“There can scarcely be any doubt that dancing came about as an adjunct of sexual stimulation” </a:t>
            </a:r>
            <a:r>
              <a:rPr lang="en-US" sz="2400" i="1" dirty="0">
                <a:solidFill>
                  <a:srgbClr val="FF0000"/>
                </a:solidFill>
                <a:effectLst>
                  <a:outerShdw blurRad="38100" dist="38100" dir="2700000" algn="tl">
                    <a:srgbClr val="000000">
                      <a:alpha val="43137"/>
                    </a:srgbClr>
                  </a:outerShdw>
                </a:effectLst>
                <a:ea typeface="Tahoma" pitchFamily="34" charset="0"/>
                <a:cs typeface="Tahoma" pitchFamily="34" charset="0"/>
              </a:rPr>
              <a:t>(Medical Review of America)</a:t>
            </a:r>
          </a:p>
          <a:p>
            <a:pPr fontAlgn="base">
              <a:lnSpc>
                <a:spcPct val="90000"/>
              </a:lnSpc>
              <a:spcBef>
                <a:spcPct val="0"/>
              </a:spcBef>
              <a:spcAft>
                <a:spcPct val="0"/>
              </a:spcAft>
              <a:buClr>
                <a:srgbClr val="FFFF00"/>
              </a:buClr>
              <a:buSzPct val="75000"/>
              <a:tabLst>
                <a:tab pos="341313" algn="l"/>
              </a:tabLst>
            </a:pPr>
            <a:endParaRPr lang="en-US" sz="2400" i="1" dirty="0">
              <a:solidFill>
                <a:srgbClr val="FFFFFF"/>
              </a:solidFill>
              <a:effectLst>
                <a:outerShdw blurRad="38100" dist="38100" dir="2700000" algn="tl">
                  <a:srgbClr val="000000">
                    <a:alpha val="43137"/>
                  </a:srgbClr>
                </a:outerShdw>
              </a:effectLst>
              <a:ea typeface="Tahoma" pitchFamily="34" charset="0"/>
              <a:cs typeface="Tahoma" pitchFamily="34" charset="0"/>
            </a:endParaRPr>
          </a:p>
          <a:p>
            <a:pPr fontAlgn="base">
              <a:lnSpc>
                <a:spcPct val="90000"/>
              </a:lnSpc>
              <a:spcBef>
                <a:spcPct val="0"/>
              </a:spcBef>
              <a:spcAft>
                <a:spcPct val="0"/>
              </a:spcAft>
              <a:buClr>
                <a:srgbClr val="FFFF00"/>
              </a:buClr>
              <a:buSzPct val="75000"/>
              <a:tabLst>
                <a:tab pos="341313" algn="l"/>
              </a:tabLst>
            </a:pPr>
            <a:r>
              <a:rPr lang="en-US" sz="2400" dirty="0">
                <a:effectLst>
                  <a:outerShdw blurRad="38100" dist="38100" dir="2700000" algn="tl">
                    <a:srgbClr val="000000">
                      <a:alpha val="43137"/>
                    </a:srgbClr>
                  </a:outerShdw>
                </a:effectLst>
                <a:ea typeface="Tahoma" pitchFamily="34" charset="0"/>
                <a:cs typeface="Tahoma" pitchFamily="34" charset="0"/>
              </a:rPr>
              <a:t>The drawing power of the discos attributed to its “progressive sexuality” and the promoters pin-pointing “sex-appeal” as the life-blood of the fad </a:t>
            </a:r>
            <a:r>
              <a:rPr lang="en-US" sz="2400" i="1" dirty="0">
                <a:solidFill>
                  <a:srgbClr val="FF0000"/>
                </a:solidFill>
                <a:effectLst>
                  <a:outerShdw blurRad="38100" dist="38100" dir="2700000" algn="tl">
                    <a:srgbClr val="000000">
                      <a:alpha val="43137"/>
                    </a:srgbClr>
                  </a:outerShdw>
                </a:effectLst>
                <a:ea typeface="Tahoma" pitchFamily="34" charset="0"/>
                <a:cs typeface="Tahoma" pitchFamily="34" charset="0"/>
              </a:rPr>
              <a:t>(The New York Times Magazine)</a:t>
            </a:r>
          </a:p>
          <a:p>
            <a:pPr fontAlgn="base">
              <a:lnSpc>
                <a:spcPct val="90000"/>
              </a:lnSpc>
              <a:spcBef>
                <a:spcPct val="0"/>
              </a:spcBef>
              <a:spcAft>
                <a:spcPct val="0"/>
              </a:spcAft>
              <a:buClr>
                <a:srgbClr val="FFFF00"/>
              </a:buClr>
              <a:buSzPct val="75000"/>
              <a:tabLst>
                <a:tab pos="341313" algn="l"/>
              </a:tabLst>
            </a:pPr>
            <a:endParaRPr lang="en-US" sz="2400" i="1" dirty="0">
              <a:solidFill>
                <a:srgbClr val="FFFFFF"/>
              </a:solidFill>
              <a:effectLst>
                <a:outerShdw blurRad="38100" dist="38100" dir="2700000" algn="tl">
                  <a:srgbClr val="000000">
                    <a:alpha val="43137"/>
                  </a:srgbClr>
                </a:outerShdw>
              </a:effectLst>
              <a:ea typeface="Tahoma" pitchFamily="34" charset="0"/>
              <a:cs typeface="Tahoma" pitchFamily="34" charset="0"/>
            </a:endParaRPr>
          </a:p>
          <a:p>
            <a:pPr fontAlgn="base">
              <a:lnSpc>
                <a:spcPct val="90000"/>
              </a:lnSpc>
              <a:spcBef>
                <a:spcPct val="0"/>
              </a:spcBef>
              <a:spcAft>
                <a:spcPct val="0"/>
              </a:spcAft>
              <a:buClr>
                <a:srgbClr val="FFFF00"/>
              </a:buClr>
              <a:buSzPct val="75000"/>
              <a:tabLst>
                <a:tab pos="341313" algn="l"/>
              </a:tabLst>
            </a:pPr>
            <a:r>
              <a:rPr lang="en-US" sz="2400" dirty="0">
                <a:effectLst>
                  <a:outerShdw blurRad="38100" dist="38100" dir="2700000" algn="tl">
                    <a:srgbClr val="000000">
                      <a:alpha val="43137"/>
                    </a:srgbClr>
                  </a:outerShdw>
                </a:effectLst>
                <a:ea typeface="Tahoma" pitchFamily="34" charset="0"/>
                <a:cs typeface="Tahoma" pitchFamily="34" charset="0"/>
              </a:rPr>
              <a:t>"I don't think ballroom dancing will ever return to popularity. People always thought it was a prelude to sex, but people don't need preludes anymore"</a:t>
            </a:r>
            <a:r>
              <a:rPr lang="en-US" sz="2400" dirty="0">
                <a:solidFill>
                  <a:srgbClr val="FFFF00"/>
                </a:solidFill>
                <a:effectLst>
                  <a:outerShdw blurRad="38100" dist="38100" dir="2700000" algn="tl">
                    <a:srgbClr val="000000">
                      <a:alpha val="43137"/>
                    </a:srgbClr>
                  </a:outerShdw>
                </a:effectLst>
                <a:ea typeface="Tahoma" pitchFamily="34" charset="0"/>
                <a:cs typeface="Tahoma" pitchFamily="34" charset="0"/>
              </a:rPr>
              <a:t> </a:t>
            </a:r>
            <a:r>
              <a:rPr lang="en-US" sz="2400" dirty="0">
                <a:solidFill>
                  <a:srgbClr val="FF0000"/>
                </a:solidFill>
                <a:effectLst>
                  <a:outerShdw blurRad="38100" dist="38100" dir="2700000" algn="tl">
                    <a:srgbClr val="000000">
                      <a:alpha val="43137"/>
                    </a:srgbClr>
                  </a:outerShdw>
                </a:effectLst>
                <a:ea typeface="Tahoma" pitchFamily="34" charset="0"/>
                <a:cs typeface="Tahoma" pitchFamily="34" charset="0"/>
              </a:rPr>
              <a:t>(Arthur Murray, </a:t>
            </a:r>
            <a:r>
              <a:rPr lang="en-US" sz="2400" i="1" dirty="0">
                <a:solidFill>
                  <a:srgbClr val="FF0000"/>
                </a:solidFill>
                <a:effectLst>
                  <a:outerShdw blurRad="38100" dist="38100" dir="2700000" algn="tl">
                    <a:srgbClr val="000000">
                      <a:alpha val="43137"/>
                    </a:srgbClr>
                  </a:outerShdw>
                </a:effectLst>
                <a:ea typeface="Tahoma" pitchFamily="34" charset="0"/>
                <a:cs typeface="Tahoma" pitchFamily="34" charset="0"/>
              </a:rPr>
              <a:t>Chicago Tribune</a:t>
            </a:r>
            <a:r>
              <a:rPr lang="en-US" sz="2400" dirty="0">
                <a:solidFill>
                  <a:srgbClr val="FF0000"/>
                </a:solidFill>
                <a:effectLst>
                  <a:outerShdw blurRad="38100" dist="38100" dir="2700000" algn="tl">
                    <a:srgbClr val="000000">
                      <a:alpha val="43137"/>
                    </a:srgbClr>
                  </a:outerShdw>
                </a:effectLst>
                <a:ea typeface="Tahoma" pitchFamily="34" charset="0"/>
                <a:cs typeface="Tahoma" pitchFamily="34" charset="0"/>
              </a:rPr>
              <a:t>, "No Prelims, All Main Event") </a:t>
            </a:r>
            <a:endParaRPr lang="en-US" sz="2400" i="1" dirty="0">
              <a:solidFill>
                <a:srgbClr val="FF0000"/>
              </a:solidFill>
              <a:effectLst>
                <a:outerShdw blurRad="38100" dist="38100" dir="2700000" algn="tl">
                  <a:srgbClr val="000000">
                    <a:alpha val="43137"/>
                  </a:srgbClr>
                </a:outerShdw>
              </a:effectLst>
              <a:ea typeface="Tahoma" pitchFamily="34" charset="0"/>
              <a:cs typeface="Tahoma" pitchFamily="34" charset="0"/>
            </a:endParaRPr>
          </a:p>
        </p:txBody>
      </p:sp>
      <p:pic>
        <p:nvPicPr>
          <p:cNvPr id="43011" name="Picture 3" descr="j024034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0"/>
            <a:ext cx="1822450" cy="1336675"/>
          </a:xfrm>
          <a:prstGeom prst="rect">
            <a:avLst/>
          </a:prstGeom>
          <a:noFill/>
          <a:extLst>
            <a:ext uri="{909E8E84-426E-40DD-AFC4-6F175D3DCCD1}">
              <a14:hiddenFill xmlns:a14="http://schemas.microsoft.com/office/drawing/2010/main">
                <a:solidFill>
                  <a:srgbClr val="FFFFFF"/>
                </a:solidFill>
              </a14:hiddenFill>
            </a:ext>
          </a:extLst>
        </p:spPr>
      </p:pic>
      <p:sp>
        <p:nvSpPr>
          <p:cNvPr id="43012" name="WordArt 4"/>
          <p:cNvSpPr>
            <a:spLocks noChangeArrowheads="1" noChangeShapeType="1" noTextEdit="1"/>
          </p:cNvSpPr>
          <p:nvPr/>
        </p:nvSpPr>
        <p:spPr bwMode="auto">
          <a:xfrm>
            <a:off x="2819400" y="457200"/>
            <a:ext cx="578167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kern="10" spc="720" dirty="0">
                <a:gradFill rotWithShape="0">
                  <a:gsLst>
                    <a:gs pos="0">
                      <a:srgbClr val="AAAAAA"/>
                    </a:gs>
                    <a:gs pos="100000">
                      <a:srgbClr val="FFFFFF"/>
                    </a:gs>
                  </a:gsLst>
                  <a:lin ang="5400000" scaled="1"/>
                </a:gradFill>
                <a:effectLst>
                  <a:outerShdw dist="45791" dir="3378596" algn="ctr" rotWithShape="0">
                    <a:srgbClr val="4D4D4D">
                      <a:alpha val="80000"/>
                    </a:srgbClr>
                  </a:outerShdw>
                </a:effectLst>
                <a:latin typeface="Arial Black"/>
              </a:rPr>
              <a:t>Quotes of the World</a:t>
            </a:r>
          </a:p>
        </p:txBody>
      </p:sp>
    </p:spTree>
    <p:extLst>
      <p:ext uri="{BB962C8B-B14F-4D97-AF65-F5344CB8AC3E}">
        <p14:creationId xmlns:p14="http://schemas.microsoft.com/office/powerpoint/2010/main" val="269221484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43010">
                                            <p:txEl>
                                              <p:pRg st="2" end="2"/>
                                            </p:txEl>
                                          </p:spTgt>
                                        </p:tgtEl>
                                        <p:attrNameLst>
                                          <p:attrName>style.visibility</p:attrName>
                                        </p:attrNameLst>
                                      </p:cBhvr>
                                      <p:to>
                                        <p:strVal val="visible"/>
                                      </p:to>
                                    </p:set>
                                    <p:animEffect transition="in" filter="slide(fromRight)">
                                      <p:cBhvr>
                                        <p:cTn id="7" dur="1000"/>
                                        <p:tgtEl>
                                          <p:spTgt spid="4301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43010">
                                            <p:txEl>
                                              <p:pRg st="4" end="4"/>
                                            </p:txEl>
                                          </p:spTgt>
                                        </p:tgtEl>
                                        <p:attrNameLst>
                                          <p:attrName>style.visibility</p:attrName>
                                        </p:attrNameLst>
                                      </p:cBhvr>
                                      <p:to>
                                        <p:strVal val="visible"/>
                                      </p:to>
                                    </p:set>
                                    <p:animEffect transition="in" filter="slide(fromRight)">
                                      <p:cBhvr>
                                        <p:cTn id="12" dur="1000"/>
                                        <p:tgtEl>
                                          <p:spTgt spid="430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3" descr="j024034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0"/>
            <a:ext cx="1822450" cy="1336675"/>
          </a:xfrm>
          <a:prstGeom prst="rect">
            <a:avLst/>
          </a:prstGeom>
          <a:noFill/>
          <a:extLst>
            <a:ext uri="{909E8E84-426E-40DD-AFC4-6F175D3DCCD1}">
              <a14:hiddenFill xmlns:a14="http://schemas.microsoft.com/office/drawing/2010/main">
                <a:solidFill>
                  <a:srgbClr val="FFFFFF"/>
                </a:solidFill>
              </a14:hiddenFill>
            </a:ext>
          </a:extLst>
        </p:spPr>
      </p:pic>
      <p:sp>
        <p:nvSpPr>
          <p:cNvPr id="43012" name="WordArt 4"/>
          <p:cNvSpPr>
            <a:spLocks noChangeArrowheads="1" noChangeShapeType="1" noTextEdit="1"/>
          </p:cNvSpPr>
          <p:nvPr/>
        </p:nvSpPr>
        <p:spPr bwMode="auto">
          <a:xfrm>
            <a:off x="2819400" y="457200"/>
            <a:ext cx="578167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kern="10" spc="720" dirty="0">
                <a:gradFill rotWithShape="0">
                  <a:gsLst>
                    <a:gs pos="0">
                      <a:srgbClr val="AAAAAA"/>
                    </a:gs>
                    <a:gs pos="100000">
                      <a:srgbClr val="FFFFFF"/>
                    </a:gs>
                  </a:gsLst>
                  <a:lin ang="5400000" scaled="1"/>
                </a:gradFill>
                <a:effectLst>
                  <a:outerShdw dist="45791" dir="3378596" algn="ctr" rotWithShape="0">
                    <a:srgbClr val="4D4D4D">
                      <a:alpha val="80000"/>
                    </a:srgbClr>
                  </a:outerShdw>
                </a:effectLst>
                <a:latin typeface="Arial Black"/>
              </a:rPr>
              <a:t>Quotes of the World</a:t>
            </a:r>
          </a:p>
        </p:txBody>
      </p:sp>
      <p:sp>
        <p:nvSpPr>
          <p:cNvPr id="2" name="TextBox 1"/>
          <p:cNvSpPr txBox="1"/>
          <p:nvPr/>
        </p:nvSpPr>
        <p:spPr>
          <a:xfrm>
            <a:off x="533400" y="1828800"/>
            <a:ext cx="8077200" cy="3416320"/>
          </a:xfrm>
          <a:prstGeom prst="rect">
            <a:avLst/>
          </a:prstGeom>
          <a:noFill/>
        </p:spPr>
        <p:txBody>
          <a:bodyPr wrap="square" rtlCol="0">
            <a:spAutoFit/>
          </a:bodyPr>
          <a:lstStyle/>
          <a:p>
            <a:r>
              <a:rPr lang="en-US" sz="2400" dirty="0"/>
              <a:t>"All ballroom dancing in pairs looks toward intercourse. In this respect the Puritans were dead right....The development of no-contact dances has come about because one doesn't now need a social excuse to embrace a girl, but as an excitant it need not involve contact at all - in fact, dances like flamenco or the twist are far more erotic than a clinch because you aren't too close to see one another. At its best this sort of dance is simply intercourse by remote control." </a:t>
            </a:r>
            <a:r>
              <a:rPr lang="en-US" sz="2400" dirty="0">
                <a:solidFill>
                  <a:srgbClr val="FF0000"/>
                </a:solidFill>
              </a:rPr>
              <a:t>– </a:t>
            </a:r>
            <a:r>
              <a:rPr lang="en-US" sz="2400" i="1" dirty="0">
                <a:solidFill>
                  <a:srgbClr val="FF0000"/>
                </a:solidFill>
              </a:rPr>
              <a:t>(The Joy Of Sex</a:t>
            </a:r>
            <a:r>
              <a:rPr lang="en-US" sz="2400" dirty="0">
                <a:solidFill>
                  <a:srgbClr val="FF0000"/>
                </a:solidFill>
              </a:rPr>
              <a:t>, Alex Comfort, p. 162, 1972) </a:t>
            </a:r>
          </a:p>
        </p:txBody>
      </p:sp>
    </p:spTree>
    <p:extLst>
      <p:ext uri="{BB962C8B-B14F-4D97-AF65-F5344CB8AC3E}">
        <p14:creationId xmlns:p14="http://schemas.microsoft.com/office/powerpoint/2010/main" val="118352239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BDD3F-1F48-45C6-8457-A4B5401650E2}"/>
              </a:ext>
            </a:extLst>
          </p:cNvPr>
          <p:cNvSpPr>
            <a:spLocks noGrp="1"/>
          </p:cNvSpPr>
          <p:nvPr>
            <p:ph type="title"/>
          </p:nvPr>
        </p:nvSpPr>
        <p:spPr/>
        <p:txBody>
          <a:bodyPr/>
          <a:lstStyle/>
          <a:p>
            <a:r>
              <a:rPr lang="en-US" dirty="0"/>
              <a:t>Appeal: Sexual </a:t>
            </a:r>
          </a:p>
        </p:txBody>
      </p:sp>
      <p:sp>
        <p:nvSpPr>
          <p:cNvPr id="3" name="Content Placeholder 2">
            <a:extLst>
              <a:ext uri="{FF2B5EF4-FFF2-40B4-BE49-F238E27FC236}">
                <a16:creationId xmlns:a16="http://schemas.microsoft.com/office/drawing/2014/main" id="{1C30EC77-1C0F-4E09-B77E-8321ACC857C8}"/>
              </a:ext>
            </a:extLst>
          </p:cNvPr>
          <p:cNvSpPr>
            <a:spLocks noGrp="1"/>
          </p:cNvSpPr>
          <p:nvPr>
            <p:ph idx="1"/>
          </p:nvPr>
        </p:nvSpPr>
        <p:spPr/>
        <p:txBody>
          <a:bodyPr/>
          <a:lstStyle/>
          <a:p>
            <a:pPr marL="514350" indent="-514350">
              <a:buFont typeface="+mj-lt"/>
              <a:buAutoNum type="alphaUcPeriod"/>
            </a:pPr>
            <a:r>
              <a:rPr lang="en-US" dirty="0"/>
              <a:t>Quotes From Those of the World </a:t>
            </a:r>
          </a:p>
          <a:p>
            <a:pPr marL="514350" indent="-514350">
              <a:buFont typeface="+mj-lt"/>
              <a:buAutoNum type="alphaUcPeriod"/>
            </a:pPr>
            <a:r>
              <a:rPr lang="en-US" dirty="0"/>
              <a:t>One Would Not Approve of the Actions If the Music Were Not Playing </a:t>
            </a:r>
          </a:p>
          <a:p>
            <a:pPr marL="514350" indent="-514350">
              <a:buFont typeface="+mj-lt"/>
              <a:buAutoNum type="alphaUcPeriod"/>
            </a:pPr>
            <a:r>
              <a:rPr lang="en-US" dirty="0"/>
              <a:t>How Would You React to Find Your Kid Engaged In the Same Actions In Your Living Room Without Music? </a:t>
            </a:r>
          </a:p>
        </p:txBody>
      </p:sp>
    </p:spTree>
    <p:extLst>
      <p:ext uri="{BB962C8B-B14F-4D97-AF65-F5344CB8AC3E}">
        <p14:creationId xmlns:p14="http://schemas.microsoft.com/office/powerpoint/2010/main" val="254365965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2000"/>
                                        <p:tgtEl>
                                          <p:spTgt spid="3">
                                            <p:txEl>
                                              <p:pRg st="2" end="2"/>
                                            </p:txEl>
                                          </p:spTgt>
                                        </p:tgtEl>
                                      </p:cBhvr>
                                    </p:animEffect>
                                    <p:anim calcmode="lin" valueType="num">
                                      <p:cBhvr>
                                        <p:cTn id="15"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FD99F-C281-42B4-A0D6-88C91AC08F5A}"/>
              </a:ext>
            </a:extLst>
          </p:cNvPr>
          <p:cNvSpPr>
            <a:spLocks noGrp="1"/>
          </p:cNvSpPr>
          <p:nvPr>
            <p:ph type="title"/>
          </p:nvPr>
        </p:nvSpPr>
        <p:spPr/>
        <p:txBody>
          <a:bodyPr/>
          <a:lstStyle/>
          <a:p>
            <a:r>
              <a:rPr lang="en-US" dirty="0"/>
              <a:t>Shall We Dance?</a:t>
            </a:r>
          </a:p>
        </p:txBody>
      </p:sp>
      <p:sp>
        <p:nvSpPr>
          <p:cNvPr id="3" name="Content Placeholder 2">
            <a:extLst>
              <a:ext uri="{FF2B5EF4-FFF2-40B4-BE49-F238E27FC236}">
                <a16:creationId xmlns:a16="http://schemas.microsoft.com/office/drawing/2014/main" id="{71F8170C-9EF9-4E4B-909A-2F5ADBFA424F}"/>
              </a:ext>
            </a:extLst>
          </p:cNvPr>
          <p:cNvSpPr>
            <a:spLocks noGrp="1"/>
          </p:cNvSpPr>
          <p:nvPr>
            <p:ph idx="1"/>
          </p:nvPr>
        </p:nvSpPr>
        <p:spPr/>
        <p:txBody>
          <a:bodyPr/>
          <a:lstStyle/>
          <a:p>
            <a:pPr marL="571500" indent="-571500">
              <a:buFont typeface="+mj-lt"/>
              <a:buAutoNum type="romanUcPeriod"/>
            </a:pPr>
            <a:r>
              <a:rPr lang="en-US" dirty="0"/>
              <a:t>What is Dancing?</a:t>
            </a:r>
          </a:p>
          <a:p>
            <a:pPr marL="571500" indent="-571500">
              <a:buFont typeface="+mj-lt"/>
              <a:buAutoNum type="romanUcPeriod"/>
            </a:pPr>
            <a:r>
              <a:rPr lang="en-US" dirty="0"/>
              <a:t>What is the Prom?</a:t>
            </a:r>
          </a:p>
          <a:p>
            <a:pPr marL="571500" indent="-571500">
              <a:buFont typeface="+mj-lt"/>
              <a:buAutoNum type="romanUcPeriod"/>
            </a:pPr>
            <a:r>
              <a:rPr lang="en-US" dirty="0"/>
              <a:t>What is the Appeal of Dancing?</a:t>
            </a:r>
          </a:p>
          <a:p>
            <a:pPr marL="571500" indent="-571500">
              <a:buFont typeface="+mj-lt"/>
              <a:buAutoNum type="romanUcPeriod"/>
            </a:pPr>
            <a:r>
              <a:rPr lang="en-US" dirty="0"/>
              <a:t>What Biblical Principles Are Violated? </a:t>
            </a:r>
          </a:p>
        </p:txBody>
      </p:sp>
    </p:spTree>
    <p:extLst>
      <p:ext uri="{BB962C8B-B14F-4D97-AF65-F5344CB8AC3E}">
        <p14:creationId xmlns:p14="http://schemas.microsoft.com/office/powerpoint/2010/main" val="396835627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697CF-913E-4F52-941C-C2E8E91D9CA3}"/>
              </a:ext>
            </a:extLst>
          </p:cNvPr>
          <p:cNvSpPr>
            <a:spLocks noGrp="1"/>
          </p:cNvSpPr>
          <p:nvPr>
            <p:ph type="title"/>
          </p:nvPr>
        </p:nvSpPr>
        <p:spPr/>
        <p:txBody>
          <a:bodyPr/>
          <a:lstStyle/>
          <a:p>
            <a:r>
              <a:rPr lang="en-US" dirty="0"/>
              <a:t>Biblical Principles Violated </a:t>
            </a:r>
          </a:p>
        </p:txBody>
      </p:sp>
      <p:sp>
        <p:nvSpPr>
          <p:cNvPr id="3" name="Content Placeholder 2">
            <a:extLst>
              <a:ext uri="{FF2B5EF4-FFF2-40B4-BE49-F238E27FC236}">
                <a16:creationId xmlns:a16="http://schemas.microsoft.com/office/drawing/2014/main" id="{7105DEE3-E917-4581-BE31-B8A2C8BEDFD9}"/>
              </a:ext>
            </a:extLst>
          </p:cNvPr>
          <p:cNvSpPr>
            <a:spLocks noGrp="1"/>
          </p:cNvSpPr>
          <p:nvPr>
            <p:ph idx="1"/>
          </p:nvPr>
        </p:nvSpPr>
        <p:spPr/>
        <p:txBody>
          <a:bodyPr/>
          <a:lstStyle/>
          <a:p>
            <a:pPr marL="514350" indent="-514350">
              <a:buFont typeface="+mj-lt"/>
              <a:buAutoNum type="alphaUcPeriod"/>
            </a:pPr>
            <a:r>
              <a:rPr lang="en-US" dirty="0"/>
              <a:t>Lasciviousness </a:t>
            </a:r>
          </a:p>
        </p:txBody>
      </p:sp>
    </p:spTree>
    <p:extLst>
      <p:ext uri="{BB962C8B-B14F-4D97-AF65-F5344CB8AC3E}">
        <p14:creationId xmlns:p14="http://schemas.microsoft.com/office/powerpoint/2010/main" val="402028179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8" name="Rectangle 8"/>
          <p:cNvSpPr>
            <a:spLocks noChangeArrowheads="1"/>
          </p:cNvSpPr>
          <p:nvPr/>
        </p:nvSpPr>
        <p:spPr bwMode="auto">
          <a:xfrm>
            <a:off x="304800" y="2438400"/>
            <a:ext cx="2286000" cy="4038600"/>
          </a:xfrm>
          <a:prstGeom prst="rect">
            <a:avLst/>
          </a:prstGeom>
          <a:solidFill>
            <a:schemeClr val="accent2">
              <a:lumMod val="50000"/>
            </a:schemeClr>
          </a:solidFill>
          <a:ln w="9525">
            <a:solidFill>
              <a:srgbClr val="000000"/>
            </a:solidFill>
            <a:miter lim="800000"/>
            <a:headEnd/>
            <a:tailEnd/>
          </a:ln>
          <a:effectLst/>
        </p:spPr>
        <p:txBody>
          <a:bodyPr wrap="none" anchor="ctr"/>
          <a:lstStyle/>
          <a:p>
            <a:pPr algn="ctr" eaLnBrk="0" fontAlgn="base" hangingPunct="0">
              <a:spcBef>
                <a:spcPct val="0"/>
              </a:spcBef>
              <a:spcAft>
                <a:spcPct val="0"/>
              </a:spcAft>
            </a:pPr>
            <a:r>
              <a:rPr lang="en-US" sz="2800" b="1" u="sng">
                <a:solidFill>
                  <a:srgbClr val="FFFFFF"/>
                </a:solidFill>
                <a:effectLst>
                  <a:outerShdw blurRad="38100" dist="38100" dir="2700000" algn="tl">
                    <a:srgbClr val="000000">
                      <a:alpha val="43137"/>
                    </a:srgbClr>
                  </a:outerShdw>
                </a:effectLst>
              </a:rPr>
              <a:t>Passages:</a:t>
            </a:r>
          </a:p>
          <a:p>
            <a:pPr algn="ctr" eaLnBrk="0" fontAlgn="base" hangingPunct="0">
              <a:spcBef>
                <a:spcPct val="0"/>
              </a:spcBef>
              <a:spcAft>
                <a:spcPct val="0"/>
              </a:spcAft>
            </a:pPr>
            <a:endParaRPr lang="en-US" sz="2800" b="1" u="sng">
              <a:solidFill>
                <a:srgbClr val="FFFFFF"/>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Gal. 5:19</a:t>
            </a:r>
          </a:p>
          <a:p>
            <a:pPr algn="ctr" eaLnBrk="0" fontAlgn="base" hangingPunct="0">
              <a:spcBef>
                <a:spcPct val="0"/>
              </a:spcBef>
              <a:spcAft>
                <a:spcPct val="0"/>
              </a:spcAft>
            </a:pPr>
            <a:endParaRPr lang="en-US" sz="2400">
              <a:solidFill>
                <a:srgbClr val="FFFFFF"/>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1 Pet. 4:3</a:t>
            </a:r>
          </a:p>
          <a:p>
            <a:pPr algn="ctr" eaLnBrk="0" fontAlgn="base" hangingPunct="0">
              <a:spcBef>
                <a:spcPct val="0"/>
              </a:spcBef>
              <a:spcAft>
                <a:spcPct val="0"/>
              </a:spcAft>
            </a:pPr>
            <a:endParaRPr lang="en-US" sz="2400">
              <a:solidFill>
                <a:srgbClr val="FFFFFF"/>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Rom. 13:13</a:t>
            </a:r>
          </a:p>
          <a:p>
            <a:pPr algn="ctr" eaLnBrk="0" fontAlgn="base" hangingPunct="0">
              <a:spcBef>
                <a:spcPct val="0"/>
              </a:spcBef>
              <a:spcAft>
                <a:spcPct val="0"/>
              </a:spcAft>
            </a:pPr>
            <a:endParaRPr lang="en-US" sz="2400">
              <a:solidFill>
                <a:srgbClr val="FFFFFF"/>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2 Pet. 2:7</a:t>
            </a:r>
          </a:p>
        </p:txBody>
      </p:sp>
      <p:sp>
        <p:nvSpPr>
          <p:cNvPr id="46090" name="Rectangle 10"/>
          <p:cNvSpPr>
            <a:spLocks noChangeArrowheads="1"/>
          </p:cNvSpPr>
          <p:nvPr/>
        </p:nvSpPr>
        <p:spPr bwMode="auto">
          <a:xfrm>
            <a:off x="2819400" y="2438400"/>
            <a:ext cx="3429000" cy="4038600"/>
          </a:xfrm>
          <a:prstGeom prst="rect">
            <a:avLst/>
          </a:prstGeom>
          <a:solidFill>
            <a:schemeClr val="accent2">
              <a:lumMod val="50000"/>
            </a:schemeClr>
          </a:solidFill>
          <a:ln w="9525">
            <a:solidFill>
              <a:srgbClr val="000000"/>
            </a:solidFill>
            <a:miter lim="800000"/>
            <a:headEnd/>
            <a:tailEnd/>
          </a:ln>
          <a:effectLst/>
        </p:spPr>
        <p:txBody>
          <a:bodyPr wrap="none" anchor="ctr"/>
          <a:lstStyle/>
          <a:p>
            <a:pPr algn="ctr" eaLnBrk="0" fontAlgn="base" hangingPunct="0">
              <a:spcBef>
                <a:spcPct val="0"/>
              </a:spcBef>
              <a:spcAft>
                <a:spcPct val="0"/>
              </a:spcAft>
            </a:pPr>
            <a:r>
              <a:rPr lang="en-US" sz="2800" b="1" u="sng">
                <a:solidFill>
                  <a:srgbClr val="FFFFFF"/>
                </a:solidFill>
                <a:effectLst>
                  <a:outerShdw blurRad="38100" dist="38100" dir="2700000" algn="tl">
                    <a:srgbClr val="000000">
                      <a:alpha val="43137"/>
                    </a:srgbClr>
                  </a:outerShdw>
                </a:effectLst>
              </a:rPr>
              <a:t>Defined</a:t>
            </a:r>
          </a:p>
          <a:p>
            <a:pPr algn="ctr" eaLnBrk="0" fontAlgn="base" hangingPunct="0">
              <a:spcBef>
                <a:spcPct val="0"/>
              </a:spcBef>
              <a:spcAft>
                <a:spcPct val="0"/>
              </a:spcAft>
            </a:pPr>
            <a:endParaRPr lang="en-US" sz="2800" b="1" u="sng">
              <a:solidFill>
                <a:srgbClr val="FFFFFF"/>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000" b="1">
                <a:solidFill>
                  <a:srgbClr val="FFFFFF"/>
                </a:solidFill>
                <a:effectLst>
                  <a:outerShdw blurRad="38100" dist="38100" dir="2700000" algn="tl">
                    <a:srgbClr val="000000">
                      <a:alpha val="43137"/>
                    </a:srgbClr>
                  </a:outerShdw>
                </a:effectLst>
                <a:latin typeface="Arial" charset="0"/>
              </a:rPr>
              <a:t>“Unbridled lust…</a:t>
            </a:r>
          </a:p>
          <a:p>
            <a:pPr algn="ctr" eaLnBrk="0" fontAlgn="base" hangingPunct="0">
              <a:spcBef>
                <a:spcPct val="0"/>
              </a:spcBef>
              <a:spcAft>
                <a:spcPct val="0"/>
              </a:spcAft>
            </a:pPr>
            <a:r>
              <a:rPr lang="en-US" sz="2000" b="1">
                <a:solidFill>
                  <a:srgbClr val="FFFFFF"/>
                </a:solidFill>
                <a:effectLst>
                  <a:outerShdw blurRad="38100" dist="38100" dir="2700000" algn="tl">
                    <a:srgbClr val="000000">
                      <a:alpha val="43137"/>
                    </a:srgbClr>
                  </a:outerShdw>
                </a:effectLst>
                <a:latin typeface="Arial" charset="0"/>
              </a:rPr>
              <a:t>wantoness</a:t>
            </a:r>
          </a:p>
          <a:p>
            <a:pPr algn="ctr" eaLnBrk="0" fontAlgn="base" hangingPunct="0">
              <a:spcBef>
                <a:spcPct val="0"/>
              </a:spcBef>
              <a:spcAft>
                <a:spcPct val="0"/>
              </a:spcAft>
            </a:pPr>
            <a:r>
              <a:rPr lang="en-US" sz="2000" b="1">
                <a:solidFill>
                  <a:srgbClr val="FFFFFF"/>
                </a:solidFill>
                <a:effectLst>
                  <a:outerShdw blurRad="38100" dist="38100" dir="2700000" algn="tl">
                    <a:srgbClr val="000000">
                      <a:alpha val="43137"/>
                    </a:srgbClr>
                  </a:outerShdw>
                </a:effectLst>
                <a:latin typeface="Arial" charset="0"/>
              </a:rPr>
              <a:t>shamelessness…wanton</a:t>
            </a:r>
          </a:p>
          <a:p>
            <a:pPr algn="ctr" eaLnBrk="0" fontAlgn="base" hangingPunct="0">
              <a:spcBef>
                <a:spcPct val="0"/>
              </a:spcBef>
              <a:spcAft>
                <a:spcPct val="0"/>
              </a:spcAft>
            </a:pPr>
            <a:r>
              <a:rPr lang="en-US" sz="2000" b="1">
                <a:solidFill>
                  <a:srgbClr val="FFFFFF"/>
                </a:solidFill>
                <a:effectLst>
                  <a:outerShdw blurRad="38100" dist="38100" dir="2700000" algn="tl">
                    <a:srgbClr val="000000">
                      <a:alpha val="43137"/>
                    </a:srgbClr>
                  </a:outerShdw>
                </a:effectLst>
                <a:latin typeface="Arial" charset="0"/>
              </a:rPr>
              <a:t>(acts or) manners, as</a:t>
            </a:r>
          </a:p>
          <a:p>
            <a:pPr algn="ctr" eaLnBrk="0" fontAlgn="base" hangingPunct="0">
              <a:spcBef>
                <a:spcPct val="0"/>
              </a:spcBef>
              <a:spcAft>
                <a:spcPct val="0"/>
              </a:spcAft>
            </a:pPr>
            <a:r>
              <a:rPr lang="en-US" sz="2000" b="1">
                <a:solidFill>
                  <a:srgbClr val="FFFFFF"/>
                </a:solidFill>
                <a:effectLst>
                  <a:outerShdw blurRad="38100" dist="38100" dir="2700000" algn="tl">
                    <a:srgbClr val="000000">
                      <a:alpha val="43137"/>
                    </a:srgbClr>
                  </a:outerShdw>
                </a:effectLst>
                <a:latin typeface="Arial" charset="0"/>
              </a:rPr>
              <a:t>filthy words, indecent</a:t>
            </a:r>
          </a:p>
          <a:p>
            <a:pPr algn="ctr" eaLnBrk="0" fontAlgn="base" hangingPunct="0">
              <a:spcBef>
                <a:spcPct val="0"/>
              </a:spcBef>
              <a:spcAft>
                <a:spcPct val="0"/>
              </a:spcAft>
            </a:pPr>
            <a:r>
              <a:rPr lang="en-US" sz="2000" b="1">
                <a:solidFill>
                  <a:srgbClr val="FFFFFF"/>
                </a:solidFill>
                <a:effectLst>
                  <a:outerShdw blurRad="38100" dist="38100" dir="2700000" algn="tl">
                    <a:srgbClr val="000000">
                      <a:alpha val="43137"/>
                    </a:srgbClr>
                  </a:outerShdw>
                </a:effectLst>
                <a:latin typeface="Arial" charset="0"/>
              </a:rPr>
              <a:t>bodily movements,</a:t>
            </a:r>
          </a:p>
          <a:p>
            <a:pPr algn="ctr" eaLnBrk="0" fontAlgn="base" hangingPunct="0">
              <a:spcBef>
                <a:spcPct val="0"/>
              </a:spcBef>
              <a:spcAft>
                <a:spcPct val="0"/>
              </a:spcAft>
            </a:pPr>
            <a:r>
              <a:rPr lang="en-US" sz="2000" b="1">
                <a:solidFill>
                  <a:srgbClr val="FFFFFF"/>
                </a:solidFill>
                <a:effectLst>
                  <a:outerShdw blurRad="38100" dist="38100" dir="2700000" algn="tl">
                    <a:srgbClr val="000000">
                      <a:alpha val="43137"/>
                    </a:srgbClr>
                  </a:outerShdw>
                </a:effectLst>
                <a:latin typeface="Arial" charset="0"/>
              </a:rPr>
              <a:t>unchaste handling of</a:t>
            </a:r>
          </a:p>
          <a:p>
            <a:pPr algn="ctr" eaLnBrk="0" fontAlgn="base" hangingPunct="0">
              <a:spcBef>
                <a:spcPct val="0"/>
              </a:spcBef>
              <a:spcAft>
                <a:spcPct val="0"/>
              </a:spcAft>
            </a:pPr>
            <a:r>
              <a:rPr lang="en-US" sz="2000" b="1">
                <a:solidFill>
                  <a:srgbClr val="FFFFFF"/>
                </a:solidFill>
                <a:effectLst>
                  <a:outerShdw blurRad="38100" dist="38100" dir="2700000" algn="tl">
                    <a:srgbClr val="000000">
                      <a:alpha val="43137"/>
                    </a:srgbClr>
                  </a:outerShdw>
                </a:effectLst>
                <a:latin typeface="Arial" charset="0"/>
              </a:rPr>
              <a:t>males and females, etc.</a:t>
            </a:r>
          </a:p>
          <a:p>
            <a:pPr algn="ctr" eaLnBrk="0" fontAlgn="base" hangingPunct="0">
              <a:spcBef>
                <a:spcPct val="0"/>
              </a:spcBef>
              <a:spcAft>
                <a:spcPct val="0"/>
              </a:spcAft>
            </a:pPr>
            <a:r>
              <a:rPr lang="en-US" sz="2000" b="1" i="1">
                <a:solidFill>
                  <a:srgbClr val="FFFFFF"/>
                </a:solidFill>
                <a:effectLst>
                  <a:outerShdw blurRad="38100" dist="38100" dir="2700000" algn="tl">
                    <a:srgbClr val="000000">
                      <a:alpha val="43137"/>
                    </a:srgbClr>
                  </a:outerShdw>
                </a:effectLst>
                <a:latin typeface="Arial" charset="0"/>
              </a:rPr>
              <a:t>(Thayer, p. 79-80)</a:t>
            </a:r>
          </a:p>
        </p:txBody>
      </p:sp>
      <p:sp>
        <p:nvSpPr>
          <p:cNvPr id="46091" name="Rectangle 11"/>
          <p:cNvSpPr>
            <a:spLocks noChangeArrowheads="1"/>
          </p:cNvSpPr>
          <p:nvPr/>
        </p:nvSpPr>
        <p:spPr bwMode="auto">
          <a:xfrm>
            <a:off x="6477000" y="2438400"/>
            <a:ext cx="2286000" cy="4038600"/>
          </a:xfrm>
          <a:prstGeom prst="rect">
            <a:avLst/>
          </a:prstGeom>
          <a:solidFill>
            <a:schemeClr val="accent2">
              <a:lumMod val="50000"/>
            </a:schemeClr>
          </a:solidFill>
          <a:ln w="9525">
            <a:solidFill>
              <a:srgbClr val="000000"/>
            </a:solidFill>
            <a:miter lim="800000"/>
            <a:headEnd/>
            <a:tailEnd/>
          </a:ln>
          <a:effectLst/>
        </p:spPr>
        <p:txBody>
          <a:bodyPr wrap="none" anchor="ctr"/>
          <a:lstStyle/>
          <a:p>
            <a:pPr algn="ctr" eaLnBrk="0" fontAlgn="base" hangingPunct="0">
              <a:spcBef>
                <a:spcPct val="0"/>
              </a:spcBef>
              <a:spcAft>
                <a:spcPct val="0"/>
              </a:spcAft>
            </a:pPr>
            <a:r>
              <a:rPr lang="en-US" sz="2800" b="1" u="sng">
                <a:solidFill>
                  <a:srgbClr val="FFFFFF"/>
                </a:solidFill>
                <a:effectLst>
                  <a:outerShdw blurRad="38100" dist="38100" dir="2700000" algn="tl">
                    <a:srgbClr val="000000">
                      <a:alpha val="43137"/>
                    </a:srgbClr>
                  </a:outerShdw>
                </a:effectLst>
              </a:rPr>
              <a:t>How Used</a:t>
            </a:r>
          </a:p>
          <a:p>
            <a:pPr algn="ctr" eaLnBrk="0" fontAlgn="base" hangingPunct="0">
              <a:spcBef>
                <a:spcPct val="0"/>
              </a:spcBef>
              <a:spcAft>
                <a:spcPct val="0"/>
              </a:spcAft>
            </a:pPr>
            <a:endParaRPr lang="en-US" sz="2800" b="1" u="sng">
              <a:solidFill>
                <a:srgbClr val="FFFFFF"/>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Sensuality</a:t>
            </a:r>
          </a:p>
          <a:p>
            <a:pPr algn="ctr" eaLnBrk="0" fontAlgn="base" hangingPunct="0">
              <a:spcBef>
                <a:spcPct val="0"/>
              </a:spcBef>
              <a:spcAft>
                <a:spcPct val="0"/>
              </a:spcAft>
            </a:pPr>
            <a:endParaRPr lang="en-US" sz="2400">
              <a:solidFill>
                <a:srgbClr val="FFFFFF"/>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Bauer 114</a:t>
            </a: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NASV</a:t>
            </a:r>
          </a:p>
          <a:p>
            <a:pPr algn="ctr" eaLnBrk="0" fontAlgn="base" hangingPunct="0">
              <a:spcBef>
                <a:spcPct val="0"/>
              </a:spcBef>
              <a:spcAft>
                <a:spcPct val="0"/>
              </a:spcAft>
            </a:pPr>
            <a:endParaRPr lang="en-US" sz="2400">
              <a:solidFill>
                <a:srgbClr val="FFFFFF"/>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That which</a:t>
            </a:r>
          </a:p>
          <a:p>
            <a:pPr algn="ctr" eaLnBrk="0" fontAlgn="base" hangingPunct="0">
              <a:spcBef>
                <a:spcPct val="0"/>
              </a:spcBef>
              <a:spcAft>
                <a:spcPct val="0"/>
              </a:spcAft>
            </a:pPr>
            <a:r>
              <a:rPr lang="en-US" sz="2400">
                <a:solidFill>
                  <a:srgbClr val="FFFFFF"/>
                </a:solidFill>
                <a:effectLst>
                  <a:outerShdw blurRad="38100" dist="38100" dir="2700000" algn="tl">
                    <a:srgbClr val="000000">
                      <a:alpha val="43137"/>
                    </a:srgbClr>
                  </a:outerShdw>
                </a:effectLst>
              </a:rPr>
              <a:t>leads to lust</a:t>
            </a:r>
          </a:p>
          <a:p>
            <a:pPr algn="ctr" eaLnBrk="0" fontAlgn="base" hangingPunct="0">
              <a:spcBef>
                <a:spcPct val="0"/>
              </a:spcBef>
              <a:spcAft>
                <a:spcPct val="0"/>
              </a:spcAft>
            </a:pPr>
            <a:endParaRPr lang="en-US" sz="2400">
              <a:solidFill>
                <a:srgbClr val="FFFFFF"/>
              </a:solidFill>
              <a:effectLst>
                <a:outerShdw blurRad="38100" dist="38100" dir="2700000" algn="tl">
                  <a:srgbClr val="000000">
                    <a:alpha val="43137"/>
                  </a:srgbClr>
                </a:outerShdw>
              </a:effectLst>
            </a:endParaRPr>
          </a:p>
        </p:txBody>
      </p:sp>
      <p:sp>
        <p:nvSpPr>
          <p:cNvPr id="2" name="Rectangle 1"/>
          <p:cNvSpPr/>
          <p:nvPr/>
        </p:nvSpPr>
        <p:spPr>
          <a:xfrm>
            <a:off x="723900" y="381000"/>
            <a:ext cx="7620000" cy="1676400"/>
          </a:xfrm>
          <a:prstGeom prst="rect">
            <a:avLst/>
          </a:prstGeom>
          <a:solidFill>
            <a:srgbClr val="FFFF00"/>
          </a:solid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0000FF"/>
                </a:solidFill>
              </a:rPr>
              <a:t>Lasciviousness</a:t>
            </a:r>
          </a:p>
          <a:p>
            <a:pPr algn="ctr"/>
            <a:r>
              <a:rPr lang="en-US" sz="3600" i="1" dirty="0">
                <a:solidFill>
                  <a:srgbClr val="0000FF"/>
                </a:solidFill>
              </a:rPr>
              <a:t>(</a:t>
            </a:r>
            <a:r>
              <a:rPr lang="en-US" sz="3600" i="1" dirty="0" err="1">
                <a:solidFill>
                  <a:srgbClr val="0000FF"/>
                </a:solidFill>
              </a:rPr>
              <a:t>aselgeia</a:t>
            </a:r>
            <a:r>
              <a:rPr lang="en-US" sz="3600" i="1" dirty="0">
                <a:solidFill>
                  <a:srgbClr val="0000FF"/>
                </a:solidFill>
              </a:rPr>
              <a:t>)</a:t>
            </a:r>
          </a:p>
        </p:txBody>
      </p:sp>
    </p:spTree>
    <p:extLst>
      <p:ext uri="{BB962C8B-B14F-4D97-AF65-F5344CB8AC3E}">
        <p14:creationId xmlns:p14="http://schemas.microsoft.com/office/powerpoint/2010/main" val="391953672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46088"/>
                                        </p:tgtEl>
                                        <p:attrNameLst>
                                          <p:attrName>style.visibility</p:attrName>
                                        </p:attrNameLst>
                                      </p:cBhvr>
                                      <p:to>
                                        <p:strVal val="visible"/>
                                      </p:to>
                                    </p:set>
                                    <p:animEffect transition="in" filter="plus(in)">
                                      <p:cBhvr>
                                        <p:cTn id="7" dur="1000"/>
                                        <p:tgtEl>
                                          <p:spTgt spid="460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46090"/>
                                        </p:tgtEl>
                                        <p:attrNameLst>
                                          <p:attrName>style.visibility</p:attrName>
                                        </p:attrNameLst>
                                      </p:cBhvr>
                                      <p:to>
                                        <p:strVal val="visible"/>
                                      </p:to>
                                    </p:set>
                                    <p:animEffect transition="in" filter="plus(in)">
                                      <p:cBhvr>
                                        <p:cTn id="12" dur="1000"/>
                                        <p:tgtEl>
                                          <p:spTgt spid="4609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3" presetClass="entr" presetSubtype="16" fill="hold" grpId="0" nodeType="clickEffect">
                                  <p:stCondLst>
                                    <p:cond delay="0"/>
                                  </p:stCondLst>
                                  <p:childTnLst>
                                    <p:set>
                                      <p:cBhvr>
                                        <p:cTn id="16" dur="1" fill="hold">
                                          <p:stCondLst>
                                            <p:cond delay="0"/>
                                          </p:stCondLst>
                                        </p:cTn>
                                        <p:tgtEl>
                                          <p:spTgt spid="46091"/>
                                        </p:tgtEl>
                                        <p:attrNameLst>
                                          <p:attrName>style.visibility</p:attrName>
                                        </p:attrNameLst>
                                      </p:cBhvr>
                                      <p:to>
                                        <p:strVal val="visible"/>
                                      </p:to>
                                    </p:set>
                                    <p:animEffect transition="in" filter="plus(in)">
                                      <p:cBhvr>
                                        <p:cTn id="17" dur="1000"/>
                                        <p:tgtEl>
                                          <p:spTgt spid="460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8" grpId="0" animBg="1"/>
      <p:bldP spid="46090" grpId="0" animBg="1"/>
      <p:bldP spid="4609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697CF-913E-4F52-941C-C2E8E91D9CA3}"/>
              </a:ext>
            </a:extLst>
          </p:cNvPr>
          <p:cNvSpPr>
            <a:spLocks noGrp="1"/>
          </p:cNvSpPr>
          <p:nvPr>
            <p:ph type="title"/>
          </p:nvPr>
        </p:nvSpPr>
        <p:spPr/>
        <p:txBody>
          <a:bodyPr/>
          <a:lstStyle/>
          <a:p>
            <a:r>
              <a:rPr lang="en-US" dirty="0"/>
              <a:t>Biblical Principles Violated </a:t>
            </a:r>
          </a:p>
        </p:txBody>
      </p:sp>
      <p:sp>
        <p:nvSpPr>
          <p:cNvPr id="3" name="Content Placeholder 2">
            <a:extLst>
              <a:ext uri="{FF2B5EF4-FFF2-40B4-BE49-F238E27FC236}">
                <a16:creationId xmlns:a16="http://schemas.microsoft.com/office/drawing/2014/main" id="{7105DEE3-E917-4581-BE31-B8A2C8BEDFD9}"/>
              </a:ext>
            </a:extLst>
          </p:cNvPr>
          <p:cNvSpPr>
            <a:spLocks noGrp="1"/>
          </p:cNvSpPr>
          <p:nvPr>
            <p:ph idx="1"/>
          </p:nvPr>
        </p:nvSpPr>
        <p:spPr/>
        <p:txBody>
          <a:bodyPr/>
          <a:lstStyle/>
          <a:p>
            <a:pPr marL="514350" indent="-514350">
              <a:buFont typeface="+mj-lt"/>
              <a:buAutoNum type="alphaUcPeriod"/>
            </a:pPr>
            <a:r>
              <a:rPr lang="en-US" dirty="0"/>
              <a:t>Lasciviousness </a:t>
            </a:r>
          </a:p>
          <a:p>
            <a:pPr marL="514350" indent="-514350">
              <a:buFont typeface="+mj-lt"/>
              <a:buAutoNum type="alphaUcPeriod"/>
            </a:pPr>
            <a:r>
              <a:rPr lang="en-US" dirty="0"/>
              <a:t>Flee Lust </a:t>
            </a:r>
          </a:p>
          <a:p>
            <a:pPr marL="971550" lvl="1" indent="-514350">
              <a:buFont typeface="+mj-lt"/>
              <a:buAutoNum type="arabicPeriod"/>
            </a:pPr>
            <a:r>
              <a:rPr lang="en-US" dirty="0"/>
              <a:t>2 Timothy 2:22</a:t>
            </a:r>
          </a:p>
          <a:p>
            <a:pPr marL="971550" lvl="1" indent="-514350">
              <a:buFont typeface="+mj-lt"/>
              <a:buAutoNum type="arabicPeriod"/>
            </a:pPr>
            <a:r>
              <a:rPr lang="en-US" dirty="0"/>
              <a:t>1 Thessalonians 4:3-6</a:t>
            </a:r>
          </a:p>
          <a:p>
            <a:pPr marL="971550" lvl="1" indent="-514350">
              <a:buFont typeface="+mj-lt"/>
              <a:buAutoNum type="arabicPeriod"/>
            </a:pPr>
            <a:r>
              <a:rPr lang="en-US" dirty="0"/>
              <a:t>Colossians 3:5</a:t>
            </a:r>
          </a:p>
        </p:txBody>
      </p:sp>
    </p:spTree>
    <p:extLst>
      <p:ext uri="{BB962C8B-B14F-4D97-AF65-F5344CB8AC3E}">
        <p14:creationId xmlns:p14="http://schemas.microsoft.com/office/powerpoint/2010/main" val="133886813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2000"/>
                                        <p:tgtEl>
                                          <p:spTgt spid="3">
                                            <p:txEl>
                                              <p:pRg st="2" end="2"/>
                                            </p:txEl>
                                          </p:spTgt>
                                        </p:tgtEl>
                                      </p:cBhvr>
                                    </p:animEffect>
                                    <p:anim calcmode="lin" valueType="num">
                                      <p:cBhvr>
                                        <p:cTn id="15"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2000"/>
                                        <p:tgtEl>
                                          <p:spTgt spid="3">
                                            <p:txEl>
                                              <p:pRg st="3" end="3"/>
                                            </p:txEl>
                                          </p:spTgt>
                                        </p:tgtEl>
                                      </p:cBhvr>
                                    </p:animEffect>
                                    <p:anim calcmode="lin" valueType="num">
                                      <p:cBhvr>
                                        <p:cTn id="22"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2000"/>
                                        <p:tgtEl>
                                          <p:spTgt spid="3">
                                            <p:txEl>
                                              <p:pRg st="4" end="4"/>
                                            </p:txEl>
                                          </p:spTgt>
                                        </p:tgtEl>
                                      </p:cBhvr>
                                    </p:animEffect>
                                    <p:anim calcmode="lin" valueType="num">
                                      <p:cBhvr>
                                        <p:cTn id="29"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697CF-913E-4F52-941C-C2E8E91D9CA3}"/>
              </a:ext>
            </a:extLst>
          </p:cNvPr>
          <p:cNvSpPr>
            <a:spLocks noGrp="1"/>
          </p:cNvSpPr>
          <p:nvPr>
            <p:ph type="title"/>
          </p:nvPr>
        </p:nvSpPr>
        <p:spPr/>
        <p:txBody>
          <a:bodyPr/>
          <a:lstStyle/>
          <a:p>
            <a:r>
              <a:rPr lang="en-US" dirty="0"/>
              <a:t>Biblical Principles Violated </a:t>
            </a:r>
          </a:p>
        </p:txBody>
      </p:sp>
      <p:sp>
        <p:nvSpPr>
          <p:cNvPr id="3" name="Content Placeholder 2">
            <a:extLst>
              <a:ext uri="{FF2B5EF4-FFF2-40B4-BE49-F238E27FC236}">
                <a16:creationId xmlns:a16="http://schemas.microsoft.com/office/drawing/2014/main" id="{7105DEE3-E917-4581-BE31-B8A2C8BEDFD9}"/>
              </a:ext>
            </a:extLst>
          </p:cNvPr>
          <p:cNvSpPr>
            <a:spLocks noGrp="1"/>
          </p:cNvSpPr>
          <p:nvPr>
            <p:ph idx="1"/>
          </p:nvPr>
        </p:nvSpPr>
        <p:spPr/>
        <p:txBody>
          <a:bodyPr/>
          <a:lstStyle/>
          <a:p>
            <a:pPr marL="514350" indent="-514350">
              <a:buFont typeface="+mj-lt"/>
              <a:buAutoNum type="alphaUcPeriod"/>
            </a:pPr>
            <a:r>
              <a:rPr lang="en-US" dirty="0"/>
              <a:t>Lasciviousness </a:t>
            </a:r>
          </a:p>
          <a:p>
            <a:pPr marL="514350" indent="-514350">
              <a:buFont typeface="+mj-lt"/>
              <a:buAutoNum type="alphaUcPeriod"/>
            </a:pPr>
            <a:r>
              <a:rPr lang="en-US" dirty="0"/>
              <a:t>Flee Lust</a:t>
            </a:r>
          </a:p>
          <a:p>
            <a:pPr marL="514350" indent="-514350">
              <a:buFont typeface="+mj-lt"/>
              <a:buAutoNum type="alphaUcPeriod"/>
            </a:pPr>
            <a:r>
              <a:rPr lang="en-US" dirty="0"/>
              <a:t>Flee Sexual Immorality (1 Corinthians 6:12-20)</a:t>
            </a:r>
          </a:p>
          <a:p>
            <a:pPr marL="514350" indent="-514350">
              <a:buFont typeface="+mj-lt"/>
              <a:buAutoNum type="alphaUcPeriod"/>
            </a:pPr>
            <a:r>
              <a:rPr lang="en-US" dirty="0"/>
              <a:t>Revelries </a:t>
            </a:r>
          </a:p>
          <a:p>
            <a:pPr marL="514350" indent="-514350">
              <a:buFont typeface="+mj-lt"/>
              <a:buAutoNum type="alphaUcPeriod"/>
            </a:pPr>
            <a:endParaRPr lang="en-US" dirty="0"/>
          </a:p>
        </p:txBody>
      </p:sp>
    </p:spTree>
    <p:extLst>
      <p:ext uri="{BB962C8B-B14F-4D97-AF65-F5344CB8AC3E}">
        <p14:creationId xmlns:p14="http://schemas.microsoft.com/office/powerpoint/2010/main" val="107738310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2000"/>
                                        <p:tgtEl>
                                          <p:spTgt spid="3">
                                            <p:txEl>
                                              <p:pRg st="3" end="3"/>
                                            </p:txEl>
                                          </p:spTgt>
                                        </p:tgtEl>
                                      </p:cBhvr>
                                    </p:animEffect>
                                    <p:anim calcmode="lin" valueType="num">
                                      <p:cBhvr>
                                        <p:cTn id="15"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2"/>
          <p:cNvSpPr>
            <a:spLocks noGrp="1" noChangeArrowheads="1"/>
          </p:cNvSpPr>
          <p:nvPr>
            <p:ph type="title"/>
          </p:nvPr>
        </p:nvSpPr>
        <p:spPr>
          <a:xfrm>
            <a:off x="457200" y="381000"/>
            <a:ext cx="5943600" cy="1371600"/>
          </a:xfrm>
          <a:solidFill>
            <a:srgbClr val="FFFF00"/>
          </a:solidFill>
          <a:ln>
            <a:noFill/>
          </a:ln>
          <a:effectLst/>
          <a:scene3d>
            <a:camera prst="orthographicFront">
              <a:rot lat="0" lon="0" rev="0"/>
            </a:camera>
            <a:lightRig rig="chilly" dir="t">
              <a:rot lat="0" lon="0" rev="18480000"/>
            </a:lightRig>
          </a:scene3d>
          <a:sp3d prstMaterial="clear">
            <a:bevelT h="63500"/>
          </a:sp3d>
        </p:spPr>
        <p:txBody>
          <a:bodyPr/>
          <a:lstStyle/>
          <a:p>
            <a:pPr eaLnBrk="1" hangingPunct="1"/>
            <a:r>
              <a:rPr lang="en-US" dirty="0">
                <a:solidFill>
                  <a:schemeClr val="tx1"/>
                </a:solidFill>
                <a:effectLst/>
                <a:latin typeface="Maiandra GD" pitchFamily="34" charset="0"/>
              </a:rPr>
              <a:t>Revelries</a:t>
            </a:r>
          </a:p>
        </p:txBody>
      </p:sp>
      <p:sp>
        <p:nvSpPr>
          <p:cNvPr id="19460" name="Rectangle 3"/>
          <p:cNvSpPr>
            <a:spLocks noGrp="1" noChangeArrowheads="1"/>
          </p:cNvSpPr>
          <p:nvPr>
            <p:ph type="body" sz="half" idx="1"/>
          </p:nvPr>
        </p:nvSpPr>
        <p:spPr>
          <a:xfrm>
            <a:off x="533400" y="2362200"/>
            <a:ext cx="8077200" cy="3724275"/>
          </a:xfrm>
        </p:spPr>
        <p:txBody>
          <a:bodyPr/>
          <a:lstStyle/>
          <a:p>
            <a:pPr eaLnBrk="1" hangingPunct="1">
              <a:lnSpc>
                <a:spcPct val="90000"/>
              </a:lnSpc>
            </a:pPr>
            <a:r>
              <a:rPr lang="en-US" dirty="0">
                <a:effectLst>
                  <a:outerShdw blurRad="38100" dist="38100" dir="2700000" algn="tl">
                    <a:srgbClr val="000000">
                      <a:alpha val="43137"/>
                    </a:srgbClr>
                  </a:outerShdw>
                </a:effectLst>
                <a:latin typeface="Arial Narrow" pitchFamily="34" charset="0"/>
              </a:rPr>
              <a:t>“feast and drinking parties that protracted till late at night and indulge in revelry” </a:t>
            </a:r>
            <a:r>
              <a:rPr lang="en-US" i="1" dirty="0">
                <a:effectLst>
                  <a:outerShdw blurRad="38100" dist="38100" dir="2700000" algn="tl">
                    <a:srgbClr val="000000">
                      <a:alpha val="43137"/>
                    </a:srgbClr>
                  </a:outerShdw>
                </a:effectLst>
                <a:latin typeface="Arial Narrow" pitchFamily="34" charset="0"/>
              </a:rPr>
              <a:t>(Thayer)</a:t>
            </a:r>
          </a:p>
          <a:p>
            <a:pPr eaLnBrk="1" hangingPunct="1">
              <a:lnSpc>
                <a:spcPct val="90000"/>
              </a:lnSpc>
            </a:pPr>
            <a:endParaRPr lang="en-US" sz="1400" dirty="0">
              <a:effectLst>
                <a:outerShdw blurRad="38100" dist="38100" dir="2700000" algn="tl">
                  <a:srgbClr val="000000">
                    <a:alpha val="43137"/>
                  </a:srgbClr>
                </a:outerShdw>
              </a:effectLst>
              <a:latin typeface="Arial Narrow" pitchFamily="34" charset="0"/>
            </a:endParaRPr>
          </a:p>
          <a:p>
            <a:pPr eaLnBrk="1" hangingPunct="1">
              <a:lnSpc>
                <a:spcPct val="90000"/>
              </a:lnSpc>
            </a:pPr>
            <a:r>
              <a:rPr lang="en-US" dirty="0">
                <a:effectLst>
                  <a:outerShdw blurRad="38100" dist="38100" dir="2700000" algn="tl">
                    <a:srgbClr val="000000">
                      <a:alpha val="43137"/>
                    </a:srgbClr>
                  </a:outerShdw>
                </a:effectLst>
                <a:latin typeface="Arial Narrow" pitchFamily="34" charset="0"/>
              </a:rPr>
              <a:t> “carousal, merrymaking, with music and dancing” </a:t>
            </a:r>
            <a:r>
              <a:rPr lang="en-US" i="1" dirty="0">
                <a:effectLst>
                  <a:outerShdw blurRad="38100" dist="38100" dir="2700000" algn="tl">
                    <a:srgbClr val="000000">
                      <a:alpha val="43137"/>
                    </a:srgbClr>
                  </a:outerShdw>
                </a:effectLst>
                <a:latin typeface="Arial Narrow" pitchFamily="34" charset="0"/>
              </a:rPr>
              <a:t>(Liddell and Scott Greek Lexicon)</a:t>
            </a:r>
          </a:p>
          <a:p>
            <a:pPr eaLnBrk="1" hangingPunct="1">
              <a:lnSpc>
                <a:spcPct val="90000"/>
              </a:lnSpc>
            </a:pPr>
            <a:endParaRPr lang="en-US" sz="1400" dirty="0">
              <a:effectLst>
                <a:outerShdw blurRad="38100" dist="38100" dir="2700000" algn="tl">
                  <a:srgbClr val="000000">
                    <a:alpha val="43137"/>
                  </a:srgbClr>
                </a:outerShdw>
              </a:effectLst>
              <a:latin typeface="Arial Narrow" pitchFamily="34" charset="0"/>
            </a:endParaRPr>
          </a:p>
          <a:p>
            <a:pPr eaLnBrk="1" hangingPunct="1">
              <a:lnSpc>
                <a:spcPct val="90000"/>
              </a:lnSpc>
            </a:pPr>
            <a:r>
              <a:rPr lang="en-US" i="1" dirty="0">
                <a:effectLst>
                  <a:outerShdw blurRad="38100" dist="38100" dir="2700000" algn="tl">
                    <a:srgbClr val="000000">
                      <a:alpha val="43137"/>
                    </a:srgbClr>
                  </a:outerShdw>
                </a:effectLst>
                <a:latin typeface="Arial Narrow" pitchFamily="34" charset="0"/>
              </a:rPr>
              <a:t>Scott's Bible </a:t>
            </a:r>
            <a:r>
              <a:rPr lang="en-US" dirty="0">
                <a:effectLst>
                  <a:outerShdw blurRad="38100" dist="38100" dir="2700000" algn="tl">
                    <a:srgbClr val="000000">
                      <a:alpha val="43137"/>
                    </a:srgbClr>
                  </a:outerShdw>
                </a:effectLst>
                <a:latin typeface="Arial Narrow" pitchFamily="34" charset="0"/>
              </a:rPr>
              <a:t>-  "'</a:t>
            </a:r>
            <a:r>
              <a:rPr lang="en-US" dirty="0" err="1">
                <a:effectLst>
                  <a:outerShdw blurRad="38100" dist="38100" dir="2700000" algn="tl">
                    <a:srgbClr val="000000">
                      <a:alpha val="43137"/>
                    </a:srgbClr>
                  </a:outerShdw>
                </a:effectLst>
                <a:latin typeface="Arial Narrow" pitchFamily="34" charset="0"/>
              </a:rPr>
              <a:t>Revelings</a:t>
            </a:r>
            <a:r>
              <a:rPr lang="en-US" dirty="0">
                <a:effectLst>
                  <a:outerShdw blurRad="38100" dist="38100" dir="2700000" algn="tl">
                    <a:srgbClr val="000000">
                      <a:alpha val="43137"/>
                    </a:srgbClr>
                  </a:outerShdw>
                </a:effectLst>
                <a:latin typeface="Arial Narrow" pitchFamily="34" charset="0"/>
              </a:rPr>
              <a:t>' were such feasts, as were accompanied with music and dancing, and whatever could promote hilarity and sensual gratification." </a:t>
            </a:r>
          </a:p>
        </p:txBody>
      </p:sp>
      <p:sp>
        <p:nvSpPr>
          <p:cNvPr id="2" name="Content Placeholder 1">
            <a:extLst>
              <a:ext uri="{FF2B5EF4-FFF2-40B4-BE49-F238E27FC236}">
                <a16:creationId xmlns:a16="http://schemas.microsoft.com/office/drawing/2014/main" id="{9E83904F-1C5C-4A02-B1BC-1BB286E5685C}"/>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34555591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animEffect transition="in" filter="fade">
                                      <p:cBhvr>
                                        <p:cTn id="7" dur="1000"/>
                                        <p:tgtEl>
                                          <p:spTgt spid="19460">
                                            <p:txEl>
                                              <p:pRg st="0" end="0"/>
                                            </p:txEl>
                                          </p:spTgt>
                                        </p:tgtEl>
                                      </p:cBhvr>
                                    </p:animEffect>
                                    <p:anim calcmode="lin" valueType="num">
                                      <p:cBhvr>
                                        <p:cTn id="8" dur="1000" fill="hold"/>
                                        <p:tgtEl>
                                          <p:spTgt spid="1946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46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460">
                                            <p:txEl>
                                              <p:pRg st="2" end="2"/>
                                            </p:txEl>
                                          </p:spTgt>
                                        </p:tgtEl>
                                        <p:attrNameLst>
                                          <p:attrName>style.visibility</p:attrName>
                                        </p:attrNameLst>
                                      </p:cBhvr>
                                      <p:to>
                                        <p:strVal val="visible"/>
                                      </p:to>
                                    </p:set>
                                    <p:animEffect transition="in" filter="fade">
                                      <p:cBhvr>
                                        <p:cTn id="14" dur="1000"/>
                                        <p:tgtEl>
                                          <p:spTgt spid="19460">
                                            <p:txEl>
                                              <p:pRg st="2" end="2"/>
                                            </p:txEl>
                                          </p:spTgt>
                                        </p:tgtEl>
                                      </p:cBhvr>
                                    </p:animEffect>
                                    <p:anim calcmode="lin" valueType="num">
                                      <p:cBhvr>
                                        <p:cTn id="15" dur="1000" fill="hold"/>
                                        <p:tgtEl>
                                          <p:spTgt spid="1946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946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460">
                                            <p:txEl>
                                              <p:pRg st="4" end="4"/>
                                            </p:txEl>
                                          </p:spTgt>
                                        </p:tgtEl>
                                        <p:attrNameLst>
                                          <p:attrName>style.visibility</p:attrName>
                                        </p:attrNameLst>
                                      </p:cBhvr>
                                      <p:to>
                                        <p:strVal val="visible"/>
                                      </p:to>
                                    </p:set>
                                    <p:animEffect transition="in" filter="fade">
                                      <p:cBhvr>
                                        <p:cTn id="21" dur="1000"/>
                                        <p:tgtEl>
                                          <p:spTgt spid="19460">
                                            <p:txEl>
                                              <p:pRg st="4" end="4"/>
                                            </p:txEl>
                                          </p:spTgt>
                                        </p:tgtEl>
                                      </p:cBhvr>
                                    </p:animEffect>
                                    <p:anim calcmode="lin" valueType="num">
                                      <p:cBhvr>
                                        <p:cTn id="22" dur="1000" fill="hold"/>
                                        <p:tgtEl>
                                          <p:spTgt spid="19460">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946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FD99F-C281-42B4-A0D6-88C91AC08F5A}"/>
              </a:ext>
            </a:extLst>
          </p:cNvPr>
          <p:cNvSpPr>
            <a:spLocks noGrp="1"/>
          </p:cNvSpPr>
          <p:nvPr>
            <p:ph type="title"/>
          </p:nvPr>
        </p:nvSpPr>
        <p:spPr/>
        <p:txBody>
          <a:bodyPr/>
          <a:lstStyle/>
          <a:p>
            <a:r>
              <a:rPr lang="en-US" dirty="0"/>
              <a:t>Shall We Dance?</a:t>
            </a:r>
          </a:p>
        </p:txBody>
      </p:sp>
      <p:sp>
        <p:nvSpPr>
          <p:cNvPr id="3" name="Content Placeholder 2">
            <a:extLst>
              <a:ext uri="{FF2B5EF4-FFF2-40B4-BE49-F238E27FC236}">
                <a16:creationId xmlns:a16="http://schemas.microsoft.com/office/drawing/2014/main" id="{71F8170C-9EF9-4E4B-909A-2F5ADBFA424F}"/>
              </a:ext>
            </a:extLst>
          </p:cNvPr>
          <p:cNvSpPr>
            <a:spLocks noGrp="1"/>
          </p:cNvSpPr>
          <p:nvPr>
            <p:ph idx="1"/>
          </p:nvPr>
        </p:nvSpPr>
        <p:spPr/>
        <p:txBody>
          <a:bodyPr/>
          <a:lstStyle/>
          <a:p>
            <a:pPr marL="571500" indent="-571500">
              <a:buFont typeface="+mj-lt"/>
              <a:buAutoNum type="romanUcPeriod"/>
            </a:pPr>
            <a:r>
              <a:rPr lang="en-US" dirty="0"/>
              <a:t>What is Dancing?</a:t>
            </a:r>
          </a:p>
          <a:p>
            <a:pPr marL="571500" indent="-571500">
              <a:buFont typeface="+mj-lt"/>
              <a:buAutoNum type="romanUcPeriod"/>
            </a:pPr>
            <a:r>
              <a:rPr lang="en-US" dirty="0"/>
              <a:t>What is the Prom?</a:t>
            </a:r>
          </a:p>
          <a:p>
            <a:pPr marL="571500" indent="-571500">
              <a:buFont typeface="+mj-lt"/>
              <a:buAutoNum type="romanUcPeriod"/>
            </a:pPr>
            <a:r>
              <a:rPr lang="en-US" dirty="0"/>
              <a:t>What is the Appeal of Dancing?</a:t>
            </a:r>
          </a:p>
          <a:p>
            <a:pPr marL="571500" indent="-571500">
              <a:buFont typeface="+mj-lt"/>
              <a:buAutoNum type="romanUcPeriod"/>
            </a:pPr>
            <a:r>
              <a:rPr lang="en-US" dirty="0"/>
              <a:t>What Biblical Principles Are Violated?</a:t>
            </a:r>
          </a:p>
          <a:p>
            <a:pPr marL="571500" indent="-571500">
              <a:buFont typeface="+mj-lt"/>
              <a:buAutoNum type="romanUcPeriod"/>
            </a:pPr>
            <a:r>
              <a:rPr lang="en-US" dirty="0"/>
              <a:t>What Arguments Are Made to Justify Dancing? </a:t>
            </a:r>
          </a:p>
        </p:txBody>
      </p:sp>
    </p:spTree>
    <p:extLst>
      <p:ext uri="{BB962C8B-B14F-4D97-AF65-F5344CB8AC3E}">
        <p14:creationId xmlns:p14="http://schemas.microsoft.com/office/powerpoint/2010/main" val="380563688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E8E9E-5E81-47D9-9057-EFB65B5CE099}"/>
              </a:ext>
            </a:extLst>
          </p:cNvPr>
          <p:cNvSpPr>
            <a:spLocks noGrp="1"/>
          </p:cNvSpPr>
          <p:nvPr>
            <p:ph type="title"/>
          </p:nvPr>
        </p:nvSpPr>
        <p:spPr/>
        <p:txBody>
          <a:bodyPr/>
          <a:lstStyle/>
          <a:p>
            <a:r>
              <a:rPr lang="en-US" dirty="0"/>
              <a:t>Arguments Made to Justify Dancing </a:t>
            </a:r>
          </a:p>
        </p:txBody>
      </p:sp>
      <p:sp>
        <p:nvSpPr>
          <p:cNvPr id="3" name="Content Placeholder 2">
            <a:extLst>
              <a:ext uri="{FF2B5EF4-FFF2-40B4-BE49-F238E27FC236}">
                <a16:creationId xmlns:a16="http://schemas.microsoft.com/office/drawing/2014/main" id="{56313EC9-21BC-43D4-A444-1DB08DF691E5}"/>
              </a:ext>
            </a:extLst>
          </p:cNvPr>
          <p:cNvSpPr>
            <a:spLocks noGrp="1"/>
          </p:cNvSpPr>
          <p:nvPr>
            <p:ph idx="1"/>
          </p:nvPr>
        </p:nvSpPr>
        <p:spPr/>
        <p:txBody>
          <a:bodyPr/>
          <a:lstStyle/>
          <a:p>
            <a:pPr marL="0" indent="0" algn="ctr" eaLnBrk="1" hangingPunct="1">
              <a:buNone/>
            </a:pPr>
            <a:r>
              <a:rPr lang="en-US" sz="3200" b="1" dirty="0">
                <a:solidFill>
                  <a:srgbClr val="FF0000"/>
                </a:solidFill>
              </a:rPr>
              <a:t> </a:t>
            </a:r>
            <a:r>
              <a:rPr lang="en-US" i="1" dirty="0">
                <a:solidFill>
                  <a:srgbClr val="FF0000"/>
                </a:solidFill>
              </a:rPr>
              <a:t>“E</a:t>
            </a:r>
            <a:r>
              <a:rPr lang="en-US" sz="3200" i="1" dirty="0">
                <a:solidFill>
                  <a:srgbClr val="FF0000"/>
                </a:solidFill>
              </a:rPr>
              <a:t>ven If It Excites Others Sexually - It Does Not Effect Me That Way – I Can Control My Thinking”</a:t>
            </a:r>
          </a:p>
          <a:p>
            <a:pPr lvl="1" eaLnBrk="1" hangingPunct="1"/>
            <a:r>
              <a:rPr lang="en-US" sz="2800" b="1" dirty="0"/>
              <a:t> I doubt that this is usually the case – we sometimes overestimate our strength</a:t>
            </a:r>
          </a:p>
          <a:p>
            <a:pPr lvl="1" eaLnBrk="1" hangingPunct="1"/>
            <a:r>
              <a:rPr lang="en-US" sz="2800" b="1" dirty="0"/>
              <a:t> Even if you are not so affected – what about the one you are with?</a:t>
            </a:r>
          </a:p>
          <a:p>
            <a:endParaRPr lang="en-US" dirty="0"/>
          </a:p>
        </p:txBody>
      </p:sp>
    </p:spTree>
    <p:extLst>
      <p:ext uri="{BB962C8B-B14F-4D97-AF65-F5344CB8AC3E}">
        <p14:creationId xmlns:p14="http://schemas.microsoft.com/office/powerpoint/2010/main" val="142909412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2000"/>
                                        <p:tgtEl>
                                          <p:spTgt spid="3">
                                            <p:txEl>
                                              <p:pRg st="2" end="2"/>
                                            </p:txEl>
                                          </p:spTgt>
                                        </p:tgtEl>
                                      </p:cBhvr>
                                    </p:animEffect>
                                    <p:anim calcmode="lin" valueType="num">
                                      <p:cBhvr>
                                        <p:cTn id="15"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E8E9E-5E81-47D9-9057-EFB65B5CE099}"/>
              </a:ext>
            </a:extLst>
          </p:cNvPr>
          <p:cNvSpPr>
            <a:spLocks noGrp="1"/>
          </p:cNvSpPr>
          <p:nvPr>
            <p:ph type="title"/>
          </p:nvPr>
        </p:nvSpPr>
        <p:spPr/>
        <p:txBody>
          <a:bodyPr/>
          <a:lstStyle/>
          <a:p>
            <a:r>
              <a:rPr lang="en-US" dirty="0"/>
              <a:t>Arguments Made to Justify Dancing </a:t>
            </a:r>
          </a:p>
        </p:txBody>
      </p:sp>
      <p:sp>
        <p:nvSpPr>
          <p:cNvPr id="3" name="Content Placeholder 2">
            <a:extLst>
              <a:ext uri="{FF2B5EF4-FFF2-40B4-BE49-F238E27FC236}">
                <a16:creationId xmlns:a16="http://schemas.microsoft.com/office/drawing/2014/main" id="{56313EC9-21BC-43D4-A444-1DB08DF691E5}"/>
              </a:ext>
            </a:extLst>
          </p:cNvPr>
          <p:cNvSpPr>
            <a:spLocks noGrp="1"/>
          </p:cNvSpPr>
          <p:nvPr>
            <p:ph idx="1"/>
          </p:nvPr>
        </p:nvSpPr>
        <p:spPr/>
        <p:txBody>
          <a:bodyPr/>
          <a:lstStyle/>
          <a:p>
            <a:pPr marL="0" indent="0" algn="ctr" eaLnBrk="0" hangingPunct="0">
              <a:lnSpc>
                <a:spcPct val="90000"/>
              </a:lnSpc>
              <a:buClr>
                <a:srgbClr val="00CCFF"/>
              </a:buClr>
              <a:buFont typeface="Wingdings" pitchFamily="2" charset="2"/>
              <a:buNone/>
            </a:pPr>
            <a:r>
              <a:rPr lang="en-US" i="1" dirty="0">
                <a:solidFill>
                  <a:srgbClr val="FF0000"/>
                </a:solidFill>
              </a:rPr>
              <a:t>”I Can’t Control What Others Think”</a:t>
            </a:r>
          </a:p>
          <a:p>
            <a:pPr algn="ctr" eaLnBrk="0" hangingPunct="0">
              <a:lnSpc>
                <a:spcPct val="90000"/>
              </a:lnSpc>
              <a:buClr>
                <a:schemeClr val="tx1"/>
              </a:buClr>
            </a:pPr>
            <a:endParaRPr lang="en-US" i="1" dirty="0"/>
          </a:p>
          <a:p>
            <a:pPr lvl="1" eaLnBrk="0" hangingPunct="0">
              <a:lnSpc>
                <a:spcPct val="90000"/>
              </a:lnSpc>
              <a:buClr>
                <a:schemeClr val="tx1"/>
              </a:buClr>
            </a:pPr>
            <a:r>
              <a:rPr lang="en-US" b="1" dirty="0"/>
              <a:t> We are responsible when we influence a person in the wrong direction</a:t>
            </a:r>
          </a:p>
          <a:p>
            <a:endParaRPr lang="en-US" dirty="0"/>
          </a:p>
        </p:txBody>
      </p:sp>
    </p:spTree>
    <p:extLst>
      <p:ext uri="{BB962C8B-B14F-4D97-AF65-F5344CB8AC3E}">
        <p14:creationId xmlns:p14="http://schemas.microsoft.com/office/powerpoint/2010/main" val="102375537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E8E9E-5E81-47D9-9057-EFB65B5CE099}"/>
              </a:ext>
            </a:extLst>
          </p:cNvPr>
          <p:cNvSpPr>
            <a:spLocks noGrp="1"/>
          </p:cNvSpPr>
          <p:nvPr>
            <p:ph type="title"/>
          </p:nvPr>
        </p:nvSpPr>
        <p:spPr/>
        <p:txBody>
          <a:bodyPr/>
          <a:lstStyle/>
          <a:p>
            <a:r>
              <a:rPr lang="en-US" dirty="0"/>
              <a:t>Arguments Made to Justify Dancing </a:t>
            </a:r>
          </a:p>
        </p:txBody>
      </p:sp>
      <p:sp>
        <p:nvSpPr>
          <p:cNvPr id="3" name="Content Placeholder 2">
            <a:extLst>
              <a:ext uri="{FF2B5EF4-FFF2-40B4-BE49-F238E27FC236}">
                <a16:creationId xmlns:a16="http://schemas.microsoft.com/office/drawing/2014/main" id="{56313EC9-21BC-43D4-A444-1DB08DF691E5}"/>
              </a:ext>
            </a:extLst>
          </p:cNvPr>
          <p:cNvSpPr>
            <a:spLocks noGrp="1"/>
          </p:cNvSpPr>
          <p:nvPr>
            <p:ph idx="1"/>
          </p:nvPr>
        </p:nvSpPr>
        <p:spPr/>
        <p:txBody>
          <a:bodyPr anchor="ctr"/>
          <a:lstStyle/>
          <a:p>
            <a:pPr marL="0" indent="0" algn="ctr" eaLnBrk="0" hangingPunct="0">
              <a:lnSpc>
                <a:spcPct val="90000"/>
              </a:lnSpc>
              <a:buClr>
                <a:srgbClr val="00CCFF"/>
              </a:buClr>
              <a:buFont typeface="Wingdings" pitchFamily="2" charset="2"/>
              <a:buNone/>
            </a:pPr>
            <a:r>
              <a:rPr lang="en-US" i="1" dirty="0">
                <a:solidFill>
                  <a:srgbClr val="FF0000"/>
                </a:solidFill>
              </a:rPr>
              <a:t>“Men &amp; Women Danced in the Bible”</a:t>
            </a:r>
          </a:p>
        </p:txBody>
      </p:sp>
    </p:spTree>
    <p:extLst>
      <p:ext uri="{BB962C8B-B14F-4D97-AF65-F5344CB8AC3E}">
        <p14:creationId xmlns:p14="http://schemas.microsoft.com/office/powerpoint/2010/main" val="80129381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3"/>
          <p:cNvSpPr>
            <a:spLocks noGrp="1" noChangeArrowheads="1"/>
          </p:cNvSpPr>
          <p:nvPr>
            <p:ph type="body" sz="half" idx="1"/>
          </p:nvPr>
        </p:nvSpPr>
        <p:spPr>
          <a:xfrm>
            <a:off x="609600" y="1600200"/>
            <a:ext cx="8305800" cy="4267200"/>
          </a:xfrm>
        </p:spPr>
        <p:txBody>
          <a:bodyPr/>
          <a:lstStyle/>
          <a:p>
            <a:pPr eaLnBrk="1" hangingPunct="1">
              <a:lnSpc>
                <a:spcPct val="90000"/>
              </a:lnSpc>
            </a:pPr>
            <a:r>
              <a:rPr lang="en-US" sz="3200" b="1" dirty="0">
                <a:effectLst>
                  <a:outerShdw blurRad="38100" dist="38100" dir="2700000" algn="tl">
                    <a:srgbClr val="000000">
                      <a:alpha val="43137"/>
                    </a:srgbClr>
                  </a:outerShdw>
                </a:effectLst>
              </a:rPr>
              <a:t>Four Categories Of Dancing in the Bible</a:t>
            </a:r>
          </a:p>
          <a:p>
            <a:pPr lvl="1" eaLnBrk="1" hangingPunct="1">
              <a:lnSpc>
                <a:spcPct val="90000"/>
              </a:lnSpc>
            </a:pPr>
            <a:r>
              <a:rPr lang="en-US" sz="2800" b="1" dirty="0">
                <a:effectLst>
                  <a:outerShdw blurRad="38100" dist="38100" dir="2700000" algn="tl">
                    <a:srgbClr val="000000">
                      <a:alpha val="43137"/>
                    </a:srgbClr>
                  </a:outerShdw>
                </a:effectLst>
              </a:rPr>
              <a:t> “religious” dances of the O.T. – Exo.15:20-21; 2 Sam.6:14</a:t>
            </a:r>
          </a:p>
          <a:p>
            <a:pPr lvl="1" eaLnBrk="1" hangingPunct="1">
              <a:lnSpc>
                <a:spcPct val="90000"/>
              </a:lnSpc>
            </a:pPr>
            <a:r>
              <a:rPr lang="en-US" sz="2800" b="1" dirty="0">
                <a:effectLst>
                  <a:outerShdw blurRad="38100" dist="38100" dir="2700000" algn="tl">
                    <a:srgbClr val="000000">
                      <a:alpha val="43137"/>
                    </a:srgbClr>
                  </a:outerShdw>
                </a:effectLst>
              </a:rPr>
              <a:t> expression of rejoicing – 1 Sam.18:6</a:t>
            </a:r>
          </a:p>
          <a:p>
            <a:pPr lvl="1" eaLnBrk="1" hangingPunct="1">
              <a:lnSpc>
                <a:spcPct val="90000"/>
              </a:lnSpc>
            </a:pPr>
            <a:r>
              <a:rPr lang="en-US" sz="2800" b="1" dirty="0">
                <a:effectLst>
                  <a:outerShdw blurRad="38100" dist="38100" dir="2700000" algn="tl">
                    <a:srgbClr val="000000">
                      <a:alpha val="43137"/>
                    </a:srgbClr>
                  </a:outerShdw>
                </a:effectLst>
              </a:rPr>
              <a:t> play of children – Luke 7:32; Job 21:11</a:t>
            </a:r>
          </a:p>
          <a:p>
            <a:pPr lvl="1" eaLnBrk="1" hangingPunct="1">
              <a:lnSpc>
                <a:spcPct val="90000"/>
              </a:lnSpc>
            </a:pPr>
            <a:r>
              <a:rPr lang="en-US" sz="2800" b="1" dirty="0">
                <a:effectLst>
                  <a:outerShdw blurRad="38100" dist="38100" dir="2700000" algn="tl">
                    <a:srgbClr val="000000">
                      <a:alpha val="43137"/>
                    </a:srgbClr>
                  </a:outerShdw>
                </a:effectLst>
              </a:rPr>
              <a:t> the dance of Salome – Matt.14:6</a:t>
            </a:r>
          </a:p>
          <a:p>
            <a:pPr eaLnBrk="1" hangingPunct="1">
              <a:lnSpc>
                <a:spcPct val="90000"/>
              </a:lnSpc>
            </a:pPr>
            <a:r>
              <a:rPr lang="en-US" sz="3200" b="1" dirty="0">
                <a:effectLst>
                  <a:outerShdw blurRad="38100" dist="38100" dir="2700000" algn="tl">
                    <a:srgbClr val="000000">
                      <a:alpha val="43137"/>
                    </a:srgbClr>
                  </a:outerShdw>
                </a:effectLst>
              </a:rPr>
              <a:t> The First Three Categories Do Not Resemble the Dancing that We Are Talking About</a:t>
            </a:r>
          </a:p>
        </p:txBody>
      </p:sp>
      <p:sp>
        <p:nvSpPr>
          <p:cNvPr id="3" name="Title 2">
            <a:extLst>
              <a:ext uri="{FF2B5EF4-FFF2-40B4-BE49-F238E27FC236}">
                <a16:creationId xmlns:a16="http://schemas.microsoft.com/office/drawing/2014/main" id="{6E763375-DE95-4662-BE0E-E486ED6BB6C2}"/>
              </a:ext>
            </a:extLst>
          </p:cNvPr>
          <p:cNvSpPr>
            <a:spLocks noGrp="1"/>
          </p:cNvSpPr>
          <p:nvPr>
            <p:ph type="title"/>
          </p:nvPr>
        </p:nvSpPr>
        <p:spPr/>
        <p:txBody>
          <a:bodyPr/>
          <a:lstStyle/>
          <a:p>
            <a:r>
              <a:rPr lang="en-US" dirty="0"/>
              <a:t>Dancing In the Bible </a:t>
            </a:r>
          </a:p>
        </p:txBody>
      </p:sp>
    </p:spTree>
    <p:extLst>
      <p:ext uri="{BB962C8B-B14F-4D97-AF65-F5344CB8AC3E}">
        <p14:creationId xmlns:p14="http://schemas.microsoft.com/office/powerpoint/2010/main" val="4431404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35171">
                                            <p:txEl>
                                              <p:pRg st="0" end="0"/>
                                            </p:txEl>
                                          </p:spTgt>
                                        </p:tgtEl>
                                        <p:attrNameLst>
                                          <p:attrName>style.visibility</p:attrName>
                                        </p:attrNameLst>
                                      </p:cBhvr>
                                      <p:to>
                                        <p:strVal val="visible"/>
                                      </p:to>
                                    </p:set>
                                    <p:anim calcmode="lin" valueType="num">
                                      <p:cBhvr>
                                        <p:cTn id="7" dur="1000" fill="hold"/>
                                        <p:tgtEl>
                                          <p:spTgt spid="135171">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135171">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3517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135171">
                                            <p:txEl>
                                              <p:pRg st="1" end="1"/>
                                            </p:txEl>
                                          </p:spTgt>
                                        </p:tgtEl>
                                        <p:attrNameLst>
                                          <p:attrName>style.visibility</p:attrName>
                                        </p:attrNameLst>
                                      </p:cBhvr>
                                      <p:to>
                                        <p:strVal val="visible"/>
                                      </p:to>
                                    </p:set>
                                    <p:anim calcmode="lin" valueType="num">
                                      <p:cBhvr>
                                        <p:cTn id="14" dur="1000" fill="hold"/>
                                        <p:tgtEl>
                                          <p:spTgt spid="135171">
                                            <p:txEl>
                                              <p:pRg st="1" end="1"/>
                                            </p:txEl>
                                          </p:spTgt>
                                        </p:tgtEl>
                                        <p:attrNameLst>
                                          <p:attrName>ppt_w</p:attrName>
                                        </p:attrNameLst>
                                      </p:cBhvr>
                                      <p:tavLst>
                                        <p:tav tm="0">
                                          <p:val>
                                            <p:strVal val="#ppt_w+.3"/>
                                          </p:val>
                                        </p:tav>
                                        <p:tav tm="100000">
                                          <p:val>
                                            <p:strVal val="#ppt_w"/>
                                          </p:val>
                                        </p:tav>
                                      </p:tavLst>
                                    </p:anim>
                                    <p:anim calcmode="lin" valueType="num">
                                      <p:cBhvr>
                                        <p:cTn id="15" dur="1000" fill="hold"/>
                                        <p:tgtEl>
                                          <p:spTgt spid="135171">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3517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35171">
                                            <p:txEl>
                                              <p:pRg st="2" end="2"/>
                                            </p:txEl>
                                          </p:spTgt>
                                        </p:tgtEl>
                                        <p:attrNameLst>
                                          <p:attrName>style.visibility</p:attrName>
                                        </p:attrNameLst>
                                      </p:cBhvr>
                                      <p:to>
                                        <p:strVal val="visible"/>
                                      </p:to>
                                    </p:set>
                                    <p:anim calcmode="lin" valueType="num">
                                      <p:cBhvr>
                                        <p:cTn id="21" dur="1000" fill="hold"/>
                                        <p:tgtEl>
                                          <p:spTgt spid="135171">
                                            <p:txEl>
                                              <p:pRg st="2" end="2"/>
                                            </p:txEl>
                                          </p:spTgt>
                                        </p:tgtEl>
                                        <p:attrNameLst>
                                          <p:attrName>ppt_w</p:attrName>
                                        </p:attrNameLst>
                                      </p:cBhvr>
                                      <p:tavLst>
                                        <p:tav tm="0">
                                          <p:val>
                                            <p:strVal val="#ppt_w+.3"/>
                                          </p:val>
                                        </p:tav>
                                        <p:tav tm="100000">
                                          <p:val>
                                            <p:strVal val="#ppt_w"/>
                                          </p:val>
                                        </p:tav>
                                      </p:tavLst>
                                    </p:anim>
                                    <p:anim calcmode="lin" valueType="num">
                                      <p:cBhvr>
                                        <p:cTn id="22" dur="1000" fill="hold"/>
                                        <p:tgtEl>
                                          <p:spTgt spid="135171">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3517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nodeType="clickEffect">
                                  <p:stCondLst>
                                    <p:cond delay="0"/>
                                  </p:stCondLst>
                                  <p:childTnLst>
                                    <p:set>
                                      <p:cBhvr>
                                        <p:cTn id="27" dur="1" fill="hold">
                                          <p:stCondLst>
                                            <p:cond delay="0"/>
                                          </p:stCondLst>
                                        </p:cTn>
                                        <p:tgtEl>
                                          <p:spTgt spid="135171">
                                            <p:txEl>
                                              <p:pRg st="3" end="3"/>
                                            </p:txEl>
                                          </p:spTgt>
                                        </p:tgtEl>
                                        <p:attrNameLst>
                                          <p:attrName>style.visibility</p:attrName>
                                        </p:attrNameLst>
                                      </p:cBhvr>
                                      <p:to>
                                        <p:strVal val="visible"/>
                                      </p:to>
                                    </p:set>
                                    <p:anim calcmode="lin" valueType="num">
                                      <p:cBhvr>
                                        <p:cTn id="28" dur="1000" fill="hold"/>
                                        <p:tgtEl>
                                          <p:spTgt spid="135171">
                                            <p:txEl>
                                              <p:pRg st="3" end="3"/>
                                            </p:txEl>
                                          </p:spTgt>
                                        </p:tgtEl>
                                        <p:attrNameLst>
                                          <p:attrName>ppt_w</p:attrName>
                                        </p:attrNameLst>
                                      </p:cBhvr>
                                      <p:tavLst>
                                        <p:tav tm="0">
                                          <p:val>
                                            <p:strVal val="#ppt_w+.3"/>
                                          </p:val>
                                        </p:tav>
                                        <p:tav tm="100000">
                                          <p:val>
                                            <p:strVal val="#ppt_w"/>
                                          </p:val>
                                        </p:tav>
                                      </p:tavLst>
                                    </p:anim>
                                    <p:anim calcmode="lin" valueType="num">
                                      <p:cBhvr>
                                        <p:cTn id="29" dur="1000" fill="hold"/>
                                        <p:tgtEl>
                                          <p:spTgt spid="135171">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3517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nodeType="clickEffect">
                                  <p:stCondLst>
                                    <p:cond delay="0"/>
                                  </p:stCondLst>
                                  <p:childTnLst>
                                    <p:set>
                                      <p:cBhvr>
                                        <p:cTn id="34" dur="1" fill="hold">
                                          <p:stCondLst>
                                            <p:cond delay="0"/>
                                          </p:stCondLst>
                                        </p:cTn>
                                        <p:tgtEl>
                                          <p:spTgt spid="135171">
                                            <p:txEl>
                                              <p:pRg st="4" end="4"/>
                                            </p:txEl>
                                          </p:spTgt>
                                        </p:tgtEl>
                                        <p:attrNameLst>
                                          <p:attrName>style.visibility</p:attrName>
                                        </p:attrNameLst>
                                      </p:cBhvr>
                                      <p:to>
                                        <p:strVal val="visible"/>
                                      </p:to>
                                    </p:set>
                                    <p:anim calcmode="lin" valueType="num">
                                      <p:cBhvr>
                                        <p:cTn id="35" dur="1000" fill="hold"/>
                                        <p:tgtEl>
                                          <p:spTgt spid="135171">
                                            <p:txEl>
                                              <p:pRg st="4" end="4"/>
                                            </p:txEl>
                                          </p:spTgt>
                                        </p:tgtEl>
                                        <p:attrNameLst>
                                          <p:attrName>ppt_w</p:attrName>
                                        </p:attrNameLst>
                                      </p:cBhvr>
                                      <p:tavLst>
                                        <p:tav tm="0">
                                          <p:val>
                                            <p:strVal val="#ppt_w+.3"/>
                                          </p:val>
                                        </p:tav>
                                        <p:tav tm="100000">
                                          <p:val>
                                            <p:strVal val="#ppt_w"/>
                                          </p:val>
                                        </p:tav>
                                      </p:tavLst>
                                    </p:anim>
                                    <p:anim calcmode="lin" valueType="num">
                                      <p:cBhvr>
                                        <p:cTn id="36" dur="1000" fill="hold"/>
                                        <p:tgtEl>
                                          <p:spTgt spid="135171">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35171">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0" presetClass="entr" presetSubtype="0" decel="100000" fill="hold" nodeType="clickEffect">
                                  <p:stCondLst>
                                    <p:cond delay="0"/>
                                  </p:stCondLst>
                                  <p:childTnLst>
                                    <p:set>
                                      <p:cBhvr>
                                        <p:cTn id="41" dur="1" fill="hold">
                                          <p:stCondLst>
                                            <p:cond delay="0"/>
                                          </p:stCondLst>
                                        </p:cTn>
                                        <p:tgtEl>
                                          <p:spTgt spid="135171">
                                            <p:txEl>
                                              <p:pRg st="5" end="5"/>
                                            </p:txEl>
                                          </p:spTgt>
                                        </p:tgtEl>
                                        <p:attrNameLst>
                                          <p:attrName>style.visibility</p:attrName>
                                        </p:attrNameLst>
                                      </p:cBhvr>
                                      <p:to>
                                        <p:strVal val="visible"/>
                                      </p:to>
                                    </p:set>
                                    <p:anim calcmode="lin" valueType="num">
                                      <p:cBhvr>
                                        <p:cTn id="42" dur="1000" fill="hold"/>
                                        <p:tgtEl>
                                          <p:spTgt spid="135171">
                                            <p:txEl>
                                              <p:pRg st="5" end="5"/>
                                            </p:txEl>
                                          </p:spTgt>
                                        </p:tgtEl>
                                        <p:attrNameLst>
                                          <p:attrName>ppt_w</p:attrName>
                                        </p:attrNameLst>
                                      </p:cBhvr>
                                      <p:tavLst>
                                        <p:tav tm="0">
                                          <p:val>
                                            <p:strVal val="#ppt_w+.3"/>
                                          </p:val>
                                        </p:tav>
                                        <p:tav tm="100000">
                                          <p:val>
                                            <p:strVal val="#ppt_w"/>
                                          </p:val>
                                        </p:tav>
                                      </p:tavLst>
                                    </p:anim>
                                    <p:anim calcmode="lin" valueType="num">
                                      <p:cBhvr>
                                        <p:cTn id="43" dur="1000" fill="hold"/>
                                        <p:tgtEl>
                                          <p:spTgt spid="135171">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351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3"/>
          <p:cNvSpPr>
            <a:spLocks noGrp="1" noChangeArrowheads="1"/>
          </p:cNvSpPr>
          <p:nvPr>
            <p:ph type="body" sz="half" idx="1"/>
          </p:nvPr>
        </p:nvSpPr>
        <p:spPr>
          <a:xfrm>
            <a:off x="609600" y="1600200"/>
            <a:ext cx="8305800" cy="4267200"/>
          </a:xfrm>
        </p:spPr>
        <p:txBody>
          <a:bodyPr>
            <a:normAutofit fontScale="77500" lnSpcReduction="20000"/>
          </a:bodyPr>
          <a:lstStyle/>
          <a:p>
            <a:pPr algn="just">
              <a:lnSpc>
                <a:spcPct val="80000"/>
              </a:lnSpc>
              <a:defRPr/>
            </a:pPr>
            <a:r>
              <a:rPr lang="en-US" sz="3200" dirty="0">
                <a:effectLst>
                  <a:outerShdw blurRad="38100" dist="38100" dir="2700000" algn="tl">
                    <a:srgbClr val="000000">
                      <a:alpha val="43137"/>
                    </a:srgbClr>
                  </a:outerShdw>
                </a:effectLst>
              </a:rPr>
              <a:t>"While the mode of dancing is not known in detail, it is clear that men and women did not generally dance together, and there is no real evidence that they ever did. Social amusement was hardly a major purpose of dancing, and the modern method of dancing by couples is unknown." - </a:t>
            </a:r>
            <a:r>
              <a:rPr lang="en-US" sz="3200" i="1" dirty="0">
                <a:effectLst>
                  <a:outerShdw blurRad="38100" dist="38100" dir="2700000" algn="tl">
                    <a:srgbClr val="000000">
                      <a:alpha val="43137"/>
                    </a:srgbClr>
                  </a:outerShdw>
                </a:effectLst>
              </a:rPr>
              <a:t>Zondervan Pictorial Encyclopedia Of The Bible, "Dancing</a:t>
            </a:r>
            <a:r>
              <a:rPr lang="en-US" sz="3200" dirty="0">
                <a:effectLst>
                  <a:outerShdw blurRad="38100" dist="38100" dir="2700000" algn="tl">
                    <a:srgbClr val="000000">
                      <a:alpha val="43137"/>
                    </a:srgbClr>
                  </a:outerShdw>
                </a:effectLst>
              </a:rPr>
              <a:t>“</a:t>
            </a:r>
          </a:p>
          <a:p>
            <a:pPr algn="just">
              <a:lnSpc>
                <a:spcPct val="80000"/>
              </a:lnSpc>
              <a:defRPr/>
            </a:pPr>
            <a:endParaRPr lang="en-US" sz="3200" dirty="0">
              <a:effectLst>
                <a:outerShdw blurRad="38100" dist="38100" dir="2700000" algn="tl">
                  <a:srgbClr val="000000">
                    <a:alpha val="43137"/>
                  </a:srgbClr>
                </a:outerShdw>
              </a:effectLst>
            </a:endParaRPr>
          </a:p>
          <a:p>
            <a:pPr algn="just">
              <a:lnSpc>
                <a:spcPct val="80000"/>
              </a:lnSpc>
              <a:defRPr/>
            </a:pPr>
            <a:r>
              <a:rPr lang="en-US" sz="3200" dirty="0">
                <a:effectLst>
                  <a:outerShdw blurRad="38100" dist="38100" dir="2700000" algn="tl">
                    <a:srgbClr val="000000">
                      <a:alpha val="43137"/>
                    </a:srgbClr>
                  </a:outerShdw>
                </a:effectLst>
              </a:rPr>
              <a:t>"Women seemed generally to have danced by themselves... Of the social dancing of couples in the modern fashion there is no trace." – </a:t>
            </a:r>
            <a:r>
              <a:rPr lang="en-US" sz="3200" i="1" dirty="0">
                <a:effectLst>
                  <a:outerShdw blurRad="38100" dist="38100" dir="2700000" algn="tl">
                    <a:srgbClr val="000000">
                      <a:alpha val="43137"/>
                    </a:srgbClr>
                  </a:outerShdw>
                </a:effectLst>
              </a:rPr>
              <a:t>ISBE</a:t>
            </a:r>
          </a:p>
          <a:p>
            <a:pPr algn="just">
              <a:lnSpc>
                <a:spcPct val="80000"/>
              </a:lnSpc>
              <a:defRPr/>
            </a:pPr>
            <a:endParaRPr lang="en-US" sz="3200" dirty="0">
              <a:effectLst>
                <a:outerShdw blurRad="38100" dist="38100" dir="2700000" algn="tl">
                  <a:srgbClr val="000000">
                    <a:alpha val="43137"/>
                  </a:srgbClr>
                </a:outerShdw>
              </a:effectLst>
            </a:endParaRPr>
          </a:p>
          <a:p>
            <a:pPr algn="just">
              <a:lnSpc>
                <a:spcPct val="80000"/>
              </a:lnSpc>
              <a:defRPr/>
            </a:pPr>
            <a:r>
              <a:rPr lang="en-US" sz="3200" dirty="0">
                <a:effectLst>
                  <a:outerShdw blurRad="38100" dist="38100" dir="2700000" algn="tl">
                    <a:srgbClr val="000000">
                      <a:alpha val="43137"/>
                    </a:srgbClr>
                  </a:outerShdw>
                </a:effectLst>
              </a:rPr>
              <a:t>"There is no evidence of couples dancing together, however; that was to happen much later, probably in Provence in the 12th Century." - </a:t>
            </a:r>
            <a:r>
              <a:rPr lang="en-US" sz="3200" i="1" dirty="0">
                <a:effectLst>
                  <a:outerShdw blurRad="38100" dist="38100" dir="2700000" algn="tl">
                    <a:srgbClr val="000000">
                      <a:alpha val="43137"/>
                    </a:srgbClr>
                  </a:outerShdw>
                </a:effectLst>
              </a:rPr>
              <a:t>Encyclopedia Britannica, "The Art Of Dance", </a:t>
            </a:r>
          </a:p>
        </p:txBody>
      </p:sp>
      <p:sp>
        <p:nvSpPr>
          <p:cNvPr id="3" name="Title 2">
            <a:extLst>
              <a:ext uri="{FF2B5EF4-FFF2-40B4-BE49-F238E27FC236}">
                <a16:creationId xmlns:a16="http://schemas.microsoft.com/office/drawing/2014/main" id="{6E763375-DE95-4662-BE0E-E486ED6BB6C2}"/>
              </a:ext>
            </a:extLst>
          </p:cNvPr>
          <p:cNvSpPr>
            <a:spLocks noGrp="1"/>
          </p:cNvSpPr>
          <p:nvPr>
            <p:ph type="title"/>
          </p:nvPr>
        </p:nvSpPr>
        <p:spPr/>
        <p:txBody>
          <a:bodyPr/>
          <a:lstStyle/>
          <a:p>
            <a:r>
              <a:rPr lang="en-US" dirty="0"/>
              <a:t>Dancing In the Bible </a:t>
            </a:r>
          </a:p>
        </p:txBody>
      </p:sp>
    </p:spTree>
    <p:extLst>
      <p:ext uri="{BB962C8B-B14F-4D97-AF65-F5344CB8AC3E}">
        <p14:creationId xmlns:p14="http://schemas.microsoft.com/office/powerpoint/2010/main" val="395055814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35171">
                                            <p:txEl>
                                              <p:pRg st="0" end="0"/>
                                            </p:txEl>
                                          </p:spTgt>
                                        </p:tgtEl>
                                        <p:attrNameLst>
                                          <p:attrName>style.visibility</p:attrName>
                                        </p:attrNameLst>
                                      </p:cBhvr>
                                      <p:to>
                                        <p:strVal val="visible"/>
                                      </p:to>
                                    </p:set>
                                    <p:anim calcmode="lin" valueType="num">
                                      <p:cBhvr>
                                        <p:cTn id="7" dur="1000" fill="hold"/>
                                        <p:tgtEl>
                                          <p:spTgt spid="135171">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135171">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3517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135171">
                                            <p:txEl>
                                              <p:pRg st="2" end="2"/>
                                            </p:txEl>
                                          </p:spTgt>
                                        </p:tgtEl>
                                        <p:attrNameLst>
                                          <p:attrName>style.visibility</p:attrName>
                                        </p:attrNameLst>
                                      </p:cBhvr>
                                      <p:to>
                                        <p:strVal val="visible"/>
                                      </p:to>
                                    </p:set>
                                    <p:anim calcmode="lin" valueType="num">
                                      <p:cBhvr>
                                        <p:cTn id="14" dur="1000" fill="hold"/>
                                        <p:tgtEl>
                                          <p:spTgt spid="135171">
                                            <p:txEl>
                                              <p:pRg st="2" end="2"/>
                                            </p:txEl>
                                          </p:spTgt>
                                        </p:tgtEl>
                                        <p:attrNameLst>
                                          <p:attrName>ppt_w</p:attrName>
                                        </p:attrNameLst>
                                      </p:cBhvr>
                                      <p:tavLst>
                                        <p:tav tm="0">
                                          <p:val>
                                            <p:strVal val="#ppt_w+.3"/>
                                          </p:val>
                                        </p:tav>
                                        <p:tav tm="100000">
                                          <p:val>
                                            <p:strVal val="#ppt_w"/>
                                          </p:val>
                                        </p:tav>
                                      </p:tavLst>
                                    </p:anim>
                                    <p:anim calcmode="lin" valueType="num">
                                      <p:cBhvr>
                                        <p:cTn id="15" dur="1000" fill="hold"/>
                                        <p:tgtEl>
                                          <p:spTgt spid="135171">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135171">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35171">
                                            <p:txEl>
                                              <p:pRg st="4" end="4"/>
                                            </p:txEl>
                                          </p:spTgt>
                                        </p:tgtEl>
                                        <p:attrNameLst>
                                          <p:attrName>style.visibility</p:attrName>
                                        </p:attrNameLst>
                                      </p:cBhvr>
                                      <p:to>
                                        <p:strVal val="visible"/>
                                      </p:to>
                                    </p:set>
                                    <p:anim calcmode="lin" valueType="num">
                                      <p:cBhvr>
                                        <p:cTn id="21" dur="1000" fill="hold"/>
                                        <p:tgtEl>
                                          <p:spTgt spid="135171">
                                            <p:txEl>
                                              <p:pRg st="4" end="4"/>
                                            </p:txEl>
                                          </p:spTgt>
                                        </p:tgtEl>
                                        <p:attrNameLst>
                                          <p:attrName>ppt_w</p:attrName>
                                        </p:attrNameLst>
                                      </p:cBhvr>
                                      <p:tavLst>
                                        <p:tav tm="0">
                                          <p:val>
                                            <p:strVal val="#ppt_w+.3"/>
                                          </p:val>
                                        </p:tav>
                                        <p:tav tm="100000">
                                          <p:val>
                                            <p:strVal val="#ppt_w"/>
                                          </p:val>
                                        </p:tav>
                                      </p:tavLst>
                                    </p:anim>
                                    <p:anim calcmode="lin" valueType="num">
                                      <p:cBhvr>
                                        <p:cTn id="22" dur="1000" fill="hold"/>
                                        <p:tgtEl>
                                          <p:spTgt spid="135171">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135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F3706-4277-4444-8356-83E62DC9F056}"/>
              </a:ext>
            </a:extLst>
          </p:cNvPr>
          <p:cNvSpPr>
            <a:spLocks noGrp="1"/>
          </p:cNvSpPr>
          <p:nvPr>
            <p:ph type="ctrTitle"/>
          </p:nvPr>
        </p:nvSpPr>
        <p:spPr/>
        <p:txBody>
          <a:bodyPr/>
          <a:lstStyle/>
          <a:p>
            <a:r>
              <a:rPr lang="en-US" dirty="0"/>
              <a:t>Shall We Dance?</a:t>
            </a:r>
          </a:p>
        </p:txBody>
      </p:sp>
      <p:sp>
        <p:nvSpPr>
          <p:cNvPr id="3" name="Subtitle 2">
            <a:extLst>
              <a:ext uri="{FF2B5EF4-FFF2-40B4-BE49-F238E27FC236}">
                <a16:creationId xmlns:a16="http://schemas.microsoft.com/office/drawing/2014/main" id="{D2B6DD07-9D27-4487-812C-7B0A7E2E2AD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1652816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674BD-8E9D-4F2B-9715-339B465BFE6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1C65A4-76AE-4454-BEC4-4FFB5E1AC2F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59615438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theme/theme1.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492</TotalTime>
  <Words>1676</Words>
  <Application>Microsoft Office PowerPoint</Application>
  <PresentationFormat>On-screen Show (4:3)</PresentationFormat>
  <Paragraphs>139</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PowerPoint Presentation</vt:lpstr>
      <vt:lpstr>Dancing </vt:lpstr>
      <vt:lpstr>Shall We Dance?</vt:lpstr>
      <vt:lpstr>Shall We Dance?</vt:lpstr>
      <vt:lpstr>What is Dancing?</vt:lpstr>
      <vt:lpstr>What is Dancing?</vt:lpstr>
      <vt:lpstr>Shall We Dance?</vt:lpstr>
      <vt:lpstr>PowerPoint Presentation</vt:lpstr>
      <vt:lpstr>Shall We Dance?</vt:lpstr>
      <vt:lpstr>Appeal: Sexual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Appeal: Sexual </vt:lpstr>
      <vt:lpstr>Shall We Dance?</vt:lpstr>
      <vt:lpstr>Biblical Principles Violated </vt:lpstr>
      <vt:lpstr>PowerPoint Presentation</vt:lpstr>
      <vt:lpstr>Biblical Principles Violated </vt:lpstr>
      <vt:lpstr>Biblical Principles Violated </vt:lpstr>
      <vt:lpstr>Revelries</vt:lpstr>
      <vt:lpstr>Shall We Dance?</vt:lpstr>
      <vt:lpstr>Arguments Made to Justify Dancing </vt:lpstr>
      <vt:lpstr>Arguments Made to Justify Dancing </vt:lpstr>
      <vt:lpstr>Arguments Made to Justify Dancing </vt:lpstr>
      <vt:lpstr>Dancing In the Bible </vt:lpstr>
      <vt:lpstr>Dancing In the Bible </vt:lpstr>
      <vt:lpstr>Shall We Dance?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Webb</dc:creator>
  <cp:lastModifiedBy>Daniel Webb</cp:lastModifiedBy>
  <cp:revision>2</cp:revision>
  <dcterms:created xsi:type="dcterms:W3CDTF">2021-04-08T16:50:27Z</dcterms:created>
  <dcterms:modified xsi:type="dcterms:W3CDTF">2021-04-11T23:40:18Z</dcterms:modified>
</cp:coreProperties>
</file>