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72"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3"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E78CF-62AC-4A04-AD77-62E9A5ADE7EB}" v="113" dt="2021-03-27T23:07:35.6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51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hyperlink" Target="https://plainbibleteaching.com/2010/04/26/christ-did-not-send-me-to-baptize/" TargetMode="External"/><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hyperlink" Target="https://creativecommons.org/licenses/by-nc-sa/3.0/"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plainbibleteaching.com/2010/04/26/christ-did-not-send-me-to-baptize/" TargetMode="External"/><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hyperlink" Target="https://creativecommons.org/licenses/by-nc-sa/3.0/" TargetMode="Externa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pic>
        <p:nvPicPr>
          <p:cNvPr id="8" name="Picture 7">
            <a:extLst>
              <a:ext uri="{FF2B5EF4-FFF2-40B4-BE49-F238E27FC236}">
                <a16:creationId xmlns:a16="http://schemas.microsoft.com/office/drawing/2014/main" id="{EB232599-011C-4224-83CA-A5D526D0F2F7}"/>
              </a:ext>
            </a:extLst>
          </p:cNvPr>
          <p:cNvPicPr>
            <a:picLocks noChangeAspect="1"/>
          </p:cNvPicPr>
          <p:nvPr userDrawn="1"/>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2000" y="1047750"/>
            <a:ext cx="7620000" cy="4762500"/>
          </a:xfrm>
          <a:prstGeom prst="rect">
            <a:avLst/>
          </a:prstGeom>
        </p:spPr>
      </p:pic>
      <p:sp>
        <p:nvSpPr>
          <p:cNvPr id="9" name="TextBox 8">
            <a:extLst>
              <a:ext uri="{FF2B5EF4-FFF2-40B4-BE49-F238E27FC236}">
                <a16:creationId xmlns:a16="http://schemas.microsoft.com/office/drawing/2014/main" id="{4B0CE3A0-4871-41DD-A115-D0094F2B895B}"/>
              </a:ext>
            </a:extLst>
          </p:cNvPr>
          <p:cNvSpPr txBox="1"/>
          <p:nvPr userDrawn="1"/>
        </p:nvSpPr>
        <p:spPr>
          <a:xfrm>
            <a:off x="762000" y="5810250"/>
            <a:ext cx="7620000" cy="230832"/>
          </a:xfrm>
          <a:prstGeom prst="rect">
            <a:avLst/>
          </a:prstGeom>
          <a:noFill/>
        </p:spPr>
        <p:txBody>
          <a:bodyPr wrap="square" rtlCol="0">
            <a:spAutoFit/>
          </a:bodyPr>
          <a:lstStyle/>
          <a:p>
            <a:r>
              <a:rPr lang="en-US" sz="900">
                <a:hlinkClick r:id="rId3" tooltip="https://plainbibleteaching.com/2010/04/26/christ-did-not-send-me-to-baptize/"/>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134764709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245127160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3878301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D50550-AE07-464F-8010-04F735E51539}" type="datetimeFigureOut">
              <a:rPr lang="en-US" smtClean="0"/>
              <a:t>3/28/2021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146521223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D50550-AE07-464F-8010-04F735E51539}" type="datetimeFigureOut">
              <a:rPr lang="en-US" smtClean="0"/>
              <a:t>3/28/2021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299587427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D50550-AE07-464F-8010-04F735E51539}" type="datetimeFigureOut">
              <a:rPr lang="en-US" smtClean="0"/>
              <a:t>3/28/2021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88751065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D50550-AE07-464F-8010-04F735E51539}" type="datetimeFigureOut">
              <a:rPr lang="en-US" smtClean="0"/>
              <a:t>3/28/2021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12982292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50550-AE07-464F-8010-04F735E51539}" type="datetimeFigureOut">
              <a:rPr lang="en-US" smtClean="0"/>
              <a:t>3/28/2021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423715018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50550-AE07-464F-8010-04F735E51539}" type="datetimeFigureOut">
              <a:rPr lang="en-US" smtClean="0"/>
              <a:t>3/28/2021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144990340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348080039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94805721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pic>
        <p:nvPicPr>
          <p:cNvPr id="8" name="Picture 7">
            <a:extLst>
              <a:ext uri="{FF2B5EF4-FFF2-40B4-BE49-F238E27FC236}">
                <a16:creationId xmlns:a16="http://schemas.microsoft.com/office/drawing/2014/main" id="{EB232599-011C-4224-83CA-A5D526D0F2F7}"/>
              </a:ext>
            </a:extLst>
          </p:cNvPr>
          <p:cNvPicPr>
            <a:picLocks noChangeAspect="1"/>
          </p:cNvPicPr>
          <p:nvPr userDrawn="1"/>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2000" y="1047750"/>
            <a:ext cx="7620000" cy="4762500"/>
          </a:xfrm>
          <a:prstGeom prst="rect">
            <a:avLst/>
          </a:prstGeom>
        </p:spPr>
      </p:pic>
      <p:sp>
        <p:nvSpPr>
          <p:cNvPr id="9" name="TextBox 8">
            <a:extLst>
              <a:ext uri="{FF2B5EF4-FFF2-40B4-BE49-F238E27FC236}">
                <a16:creationId xmlns:a16="http://schemas.microsoft.com/office/drawing/2014/main" id="{4B0CE3A0-4871-41DD-A115-D0094F2B895B}"/>
              </a:ext>
            </a:extLst>
          </p:cNvPr>
          <p:cNvSpPr txBox="1"/>
          <p:nvPr userDrawn="1"/>
        </p:nvSpPr>
        <p:spPr>
          <a:xfrm>
            <a:off x="762000" y="5810250"/>
            <a:ext cx="7620000" cy="230832"/>
          </a:xfrm>
          <a:prstGeom prst="rect">
            <a:avLst/>
          </a:prstGeom>
          <a:noFill/>
        </p:spPr>
        <p:txBody>
          <a:bodyPr wrap="square" rtlCol="0">
            <a:spAutoFit/>
          </a:bodyPr>
          <a:lstStyle/>
          <a:p>
            <a:r>
              <a:rPr lang="en-US" sz="900">
                <a:hlinkClick r:id="rId3" tooltip="https://plainbibleteaching.com/2010/04/26/christ-did-not-send-me-to-baptize/"/>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398835250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81261657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73354719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D50550-AE07-464F-8010-04F735E51539}" type="datetimeFigureOut">
              <a:rPr lang="en-US" smtClean="0"/>
              <a:t>3/28/2021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219760874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D50550-AE07-464F-8010-04F735E51539}" type="datetimeFigureOut">
              <a:rPr lang="en-US" smtClean="0"/>
              <a:t>3/28/2021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77986577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D50550-AE07-464F-8010-04F735E51539}" type="datetimeFigureOut">
              <a:rPr lang="en-US" smtClean="0"/>
              <a:t>3/28/2021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374647300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D50550-AE07-464F-8010-04F735E51539}" type="datetimeFigureOut">
              <a:rPr lang="en-US" smtClean="0"/>
              <a:t>3/28/2021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423464352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50550-AE07-464F-8010-04F735E51539}" type="datetimeFigureOut">
              <a:rPr lang="en-US" smtClean="0"/>
              <a:t>3/28/2021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209422332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50550-AE07-464F-8010-04F735E51539}" type="datetimeFigureOut">
              <a:rPr lang="en-US" smtClean="0"/>
              <a:t>3/28/2021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97823423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102955941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D50550-AE07-464F-8010-04F735E51539}" type="datetimeFigureOut">
              <a:rPr lang="en-US" smtClean="0"/>
              <a:t>3/28/2021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3C095-B4CF-4A3C-BCE9-C746C022867E}" type="slidenum">
              <a:rPr lang="en-US" smtClean="0"/>
              <a:t>‹#›</a:t>
            </a:fld>
            <a:endParaRPr lang="en-US"/>
          </a:p>
        </p:txBody>
      </p:sp>
    </p:spTree>
    <p:extLst>
      <p:ext uri="{BB962C8B-B14F-4D97-AF65-F5344CB8AC3E}">
        <p14:creationId xmlns:p14="http://schemas.microsoft.com/office/powerpoint/2010/main" val="114584435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creativecommons.org/licenses/by-nc-sa/3.0/"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plainbibleteaching.com/2010/04/26/christ-did-not-send-me-to-baptize/"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hyperlink" Target="https://creativecommons.org/licenses/by-nc-sa/3.0/" TargetMode="Externa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hyperlink" Target="https://plainbibleteaching.com/2010/04/26/christ-did-not-send-me-to-baptize/"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50550-AE07-464F-8010-04F735E51539}" type="datetimeFigureOut">
              <a:rPr lang="en-US" smtClean="0"/>
              <a:t>3/28/2021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3C095-B4CF-4A3C-BCE9-C746C022867E}" type="slidenum">
              <a:rPr lang="en-US" smtClean="0"/>
              <a:t>‹#›</a:t>
            </a:fld>
            <a:endParaRPr lang="en-US"/>
          </a:p>
        </p:txBody>
      </p:sp>
      <p:pic>
        <p:nvPicPr>
          <p:cNvPr id="7" name="Picture 6">
            <a:extLst>
              <a:ext uri="{FF2B5EF4-FFF2-40B4-BE49-F238E27FC236}">
                <a16:creationId xmlns:a16="http://schemas.microsoft.com/office/drawing/2014/main" id="{66201A1A-6FAC-4B98-B459-678AD8D91179}"/>
              </a:ext>
            </a:extLst>
          </p:cNvPr>
          <p:cNvPicPr>
            <a:picLocks noChangeAspect="1"/>
          </p:cNvPicPr>
          <p:nvPr userDrawn="1"/>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0" y="0"/>
            <a:ext cx="9144000" cy="6795770"/>
          </a:xfrm>
          <a:prstGeom prst="rect">
            <a:avLst/>
          </a:prstGeom>
        </p:spPr>
      </p:pic>
      <p:sp>
        <p:nvSpPr>
          <p:cNvPr id="8" name="TextBox 7">
            <a:extLst>
              <a:ext uri="{FF2B5EF4-FFF2-40B4-BE49-F238E27FC236}">
                <a16:creationId xmlns:a16="http://schemas.microsoft.com/office/drawing/2014/main" id="{511BBD50-9AA1-4062-8397-6F609EA6D0F4}"/>
              </a:ext>
            </a:extLst>
          </p:cNvPr>
          <p:cNvSpPr txBox="1"/>
          <p:nvPr userDrawn="1"/>
        </p:nvSpPr>
        <p:spPr>
          <a:xfrm>
            <a:off x="0" y="6795770"/>
            <a:ext cx="9144000" cy="230832"/>
          </a:xfrm>
          <a:prstGeom prst="rect">
            <a:avLst/>
          </a:prstGeom>
          <a:noFill/>
        </p:spPr>
        <p:txBody>
          <a:bodyPr wrap="square" rtlCol="0">
            <a:spAutoFit/>
          </a:bodyPr>
          <a:lstStyle/>
          <a:p>
            <a:r>
              <a:rPr lang="en-US" sz="900">
                <a:hlinkClick r:id="rId14" tooltip="https://plainbibleteaching.com/2010/04/26/christ-did-not-send-me-to-baptize/"/>
              </a:rPr>
              <a:t>This Photo</a:t>
            </a:r>
            <a:r>
              <a:rPr lang="en-US" sz="900"/>
              <a:t> by Unknown Author is licensed under </a:t>
            </a:r>
            <a:r>
              <a:rPr lang="en-US" sz="900">
                <a:hlinkClick r:id="rId15" tooltip="https://creativecommons.org/licenses/by-nc-sa/3.0/"/>
              </a:rPr>
              <a:t>CC BY-SA-NC</a:t>
            </a:r>
            <a:endParaRPr lang="en-US" sz="900"/>
          </a:p>
        </p:txBody>
      </p:sp>
    </p:spTree>
    <p:extLst>
      <p:ext uri="{BB962C8B-B14F-4D97-AF65-F5344CB8AC3E}">
        <p14:creationId xmlns:p14="http://schemas.microsoft.com/office/powerpoint/2010/main" val="19080403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50550-AE07-464F-8010-04F735E51539}" type="datetimeFigureOut">
              <a:rPr lang="en-US" smtClean="0"/>
              <a:t>3/28/2021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3C095-B4CF-4A3C-BCE9-C746C022867E}" type="slidenum">
              <a:rPr lang="en-US" smtClean="0"/>
              <a:t>‹#›</a:t>
            </a:fld>
            <a:endParaRPr lang="en-US"/>
          </a:p>
        </p:txBody>
      </p:sp>
      <p:pic>
        <p:nvPicPr>
          <p:cNvPr id="7" name="Picture 6">
            <a:extLst>
              <a:ext uri="{FF2B5EF4-FFF2-40B4-BE49-F238E27FC236}">
                <a16:creationId xmlns:a16="http://schemas.microsoft.com/office/drawing/2014/main" id="{66201A1A-6FAC-4B98-B459-678AD8D91179}"/>
              </a:ext>
            </a:extLst>
          </p:cNvPr>
          <p:cNvPicPr>
            <a:picLocks noChangeAspect="1"/>
          </p:cNvPicPr>
          <p:nvPr userDrawn="1"/>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7086600" y="0"/>
            <a:ext cx="2057400" cy="1529048"/>
          </a:xfrm>
          <a:prstGeom prst="rect">
            <a:avLst/>
          </a:prstGeom>
        </p:spPr>
      </p:pic>
      <p:sp>
        <p:nvSpPr>
          <p:cNvPr id="8" name="TextBox 7">
            <a:extLst>
              <a:ext uri="{FF2B5EF4-FFF2-40B4-BE49-F238E27FC236}">
                <a16:creationId xmlns:a16="http://schemas.microsoft.com/office/drawing/2014/main" id="{511BBD50-9AA1-4062-8397-6F609EA6D0F4}"/>
              </a:ext>
            </a:extLst>
          </p:cNvPr>
          <p:cNvSpPr txBox="1"/>
          <p:nvPr userDrawn="1"/>
        </p:nvSpPr>
        <p:spPr>
          <a:xfrm>
            <a:off x="0" y="6795770"/>
            <a:ext cx="9144000" cy="230832"/>
          </a:xfrm>
          <a:prstGeom prst="rect">
            <a:avLst/>
          </a:prstGeom>
          <a:noFill/>
        </p:spPr>
        <p:txBody>
          <a:bodyPr wrap="square" rtlCol="0">
            <a:spAutoFit/>
          </a:bodyPr>
          <a:lstStyle/>
          <a:p>
            <a:r>
              <a:rPr lang="en-US" sz="900">
                <a:hlinkClick r:id="rId14" tooltip="https://plainbibleteaching.com/2010/04/26/christ-did-not-send-me-to-baptize/"/>
              </a:rPr>
              <a:t>This Photo</a:t>
            </a:r>
            <a:r>
              <a:rPr lang="en-US" sz="900"/>
              <a:t> by Unknown Author is licensed under </a:t>
            </a:r>
            <a:r>
              <a:rPr lang="en-US" sz="900">
                <a:hlinkClick r:id="rId15" tooltip="https://creativecommons.org/licenses/by-nc-sa/3.0/"/>
              </a:rPr>
              <a:t>CC BY-SA-NC</a:t>
            </a:r>
            <a:endParaRPr lang="en-US" sz="900"/>
          </a:p>
        </p:txBody>
      </p:sp>
    </p:spTree>
    <p:extLst>
      <p:ext uri="{BB962C8B-B14F-4D97-AF65-F5344CB8AC3E}">
        <p14:creationId xmlns:p14="http://schemas.microsoft.com/office/powerpoint/2010/main" val="31671244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15210-C74C-439C-89BF-148337ED7F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660769A-B80C-4AA4-B54C-01FC16FA7FD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7933678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F1F1E-6ECD-4B41-AC80-861772D3C473}"/>
              </a:ext>
            </a:extLst>
          </p:cNvPr>
          <p:cNvSpPr>
            <a:spLocks noGrp="1"/>
          </p:cNvSpPr>
          <p:nvPr>
            <p:ph type="ctrTitle"/>
          </p:nvPr>
        </p:nvSpPr>
        <p:spPr/>
        <p:txBody>
          <a:bodyPr/>
          <a:lstStyle/>
          <a:p>
            <a:r>
              <a:rPr lang="en-US">
                <a:effectLst>
                  <a:outerShdw blurRad="38100" dist="38100" dir="2700000" algn="tl">
                    <a:srgbClr val="000000">
                      <a:alpha val="43137"/>
                    </a:srgbClr>
                  </a:outerShdw>
                </a:effectLst>
              </a:rPr>
              <a:t>Baptism </a:t>
            </a:r>
          </a:p>
        </p:txBody>
      </p:sp>
      <p:sp>
        <p:nvSpPr>
          <p:cNvPr id="3" name="Subtitle 2">
            <a:extLst>
              <a:ext uri="{FF2B5EF4-FFF2-40B4-BE49-F238E27FC236}">
                <a16:creationId xmlns:a16="http://schemas.microsoft.com/office/drawing/2014/main" id="{70E83F97-4136-45AD-A814-18514B75E7B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399705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BCD4-C4B7-476E-B892-7CCE38772ECB}"/>
              </a:ext>
            </a:extLst>
          </p:cNvPr>
          <p:cNvSpPr>
            <a:spLocks noGrp="1"/>
          </p:cNvSpPr>
          <p:nvPr>
            <p:ph type="title"/>
          </p:nvPr>
        </p:nvSpPr>
        <p:spPr/>
        <p:txBody>
          <a:bodyPr/>
          <a:lstStyle/>
          <a:p>
            <a:r>
              <a:rPr lang="en-US"/>
              <a:t>Baptism </a:t>
            </a:r>
          </a:p>
        </p:txBody>
      </p:sp>
      <p:sp>
        <p:nvSpPr>
          <p:cNvPr id="3" name="Content Placeholder 2">
            <a:extLst>
              <a:ext uri="{FF2B5EF4-FFF2-40B4-BE49-F238E27FC236}">
                <a16:creationId xmlns:a16="http://schemas.microsoft.com/office/drawing/2014/main" id="{739FD30F-AB45-4828-BD2D-7F0896232C90}"/>
              </a:ext>
            </a:extLst>
          </p:cNvPr>
          <p:cNvSpPr>
            <a:spLocks noGrp="1"/>
          </p:cNvSpPr>
          <p:nvPr>
            <p:ph idx="1"/>
          </p:nvPr>
        </p:nvSpPr>
        <p:spPr/>
        <p:txBody>
          <a:bodyPr/>
          <a:lstStyle/>
          <a:p>
            <a:pPr marL="571500" indent="-571500">
              <a:buFont typeface="+mj-lt"/>
              <a:buAutoNum type="romanUcPeriod"/>
            </a:pPr>
            <a:r>
              <a:rPr lang="en-US"/>
              <a:t>Origin of the Word </a:t>
            </a:r>
          </a:p>
        </p:txBody>
      </p:sp>
    </p:spTree>
    <p:extLst>
      <p:ext uri="{BB962C8B-B14F-4D97-AF65-F5344CB8AC3E}">
        <p14:creationId xmlns:p14="http://schemas.microsoft.com/office/powerpoint/2010/main" val="13538432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30D5-9FEE-4D51-9480-473495CD15CA}"/>
              </a:ext>
            </a:extLst>
          </p:cNvPr>
          <p:cNvSpPr>
            <a:spLocks noGrp="1"/>
          </p:cNvSpPr>
          <p:nvPr>
            <p:ph type="title"/>
          </p:nvPr>
        </p:nvSpPr>
        <p:spPr/>
        <p:txBody>
          <a:bodyPr/>
          <a:lstStyle/>
          <a:p>
            <a:r>
              <a:rPr lang="en-US"/>
              <a:t>Origin of the Word </a:t>
            </a:r>
          </a:p>
        </p:txBody>
      </p:sp>
      <p:sp>
        <p:nvSpPr>
          <p:cNvPr id="3" name="Content Placeholder 2">
            <a:extLst>
              <a:ext uri="{FF2B5EF4-FFF2-40B4-BE49-F238E27FC236}">
                <a16:creationId xmlns:a16="http://schemas.microsoft.com/office/drawing/2014/main" id="{F3787A61-1C8A-4F92-8490-7D3FEFD6DD27}"/>
              </a:ext>
            </a:extLst>
          </p:cNvPr>
          <p:cNvSpPr>
            <a:spLocks noGrp="1"/>
          </p:cNvSpPr>
          <p:nvPr>
            <p:ph idx="1"/>
          </p:nvPr>
        </p:nvSpPr>
        <p:spPr/>
        <p:txBody>
          <a:bodyPr>
            <a:normAutofit fontScale="92500" lnSpcReduction="20000"/>
          </a:bodyPr>
          <a:lstStyle/>
          <a:p>
            <a:pPr marL="0" indent="0">
              <a:buNone/>
            </a:pPr>
            <a:r>
              <a:rPr lang="en-US"/>
              <a:t>A. The Words “Baptism” and “Baptize” are fairly new words in the English language.  </a:t>
            </a:r>
          </a:p>
          <a:p>
            <a:pPr marL="0" indent="0">
              <a:buNone/>
            </a:pPr>
            <a:r>
              <a:rPr lang="en-US"/>
              <a:t>B. The word is a transliteration of the Greek words </a:t>
            </a:r>
            <a:r>
              <a:rPr lang="en-US" err="1"/>
              <a:t>baptizo</a:t>
            </a:r>
            <a:r>
              <a:rPr lang="en-US"/>
              <a:t> and </a:t>
            </a:r>
            <a:r>
              <a:rPr lang="en-US" err="1"/>
              <a:t>baptisma</a:t>
            </a:r>
            <a:r>
              <a:rPr lang="en-US"/>
              <a:t>.</a:t>
            </a:r>
          </a:p>
          <a:p>
            <a:pPr marL="0" indent="0">
              <a:buNone/>
            </a:pPr>
            <a:r>
              <a:rPr lang="en-US"/>
              <a:t>C. These two words just simply carry the connotation of “Immersion.”</a:t>
            </a:r>
          </a:p>
          <a:p>
            <a:pPr marL="0" indent="0">
              <a:buNone/>
            </a:pPr>
            <a:r>
              <a:rPr lang="en-US"/>
              <a:t>D. The translators of the KJV did not practice immersion at the Church of England but rather sprinkling. </a:t>
            </a:r>
          </a:p>
          <a:p>
            <a:pPr marL="0" indent="0">
              <a:buNone/>
            </a:pPr>
            <a:r>
              <a:rPr lang="en-US"/>
              <a:t>E. Because of this, they transliterated the word instead of translate it. </a:t>
            </a:r>
          </a:p>
          <a:p>
            <a:pPr marL="0" indent="0">
              <a:buNone/>
            </a:pPr>
            <a:r>
              <a:rPr lang="en-US"/>
              <a:t>F. Had they Translated the word, This is how passages on baptism would read:</a:t>
            </a:r>
          </a:p>
        </p:txBody>
      </p:sp>
    </p:spTree>
    <p:extLst>
      <p:ext uri="{BB962C8B-B14F-4D97-AF65-F5344CB8AC3E}">
        <p14:creationId xmlns:p14="http://schemas.microsoft.com/office/powerpoint/2010/main" val="23965138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4BB19-F6DA-4849-9999-D40F8A0B9538}"/>
              </a:ext>
            </a:extLst>
          </p:cNvPr>
          <p:cNvSpPr>
            <a:spLocks noGrp="1"/>
          </p:cNvSpPr>
          <p:nvPr>
            <p:ph type="title"/>
          </p:nvPr>
        </p:nvSpPr>
        <p:spPr>
          <a:xfrm>
            <a:off x="628650" y="333595"/>
            <a:ext cx="7886700" cy="1325563"/>
          </a:xfrm>
        </p:spPr>
        <p:txBody>
          <a:bodyPr/>
          <a:lstStyle/>
          <a:p>
            <a:r>
              <a:rPr lang="en-US">
                <a:effectLst>
                  <a:outerShdw blurRad="38100" dist="38100" dir="2700000" algn="tl">
                    <a:srgbClr val="000000">
                      <a:alpha val="43137"/>
                    </a:srgbClr>
                  </a:outerShdw>
                </a:effectLst>
              </a:rPr>
              <a:t>How Passages on Baptism Would Read </a:t>
            </a:r>
          </a:p>
        </p:txBody>
      </p:sp>
      <p:sp>
        <p:nvSpPr>
          <p:cNvPr id="3" name="Content Placeholder 2">
            <a:extLst>
              <a:ext uri="{FF2B5EF4-FFF2-40B4-BE49-F238E27FC236}">
                <a16:creationId xmlns:a16="http://schemas.microsoft.com/office/drawing/2014/main" id="{99E4E974-BC0E-4C91-B8DB-C1527D01294C}"/>
              </a:ext>
            </a:extLst>
          </p:cNvPr>
          <p:cNvSpPr>
            <a:spLocks noGrp="1"/>
          </p:cNvSpPr>
          <p:nvPr>
            <p:ph idx="1"/>
          </p:nvPr>
        </p:nvSpPr>
        <p:spPr/>
        <p:txBody>
          <a:bodyPr>
            <a:noAutofit/>
          </a:bodyPr>
          <a:lstStyle/>
          <a:p>
            <a:pPr marL="0" indent="0">
              <a:buNone/>
            </a:pPr>
            <a:r>
              <a:rPr lang="en-US" sz="2400"/>
              <a:t>1. “Whoever believes and is immersed will be saved, but whoever does not believe will be condemned.” (Mark 16:16)</a:t>
            </a:r>
          </a:p>
          <a:p>
            <a:pPr marL="0" indent="0">
              <a:buNone/>
            </a:pPr>
            <a:r>
              <a:rPr lang="en-US" sz="2400"/>
              <a:t>2. “And Peter said to them, ‘Repent and be immersed every one of you in the name of Jesus Christ for the forgiveness of your sins, and you will receive the gift of the Holy Spirit.” (Acts 2:38)</a:t>
            </a:r>
          </a:p>
          <a:p>
            <a:pPr marL="0" indent="0">
              <a:buNone/>
            </a:pPr>
            <a:r>
              <a:rPr lang="en-US" sz="2400"/>
              <a:t>3. “Immersion, which corresponds to this, now saves you, not a removal of dirt from the body but an appeal to God for a good conscience, through the resurrection of Jesus Christ.” (1 Peter 3:21)</a:t>
            </a:r>
          </a:p>
          <a:p>
            <a:pPr marL="0" indent="0">
              <a:buNone/>
            </a:pPr>
            <a:r>
              <a:rPr lang="en-US" sz="2400"/>
              <a:t>4. “I immerse you with water for repentance, but he who is coming after me is mightier than I, whose sandals I am not worthy to carry. He will immerse you with the Holy Spirit and Fire.” (Matthew 3:11)</a:t>
            </a:r>
          </a:p>
          <a:p>
            <a:endParaRPr lang="en-US" sz="2400"/>
          </a:p>
        </p:txBody>
      </p:sp>
    </p:spTree>
    <p:extLst>
      <p:ext uri="{BB962C8B-B14F-4D97-AF65-F5344CB8AC3E}">
        <p14:creationId xmlns:p14="http://schemas.microsoft.com/office/powerpoint/2010/main" val="289597546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BCD4-C4B7-476E-B892-7CCE38772ECB}"/>
              </a:ext>
            </a:extLst>
          </p:cNvPr>
          <p:cNvSpPr>
            <a:spLocks noGrp="1"/>
          </p:cNvSpPr>
          <p:nvPr>
            <p:ph type="title"/>
          </p:nvPr>
        </p:nvSpPr>
        <p:spPr/>
        <p:txBody>
          <a:bodyPr/>
          <a:lstStyle/>
          <a:p>
            <a:r>
              <a:rPr lang="en-US"/>
              <a:t>Baptism </a:t>
            </a:r>
          </a:p>
        </p:txBody>
      </p:sp>
      <p:sp>
        <p:nvSpPr>
          <p:cNvPr id="3" name="Content Placeholder 2">
            <a:extLst>
              <a:ext uri="{FF2B5EF4-FFF2-40B4-BE49-F238E27FC236}">
                <a16:creationId xmlns:a16="http://schemas.microsoft.com/office/drawing/2014/main" id="{739FD30F-AB45-4828-BD2D-7F0896232C90}"/>
              </a:ext>
            </a:extLst>
          </p:cNvPr>
          <p:cNvSpPr>
            <a:spLocks noGrp="1"/>
          </p:cNvSpPr>
          <p:nvPr>
            <p:ph idx="1"/>
          </p:nvPr>
        </p:nvSpPr>
        <p:spPr/>
        <p:txBody>
          <a:bodyPr/>
          <a:lstStyle/>
          <a:p>
            <a:pPr marL="571500" indent="-571500">
              <a:buFont typeface="+mj-lt"/>
              <a:buAutoNum type="romanUcPeriod"/>
            </a:pPr>
            <a:r>
              <a:rPr lang="en-US"/>
              <a:t>Origin of the Word</a:t>
            </a:r>
          </a:p>
          <a:p>
            <a:pPr marL="571500" indent="-571500">
              <a:buFont typeface="+mj-lt"/>
              <a:buAutoNum type="romanUcPeriod"/>
            </a:pPr>
            <a:r>
              <a:rPr lang="en-US"/>
              <a:t>Baptisms of the Bible  </a:t>
            </a:r>
          </a:p>
        </p:txBody>
      </p:sp>
    </p:spTree>
    <p:extLst>
      <p:ext uri="{BB962C8B-B14F-4D97-AF65-F5344CB8AC3E}">
        <p14:creationId xmlns:p14="http://schemas.microsoft.com/office/powerpoint/2010/main" val="53330137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1605-1A89-4E73-A73B-820B65A91DFC}"/>
              </a:ext>
            </a:extLst>
          </p:cNvPr>
          <p:cNvSpPr>
            <a:spLocks noGrp="1"/>
          </p:cNvSpPr>
          <p:nvPr>
            <p:ph type="title"/>
          </p:nvPr>
        </p:nvSpPr>
        <p:spPr/>
        <p:txBody>
          <a:bodyPr/>
          <a:lstStyle/>
          <a:p>
            <a:r>
              <a:rPr lang="en-US"/>
              <a:t>Baptisms of the Bible </a:t>
            </a:r>
          </a:p>
        </p:txBody>
      </p:sp>
      <p:sp>
        <p:nvSpPr>
          <p:cNvPr id="3" name="Content Placeholder 2">
            <a:extLst>
              <a:ext uri="{FF2B5EF4-FFF2-40B4-BE49-F238E27FC236}">
                <a16:creationId xmlns:a16="http://schemas.microsoft.com/office/drawing/2014/main" id="{A33C9788-4C38-4184-8C07-D5BA0EAC39E3}"/>
              </a:ext>
            </a:extLst>
          </p:cNvPr>
          <p:cNvSpPr>
            <a:spLocks noGrp="1"/>
          </p:cNvSpPr>
          <p:nvPr>
            <p:ph idx="1"/>
          </p:nvPr>
        </p:nvSpPr>
        <p:spPr/>
        <p:txBody>
          <a:bodyPr>
            <a:normAutofit/>
          </a:bodyPr>
          <a:lstStyle/>
          <a:p>
            <a:pPr marL="0" indent="0">
              <a:buNone/>
            </a:pPr>
            <a:r>
              <a:rPr lang="en-US" sz="2600"/>
              <a:t>A. Baptism of John (Matthew 3:4-12)</a:t>
            </a:r>
          </a:p>
          <a:p>
            <a:pPr marL="0" indent="0">
              <a:buNone/>
            </a:pPr>
            <a:r>
              <a:rPr lang="en-US" sz="2600"/>
              <a:t>B. Baptism by Fire (Matthew 3:11)</a:t>
            </a:r>
          </a:p>
          <a:p>
            <a:pPr marL="0" indent="0">
              <a:buNone/>
            </a:pPr>
            <a:r>
              <a:rPr lang="en-US" sz="2600"/>
              <a:t>C. Holy Spirit Baptism (Matthew 3:11, Acts 2:1-4; Acts 10:44-48)</a:t>
            </a:r>
          </a:p>
          <a:p>
            <a:pPr marL="0" indent="0">
              <a:buNone/>
            </a:pPr>
            <a:r>
              <a:rPr lang="en-US" sz="2600"/>
              <a:t>D. Baptism of Moses (1 Corinthians 10:1-3)</a:t>
            </a:r>
          </a:p>
          <a:p>
            <a:pPr marL="0" indent="0">
              <a:buNone/>
            </a:pPr>
            <a:r>
              <a:rPr lang="en-US" sz="2600"/>
              <a:t>E. Baptism of Christ (Acts 2:38, Mark 16:16)</a:t>
            </a:r>
          </a:p>
        </p:txBody>
      </p:sp>
    </p:spTree>
    <p:extLst>
      <p:ext uri="{BB962C8B-B14F-4D97-AF65-F5344CB8AC3E}">
        <p14:creationId xmlns:p14="http://schemas.microsoft.com/office/powerpoint/2010/main" val="313520485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BCD4-C4B7-476E-B892-7CCE38772ECB}"/>
              </a:ext>
            </a:extLst>
          </p:cNvPr>
          <p:cNvSpPr>
            <a:spLocks noGrp="1"/>
          </p:cNvSpPr>
          <p:nvPr>
            <p:ph type="title"/>
          </p:nvPr>
        </p:nvSpPr>
        <p:spPr/>
        <p:txBody>
          <a:bodyPr/>
          <a:lstStyle/>
          <a:p>
            <a:r>
              <a:rPr lang="en-US"/>
              <a:t>Baptism </a:t>
            </a:r>
          </a:p>
        </p:txBody>
      </p:sp>
      <p:sp>
        <p:nvSpPr>
          <p:cNvPr id="3" name="Content Placeholder 2">
            <a:extLst>
              <a:ext uri="{FF2B5EF4-FFF2-40B4-BE49-F238E27FC236}">
                <a16:creationId xmlns:a16="http://schemas.microsoft.com/office/drawing/2014/main" id="{739FD30F-AB45-4828-BD2D-7F0896232C90}"/>
              </a:ext>
            </a:extLst>
          </p:cNvPr>
          <p:cNvSpPr>
            <a:spLocks noGrp="1"/>
          </p:cNvSpPr>
          <p:nvPr>
            <p:ph idx="1"/>
          </p:nvPr>
        </p:nvSpPr>
        <p:spPr/>
        <p:txBody>
          <a:bodyPr/>
          <a:lstStyle/>
          <a:p>
            <a:pPr marL="571500" indent="-571500">
              <a:buFont typeface="+mj-lt"/>
              <a:buAutoNum type="romanUcPeriod"/>
            </a:pPr>
            <a:r>
              <a:rPr lang="en-US"/>
              <a:t>Origin of the Word</a:t>
            </a:r>
          </a:p>
          <a:p>
            <a:pPr marL="571500" indent="-571500">
              <a:buFont typeface="+mj-lt"/>
              <a:buAutoNum type="romanUcPeriod"/>
            </a:pPr>
            <a:r>
              <a:rPr lang="en-US"/>
              <a:t>Baptisms of the Bible </a:t>
            </a:r>
          </a:p>
          <a:p>
            <a:pPr marL="571500" indent="-571500">
              <a:buFont typeface="+mj-lt"/>
              <a:buAutoNum type="romanUcPeriod"/>
            </a:pPr>
            <a:r>
              <a:rPr lang="en-US"/>
              <a:t>The One Baptism of the New Testament  </a:t>
            </a:r>
          </a:p>
        </p:txBody>
      </p:sp>
    </p:spTree>
    <p:extLst>
      <p:ext uri="{BB962C8B-B14F-4D97-AF65-F5344CB8AC3E}">
        <p14:creationId xmlns:p14="http://schemas.microsoft.com/office/powerpoint/2010/main" val="262282713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7E3CF-CD21-44F2-861F-63022C7DD511}"/>
              </a:ext>
            </a:extLst>
          </p:cNvPr>
          <p:cNvSpPr>
            <a:spLocks noGrp="1"/>
          </p:cNvSpPr>
          <p:nvPr>
            <p:ph type="title"/>
          </p:nvPr>
        </p:nvSpPr>
        <p:spPr/>
        <p:txBody>
          <a:bodyPr/>
          <a:lstStyle/>
          <a:p>
            <a:r>
              <a:rPr lang="en-US"/>
              <a:t>The One Baptism of the New Testament </a:t>
            </a:r>
          </a:p>
        </p:txBody>
      </p:sp>
      <p:sp>
        <p:nvSpPr>
          <p:cNvPr id="3" name="Content Placeholder 2">
            <a:extLst>
              <a:ext uri="{FF2B5EF4-FFF2-40B4-BE49-F238E27FC236}">
                <a16:creationId xmlns:a16="http://schemas.microsoft.com/office/drawing/2014/main" id="{75CBF195-286E-4F9F-BA89-E62C7F7E9C03}"/>
              </a:ext>
            </a:extLst>
          </p:cNvPr>
          <p:cNvSpPr>
            <a:spLocks noGrp="1"/>
          </p:cNvSpPr>
          <p:nvPr>
            <p:ph idx="1"/>
          </p:nvPr>
        </p:nvSpPr>
        <p:spPr/>
        <p:txBody>
          <a:bodyPr>
            <a:normAutofit/>
          </a:bodyPr>
          <a:lstStyle/>
          <a:p>
            <a:pPr marL="0" indent="0">
              <a:buNone/>
            </a:pPr>
            <a:r>
              <a:rPr lang="en-US" sz="2600"/>
              <a:t>A. Ephesians 4:1-4 mention several things there are “one of.”</a:t>
            </a:r>
          </a:p>
          <a:p>
            <a:pPr marL="0" indent="0">
              <a:buNone/>
            </a:pPr>
            <a:r>
              <a:rPr lang="en-US" sz="2600"/>
              <a:t>B. One of these ones is baptism (an immersion), however we just saw that there are clearly 5 baptisms mentioned in the New Testament.</a:t>
            </a:r>
          </a:p>
          <a:p>
            <a:pPr marL="0" indent="0">
              <a:buNone/>
            </a:pPr>
            <a:r>
              <a:rPr lang="en-US" sz="2600"/>
              <a:t>C. Which baptism is Paul talking about?</a:t>
            </a:r>
          </a:p>
        </p:txBody>
      </p:sp>
    </p:spTree>
    <p:extLst>
      <p:ext uri="{BB962C8B-B14F-4D97-AF65-F5344CB8AC3E}">
        <p14:creationId xmlns:p14="http://schemas.microsoft.com/office/powerpoint/2010/main" val="182930737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55025-D4C6-4B96-A919-237669E5BCCB}"/>
              </a:ext>
            </a:extLst>
          </p:cNvPr>
          <p:cNvSpPr>
            <a:spLocks noGrp="1"/>
          </p:cNvSpPr>
          <p:nvPr>
            <p:ph type="title"/>
          </p:nvPr>
        </p:nvSpPr>
        <p:spPr/>
        <p:txBody>
          <a:bodyPr/>
          <a:lstStyle/>
          <a:p>
            <a:r>
              <a:rPr lang="en-US">
                <a:effectLst>
                  <a:outerShdw blurRad="38100" dist="38100" dir="2700000" algn="tl">
                    <a:srgbClr val="000000">
                      <a:alpha val="43137"/>
                    </a:srgbClr>
                  </a:outerShdw>
                </a:effectLst>
              </a:rPr>
              <a:t>One Baptism of New Testament </a:t>
            </a:r>
          </a:p>
        </p:txBody>
      </p:sp>
      <p:sp>
        <p:nvSpPr>
          <p:cNvPr id="3" name="Content Placeholder 2">
            <a:extLst>
              <a:ext uri="{FF2B5EF4-FFF2-40B4-BE49-F238E27FC236}">
                <a16:creationId xmlns:a16="http://schemas.microsoft.com/office/drawing/2014/main" id="{D1963474-36B9-4E80-848E-1A5C8DECB306}"/>
              </a:ext>
            </a:extLst>
          </p:cNvPr>
          <p:cNvSpPr>
            <a:spLocks noGrp="1"/>
          </p:cNvSpPr>
          <p:nvPr>
            <p:ph idx="1"/>
          </p:nvPr>
        </p:nvSpPr>
        <p:spPr/>
        <p:txBody>
          <a:bodyPr/>
          <a:lstStyle/>
          <a:p>
            <a:pPr marL="514350" indent="-514350">
              <a:buFont typeface="+mj-lt"/>
              <a:buAutoNum type="arabicPeriod"/>
            </a:pPr>
            <a:r>
              <a:rPr lang="en-US" sz="2400"/>
              <a:t>It is Not Baptism of John </a:t>
            </a:r>
          </a:p>
          <a:p>
            <a:pPr marL="971550" lvl="1" indent="-514350">
              <a:buFont typeface="+mj-lt"/>
              <a:buAutoNum type="alphaLcParenR"/>
            </a:pPr>
            <a:r>
              <a:rPr lang="en-US"/>
              <a:t>Paul Taught the People at Ephesus About the Baptism of Christ Even Though They Had the Baptism of John (Acts 19:1-7)</a:t>
            </a:r>
          </a:p>
          <a:p>
            <a:pPr marL="971550" lvl="1" indent="-514350">
              <a:buFont typeface="+mj-lt"/>
              <a:buAutoNum type="alphaLcParenR"/>
            </a:pPr>
            <a:r>
              <a:rPr lang="en-US"/>
              <a:t>This Was Unnecessary of the Baptism of John is the One Baptism </a:t>
            </a:r>
          </a:p>
        </p:txBody>
      </p:sp>
    </p:spTree>
    <p:extLst>
      <p:ext uri="{BB962C8B-B14F-4D97-AF65-F5344CB8AC3E}">
        <p14:creationId xmlns:p14="http://schemas.microsoft.com/office/powerpoint/2010/main" val="197061773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55025-D4C6-4B96-A919-237669E5BCCB}"/>
              </a:ext>
            </a:extLst>
          </p:cNvPr>
          <p:cNvSpPr>
            <a:spLocks noGrp="1"/>
          </p:cNvSpPr>
          <p:nvPr>
            <p:ph type="title"/>
          </p:nvPr>
        </p:nvSpPr>
        <p:spPr/>
        <p:txBody>
          <a:bodyPr/>
          <a:lstStyle/>
          <a:p>
            <a:r>
              <a:rPr lang="en-US">
                <a:effectLst>
                  <a:outerShdw blurRad="38100" dist="38100" dir="2700000" algn="tl">
                    <a:srgbClr val="000000">
                      <a:alpha val="43137"/>
                    </a:srgbClr>
                  </a:outerShdw>
                </a:effectLst>
              </a:rPr>
              <a:t>One Baptism of New Testament </a:t>
            </a:r>
          </a:p>
        </p:txBody>
      </p:sp>
      <p:sp>
        <p:nvSpPr>
          <p:cNvPr id="3" name="Content Placeholder 2">
            <a:extLst>
              <a:ext uri="{FF2B5EF4-FFF2-40B4-BE49-F238E27FC236}">
                <a16:creationId xmlns:a16="http://schemas.microsoft.com/office/drawing/2014/main" id="{D1963474-36B9-4E80-848E-1A5C8DECB306}"/>
              </a:ext>
            </a:extLst>
          </p:cNvPr>
          <p:cNvSpPr>
            <a:spLocks noGrp="1"/>
          </p:cNvSpPr>
          <p:nvPr>
            <p:ph idx="1"/>
          </p:nvPr>
        </p:nvSpPr>
        <p:spPr/>
        <p:txBody>
          <a:bodyPr>
            <a:normAutofit/>
          </a:bodyPr>
          <a:lstStyle/>
          <a:p>
            <a:pPr marL="514350" indent="-514350">
              <a:buFont typeface="+mj-lt"/>
              <a:buAutoNum type="arabicPeriod"/>
            </a:pPr>
            <a:r>
              <a:rPr lang="en-US" sz="2400"/>
              <a:t>It is Not Baptism of John</a:t>
            </a:r>
          </a:p>
          <a:p>
            <a:pPr marL="514350" indent="-514350">
              <a:buFont typeface="+mj-lt"/>
              <a:buAutoNum type="arabicPeriod"/>
            </a:pPr>
            <a:r>
              <a:rPr lang="en-US" sz="2400"/>
              <a:t>It is Not Baptism By Fire </a:t>
            </a:r>
          </a:p>
          <a:p>
            <a:pPr marL="971550" lvl="1" indent="-514350">
              <a:buFont typeface="+mj-lt"/>
              <a:buAutoNum type="alphaLcParenR"/>
            </a:pPr>
            <a:r>
              <a:rPr lang="en-US"/>
              <a:t>The Baptism By Fire  is Administered By Christ (Matthew 3:11), He is Not Here to Do So</a:t>
            </a:r>
          </a:p>
          <a:p>
            <a:pPr marL="971550" lvl="1" indent="-514350">
              <a:buFont typeface="+mj-lt"/>
              <a:buAutoNum type="alphaLcParenR"/>
            </a:pPr>
            <a:r>
              <a:rPr lang="en-US"/>
              <a:t>Seems to Be Referring to Hell (Unquenchable Fire – Matthew 3:12)</a:t>
            </a:r>
          </a:p>
        </p:txBody>
      </p:sp>
    </p:spTree>
    <p:extLst>
      <p:ext uri="{BB962C8B-B14F-4D97-AF65-F5344CB8AC3E}">
        <p14:creationId xmlns:p14="http://schemas.microsoft.com/office/powerpoint/2010/main" val="382558326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000"/>
                                        <p:tgtEl>
                                          <p:spTgt spid="3">
                                            <p:txEl>
                                              <p:pRg st="3" end="3"/>
                                            </p:txEl>
                                          </p:spTgt>
                                        </p:tgtEl>
                                      </p:cBhvr>
                                    </p:animEffect>
                                    <p:anim calcmode="lin" valueType="num">
                                      <p:cBhvr>
                                        <p:cTn id="22"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55025-D4C6-4B96-A919-237669E5BCCB}"/>
              </a:ext>
            </a:extLst>
          </p:cNvPr>
          <p:cNvSpPr>
            <a:spLocks noGrp="1"/>
          </p:cNvSpPr>
          <p:nvPr>
            <p:ph type="title"/>
          </p:nvPr>
        </p:nvSpPr>
        <p:spPr/>
        <p:txBody>
          <a:bodyPr/>
          <a:lstStyle/>
          <a:p>
            <a:r>
              <a:rPr lang="en-US">
                <a:effectLst>
                  <a:outerShdw blurRad="38100" dist="38100" dir="2700000" algn="tl">
                    <a:srgbClr val="000000">
                      <a:alpha val="43137"/>
                    </a:srgbClr>
                  </a:outerShdw>
                </a:effectLst>
              </a:rPr>
              <a:t>One Baptism of New Testament </a:t>
            </a:r>
          </a:p>
        </p:txBody>
      </p:sp>
      <p:sp>
        <p:nvSpPr>
          <p:cNvPr id="3" name="Content Placeholder 2">
            <a:extLst>
              <a:ext uri="{FF2B5EF4-FFF2-40B4-BE49-F238E27FC236}">
                <a16:creationId xmlns:a16="http://schemas.microsoft.com/office/drawing/2014/main" id="{D1963474-36B9-4E80-848E-1A5C8DECB306}"/>
              </a:ext>
            </a:extLst>
          </p:cNvPr>
          <p:cNvSpPr>
            <a:spLocks noGrp="1"/>
          </p:cNvSpPr>
          <p:nvPr>
            <p:ph idx="1"/>
          </p:nvPr>
        </p:nvSpPr>
        <p:spPr/>
        <p:txBody>
          <a:bodyPr/>
          <a:lstStyle/>
          <a:p>
            <a:pPr marL="514350" indent="-514350">
              <a:buFont typeface="+mj-lt"/>
              <a:buAutoNum type="arabicPeriod"/>
            </a:pPr>
            <a:r>
              <a:rPr lang="en-US"/>
              <a:t>It is Not Baptism of John</a:t>
            </a:r>
          </a:p>
          <a:p>
            <a:pPr marL="514350" indent="-514350">
              <a:buFont typeface="+mj-lt"/>
              <a:buAutoNum type="arabicPeriod"/>
            </a:pPr>
            <a:r>
              <a:rPr lang="en-US"/>
              <a:t>It is Not Baptism By Fire </a:t>
            </a:r>
          </a:p>
          <a:p>
            <a:pPr marL="514350" indent="-514350">
              <a:buFont typeface="+mj-lt"/>
              <a:buAutoNum type="arabicPeriod"/>
            </a:pPr>
            <a:r>
              <a:rPr lang="en-US"/>
              <a:t>It is Not the Baptism of Moses </a:t>
            </a:r>
          </a:p>
          <a:p>
            <a:pPr marL="971550" lvl="1" indent="-514350">
              <a:buFont typeface="+mj-lt"/>
              <a:buAutoNum type="alphaUcPeriod"/>
            </a:pPr>
            <a:r>
              <a:rPr lang="en-US"/>
              <a:t>A One Time Event In the Old Testament </a:t>
            </a:r>
          </a:p>
          <a:p>
            <a:pPr marL="971550" lvl="1" indent="-514350">
              <a:buFont typeface="+mj-lt"/>
              <a:buAutoNum type="alphaUcPeriod"/>
            </a:pPr>
            <a:r>
              <a:rPr lang="en-US"/>
              <a:t>Was Into the Cloud and Into the Sea, That Which They Passed Under and Through (1 Corinthians 10:1-3)</a:t>
            </a:r>
          </a:p>
          <a:p>
            <a:pPr marL="457200" lvl="1" indent="0">
              <a:buNone/>
            </a:pPr>
            <a:endParaRPr lang="en-US"/>
          </a:p>
        </p:txBody>
      </p:sp>
    </p:spTree>
    <p:extLst>
      <p:ext uri="{BB962C8B-B14F-4D97-AF65-F5344CB8AC3E}">
        <p14:creationId xmlns:p14="http://schemas.microsoft.com/office/powerpoint/2010/main" val="27387249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2000"/>
                                        <p:tgtEl>
                                          <p:spTgt spid="3">
                                            <p:txEl>
                                              <p:pRg st="3" end="3"/>
                                            </p:txEl>
                                          </p:spTgt>
                                        </p:tgtEl>
                                      </p:cBhvr>
                                    </p:animEffect>
                                    <p:anim calcmode="lin" valueType="num">
                                      <p:cBhvr>
                                        <p:cTn id="15"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anim calcmode="lin" valueType="num">
                                      <p:cBhvr>
                                        <p:cTn id="22"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55025-D4C6-4B96-A919-237669E5BCCB}"/>
              </a:ext>
            </a:extLst>
          </p:cNvPr>
          <p:cNvSpPr>
            <a:spLocks noGrp="1"/>
          </p:cNvSpPr>
          <p:nvPr>
            <p:ph type="title"/>
          </p:nvPr>
        </p:nvSpPr>
        <p:spPr/>
        <p:txBody>
          <a:bodyPr/>
          <a:lstStyle/>
          <a:p>
            <a:r>
              <a:rPr lang="en-US">
                <a:effectLst>
                  <a:outerShdw blurRad="38100" dist="38100" dir="2700000" algn="tl">
                    <a:srgbClr val="000000">
                      <a:alpha val="43137"/>
                    </a:srgbClr>
                  </a:outerShdw>
                </a:effectLst>
              </a:rPr>
              <a:t>One Baptism of New Testament </a:t>
            </a:r>
          </a:p>
        </p:txBody>
      </p:sp>
      <p:sp>
        <p:nvSpPr>
          <p:cNvPr id="3" name="Content Placeholder 2">
            <a:extLst>
              <a:ext uri="{FF2B5EF4-FFF2-40B4-BE49-F238E27FC236}">
                <a16:creationId xmlns:a16="http://schemas.microsoft.com/office/drawing/2014/main" id="{D1963474-36B9-4E80-848E-1A5C8DECB306}"/>
              </a:ext>
            </a:extLst>
          </p:cNvPr>
          <p:cNvSpPr>
            <a:spLocks noGrp="1"/>
          </p:cNvSpPr>
          <p:nvPr>
            <p:ph idx="1"/>
          </p:nvPr>
        </p:nvSpPr>
        <p:spPr/>
        <p:txBody>
          <a:bodyPr/>
          <a:lstStyle/>
          <a:p>
            <a:pPr marL="514350" indent="-514350">
              <a:buFont typeface="+mj-lt"/>
              <a:buAutoNum type="arabicPeriod"/>
            </a:pPr>
            <a:r>
              <a:rPr lang="en-US"/>
              <a:t>It is Not Baptism of John</a:t>
            </a:r>
          </a:p>
          <a:p>
            <a:pPr marL="514350" indent="-514350">
              <a:buFont typeface="+mj-lt"/>
              <a:buAutoNum type="arabicPeriod"/>
            </a:pPr>
            <a:r>
              <a:rPr lang="en-US"/>
              <a:t>It is Not Baptism By Fire </a:t>
            </a:r>
          </a:p>
          <a:p>
            <a:pPr marL="514350" indent="-514350">
              <a:buFont typeface="+mj-lt"/>
              <a:buAutoNum type="arabicPeriod"/>
            </a:pPr>
            <a:r>
              <a:rPr lang="en-US"/>
              <a:t>It is Not the Baptism of Moses </a:t>
            </a:r>
          </a:p>
          <a:p>
            <a:pPr marL="514350" indent="-514350">
              <a:buFont typeface="+mj-lt"/>
              <a:buAutoNum type="arabicPeriod"/>
            </a:pPr>
            <a:r>
              <a:rPr lang="en-US"/>
              <a:t>It Is Not Holy Spirit Baptism</a:t>
            </a:r>
          </a:p>
          <a:p>
            <a:pPr marL="457200" lvl="1" indent="0">
              <a:buNone/>
            </a:pPr>
            <a:r>
              <a:rPr lang="en-US"/>
              <a:t> </a:t>
            </a:r>
          </a:p>
        </p:txBody>
      </p:sp>
    </p:spTree>
    <p:extLst>
      <p:ext uri="{BB962C8B-B14F-4D97-AF65-F5344CB8AC3E}">
        <p14:creationId xmlns:p14="http://schemas.microsoft.com/office/powerpoint/2010/main" val="266400687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F4C23-F987-4C0E-9D72-4C68E4AF7839}"/>
              </a:ext>
            </a:extLst>
          </p:cNvPr>
          <p:cNvSpPr>
            <a:spLocks noGrp="1"/>
          </p:cNvSpPr>
          <p:nvPr>
            <p:ph type="title"/>
          </p:nvPr>
        </p:nvSpPr>
        <p:spPr/>
        <p:txBody>
          <a:bodyPr/>
          <a:lstStyle/>
          <a:p>
            <a:r>
              <a:rPr lang="en-US"/>
              <a:t>It Is Not Holy Spirit Baptism </a:t>
            </a:r>
          </a:p>
        </p:txBody>
      </p:sp>
      <p:sp>
        <p:nvSpPr>
          <p:cNvPr id="3" name="Content Placeholder 2">
            <a:extLst>
              <a:ext uri="{FF2B5EF4-FFF2-40B4-BE49-F238E27FC236}">
                <a16:creationId xmlns:a16="http://schemas.microsoft.com/office/drawing/2014/main" id="{94B6BBD8-A23C-4240-83AE-B5DA4E1057D5}"/>
              </a:ext>
            </a:extLst>
          </p:cNvPr>
          <p:cNvSpPr>
            <a:spLocks noGrp="1"/>
          </p:cNvSpPr>
          <p:nvPr>
            <p:ph idx="1"/>
          </p:nvPr>
        </p:nvSpPr>
        <p:spPr/>
        <p:txBody>
          <a:bodyPr>
            <a:normAutofit/>
          </a:bodyPr>
          <a:lstStyle/>
          <a:p>
            <a:pPr marL="514350" indent="-514350">
              <a:buFont typeface="+mj-lt"/>
              <a:buAutoNum type="alphaLcParenR"/>
            </a:pPr>
            <a:r>
              <a:rPr lang="en-US" sz="2400"/>
              <a:t>Holy Spirit Baptism Was A Promise, Not A Command (Acts 1:6-11)</a:t>
            </a:r>
          </a:p>
          <a:p>
            <a:pPr marL="514350" indent="-514350">
              <a:buFont typeface="+mj-lt"/>
              <a:buAutoNum type="alphaLcParenR"/>
            </a:pPr>
            <a:r>
              <a:rPr lang="en-US" sz="2400"/>
              <a:t>Happened to Apostles and No One Else (Acts 2:1-4)</a:t>
            </a:r>
          </a:p>
          <a:p>
            <a:pPr marL="514350" indent="-514350">
              <a:buFont typeface="+mj-lt"/>
              <a:buAutoNum type="alphaLcParenR"/>
            </a:pPr>
            <a:r>
              <a:rPr lang="en-US" sz="2400"/>
              <a:t>When it Happened to Cornelius and His House, Peter Last Recalled This Happening “At the Beginning” (Acts 11:15)</a:t>
            </a:r>
          </a:p>
        </p:txBody>
      </p:sp>
    </p:spTree>
    <p:extLst>
      <p:ext uri="{BB962C8B-B14F-4D97-AF65-F5344CB8AC3E}">
        <p14:creationId xmlns:p14="http://schemas.microsoft.com/office/powerpoint/2010/main" val="339168198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55025-D4C6-4B96-A919-237669E5BCCB}"/>
              </a:ext>
            </a:extLst>
          </p:cNvPr>
          <p:cNvSpPr>
            <a:spLocks noGrp="1"/>
          </p:cNvSpPr>
          <p:nvPr>
            <p:ph type="title"/>
          </p:nvPr>
        </p:nvSpPr>
        <p:spPr/>
        <p:txBody>
          <a:bodyPr/>
          <a:lstStyle/>
          <a:p>
            <a:r>
              <a:rPr lang="en-US">
                <a:effectLst>
                  <a:outerShdw blurRad="38100" dist="38100" dir="2700000" algn="tl">
                    <a:srgbClr val="000000">
                      <a:alpha val="43137"/>
                    </a:srgbClr>
                  </a:outerShdw>
                </a:effectLst>
              </a:rPr>
              <a:t>One Baptism of New Testament </a:t>
            </a:r>
          </a:p>
        </p:txBody>
      </p:sp>
      <p:sp>
        <p:nvSpPr>
          <p:cNvPr id="3" name="Content Placeholder 2">
            <a:extLst>
              <a:ext uri="{FF2B5EF4-FFF2-40B4-BE49-F238E27FC236}">
                <a16:creationId xmlns:a16="http://schemas.microsoft.com/office/drawing/2014/main" id="{D1963474-36B9-4E80-848E-1A5C8DECB306}"/>
              </a:ext>
            </a:extLst>
          </p:cNvPr>
          <p:cNvSpPr>
            <a:spLocks noGrp="1"/>
          </p:cNvSpPr>
          <p:nvPr>
            <p:ph idx="1"/>
          </p:nvPr>
        </p:nvSpPr>
        <p:spPr/>
        <p:txBody>
          <a:bodyPr/>
          <a:lstStyle/>
          <a:p>
            <a:pPr marL="514350" indent="-514350">
              <a:buFont typeface="+mj-lt"/>
              <a:buAutoNum type="arabicPeriod"/>
            </a:pPr>
            <a:r>
              <a:rPr lang="en-US"/>
              <a:t>It is Not Baptism of John</a:t>
            </a:r>
          </a:p>
          <a:p>
            <a:pPr marL="514350" indent="-514350">
              <a:buFont typeface="+mj-lt"/>
              <a:buAutoNum type="arabicPeriod"/>
            </a:pPr>
            <a:r>
              <a:rPr lang="en-US"/>
              <a:t>It is Not Baptism By Fire </a:t>
            </a:r>
          </a:p>
          <a:p>
            <a:pPr marL="514350" indent="-514350">
              <a:buFont typeface="+mj-lt"/>
              <a:buAutoNum type="arabicPeriod"/>
            </a:pPr>
            <a:r>
              <a:rPr lang="en-US"/>
              <a:t>It is Not the Baptism of Moses </a:t>
            </a:r>
          </a:p>
          <a:p>
            <a:pPr marL="514350" indent="-514350">
              <a:buFont typeface="+mj-lt"/>
              <a:buAutoNum type="arabicPeriod"/>
            </a:pPr>
            <a:r>
              <a:rPr lang="en-US"/>
              <a:t>It Is Not Holy Spirit Baptism</a:t>
            </a:r>
          </a:p>
          <a:p>
            <a:pPr marL="514350" indent="-514350">
              <a:buFont typeface="+mj-lt"/>
              <a:buAutoNum type="arabicPeriod"/>
            </a:pPr>
            <a:r>
              <a:rPr lang="en-US"/>
              <a:t>It is the Baptism of Christ </a:t>
            </a:r>
          </a:p>
          <a:p>
            <a:pPr marL="457200" lvl="1" indent="0">
              <a:buNone/>
            </a:pPr>
            <a:r>
              <a:rPr lang="en-US"/>
              <a:t> </a:t>
            </a:r>
          </a:p>
        </p:txBody>
      </p:sp>
    </p:spTree>
    <p:extLst>
      <p:ext uri="{BB962C8B-B14F-4D97-AF65-F5344CB8AC3E}">
        <p14:creationId xmlns:p14="http://schemas.microsoft.com/office/powerpoint/2010/main" val="224340022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D298C-A4A4-43E3-81EC-C89F3A18972D}"/>
              </a:ext>
            </a:extLst>
          </p:cNvPr>
          <p:cNvSpPr>
            <a:spLocks noGrp="1"/>
          </p:cNvSpPr>
          <p:nvPr>
            <p:ph type="title"/>
          </p:nvPr>
        </p:nvSpPr>
        <p:spPr/>
        <p:txBody>
          <a:bodyPr/>
          <a:lstStyle/>
          <a:p>
            <a:r>
              <a:rPr lang="en-US"/>
              <a:t>It is the Baptism of Christ </a:t>
            </a:r>
          </a:p>
        </p:txBody>
      </p:sp>
      <p:sp>
        <p:nvSpPr>
          <p:cNvPr id="3" name="Content Placeholder 2">
            <a:extLst>
              <a:ext uri="{FF2B5EF4-FFF2-40B4-BE49-F238E27FC236}">
                <a16:creationId xmlns:a16="http://schemas.microsoft.com/office/drawing/2014/main" id="{BC3D450B-2D7F-4D79-87EA-A587D0DEBBF2}"/>
              </a:ext>
            </a:extLst>
          </p:cNvPr>
          <p:cNvSpPr>
            <a:spLocks noGrp="1"/>
          </p:cNvSpPr>
          <p:nvPr>
            <p:ph idx="1"/>
          </p:nvPr>
        </p:nvSpPr>
        <p:spPr/>
        <p:txBody>
          <a:bodyPr>
            <a:normAutofit/>
          </a:bodyPr>
          <a:lstStyle/>
          <a:p>
            <a:pPr marL="514350" indent="-514350">
              <a:buFont typeface="+mj-lt"/>
              <a:buAutoNum type="alphaLcParenR"/>
            </a:pPr>
            <a:r>
              <a:rPr lang="en-US" sz="2400"/>
              <a:t>This is the Baptism Into One Body (1 Corinthians 12:13)</a:t>
            </a:r>
          </a:p>
          <a:p>
            <a:pPr marL="514350" indent="-514350">
              <a:buFont typeface="+mj-lt"/>
              <a:buAutoNum type="alphaLcParenR"/>
            </a:pPr>
            <a:r>
              <a:rPr lang="en-US" sz="2400"/>
              <a:t>It is How We Get Into Christ (Galatians 3:26-27)</a:t>
            </a:r>
          </a:p>
          <a:p>
            <a:pPr marL="514350" indent="-514350">
              <a:buFont typeface="+mj-lt"/>
              <a:buAutoNum type="alphaLcParenR"/>
            </a:pPr>
            <a:r>
              <a:rPr lang="en-US" sz="2400"/>
              <a:t>It is How We Die to the Old Man And Raise A New Creature (Romans 6:1-11; Colossians 2:12-13, 3:5-11; Ephesians 4:17-21)</a:t>
            </a:r>
          </a:p>
          <a:p>
            <a:pPr marL="514350" indent="-514350">
              <a:buFont typeface="+mj-lt"/>
              <a:buAutoNum type="alphaLcParenR"/>
            </a:pPr>
            <a:r>
              <a:rPr lang="en-US" sz="2400"/>
              <a:t>It is An Appeal to God (1 Peter 4:17-32)</a:t>
            </a:r>
          </a:p>
          <a:p>
            <a:pPr marL="514350" indent="-514350">
              <a:buFont typeface="+mj-lt"/>
              <a:buAutoNum type="alphaLcParenR"/>
            </a:pPr>
            <a:r>
              <a:rPr lang="en-US" sz="2400"/>
              <a:t>It is For Forgiveness of Sins (Acts 2:38)</a:t>
            </a:r>
          </a:p>
        </p:txBody>
      </p:sp>
    </p:spTree>
    <p:extLst>
      <p:ext uri="{BB962C8B-B14F-4D97-AF65-F5344CB8AC3E}">
        <p14:creationId xmlns:p14="http://schemas.microsoft.com/office/powerpoint/2010/main" val="364498942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F1F1E-6ECD-4B41-AC80-861772D3C473}"/>
              </a:ext>
            </a:extLst>
          </p:cNvPr>
          <p:cNvSpPr>
            <a:spLocks noGrp="1"/>
          </p:cNvSpPr>
          <p:nvPr>
            <p:ph type="ctrTitle"/>
          </p:nvPr>
        </p:nvSpPr>
        <p:spPr/>
        <p:txBody>
          <a:bodyPr/>
          <a:lstStyle/>
          <a:p>
            <a:r>
              <a:rPr lang="en-US">
                <a:effectLst>
                  <a:outerShdw blurRad="38100" dist="38100" dir="2700000" algn="tl">
                    <a:srgbClr val="000000">
                      <a:alpha val="43137"/>
                    </a:srgbClr>
                  </a:outerShdw>
                </a:effectLst>
              </a:rPr>
              <a:t>Baptism </a:t>
            </a:r>
          </a:p>
        </p:txBody>
      </p:sp>
      <p:sp>
        <p:nvSpPr>
          <p:cNvPr id="3" name="Subtitle 2">
            <a:extLst>
              <a:ext uri="{FF2B5EF4-FFF2-40B4-BE49-F238E27FC236}">
                <a16:creationId xmlns:a16="http://schemas.microsoft.com/office/drawing/2014/main" id="{70E83F97-4136-45AD-A814-18514B75E7B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3311464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15210-C74C-439C-89BF-148337ED7F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660769A-B80C-4AA4-B54C-01FC16FA7FD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4434834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767</Words>
  <Application>Microsoft Office PowerPoint</Application>
  <PresentationFormat>On-screen Show (4:3)</PresentationFormat>
  <Paragraphs>71</Paragraphs>
  <Slides>18</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18</vt:i4>
      </vt:variant>
    </vt:vector>
  </HeadingPairs>
  <TitlesOfParts>
    <vt:vector size="23" baseType="lpstr">
      <vt:lpstr>Arial</vt:lpstr>
      <vt:lpstr>Calibri</vt:lpstr>
      <vt:lpstr>Calibri Light</vt:lpstr>
      <vt:lpstr>Office Theme</vt:lpstr>
      <vt:lpstr>1_Office Theme</vt:lpstr>
      <vt:lpstr>PowerPoint Presentation</vt:lpstr>
      <vt:lpstr>Baptism </vt:lpstr>
      <vt:lpstr>Baptism </vt:lpstr>
      <vt:lpstr>Origin of the Word </vt:lpstr>
      <vt:lpstr>How Passages on Baptism Would Read </vt:lpstr>
      <vt:lpstr>Baptism </vt:lpstr>
      <vt:lpstr>Baptisms of the Bible </vt:lpstr>
      <vt:lpstr>Baptism </vt:lpstr>
      <vt:lpstr>The One Baptism of the New Testament </vt:lpstr>
      <vt:lpstr>One Baptism of New Testament </vt:lpstr>
      <vt:lpstr>One Baptism of New Testament </vt:lpstr>
      <vt:lpstr>One Baptism of New Testament </vt:lpstr>
      <vt:lpstr>One Baptism of New Testament </vt:lpstr>
      <vt:lpstr>It Is Not Holy Spirit Baptism </vt:lpstr>
      <vt:lpstr>One Baptism of New Testament </vt:lpstr>
      <vt:lpstr>It is the Baptism of Christ </vt:lpstr>
      <vt:lpstr>Baptism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Baptism</dc:title>
  <dc:creator>Daniel Webb</dc:creator>
  <cp:lastModifiedBy>Daniel Webb</cp:lastModifiedBy>
  <cp:revision>1</cp:revision>
  <dcterms:created xsi:type="dcterms:W3CDTF">2021-03-27T21:17:25Z</dcterms:created>
  <dcterms:modified xsi:type="dcterms:W3CDTF">2021-03-28T13:13:53Z</dcterms:modified>
</cp:coreProperties>
</file>