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 id="2147483684" r:id="rId3"/>
    <p:sldMasterId id="2147483696" r:id="rId4"/>
  </p:sldMasterIdLst>
  <p:sldIdLst>
    <p:sldId id="265" r:id="rId5"/>
    <p:sldId id="266" r:id="rId6"/>
    <p:sldId id="256" r:id="rId7"/>
    <p:sldId id="260" r:id="rId8"/>
    <p:sldId id="261" r:id="rId9"/>
    <p:sldId id="268" r:id="rId10"/>
    <p:sldId id="267" r:id="rId11"/>
    <p:sldId id="257" r:id="rId12"/>
    <p:sldId id="262" r:id="rId13"/>
    <p:sldId id="269" r:id="rId14"/>
    <p:sldId id="270" r:id="rId15"/>
    <p:sldId id="271" r:id="rId16"/>
    <p:sldId id="258" r:id="rId17"/>
    <p:sldId id="263" r:id="rId18"/>
    <p:sldId id="272" r:id="rId19"/>
    <p:sldId id="289" r:id="rId20"/>
    <p:sldId id="301" r:id="rId21"/>
    <p:sldId id="295" r:id="rId22"/>
    <p:sldId id="302" r:id="rId23"/>
    <p:sldId id="282" r:id="rId24"/>
    <p:sldId id="283" r:id="rId25"/>
    <p:sldId id="264" r:id="rId26"/>
    <p:sldId id="284" r:id="rId27"/>
    <p:sldId id="296" r:id="rId28"/>
    <p:sldId id="285" r:id="rId29"/>
    <p:sldId id="297" r:id="rId30"/>
    <p:sldId id="286" r:id="rId31"/>
    <p:sldId id="287" r:id="rId32"/>
    <p:sldId id="291" r:id="rId33"/>
    <p:sldId id="288" r:id="rId34"/>
    <p:sldId id="303" r:id="rId35"/>
    <p:sldId id="299" r:id="rId36"/>
    <p:sldId id="304" r:id="rId37"/>
    <p:sldId id="306" r:id="rId38"/>
    <p:sldId id="300" r:id="rId39"/>
    <p:sldId id="305" r:id="rId40"/>
    <p:sldId id="259" r:id="rId41"/>
  </p:sldIdLst>
  <p:sldSz cx="9144000" cy="6858000" type="screen4x3"/>
  <p:notesSz cx="7010400" cy="9296400"/>
  <p:embeddedFontLst>
    <p:embeddedFont>
      <p:font typeface="Calibri" panose="020F0502020204030204" pitchFamily="34" charset="0"/>
      <p:regular r:id="rId42"/>
      <p:bold r:id="rId43"/>
      <p:italic r:id="rId44"/>
      <p:boldItalic r:id="rId45"/>
    </p:embeddedFont>
    <p:embeddedFont>
      <p:font typeface="Calibri Light" panose="020F0302020204030204" pitchFamily="34" charset="0"/>
      <p:regular r:id="rId46"/>
      <p:italic r:id="rId47"/>
    </p:embeddedFont>
    <p:embeddedFont>
      <p:font typeface="Comic Sans MS" panose="030F0702030302020204" pitchFamily="66" charset="0"/>
      <p:regular r:id="rId48"/>
      <p:bold r:id="rId49"/>
      <p:italic r:id="rId50"/>
      <p:boldItalic r:id="rId51"/>
    </p:embeddedFont>
    <p:embeddedFont>
      <p:font typeface="Footlight MT Light" panose="0204060206030A020304" pitchFamily="18" charset="0"/>
      <p:regular r:id="rId5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B3ED9"/>
    <a:srgbClr val="F9EDB1"/>
    <a:srgbClr val="EBC0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3" d="100"/>
          <a:sy n="63" d="100"/>
        </p:scale>
        <p:origin x="412" y="6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font" Target="fonts/font9.fntdata"/><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4.fntdata"/><Relationship Id="rId53"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3.fntdata"/><Relationship Id="rId52" Type="http://schemas.openxmlformats.org/officeDocument/2006/relationships/font" Target="fonts/font11.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2.fntdata"/><Relationship Id="rId48" Type="http://schemas.openxmlformats.org/officeDocument/2006/relationships/font" Target="fonts/font7.fntdata"/><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font" Target="fonts/font10.fntdata"/><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5.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8.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5E1BF7C-4985-4631-B46A-374AF286456C}" type="datetimeFigureOut">
              <a:rPr lang="en-US" smtClean="0"/>
              <a:t>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427333957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E1BF7C-4985-4631-B46A-374AF286456C}" type="datetimeFigureOut">
              <a:rPr lang="en-US" smtClean="0"/>
              <a:t>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189032789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E1BF7C-4985-4631-B46A-374AF286456C}" type="datetimeFigureOut">
              <a:rPr lang="en-US" smtClean="0"/>
              <a:t>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157840265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5E1BF7C-4985-4631-B46A-374AF286456C}" type="datetimeFigureOut">
              <a:rPr lang="en-US" smtClean="0"/>
              <a:t>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106795690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E1BF7C-4985-4631-B46A-374AF286456C}" type="datetimeFigureOut">
              <a:rPr lang="en-US" smtClean="0"/>
              <a:t>2/7/2021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145920751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5E1BF7C-4985-4631-B46A-374AF286456C}" type="datetimeFigureOut">
              <a:rPr lang="en-US" smtClean="0"/>
              <a:t>2/7/2021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225508969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E1BF7C-4985-4631-B46A-374AF286456C}" type="datetimeFigureOut">
              <a:rPr lang="en-US" smtClean="0"/>
              <a:t>2/7/2021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206332874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E1BF7C-4985-4631-B46A-374AF286456C}" type="datetimeFigureOut">
              <a:rPr lang="en-US" smtClean="0"/>
              <a:t>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109906573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E1BF7C-4985-4631-B46A-374AF286456C}" type="datetimeFigureOut">
              <a:rPr lang="en-US" smtClean="0"/>
              <a:t>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280243472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E1BF7C-4985-4631-B46A-374AF286456C}" type="datetimeFigureOut">
              <a:rPr lang="en-US" smtClean="0"/>
              <a:t>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108568144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E1BF7C-4985-4631-B46A-374AF286456C}" type="datetimeFigureOut">
              <a:rPr lang="en-US" smtClean="0"/>
              <a:t>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404787119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5E1BF7C-4985-4631-B46A-374AF286456C}" type="datetimeFigureOut">
              <a:rPr lang="en-US" smtClean="0"/>
              <a:t>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257082835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E1BF7C-4985-4631-B46A-374AF286456C}" type="datetimeFigureOut">
              <a:rPr lang="en-US" smtClean="0"/>
              <a:t>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158079474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E1BF7C-4985-4631-B46A-374AF286456C}" type="datetimeFigureOut">
              <a:rPr lang="en-US" smtClean="0"/>
              <a:t>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386303368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5E1BF7C-4985-4631-B46A-374AF286456C}" type="datetimeFigureOut">
              <a:rPr lang="en-US" smtClean="0"/>
              <a:t>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97940052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E1BF7C-4985-4631-B46A-374AF286456C}" type="datetimeFigureOut">
              <a:rPr lang="en-US" smtClean="0"/>
              <a:t>2/7/2021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379482835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5E1BF7C-4985-4631-B46A-374AF286456C}" type="datetimeFigureOut">
              <a:rPr lang="en-US" smtClean="0"/>
              <a:t>2/7/2021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194543648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E1BF7C-4985-4631-B46A-374AF286456C}" type="datetimeFigureOut">
              <a:rPr lang="en-US" smtClean="0"/>
              <a:t>2/7/2021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234179986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E1BF7C-4985-4631-B46A-374AF286456C}" type="datetimeFigureOut">
              <a:rPr lang="en-US" smtClean="0"/>
              <a:t>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358640370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E1BF7C-4985-4631-B46A-374AF286456C}" type="datetimeFigureOut">
              <a:rPr lang="en-US" smtClean="0"/>
              <a:t>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68712479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E1BF7C-4985-4631-B46A-374AF286456C}" type="datetimeFigureOut">
              <a:rPr lang="en-US" smtClean="0"/>
              <a:t>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213692231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E1BF7C-4985-4631-B46A-374AF286456C}" type="datetimeFigureOut">
              <a:rPr lang="en-US" smtClean="0"/>
              <a:t>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103553378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5E1BF7C-4985-4631-B46A-374AF286456C}" type="datetimeFigureOut">
              <a:rPr lang="en-US" smtClean="0"/>
              <a:t>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294090849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42386" y="2564862"/>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E1BF7C-4985-4631-B46A-374AF286456C}" type="datetimeFigureOut">
              <a:rPr lang="en-US" smtClean="0"/>
              <a:t>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41800997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E1BF7C-4985-4631-B46A-374AF286456C}" type="datetimeFigureOut">
              <a:rPr lang="en-US" smtClean="0"/>
              <a:t>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186697348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2386" y="2564862"/>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5E1BF7C-4985-4631-B46A-374AF286456C}" type="datetimeFigureOut">
              <a:rPr lang="en-US" smtClean="0"/>
              <a:t>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381515705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E1BF7C-4985-4631-B46A-374AF286456C}" type="datetimeFigureOut">
              <a:rPr lang="en-US" smtClean="0"/>
              <a:t>2/7/2021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308922406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42386" y="2564862"/>
            <a:ext cx="7886700" cy="1325563"/>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5E1BF7C-4985-4631-B46A-374AF286456C}" type="datetimeFigureOut">
              <a:rPr lang="en-US" smtClean="0"/>
              <a:t>2/7/2021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168921569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E1BF7C-4985-4631-B46A-374AF286456C}" type="datetimeFigureOut">
              <a:rPr lang="en-US" smtClean="0"/>
              <a:t>2/7/2021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337317470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E1BF7C-4985-4631-B46A-374AF286456C}" type="datetimeFigureOut">
              <a:rPr lang="en-US" smtClean="0"/>
              <a:t>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122078948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E1BF7C-4985-4631-B46A-374AF286456C}" type="datetimeFigureOut">
              <a:rPr lang="en-US" smtClean="0"/>
              <a:t>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167881730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42386" y="2564862"/>
            <a:ext cx="7886700" cy="1325563"/>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E1BF7C-4985-4631-B46A-374AF286456C}" type="datetimeFigureOut">
              <a:rPr lang="en-US" smtClean="0"/>
              <a:t>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358255969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E1BF7C-4985-4631-B46A-374AF286456C}" type="datetimeFigureOut">
              <a:rPr lang="en-US" smtClean="0"/>
              <a:t>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392389330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5E1BF7C-4985-4631-B46A-374AF286456C}" type="datetimeFigureOut">
              <a:rPr lang="en-US" smtClean="0"/>
              <a:t>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83982245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42386" y="2564862"/>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E1BF7C-4985-4631-B46A-374AF286456C}" type="datetimeFigureOut">
              <a:rPr lang="en-US" smtClean="0"/>
              <a:t>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407746188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E1BF7C-4985-4631-B46A-374AF286456C}" type="datetimeFigureOut">
              <a:rPr lang="en-US" smtClean="0"/>
              <a:t>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48338739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2386" y="2564862"/>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5E1BF7C-4985-4631-B46A-374AF286456C}" type="datetimeFigureOut">
              <a:rPr lang="en-US" smtClean="0"/>
              <a:t>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339514830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E1BF7C-4985-4631-B46A-374AF286456C}" type="datetimeFigureOut">
              <a:rPr lang="en-US" smtClean="0"/>
              <a:t>2/7/2021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381972208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42386" y="2564862"/>
            <a:ext cx="7886700" cy="1325563"/>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5E1BF7C-4985-4631-B46A-374AF286456C}" type="datetimeFigureOut">
              <a:rPr lang="en-US" smtClean="0"/>
              <a:t>2/7/2021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4351772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E1BF7C-4985-4631-B46A-374AF286456C}" type="datetimeFigureOut">
              <a:rPr lang="en-US" smtClean="0"/>
              <a:t>2/7/2021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390298189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E1BF7C-4985-4631-B46A-374AF286456C}" type="datetimeFigureOut">
              <a:rPr lang="en-US" smtClean="0"/>
              <a:t>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404610390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E1BF7C-4985-4631-B46A-374AF286456C}" type="datetimeFigureOut">
              <a:rPr lang="en-US" smtClean="0"/>
              <a:t>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389741317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42386" y="2564862"/>
            <a:ext cx="7886700" cy="1325563"/>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E1BF7C-4985-4631-B46A-374AF286456C}" type="datetimeFigureOut">
              <a:rPr lang="en-US" smtClean="0"/>
              <a:t>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207709806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E1BF7C-4985-4631-B46A-374AF286456C}" type="datetimeFigureOut">
              <a:rPr lang="en-US" smtClean="0"/>
              <a:t>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B6AE96-4947-4D07-947B-CD0137311FCA}" type="slidenum">
              <a:rPr lang="en-US" smtClean="0"/>
              <a:t>‹#›</a:t>
            </a:fld>
            <a:endParaRPr lang="en-US"/>
          </a:p>
        </p:txBody>
      </p:sp>
    </p:spTree>
    <p:extLst>
      <p:ext uri="{BB962C8B-B14F-4D97-AF65-F5344CB8AC3E}">
        <p14:creationId xmlns:p14="http://schemas.microsoft.com/office/powerpoint/2010/main" val="336728808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_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userDrawn="1"/>
        </p:nvPicPr>
        <p:blipFill>
          <a:blip r:embed="rId2" cstate="print">
            <a:lum/>
          </a:blip>
          <a:stretch>
            <a:fillRect/>
          </a:stretch>
        </p:blipFill>
        <p:spPr>
          <a:xfrm>
            <a:off x="0" y="0"/>
            <a:ext cx="9144000" cy="6858000"/>
          </a:xfrm>
          <a:prstGeom prst="rect">
            <a:avLst/>
          </a:prstGeom>
        </p:spPr>
      </p:pic>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42B6C6-10FF-4510-A888-F0B9C6A788B0}" type="datetime1">
              <a:rPr lang="en-US" smtClean="0"/>
              <a:pPr/>
              <a:t>2/7/2021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6DD0FD-55B0-48C4-8AF2-8A69533EDFC3}" type="slidenum">
              <a:rPr lang="en-US" smtClean="0"/>
              <a:pPr/>
              <a:t>‹#›</a:t>
            </a:fld>
            <a:endParaRPr lang="en-US"/>
          </a:p>
        </p:txBody>
      </p:sp>
    </p:spTree>
    <p:extLst>
      <p:ext uri="{BB962C8B-B14F-4D97-AF65-F5344CB8AC3E}">
        <p14:creationId xmlns:p14="http://schemas.microsoft.com/office/powerpoint/2010/main" val="30889834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E1BF7C-4985-4631-B46A-374AF286456C}" type="datetimeFigureOut">
              <a:rPr lang="en-US" smtClean="0"/>
              <a:t>2/7/2021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B6AE96-4947-4D07-947B-CD0137311FCA}" type="slidenum">
              <a:rPr lang="en-US" smtClean="0"/>
              <a:t>‹#›</a:t>
            </a:fld>
            <a:endParaRPr lang="en-US"/>
          </a:p>
        </p:txBody>
      </p:sp>
      <p:pic>
        <p:nvPicPr>
          <p:cNvPr id="7" name="Picture 6" descr="A picture containing nature, cloud, night sky&#10;&#10;Description automatically generated">
            <a:extLst>
              <a:ext uri="{FF2B5EF4-FFF2-40B4-BE49-F238E27FC236}">
                <a16:creationId xmlns:a16="http://schemas.microsoft.com/office/drawing/2014/main" id="{64CA463F-0197-4066-B3A7-994A2FE4163B}"/>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r="11083"/>
          <a:stretch/>
        </p:blipFill>
        <p:spPr>
          <a:xfrm>
            <a:off x="0" y="0"/>
            <a:ext cx="9144000" cy="6858000"/>
          </a:xfrm>
          <a:prstGeom prst="rect">
            <a:avLst/>
          </a:prstGeom>
        </p:spPr>
      </p:pic>
    </p:spTree>
    <p:extLst>
      <p:ext uri="{BB962C8B-B14F-4D97-AF65-F5344CB8AC3E}">
        <p14:creationId xmlns:p14="http://schemas.microsoft.com/office/powerpoint/2010/main" val="6582528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E1BF7C-4985-4631-B46A-374AF286456C}" type="datetimeFigureOut">
              <a:rPr lang="en-US" smtClean="0"/>
              <a:t>2/7/2021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B6AE96-4947-4D07-947B-CD0137311FCA}" type="slidenum">
              <a:rPr lang="en-US" smtClean="0"/>
              <a:t>‹#›</a:t>
            </a:fld>
            <a:endParaRPr lang="en-US"/>
          </a:p>
        </p:txBody>
      </p:sp>
      <p:pic>
        <p:nvPicPr>
          <p:cNvPr id="7" name="Picture 6" descr="A picture containing nature, cloud, night sky&#10;&#10;Description automatically generated">
            <a:extLst>
              <a:ext uri="{FF2B5EF4-FFF2-40B4-BE49-F238E27FC236}">
                <a16:creationId xmlns:a16="http://schemas.microsoft.com/office/drawing/2014/main" id="{64CA463F-0197-4066-B3A7-994A2FE4163B}"/>
              </a:ext>
            </a:extLst>
          </p:cNvPr>
          <p:cNvPicPr>
            <a:picLocks noChangeAspect="1"/>
          </p:cNvPicPr>
          <p:nvPr userDrawn="1"/>
        </p:nvPicPr>
        <p:blipFill rotWithShape="1">
          <a:blip r:embed="rId13">
            <a:duotone>
              <a:schemeClr val="accent3">
                <a:shade val="45000"/>
                <a:satMod val="135000"/>
              </a:schemeClr>
              <a:prstClr val="white"/>
            </a:duotone>
            <a:extLst>
              <a:ext uri="{28A0092B-C50C-407E-A947-70E740481C1C}">
                <a14:useLocalDpi xmlns:a14="http://schemas.microsoft.com/office/drawing/2010/main" val="0"/>
              </a:ext>
            </a:extLst>
          </a:blip>
          <a:srcRect r="11083"/>
          <a:stretch/>
        </p:blipFill>
        <p:spPr>
          <a:xfrm>
            <a:off x="0" y="0"/>
            <a:ext cx="9144000" cy="6858000"/>
          </a:xfrm>
          <a:prstGeom prst="rect">
            <a:avLst/>
          </a:prstGeom>
        </p:spPr>
      </p:pic>
    </p:spTree>
    <p:extLst>
      <p:ext uri="{BB962C8B-B14F-4D97-AF65-F5344CB8AC3E}">
        <p14:creationId xmlns:p14="http://schemas.microsoft.com/office/powerpoint/2010/main" val="106838584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23E5B87-3520-40C3-84EA-CB0C80202BB4}"/>
              </a:ext>
            </a:extLst>
          </p:cNvPr>
          <p:cNvSpPr/>
          <p:nvPr userDrawn="1"/>
        </p:nvSpPr>
        <p:spPr>
          <a:xfrm>
            <a:off x="2053087" y="365126"/>
            <a:ext cx="6462263" cy="1325563"/>
          </a:xfrm>
          <a:prstGeom prst="rect">
            <a:avLst/>
          </a:prstGeom>
          <a:solidFill>
            <a:schemeClr val="accent6">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E1BF7C-4985-4631-B46A-374AF286456C}" type="datetimeFigureOut">
              <a:rPr lang="en-US" smtClean="0"/>
              <a:t>2/7/2021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B6AE96-4947-4D07-947B-CD0137311FCA}" type="slidenum">
              <a:rPr lang="en-US" smtClean="0"/>
              <a:t>‹#›</a:t>
            </a:fld>
            <a:endParaRPr lang="en-US"/>
          </a:p>
        </p:txBody>
      </p:sp>
      <p:pic>
        <p:nvPicPr>
          <p:cNvPr id="7" name="Picture 6" descr="A picture containing nature, cloud, night sky&#10;&#10;Description automatically generated">
            <a:extLst>
              <a:ext uri="{FF2B5EF4-FFF2-40B4-BE49-F238E27FC236}">
                <a16:creationId xmlns:a16="http://schemas.microsoft.com/office/drawing/2014/main" id="{64CA463F-0197-4066-B3A7-994A2FE4163B}"/>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r="11083"/>
          <a:stretch/>
        </p:blipFill>
        <p:spPr>
          <a:xfrm>
            <a:off x="263105" y="136524"/>
            <a:ext cx="2252134" cy="16891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01188512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23E5B87-3520-40C3-84EA-CB0C80202BB4}"/>
              </a:ext>
            </a:extLst>
          </p:cNvPr>
          <p:cNvSpPr/>
          <p:nvPr userDrawn="1"/>
        </p:nvSpPr>
        <p:spPr>
          <a:xfrm>
            <a:off x="314864" y="186218"/>
            <a:ext cx="8514272" cy="6485564"/>
          </a:xfrm>
          <a:prstGeom prst="rect">
            <a:avLst/>
          </a:prstGeom>
          <a:solidFill>
            <a:schemeClr val="accent6">
              <a:lumMod val="20000"/>
              <a:lumOff val="80000"/>
            </a:schemeClr>
          </a:solid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E1BF7C-4985-4631-B46A-374AF286456C}" type="datetimeFigureOut">
              <a:rPr lang="en-US" smtClean="0"/>
              <a:t>2/7/2021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B6AE96-4947-4D07-947B-CD0137311FCA}" type="slidenum">
              <a:rPr lang="en-US" smtClean="0"/>
              <a:t>‹#›</a:t>
            </a:fld>
            <a:endParaRPr lang="en-US"/>
          </a:p>
        </p:txBody>
      </p:sp>
    </p:spTree>
    <p:extLst>
      <p:ext uri="{BB962C8B-B14F-4D97-AF65-F5344CB8AC3E}">
        <p14:creationId xmlns:p14="http://schemas.microsoft.com/office/powerpoint/2010/main" val="300976792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9" r:id="rId12"/>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B666CA5-8F95-4C36-BCDC-6B554A98D249}"/>
              </a:ext>
            </a:extLst>
          </p:cNvPr>
          <p:cNvSpPr/>
          <p:nvPr/>
        </p:nvSpPr>
        <p:spPr>
          <a:xfrm>
            <a:off x="1884822" y="337347"/>
            <a:ext cx="5374356" cy="1323439"/>
          </a:xfrm>
          <a:prstGeom prst="rect">
            <a:avLst/>
          </a:prstGeom>
          <a:noFill/>
        </p:spPr>
        <p:txBody>
          <a:bodyPr wrap="none" lIns="91440" tIns="45720" rIns="91440" bIns="45720">
            <a:spAutoFit/>
          </a:bodyPr>
          <a:lstStyle/>
          <a:p>
            <a:pPr algn="ctr"/>
            <a:r>
              <a:rPr lang="en-US" sz="8000" b="1" cap="none" spc="0" dirty="0">
                <a:ln w="6600">
                  <a:solidFill>
                    <a:schemeClr val="accent2"/>
                  </a:solidFill>
                  <a:prstDash val="solid"/>
                </a:ln>
                <a:solidFill>
                  <a:srgbClr val="FFFFFF"/>
                </a:solidFill>
                <a:effectLst>
                  <a:outerShdw dist="38100" dir="2700000" algn="tl" rotWithShape="0">
                    <a:schemeClr val="tx1"/>
                  </a:outerShdw>
                </a:effectLst>
                <a:latin typeface="Footlight MT Light" panose="0204060206030A020304" pitchFamily="18" charset="0"/>
              </a:rPr>
              <a:t>The Rapture</a:t>
            </a:r>
          </a:p>
        </p:txBody>
      </p:sp>
      <p:sp>
        <p:nvSpPr>
          <p:cNvPr id="3" name="TextBox 2">
            <a:extLst>
              <a:ext uri="{FF2B5EF4-FFF2-40B4-BE49-F238E27FC236}">
                <a16:creationId xmlns:a16="http://schemas.microsoft.com/office/drawing/2014/main" id="{6211D59E-2D7B-4302-9338-7252DBBF3D41}"/>
              </a:ext>
            </a:extLst>
          </p:cNvPr>
          <p:cNvSpPr txBox="1"/>
          <p:nvPr/>
        </p:nvSpPr>
        <p:spPr>
          <a:xfrm>
            <a:off x="200297" y="1666943"/>
            <a:ext cx="8743406" cy="584775"/>
          </a:xfrm>
          <a:prstGeom prst="rect">
            <a:avLst/>
          </a:prstGeom>
          <a:noFill/>
          <a:effectLst>
            <a:outerShdw blurRad="50800" dist="50800" dir="5400000" algn="ctr" rotWithShape="0">
              <a:schemeClr val="bg1"/>
            </a:outerShdw>
          </a:effectLst>
        </p:spPr>
        <p:txBody>
          <a:bodyPr wrap="square" rtlCol="0">
            <a:spAutoFit/>
          </a:bodyPr>
          <a:lstStyle/>
          <a:p>
            <a:pPr algn="ctr"/>
            <a:r>
              <a:rPr lang="en-US" sz="3200" i="1" dirty="0">
                <a:effectLst>
                  <a:outerShdw blurRad="38100" dist="38100" dir="2700000" algn="tl">
                    <a:srgbClr val="000000">
                      <a:alpha val="43137"/>
                    </a:srgbClr>
                  </a:outerShdw>
                </a:effectLst>
                <a:latin typeface="Footlight MT Light" panose="0204060206030A020304" pitchFamily="18" charset="0"/>
              </a:rPr>
              <a:t>Does the Bible teach that there will be a rapture?</a:t>
            </a:r>
          </a:p>
        </p:txBody>
      </p:sp>
      <p:sp>
        <p:nvSpPr>
          <p:cNvPr id="4" name="TextBox 3">
            <a:extLst>
              <a:ext uri="{FF2B5EF4-FFF2-40B4-BE49-F238E27FC236}">
                <a16:creationId xmlns:a16="http://schemas.microsoft.com/office/drawing/2014/main" id="{4440F4B0-73C5-44C5-84B8-F1925CEB9121}"/>
              </a:ext>
            </a:extLst>
          </p:cNvPr>
          <p:cNvSpPr txBox="1"/>
          <p:nvPr/>
        </p:nvSpPr>
        <p:spPr>
          <a:xfrm>
            <a:off x="683623" y="2908662"/>
            <a:ext cx="7776754" cy="2708434"/>
          </a:xfrm>
          <a:prstGeom prst="rect">
            <a:avLst/>
          </a:prstGeom>
          <a:noFill/>
        </p:spPr>
        <p:txBody>
          <a:bodyPr wrap="square" rtlCol="0">
            <a:spAutoFit/>
          </a:bodyPr>
          <a:lstStyle/>
          <a:p>
            <a:pPr marL="342900" indent="-342900">
              <a:buFont typeface="Wingdings" panose="05000000000000000000" pitchFamily="2" charset="2"/>
              <a:buChar char="§"/>
            </a:pPr>
            <a:r>
              <a:rPr lang="en-US" sz="2800" dirty="0">
                <a:solidFill>
                  <a:srgbClr val="002060"/>
                </a:solidFill>
              </a:rPr>
              <a:t>What is the rapture?</a:t>
            </a:r>
          </a:p>
          <a:p>
            <a:pPr marL="342900" indent="-342900">
              <a:buFont typeface="Wingdings" panose="05000000000000000000" pitchFamily="2" charset="2"/>
              <a:buChar char="§"/>
            </a:pPr>
            <a:endParaRPr lang="en-US" sz="1000" dirty="0">
              <a:solidFill>
                <a:srgbClr val="002060"/>
              </a:solidFill>
            </a:endParaRPr>
          </a:p>
          <a:p>
            <a:pPr marL="342900" indent="-342900">
              <a:buFont typeface="Wingdings" panose="05000000000000000000" pitchFamily="2" charset="2"/>
              <a:buChar char="§"/>
            </a:pPr>
            <a:r>
              <a:rPr lang="en-US" sz="2800" dirty="0">
                <a:solidFill>
                  <a:srgbClr val="002060"/>
                </a:solidFill>
              </a:rPr>
              <a:t>Is it mentioned in the Bible?</a:t>
            </a:r>
          </a:p>
          <a:p>
            <a:pPr marL="342900" indent="-342900">
              <a:buFont typeface="Wingdings" panose="05000000000000000000" pitchFamily="2" charset="2"/>
              <a:buChar char="§"/>
            </a:pPr>
            <a:endParaRPr lang="en-US" sz="1000" dirty="0">
              <a:solidFill>
                <a:srgbClr val="002060"/>
              </a:solidFill>
            </a:endParaRPr>
          </a:p>
          <a:p>
            <a:pPr marL="342900" indent="-342900">
              <a:buFont typeface="Wingdings" panose="05000000000000000000" pitchFamily="2" charset="2"/>
              <a:buChar char="§"/>
            </a:pPr>
            <a:r>
              <a:rPr lang="en-US" sz="2800" dirty="0">
                <a:solidFill>
                  <a:srgbClr val="002060"/>
                </a:solidFill>
              </a:rPr>
              <a:t>What passages are used to support the idea?</a:t>
            </a:r>
          </a:p>
          <a:p>
            <a:pPr marL="342900" indent="-342900">
              <a:buFont typeface="Wingdings" panose="05000000000000000000" pitchFamily="2" charset="2"/>
              <a:buChar char="§"/>
            </a:pPr>
            <a:endParaRPr lang="en-US" sz="1000" dirty="0">
              <a:solidFill>
                <a:srgbClr val="002060"/>
              </a:solidFill>
            </a:endParaRPr>
          </a:p>
          <a:p>
            <a:pPr marL="342900" indent="-342900">
              <a:buFont typeface="Wingdings" panose="05000000000000000000" pitchFamily="2" charset="2"/>
              <a:buChar char="§"/>
            </a:pPr>
            <a:r>
              <a:rPr lang="en-US" sz="2800" dirty="0">
                <a:solidFill>
                  <a:srgbClr val="002060"/>
                </a:solidFill>
              </a:rPr>
              <a:t>One reason members of the church know so little about the rapture – not mentioned in the Bible</a:t>
            </a:r>
          </a:p>
        </p:txBody>
      </p:sp>
    </p:spTree>
    <p:extLst>
      <p:ext uri="{BB962C8B-B14F-4D97-AF65-F5344CB8AC3E}">
        <p14:creationId xmlns:p14="http://schemas.microsoft.com/office/powerpoint/2010/main" val="35527823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1000"/>
                                        <p:tgtEl>
                                          <p:spTgt spid="4">
                                            <p:txEl>
                                              <p:pRg st="6" end="6"/>
                                            </p:txEl>
                                          </p:spTgt>
                                        </p:tgtEl>
                                      </p:cBhvr>
                                    </p:animEffect>
                                    <p:anim calcmode="lin" valueType="num">
                                      <p:cBhvr>
                                        <p:cTn id="36"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bldLvl="5"/>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5FAAF0B-289D-4DF0-B96C-8E526B9CB12E}"/>
              </a:ext>
            </a:extLst>
          </p:cNvPr>
          <p:cNvSpPr txBox="1"/>
          <p:nvPr/>
        </p:nvSpPr>
        <p:spPr>
          <a:xfrm>
            <a:off x="940526" y="888274"/>
            <a:ext cx="7262948" cy="707886"/>
          </a:xfrm>
          <a:prstGeom prst="rect">
            <a:avLst/>
          </a:prstGeom>
          <a:noFill/>
        </p:spPr>
        <p:txBody>
          <a:bodyPr wrap="square" rtlCol="0">
            <a:spAutoFit/>
          </a:bodyPr>
          <a:lstStyle/>
          <a:p>
            <a:pPr algn="ctr"/>
            <a:r>
              <a:rPr lang="en-US" sz="4000" dirty="0"/>
              <a:t>Passages We Will Consider</a:t>
            </a:r>
          </a:p>
        </p:txBody>
      </p:sp>
      <p:sp>
        <p:nvSpPr>
          <p:cNvPr id="3" name="Oval 2">
            <a:extLst>
              <a:ext uri="{FF2B5EF4-FFF2-40B4-BE49-F238E27FC236}">
                <a16:creationId xmlns:a16="http://schemas.microsoft.com/office/drawing/2014/main" id="{E3AACB0A-0243-47A6-92C1-3775BF9E63C5}"/>
              </a:ext>
            </a:extLst>
          </p:cNvPr>
          <p:cNvSpPr/>
          <p:nvPr/>
        </p:nvSpPr>
        <p:spPr>
          <a:xfrm>
            <a:off x="2338250" y="2116183"/>
            <a:ext cx="4467497" cy="1469571"/>
          </a:xfrm>
          <a:prstGeom prst="ellipse">
            <a:avLst/>
          </a:prstGeom>
          <a:solidFill>
            <a:schemeClr val="accent6">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effectLst>
                  <a:outerShdw blurRad="38100" dist="38100" dir="2700000" algn="tl">
                    <a:srgbClr val="000000">
                      <a:alpha val="43137"/>
                    </a:srgbClr>
                  </a:outerShdw>
                </a:effectLst>
              </a:rPr>
              <a:t>Matthew 24</a:t>
            </a:r>
          </a:p>
        </p:txBody>
      </p:sp>
      <p:sp>
        <p:nvSpPr>
          <p:cNvPr id="4" name="Oval 3">
            <a:extLst>
              <a:ext uri="{FF2B5EF4-FFF2-40B4-BE49-F238E27FC236}">
                <a16:creationId xmlns:a16="http://schemas.microsoft.com/office/drawing/2014/main" id="{ABD9EB8D-8C95-429D-980B-F51B366AB350}"/>
              </a:ext>
            </a:extLst>
          </p:cNvPr>
          <p:cNvSpPr/>
          <p:nvPr/>
        </p:nvSpPr>
        <p:spPr>
          <a:xfrm>
            <a:off x="2338250" y="3270068"/>
            <a:ext cx="4467497" cy="1469571"/>
          </a:xfrm>
          <a:prstGeom prst="ellipse">
            <a:avLst/>
          </a:prstGeom>
          <a:solidFill>
            <a:schemeClr val="accent6">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effectLst>
                  <a:outerShdw blurRad="38100" dist="38100" dir="2700000" algn="tl">
                    <a:srgbClr val="000000">
                      <a:alpha val="43137"/>
                    </a:srgbClr>
                  </a:outerShdw>
                </a:effectLst>
              </a:rPr>
              <a:t>1 Thessalonians 4</a:t>
            </a:r>
          </a:p>
        </p:txBody>
      </p:sp>
      <p:sp>
        <p:nvSpPr>
          <p:cNvPr id="5" name="Oval 4">
            <a:extLst>
              <a:ext uri="{FF2B5EF4-FFF2-40B4-BE49-F238E27FC236}">
                <a16:creationId xmlns:a16="http://schemas.microsoft.com/office/drawing/2014/main" id="{54DAF88E-4F4A-43B1-A8D2-72600078F338}"/>
              </a:ext>
            </a:extLst>
          </p:cNvPr>
          <p:cNvSpPr/>
          <p:nvPr/>
        </p:nvSpPr>
        <p:spPr>
          <a:xfrm>
            <a:off x="2338250" y="4439192"/>
            <a:ext cx="4467497" cy="1469571"/>
          </a:xfrm>
          <a:prstGeom prst="ellipse">
            <a:avLst/>
          </a:prstGeom>
          <a:solidFill>
            <a:schemeClr val="accent6">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effectLst>
                  <a:outerShdw blurRad="38100" dist="38100" dir="2700000" algn="tl">
                    <a:srgbClr val="000000">
                      <a:alpha val="43137"/>
                    </a:srgbClr>
                  </a:outerShdw>
                </a:effectLst>
              </a:rPr>
              <a:t>1 Corinthians 15</a:t>
            </a:r>
          </a:p>
        </p:txBody>
      </p:sp>
    </p:spTree>
    <p:extLst>
      <p:ext uri="{BB962C8B-B14F-4D97-AF65-F5344CB8AC3E}">
        <p14:creationId xmlns:p14="http://schemas.microsoft.com/office/powerpoint/2010/main" val="171010609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F00694D-3314-49B7-B682-227BD9C9B188}"/>
              </a:ext>
            </a:extLst>
          </p:cNvPr>
          <p:cNvSpPr/>
          <p:nvPr/>
        </p:nvSpPr>
        <p:spPr>
          <a:xfrm>
            <a:off x="1365834" y="1782961"/>
            <a:ext cx="6412333" cy="1569660"/>
          </a:xfrm>
          <a:prstGeom prst="rect">
            <a:avLst/>
          </a:prstGeom>
          <a:noFill/>
        </p:spPr>
        <p:txBody>
          <a:bodyPr wrap="none" lIns="91440" tIns="45720" rIns="91440" bIns="45720">
            <a:spAutoFit/>
          </a:bodyPr>
          <a:lstStyle/>
          <a:p>
            <a:pPr algn="ctr"/>
            <a:r>
              <a:rPr lang="en-US" sz="9600" b="1" cap="none" spc="0" dirty="0">
                <a:ln w="6600">
                  <a:solidFill>
                    <a:schemeClr val="accent2"/>
                  </a:solidFill>
                  <a:prstDash val="solid"/>
                </a:ln>
                <a:solidFill>
                  <a:srgbClr val="FFFFFF"/>
                </a:solidFill>
                <a:effectLst>
                  <a:outerShdw dist="38100" dir="2700000" algn="tl" rotWithShape="0">
                    <a:schemeClr val="tx1"/>
                  </a:outerShdw>
                </a:effectLst>
                <a:latin typeface="Footlight MT Light" panose="0204060206030A020304" pitchFamily="18" charset="0"/>
              </a:rPr>
              <a:t>The Rapture</a:t>
            </a:r>
          </a:p>
        </p:txBody>
      </p:sp>
      <p:sp>
        <p:nvSpPr>
          <p:cNvPr id="7" name="TextBox 6">
            <a:extLst>
              <a:ext uri="{FF2B5EF4-FFF2-40B4-BE49-F238E27FC236}">
                <a16:creationId xmlns:a16="http://schemas.microsoft.com/office/drawing/2014/main" id="{70BC191F-CF06-466A-AC23-414D58EE9DE5}"/>
              </a:ext>
            </a:extLst>
          </p:cNvPr>
          <p:cNvSpPr txBox="1"/>
          <p:nvPr/>
        </p:nvSpPr>
        <p:spPr>
          <a:xfrm>
            <a:off x="200297" y="3452202"/>
            <a:ext cx="8743406" cy="584775"/>
          </a:xfrm>
          <a:prstGeom prst="rect">
            <a:avLst/>
          </a:prstGeom>
          <a:noFill/>
          <a:effectLst>
            <a:outerShdw blurRad="50800" dist="50800" dir="5400000" algn="ctr" rotWithShape="0">
              <a:schemeClr val="bg1"/>
            </a:outerShdw>
          </a:effectLst>
        </p:spPr>
        <p:txBody>
          <a:bodyPr wrap="square" rtlCol="0">
            <a:spAutoFit/>
          </a:bodyPr>
          <a:lstStyle/>
          <a:p>
            <a:pPr algn="ctr"/>
            <a:r>
              <a:rPr lang="en-US" sz="3200" i="1" dirty="0">
                <a:effectLst>
                  <a:outerShdw blurRad="38100" dist="38100" dir="2700000" algn="tl">
                    <a:srgbClr val="000000">
                      <a:alpha val="43137"/>
                    </a:srgbClr>
                  </a:outerShdw>
                </a:effectLst>
                <a:latin typeface="Footlight MT Light" panose="0204060206030A020304" pitchFamily="18" charset="0"/>
              </a:rPr>
              <a:t>Does the Bible teach that there will be a rapture?</a:t>
            </a:r>
          </a:p>
        </p:txBody>
      </p:sp>
    </p:spTree>
    <p:extLst>
      <p:ext uri="{BB962C8B-B14F-4D97-AF65-F5344CB8AC3E}">
        <p14:creationId xmlns:p14="http://schemas.microsoft.com/office/powerpoint/2010/main" val="204813658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F00694D-3314-49B7-B682-227BD9C9B188}"/>
              </a:ext>
            </a:extLst>
          </p:cNvPr>
          <p:cNvSpPr/>
          <p:nvPr/>
        </p:nvSpPr>
        <p:spPr>
          <a:xfrm>
            <a:off x="1884822" y="337347"/>
            <a:ext cx="5374356" cy="1323439"/>
          </a:xfrm>
          <a:prstGeom prst="rect">
            <a:avLst/>
          </a:prstGeom>
          <a:noFill/>
        </p:spPr>
        <p:txBody>
          <a:bodyPr wrap="none" lIns="91440" tIns="45720" rIns="91440" bIns="45720">
            <a:spAutoFit/>
          </a:bodyPr>
          <a:lstStyle/>
          <a:p>
            <a:pPr algn="ctr"/>
            <a:r>
              <a:rPr lang="en-US" sz="8000" b="1" cap="none" spc="0" dirty="0">
                <a:ln w="6600">
                  <a:solidFill>
                    <a:schemeClr val="accent2"/>
                  </a:solidFill>
                  <a:prstDash val="solid"/>
                </a:ln>
                <a:solidFill>
                  <a:srgbClr val="FFFFFF"/>
                </a:solidFill>
                <a:effectLst>
                  <a:outerShdw dist="38100" dir="2700000" algn="tl" rotWithShape="0">
                    <a:schemeClr val="tx1"/>
                  </a:outerShdw>
                </a:effectLst>
                <a:latin typeface="Footlight MT Light" panose="0204060206030A020304" pitchFamily="18" charset="0"/>
              </a:rPr>
              <a:t>The Rapture</a:t>
            </a:r>
          </a:p>
        </p:txBody>
      </p:sp>
      <p:sp>
        <p:nvSpPr>
          <p:cNvPr id="7" name="TextBox 6">
            <a:extLst>
              <a:ext uri="{FF2B5EF4-FFF2-40B4-BE49-F238E27FC236}">
                <a16:creationId xmlns:a16="http://schemas.microsoft.com/office/drawing/2014/main" id="{70BC191F-CF06-466A-AC23-414D58EE9DE5}"/>
              </a:ext>
            </a:extLst>
          </p:cNvPr>
          <p:cNvSpPr txBox="1"/>
          <p:nvPr/>
        </p:nvSpPr>
        <p:spPr>
          <a:xfrm>
            <a:off x="200297" y="1666943"/>
            <a:ext cx="8743406" cy="584775"/>
          </a:xfrm>
          <a:prstGeom prst="rect">
            <a:avLst/>
          </a:prstGeom>
          <a:noFill/>
          <a:effectLst>
            <a:outerShdw blurRad="50800" dist="50800" dir="5400000" algn="ctr" rotWithShape="0">
              <a:schemeClr val="bg1"/>
            </a:outerShdw>
          </a:effectLst>
        </p:spPr>
        <p:txBody>
          <a:bodyPr wrap="square" rtlCol="0">
            <a:spAutoFit/>
          </a:bodyPr>
          <a:lstStyle/>
          <a:p>
            <a:pPr algn="ctr"/>
            <a:r>
              <a:rPr lang="en-US" sz="3200" i="1" dirty="0">
                <a:effectLst>
                  <a:outerShdw blurRad="38100" dist="38100" dir="2700000" algn="tl">
                    <a:srgbClr val="000000">
                      <a:alpha val="43137"/>
                    </a:srgbClr>
                  </a:outerShdw>
                </a:effectLst>
                <a:latin typeface="Footlight MT Light" panose="0204060206030A020304" pitchFamily="18" charset="0"/>
              </a:rPr>
              <a:t>Does the Bible teach that there will be a rapture?</a:t>
            </a:r>
          </a:p>
        </p:txBody>
      </p:sp>
      <p:sp>
        <p:nvSpPr>
          <p:cNvPr id="8" name="Rectangle: Rounded Corners 7">
            <a:extLst>
              <a:ext uri="{FF2B5EF4-FFF2-40B4-BE49-F238E27FC236}">
                <a16:creationId xmlns:a16="http://schemas.microsoft.com/office/drawing/2014/main" id="{70020D54-24D5-4E7B-85D8-7C3276021AE8}"/>
              </a:ext>
            </a:extLst>
          </p:cNvPr>
          <p:cNvSpPr/>
          <p:nvPr/>
        </p:nvSpPr>
        <p:spPr>
          <a:xfrm>
            <a:off x="1227913" y="2673537"/>
            <a:ext cx="6688182" cy="868680"/>
          </a:xfrm>
          <a:prstGeom prst="roundRect">
            <a:avLst>
              <a:gd name="adj" fmla="val 14662"/>
            </a:avLst>
          </a:prstGeom>
          <a:solidFill>
            <a:srgbClr val="F9EDB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lgn="ctr">
              <a:buFont typeface="+mj-lt"/>
              <a:buAutoNum type="romanUcPeriod"/>
            </a:pPr>
            <a:r>
              <a:rPr lang="en-US" sz="2800" b="1" dirty="0">
                <a:solidFill>
                  <a:srgbClr val="002060"/>
                </a:solidFill>
                <a:latin typeface="Footlight MT Light" panose="0204060206030A020304" pitchFamily="18" charset="0"/>
              </a:rPr>
              <a:t>The </a:t>
            </a:r>
            <a:r>
              <a:rPr lang="en-US" sz="2800" b="1" u="sng" dirty="0">
                <a:solidFill>
                  <a:srgbClr val="002060"/>
                </a:solidFill>
                <a:latin typeface="Footlight MT Light" panose="0204060206030A020304" pitchFamily="18" charset="0"/>
              </a:rPr>
              <a:t>Concept</a:t>
            </a:r>
            <a:r>
              <a:rPr lang="en-US" sz="2800" b="1" dirty="0">
                <a:solidFill>
                  <a:srgbClr val="002060"/>
                </a:solidFill>
                <a:latin typeface="Footlight MT Light" panose="0204060206030A020304" pitchFamily="18" charset="0"/>
              </a:rPr>
              <a:t> of the Rapture</a:t>
            </a:r>
          </a:p>
        </p:txBody>
      </p:sp>
    </p:spTree>
    <p:extLst>
      <p:ext uri="{BB962C8B-B14F-4D97-AF65-F5344CB8AC3E}">
        <p14:creationId xmlns:p14="http://schemas.microsoft.com/office/powerpoint/2010/main" val="341047780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B1BE643-10B0-4CF5-8B48-988527493656}"/>
              </a:ext>
            </a:extLst>
          </p:cNvPr>
          <p:cNvSpPr/>
          <p:nvPr/>
        </p:nvSpPr>
        <p:spPr>
          <a:xfrm>
            <a:off x="2917371" y="574771"/>
            <a:ext cx="5225147" cy="868680"/>
          </a:xfrm>
          <a:prstGeom prst="roundRect">
            <a:avLst>
              <a:gd name="adj" fmla="val 14662"/>
            </a:avLst>
          </a:prstGeom>
          <a:solidFill>
            <a:srgbClr val="F9EDB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lgn="ctr">
              <a:buFont typeface="+mj-lt"/>
              <a:buAutoNum type="romanUcPeriod"/>
            </a:pPr>
            <a:r>
              <a:rPr lang="en-US" sz="2800" b="1" dirty="0">
                <a:solidFill>
                  <a:srgbClr val="002060"/>
                </a:solidFill>
                <a:latin typeface="Footlight MT Light" panose="0204060206030A020304" pitchFamily="18" charset="0"/>
              </a:rPr>
              <a:t>The </a:t>
            </a:r>
            <a:r>
              <a:rPr lang="en-US" sz="2800" b="1" u="sng" dirty="0">
                <a:solidFill>
                  <a:srgbClr val="002060"/>
                </a:solidFill>
                <a:latin typeface="Footlight MT Light" panose="0204060206030A020304" pitchFamily="18" charset="0"/>
              </a:rPr>
              <a:t>Concept</a:t>
            </a:r>
            <a:r>
              <a:rPr lang="en-US" sz="2800" b="1" dirty="0">
                <a:solidFill>
                  <a:srgbClr val="002060"/>
                </a:solidFill>
                <a:latin typeface="Footlight MT Light" panose="0204060206030A020304" pitchFamily="18" charset="0"/>
              </a:rPr>
              <a:t> of the Rapture</a:t>
            </a:r>
          </a:p>
        </p:txBody>
      </p:sp>
      <p:sp>
        <p:nvSpPr>
          <p:cNvPr id="3" name="TextBox 2">
            <a:extLst>
              <a:ext uri="{FF2B5EF4-FFF2-40B4-BE49-F238E27FC236}">
                <a16:creationId xmlns:a16="http://schemas.microsoft.com/office/drawing/2014/main" id="{9AFD4A74-0751-4141-A12B-89437856952C}"/>
              </a:ext>
            </a:extLst>
          </p:cNvPr>
          <p:cNvSpPr txBox="1"/>
          <p:nvPr/>
        </p:nvSpPr>
        <p:spPr>
          <a:xfrm>
            <a:off x="435429" y="2045809"/>
            <a:ext cx="8264433" cy="1631216"/>
          </a:xfrm>
          <a:prstGeom prst="rect">
            <a:avLst/>
          </a:prstGeom>
          <a:noFill/>
        </p:spPr>
        <p:txBody>
          <a:bodyPr wrap="square" rtlCol="0">
            <a:spAutoFit/>
          </a:bodyPr>
          <a:lstStyle/>
          <a:p>
            <a:pPr marL="514350" indent="-514350">
              <a:buFont typeface="+mj-lt"/>
              <a:buAutoNum type="alphaUcPeriod"/>
            </a:pPr>
            <a:r>
              <a:rPr lang="en-US" sz="2800" dirty="0"/>
              <a:t>Broader theory of Premillennialism</a:t>
            </a:r>
          </a:p>
          <a:p>
            <a:pPr marL="971550" lvl="1" indent="-514350">
              <a:buFont typeface="+mj-lt"/>
              <a:buAutoNum type="arabicPeriod"/>
            </a:pPr>
            <a:r>
              <a:rPr lang="en-US" sz="2400" i="1" dirty="0"/>
              <a:t>Doctrine that says the second coming is before (pre) a 1,000 year (millennium) reign on earth</a:t>
            </a:r>
          </a:p>
          <a:p>
            <a:pPr marL="971550" lvl="1" indent="-514350">
              <a:buFont typeface="+mj-lt"/>
              <a:buAutoNum type="arabicPeriod"/>
            </a:pPr>
            <a:r>
              <a:rPr lang="en-US" sz="2400" i="1" dirty="0"/>
              <a:t>Most of our religious friends believe it</a:t>
            </a:r>
          </a:p>
        </p:txBody>
      </p:sp>
      <p:sp>
        <p:nvSpPr>
          <p:cNvPr id="4" name="Rectangle 3">
            <a:extLst>
              <a:ext uri="{FF2B5EF4-FFF2-40B4-BE49-F238E27FC236}">
                <a16:creationId xmlns:a16="http://schemas.microsoft.com/office/drawing/2014/main" id="{3DC29072-97DD-4105-94DF-88954B145A50}"/>
              </a:ext>
            </a:extLst>
          </p:cNvPr>
          <p:cNvSpPr/>
          <p:nvPr/>
        </p:nvSpPr>
        <p:spPr>
          <a:xfrm>
            <a:off x="384547" y="654986"/>
            <a:ext cx="2000227" cy="523220"/>
          </a:xfrm>
          <a:prstGeom prst="rect">
            <a:avLst/>
          </a:prstGeom>
          <a:noFill/>
        </p:spPr>
        <p:txBody>
          <a:bodyPr wrap="none" lIns="91440" tIns="45720" rIns="91440" bIns="45720">
            <a:spAutoFit/>
          </a:bodyPr>
          <a:lstStyle/>
          <a:p>
            <a:pPr algn="ctr"/>
            <a:r>
              <a:rPr lang="en-US" sz="2800" b="1" cap="none" spc="0" dirty="0">
                <a:ln w="6600">
                  <a:solidFill>
                    <a:schemeClr val="accent2"/>
                  </a:solidFill>
                  <a:prstDash val="solid"/>
                </a:ln>
                <a:solidFill>
                  <a:srgbClr val="FFFFFF"/>
                </a:solidFill>
                <a:effectLst>
                  <a:outerShdw dist="38100" dir="2700000" algn="tl" rotWithShape="0">
                    <a:schemeClr val="tx1"/>
                  </a:outerShdw>
                </a:effectLst>
                <a:latin typeface="Footlight MT Light" panose="0204060206030A020304" pitchFamily="18" charset="0"/>
              </a:rPr>
              <a:t>The Rapture</a:t>
            </a:r>
          </a:p>
        </p:txBody>
      </p:sp>
    </p:spTree>
    <p:extLst>
      <p:ext uri="{BB962C8B-B14F-4D97-AF65-F5344CB8AC3E}">
        <p14:creationId xmlns:p14="http://schemas.microsoft.com/office/powerpoint/2010/main" val="116121732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a:extLst>
              <a:ext uri="{FF2B5EF4-FFF2-40B4-BE49-F238E27FC236}">
                <a16:creationId xmlns:a16="http://schemas.microsoft.com/office/drawing/2014/main" id="{5AE2E079-30C2-41A7-96DD-B179D75DCF90}"/>
              </a:ext>
            </a:extLst>
          </p:cNvPr>
          <p:cNvSpPr txBox="1"/>
          <p:nvPr/>
        </p:nvSpPr>
        <p:spPr>
          <a:xfrm rot="2897520">
            <a:off x="4068205" y="1752279"/>
            <a:ext cx="1668143" cy="707886"/>
          </a:xfrm>
          <a:prstGeom prst="rect">
            <a:avLst/>
          </a:prstGeom>
          <a:noFill/>
        </p:spPr>
        <p:txBody>
          <a:bodyPr wrap="square" rtlCol="0">
            <a:spAutoFit/>
          </a:bodyPr>
          <a:lstStyle/>
          <a:p>
            <a:pPr algn="ctr"/>
            <a:r>
              <a:rPr lang="en-US" sz="2000" dirty="0"/>
              <a:t>Revelation</a:t>
            </a:r>
          </a:p>
          <a:p>
            <a:pPr algn="ctr"/>
            <a:r>
              <a:rPr lang="en-US" sz="2000" dirty="0"/>
              <a:t>With Saints</a:t>
            </a:r>
          </a:p>
        </p:txBody>
      </p:sp>
      <p:sp>
        <p:nvSpPr>
          <p:cNvPr id="2" name="TextBox 1">
            <a:extLst>
              <a:ext uri="{FF2B5EF4-FFF2-40B4-BE49-F238E27FC236}">
                <a16:creationId xmlns:a16="http://schemas.microsoft.com/office/drawing/2014/main" id="{FC6C2ED4-53F5-4B08-9290-07C5BB4E1CCA}"/>
              </a:ext>
            </a:extLst>
          </p:cNvPr>
          <p:cNvSpPr txBox="1"/>
          <p:nvPr/>
        </p:nvSpPr>
        <p:spPr>
          <a:xfrm>
            <a:off x="1284514" y="264940"/>
            <a:ext cx="6574971" cy="830997"/>
          </a:xfrm>
          <a:prstGeom prst="rect">
            <a:avLst/>
          </a:prstGeom>
          <a:noFill/>
        </p:spPr>
        <p:txBody>
          <a:bodyPr wrap="square" rtlCol="0">
            <a:spAutoFit/>
          </a:bodyPr>
          <a:lstStyle/>
          <a:p>
            <a:pPr algn="ctr"/>
            <a:r>
              <a:rPr lang="en-US" sz="4800" dirty="0">
                <a:latin typeface="Footlight MT Light" panose="0204060206030A020304" pitchFamily="18" charset="0"/>
              </a:rPr>
              <a:t>Premillennialism</a:t>
            </a:r>
          </a:p>
        </p:txBody>
      </p:sp>
      <p:cxnSp>
        <p:nvCxnSpPr>
          <p:cNvPr id="4" name="Straight Connector 3">
            <a:extLst>
              <a:ext uri="{FF2B5EF4-FFF2-40B4-BE49-F238E27FC236}">
                <a16:creationId xmlns:a16="http://schemas.microsoft.com/office/drawing/2014/main" id="{49A6A569-2A71-4CCB-AF10-5CBD3CF9B256}"/>
              </a:ext>
            </a:extLst>
          </p:cNvPr>
          <p:cNvCxnSpPr>
            <a:cxnSpLocks/>
          </p:cNvCxnSpPr>
          <p:nvPr/>
        </p:nvCxnSpPr>
        <p:spPr>
          <a:xfrm flipV="1">
            <a:off x="609600" y="2786742"/>
            <a:ext cx="7519853" cy="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pic>
        <p:nvPicPr>
          <p:cNvPr id="1026" name="Picture 2" descr="Image result for cross">
            <a:extLst>
              <a:ext uri="{FF2B5EF4-FFF2-40B4-BE49-F238E27FC236}">
                <a16:creationId xmlns:a16="http://schemas.microsoft.com/office/drawing/2014/main" id="{8599F10B-3A5A-400A-89D3-89A2A66F23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8400" t="6746" r="27714" b="19761"/>
          <a:stretch/>
        </p:blipFill>
        <p:spPr bwMode="auto">
          <a:xfrm>
            <a:off x="339635" y="1663336"/>
            <a:ext cx="801704" cy="128886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cxnSp>
        <p:nvCxnSpPr>
          <p:cNvPr id="8" name="Straight Connector 7">
            <a:extLst>
              <a:ext uri="{FF2B5EF4-FFF2-40B4-BE49-F238E27FC236}">
                <a16:creationId xmlns:a16="http://schemas.microsoft.com/office/drawing/2014/main" id="{86DD54B7-5736-4631-8E64-BC7D8DC6AB0E}"/>
              </a:ext>
            </a:extLst>
          </p:cNvPr>
          <p:cNvCxnSpPr>
            <a:cxnSpLocks/>
          </p:cNvCxnSpPr>
          <p:nvPr/>
        </p:nvCxnSpPr>
        <p:spPr>
          <a:xfrm>
            <a:off x="1820092" y="1989908"/>
            <a:ext cx="0" cy="7968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08E7984-7C72-4689-A13F-FB1EF1854CF3}"/>
              </a:ext>
            </a:extLst>
          </p:cNvPr>
          <p:cNvCxnSpPr/>
          <p:nvPr/>
        </p:nvCxnSpPr>
        <p:spPr>
          <a:xfrm>
            <a:off x="8129453" y="1991574"/>
            <a:ext cx="0" cy="159366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F582FF38-C204-418B-A565-8B46AF38BD2E}"/>
              </a:ext>
            </a:extLst>
          </p:cNvPr>
          <p:cNvCxnSpPr/>
          <p:nvPr/>
        </p:nvCxnSpPr>
        <p:spPr>
          <a:xfrm flipV="1">
            <a:off x="1820092" y="1820094"/>
            <a:ext cx="1062446" cy="93181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17015A3B-57E9-497E-BAAC-6F21EFB4FA6F}"/>
              </a:ext>
            </a:extLst>
          </p:cNvPr>
          <p:cNvCxnSpPr>
            <a:cxnSpLocks/>
          </p:cNvCxnSpPr>
          <p:nvPr/>
        </p:nvCxnSpPr>
        <p:spPr>
          <a:xfrm>
            <a:off x="4182835" y="1785248"/>
            <a:ext cx="826228" cy="95794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FD29C454-4FE0-45E2-9375-3EE882DDB414}"/>
              </a:ext>
            </a:extLst>
          </p:cNvPr>
          <p:cNvSpPr txBox="1"/>
          <p:nvPr/>
        </p:nvSpPr>
        <p:spPr>
          <a:xfrm>
            <a:off x="896983" y="2140411"/>
            <a:ext cx="1001485" cy="707886"/>
          </a:xfrm>
          <a:prstGeom prst="rect">
            <a:avLst/>
          </a:prstGeom>
          <a:noFill/>
        </p:spPr>
        <p:txBody>
          <a:bodyPr wrap="square" rtlCol="0">
            <a:spAutoFit/>
          </a:bodyPr>
          <a:lstStyle/>
          <a:p>
            <a:pPr algn="ctr"/>
            <a:r>
              <a:rPr lang="en-US" sz="2000" dirty="0"/>
              <a:t>Church</a:t>
            </a:r>
          </a:p>
          <a:p>
            <a:pPr algn="ctr"/>
            <a:r>
              <a:rPr lang="en-US" sz="2000" dirty="0"/>
              <a:t>Age</a:t>
            </a:r>
          </a:p>
        </p:txBody>
      </p:sp>
      <p:sp>
        <p:nvSpPr>
          <p:cNvPr id="18" name="Rectangle: Rounded Corners 17">
            <a:extLst>
              <a:ext uri="{FF2B5EF4-FFF2-40B4-BE49-F238E27FC236}">
                <a16:creationId xmlns:a16="http://schemas.microsoft.com/office/drawing/2014/main" id="{C11B10C5-CD3D-4E39-B6F8-480C35C0E599}"/>
              </a:ext>
            </a:extLst>
          </p:cNvPr>
          <p:cNvSpPr/>
          <p:nvPr/>
        </p:nvSpPr>
        <p:spPr>
          <a:xfrm>
            <a:off x="2586445" y="1197440"/>
            <a:ext cx="1837509" cy="52987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Saints</a:t>
            </a:r>
          </a:p>
          <a:p>
            <a:pPr algn="ctr"/>
            <a:r>
              <a:rPr lang="en-US" dirty="0">
                <a:solidFill>
                  <a:schemeClr val="tx1"/>
                </a:solidFill>
              </a:rPr>
              <a:t>7 </a:t>
            </a:r>
            <a:r>
              <a:rPr lang="en-US" dirty="0" err="1">
                <a:solidFill>
                  <a:schemeClr val="tx1"/>
                </a:solidFill>
              </a:rPr>
              <a:t>Yrs</a:t>
            </a:r>
            <a:r>
              <a:rPr lang="en-US" dirty="0">
                <a:solidFill>
                  <a:schemeClr val="tx1"/>
                </a:solidFill>
              </a:rPr>
              <a:t> in Paradise</a:t>
            </a:r>
          </a:p>
        </p:txBody>
      </p:sp>
      <p:sp>
        <p:nvSpPr>
          <p:cNvPr id="19" name="TextBox 18">
            <a:extLst>
              <a:ext uri="{FF2B5EF4-FFF2-40B4-BE49-F238E27FC236}">
                <a16:creationId xmlns:a16="http://schemas.microsoft.com/office/drawing/2014/main" id="{4B307DF2-A05A-485E-8771-43B01D91B4DB}"/>
              </a:ext>
            </a:extLst>
          </p:cNvPr>
          <p:cNvSpPr txBox="1"/>
          <p:nvPr/>
        </p:nvSpPr>
        <p:spPr>
          <a:xfrm rot="19177091">
            <a:off x="1364972" y="1939587"/>
            <a:ext cx="1698171" cy="400110"/>
          </a:xfrm>
          <a:prstGeom prst="rect">
            <a:avLst/>
          </a:prstGeom>
          <a:noFill/>
        </p:spPr>
        <p:txBody>
          <a:bodyPr wrap="square" rtlCol="0">
            <a:spAutoFit/>
          </a:bodyPr>
          <a:lstStyle/>
          <a:p>
            <a:pPr algn="ctr"/>
            <a:r>
              <a:rPr lang="en-US" sz="2000" dirty="0"/>
              <a:t>Rapture</a:t>
            </a:r>
          </a:p>
        </p:txBody>
      </p:sp>
      <p:sp>
        <p:nvSpPr>
          <p:cNvPr id="21" name="Arrow: Up 20">
            <a:extLst>
              <a:ext uri="{FF2B5EF4-FFF2-40B4-BE49-F238E27FC236}">
                <a16:creationId xmlns:a16="http://schemas.microsoft.com/office/drawing/2014/main" id="{DA11086F-B73E-4280-BD51-54D986061BDE}"/>
              </a:ext>
            </a:extLst>
          </p:cNvPr>
          <p:cNvSpPr/>
          <p:nvPr/>
        </p:nvSpPr>
        <p:spPr>
          <a:xfrm>
            <a:off x="1635037" y="2871141"/>
            <a:ext cx="370110" cy="707886"/>
          </a:xfrm>
          <a:prstGeom prst="upArrow">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89C1C6B7-2405-4049-BD19-182ACCA71795}"/>
              </a:ext>
            </a:extLst>
          </p:cNvPr>
          <p:cNvSpPr txBox="1"/>
          <p:nvPr/>
        </p:nvSpPr>
        <p:spPr>
          <a:xfrm>
            <a:off x="1091384" y="3523960"/>
            <a:ext cx="1552795" cy="707886"/>
          </a:xfrm>
          <a:prstGeom prst="rect">
            <a:avLst/>
          </a:prstGeom>
          <a:noFill/>
        </p:spPr>
        <p:txBody>
          <a:bodyPr wrap="square" rtlCol="0">
            <a:spAutoFit/>
          </a:bodyPr>
          <a:lstStyle/>
          <a:p>
            <a:r>
              <a:rPr lang="en-US" sz="2000" dirty="0"/>
              <a:t>Resurrection of Righteous</a:t>
            </a:r>
          </a:p>
        </p:txBody>
      </p:sp>
      <p:sp>
        <p:nvSpPr>
          <p:cNvPr id="23" name="TextBox 22">
            <a:extLst>
              <a:ext uri="{FF2B5EF4-FFF2-40B4-BE49-F238E27FC236}">
                <a16:creationId xmlns:a16="http://schemas.microsoft.com/office/drawing/2014/main" id="{CEC59C75-68DB-41D0-9CA0-448BE6EFC13D}"/>
              </a:ext>
            </a:extLst>
          </p:cNvPr>
          <p:cNvSpPr txBox="1"/>
          <p:nvPr/>
        </p:nvSpPr>
        <p:spPr>
          <a:xfrm>
            <a:off x="2235927" y="2106223"/>
            <a:ext cx="2377440" cy="707886"/>
          </a:xfrm>
          <a:prstGeom prst="rect">
            <a:avLst/>
          </a:prstGeom>
          <a:noFill/>
        </p:spPr>
        <p:txBody>
          <a:bodyPr wrap="square" rtlCol="0">
            <a:spAutoFit/>
          </a:bodyPr>
          <a:lstStyle/>
          <a:p>
            <a:pPr algn="ctr"/>
            <a:r>
              <a:rPr lang="en-US" sz="2000" dirty="0"/>
              <a:t>7 </a:t>
            </a:r>
            <a:r>
              <a:rPr lang="en-US" sz="2000" dirty="0" err="1"/>
              <a:t>Yrs</a:t>
            </a:r>
            <a:endParaRPr lang="en-US" sz="2000" dirty="0"/>
          </a:p>
          <a:p>
            <a:pPr algn="ctr"/>
            <a:r>
              <a:rPr lang="en-US" sz="2000" dirty="0"/>
              <a:t>Tribulation on earth</a:t>
            </a:r>
          </a:p>
        </p:txBody>
      </p:sp>
      <p:sp>
        <p:nvSpPr>
          <p:cNvPr id="27" name="Arrow: Up 26">
            <a:extLst>
              <a:ext uri="{FF2B5EF4-FFF2-40B4-BE49-F238E27FC236}">
                <a16:creationId xmlns:a16="http://schemas.microsoft.com/office/drawing/2014/main" id="{037DE898-3C52-4F62-90C2-CE107D723E68}"/>
              </a:ext>
            </a:extLst>
          </p:cNvPr>
          <p:cNvSpPr/>
          <p:nvPr/>
        </p:nvSpPr>
        <p:spPr>
          <a:xfrm>
            <a:off x="5199022" y="2901065"/>
            <a:ext cx="370110" cy="707886"/>
          </a:xfrm>
          <a:prstGeom prst="upArrow">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A12FD45D-3908-4738-B4DF-1C167AC7028A}"/>
              </a:ext>
            </a:extLst>
          </p:cNvPr>
          <p:cNvSpPr txBox="1"/>
          <p:nvPr/>
        </p:nvSpPr>
        <p:spPr>
          <a:xfrm>
            <a:off x="3986678" y="3545630"/>
            <a:ext cx="2736665" cy="1323439"/>
          </a:xfrm>
          <a:prstGeom prst="rect">
            <a:avLst/>
          </a:prstGeom>
          <a:noFill/>
        </p:spPr>
        <p:txBody>
          <a:bodyPr wrap="square" rtlCol="0">
            <a:spAutoFit/>
          </a:bodyPr>
          <a:lstStyle/>
          <a:p>
            <a:pPr marL="342900" indent="-342900">
              <a:buFont typeface="Arial" panose="020B0604020202020204" pitchFamily="34" charset="0"/>
              <a:buChar char="•"/>
            </a:pPr>
            <a:r>
              <a:rPr lang="en-US" sz="2000" dirty="0"/>
              <a:t>Battle of </a:t>
            </a:r>
            <a:r>
              <a:rPr lang="en-US" sz="2000" dirty="0" err="1"/>
              <a:t>Armag</a:t>
            </a:r>
            <a:r>
              <a:rPr lang="en-US" sz="2000" dirty="0"/>
              <a:t>.</a:t>
            </a:r>
          </a:p>
          <a:p>
            <a:pPr marL="342900" indent="-342900">
              <a:buFont typeface="Arial" panose="020B0604020202020204" pitchFamily="34" charset="0"/>
              <a:buChar char="•"/>
            </a:pPr>
            <a:r>
              <a:rPr lang="en-US" sz="2000" dirty="0"/>
              <a:t>Jews return</a:t>
            </a:r>
          </a:p>
          <a:p>
            <a:pPr marL="342900" indent="-342900">
              <a:buFont typeface="Arial" panose="020B0604020202020204" pitchFamily="34" charset="0"/>
              <a:buChar char="•"/>
            </a:pPr>
            <a:r>
              <a:rPr lang="en-US" sz="2000" dirty="0"/>
              <a:t>Kingdom </a:t>
            </a:r>
            <a:r>
              <a:rPr lang="en-US" sz="2000" dirty="0" err="1"/>
              <a:t>estab</a:t>
            </a:r>
            <a:r>
              <a:rPr lang="en-US" sz="2000" dirty="0"/>
              <a:t>.</a:t>
            </a:r>
          </a:p>
          <a:p>
            <a:pPr marL="342900" indent="-342900">
              <a:buFont typeface="Arial" panose="020B0604020202020204" pitchFamily="34" charset="0"/>
              <a:buChar char="•"/>
            </a:pPr>
            <a:r>
              <a:rPr lang="en-US" sz="2000" dirty="0"/>
              <a:t>Judgment of saints</a:t>
            </a:r>
          </a:p>
        </p:txBody>
      </p:sp>
      <p:sp>
        <p:nvSpPr>
          <p:cNvPr id="29" name="TextBox 28">
            <a:extLst>
              <a:ext uri="{FF2B5EF4-FFF2-40B4-BE49-F238E27FC236}">
                <a16:creationId xmlns:a16="http://schemas.microsoft.com/office/drawing/2014/main" id="{8654EA1F-6CF1-494A-AC5E-14B1CBA96B92}"/>
              </a:ext>
            </a:extLst>
          </p:cNvPr>
          <p:cNvSpPr txBox="1"/>
          <p:nvPr/>
        </p:nvSpPr>
        <p:spPr>
          <a:xfrm>
            <a:off x="5587488" y="2078856"/>
            <a:ext cx="2377440" cy="707886"/>
          </a:xfrm>
          <a:prstGeom prst="rect">
            <a:avLst/>
          </a:prstGeom>
          <a:noFill/>
        </p:spPr>
        <p:txBody>
          <a:bodyPr wrap="square" rtlCol="0">
            <a:spAutoFit/>
          </a:bodyPr>
          <a:lstStyle/>
          <a:p>
            <a:pPr algn="ctr"/>
            <a:r>
              <a:rPr lang="en-US" sz="2000" dirty="0"/>
              <a:t>1,000 Year Reign</a:t>
            </a:r>
          </a:p>
          <a:p>
            <a:pPr algn="ctr"/>
            <a:r>
              <a:rPr lang="en-US" sz="2000" dirty="0"/>
              <a:t>of Christ on Earth </a:t>
            </a:r>
          </a:p>
        </p:txBody>
      </p:sp>
      <p:cxnSp>
        <p:nvCxnSpPr>
          <p:cNvPr id="30" name="Straight Connector 29">
            <a:extLst>
              <a:ext uri="{FF2B5EF4-FFF2-40B4-BE49-F238E27FC236}">
                <a16:creationId xmlns:a16="http://schemas.microsoft.com/office/drawing/2014/main" id="{9A1976A6-BE93-4BA1-A34F-9C26B4DC5189}"/>
              </a:ext>
            </a:extLst>
          </p:cNvPr>
          <p:cNvCxnSpPr>
            <a:cxnSpLocks/>
          </p:cNvCxnSpPr>
          <p:nvPr/>
        </p:nvCxnSpPr>
        <p:spPr>
          <a:xfrm>
            <a:off x="5386252" y="1989908"/>
            <a:ext cx="0" cy="7968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C2985689-5EE7-4929-B7E1-90BE036EFCD3}"/>
              </a:ext>
            </a:extLst>
          </p:cNvPr>
          <p:cNvSpPr txBox="1"/>
          <p:nvPr/>
        </p:nvSpPr>
        <p:spPr>
          <a:xfrm>
            <a:off x="8258278" y="1318643"/>
            <a:ext cx="386644" cy="3046988"/>
          </a:xfrm>
          <a:prstGeom prst="rect">
            <a:avLst/>
          </a:prstGeom>
          <a:noFill/>
        </p:spPr>
        <p:txBody>
          <a:bodyPr wrap="none" rtlCol="0">
            <a:spAutoFit/>
          </a:bodyPr>
          <a:lstStyle/>
          <a:p>
            <a:pPr algn="ctr"/>
            <a:r>
              <a:rPr lang="en-US" sz="2400" b="1" dirty="0"/>
              <a:t>E</a:t>
            </a:r>
          </a:p>
          <a:p>
            <a:pPr algn="ctr"/>
            <a:r>
              <a:rPr lang="en-US" sz="2400" b="1" dirty="0"/>
              <a:t>T</a:t>
            </a:r>
          </a:p>
          <a:p>
            <a:pPr algn="ctr"/>
            <a:r>
              <a:rPr lang="en-US" sz="2400" b="1" dirty="0"/>
              <a:t>E</a:t>
            </a:r>
          </a:p>
          <a:p>
            <a:pPr algn="ctr"/>
            <a:r>
              <a:rPr lang="en-US" sz="2400" b="1" dirty="0"/>
              <a:t>R</a:t>
            </a:r>
          </a:p>
          <a:p>
            <a:pPr algn="ctr"/>
            <a:r>
              <a:rPr lang="en-US" sz="2400" b="1" dirty="0"/>
              <a:t>N</a:t>
            </a:r>
          </a:p>
          <a:p>
            <a:pPr algn="ctr"/>
            <a:r>
              <a:rPr lang="en-US" sz="2400" b="1" dirty="0"/>
              <a:t>I</a:t>
            </a:r>
          </a:p>
          <a:p>
            <a:pPr algn="ctr"/>
            <a:r>
              <a:rPr lang="en-US" sz="2400" b="1" dirty="0"/>
              <a:t>T</a:t>
            </a:r>
          </a:p>
          <a:p>
            <a:pPr algn="ctr"/>
            <a:r>
              <a:rPr lang="en-US" sz="2400" b="1" dirty="0"/>
              <a:t>Y</a:t>
            </a:r>
          </a:p>
        </p:txBody>
      </p:sp>
      <p:sp>
        <p:nvSpPr>
          <p:cNvPr id="33" name="Arrow: Up 32">
            <a:extLst>
              <a:ext uri="{FF2B5EF4-FFF2-40B4-BE49-F238E27FC236}">
                <a16:creationId xmlns:a16="http://schemas.microsoft.com/office/drawing/2014/main" id="{CB69AE98-E5D7-470C-B073-4148C4CFFC33}"/>
              </a:ext>
            </a:extLst>
          </p:cNvPr>
          <p:cNvSpPr/>
          <p:nvPr/>
        </p:nvSpPr>
        <p:spPr>
          <a:xfrm rot="1561544">
            <a:off x="7672725" y="2864346"/>
            <a:ext cx="370110" cy="707886"/>
          </a:xfrm>
          <a:prstGeom prst="upArrow">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7EE85F15-BA0E-418A-BF31-9660885F1E5C}"/>
              </a:ext>
            </a:extLst>
          </p:cNvPr>
          <p:cNvSpPr txBox="1"/>
          <p:nvPr/>
        </p:nvSpPr>
        <p:spPr>
          <a:xfrm>
            <a:off x="6705483" y="3545630"/>
            <a:ext cx="1552795" cy="1015663"/>
          </a:xfrm>
          <a:prstGeom prst="rect">
            <a:avLst/>
          </a:prstGeom>
          <a:noFill/>
        </p:spPr>
        <p:txBody>
          <a:bodyPr wrap="square" rtlCol="0">
            <a:spAutoFit/>
          </a:bodyPr>
          <a:lstStyle/>
          <a:p>
            <a:r>
              <a:rPr lang="en-US" sz="2000" dirty="0"/>
              <a:t>Resurrection of Wicked</a:t>
            </a:r>
          </a:p>
          <a:p>
            <a:r>
              <a:rPr lang="en-US" sz="2000" dirty="0"/>
              <a:t>&amp; Judgment</a:t>
            </a:r>
          </a:p>
        </p:txBody>
      </p:sp>
      <p:sp>
        <p:nvSpPr>
          <p:cNvPr id="32" name="TextBox 31">
            <a:extLst>
              <a:ext uri="{FF2B5EF4-FFF2-40B4-BE49-F238E27FC236}">
                <a16:creationId xmlns:a16="http://schemas.microsoft.com/office/drawing/2014/main" id="{091F70BD-03AC-41A8-8F53-8573CAB2ECE6}"/>
              </a:ext>
            </a:extLst>
          </p:cNvPr>
          <p:cNvSpPr txBox="1"/>
          <p:nvPr/>
        </p:nvSpPr>
        <p:spPr>
          <a:xfrm>
            <a:off x="1162347" y="1139482"/>
            <a:ext cx="1312819" cy="369332"/>
          </a:xfrm>
          <a:prstGeom prst="rect">
            <a:avLst/>
          </a:prstGeom>
          <a:noFill/>
        </p:spPr>
        <p:txBody>
          <a:bodyPr wrap="square" rtlCol="0">
            <a:spAutoFit/>
          </a:bodyPr>
          <a:lstStyle/>
          <a:p>
            <a:pPr algn="ctr"/>
            <a:r>
              <a:rPr lang="en-US" dirty="0"/>
              <a:t>2</a:t>
            </a:r>
            <a:r>
              <a:rPr lang="en-US" baseline="30000" dirty="0"/>
              <a:t>nd</a:t>
            </a:r>
            <a:r>
              <a:rPr lang="en-US" dirty="0"/>
              <a:t> Coming</a:t>
            </a:r>
          </a:p>
        </p:txBody>
      </p:sp>
      <p:cxnSp>
        <p:nvCxnSpPr>
          <p:cNvPr id="36" name="Straight Arrow Connector 35">
            <a:extLst>
              <a:ext uri="{FF2B5EF4-FFF2-40B4-BE49-F238E27FC236}">
                <a16:creationId xmlns:a16="http://schemas.microsoft.com/office/drawing/2014/main" id="{F44AD94B-D412-462D-B257-1098999088EC}"/>
              </a:ext>
            </a:extLst>
          </p:cNvPr>
          <p:cNvCxnSpPr>
            <a:stCxn id="32" idx="2"/>
          </p:cNvCxnSpPr>
          <p:nvPr/>
        </p:nvCxnSpPr>
        <p:spPr>
          <a:xfrm>
            <a:off x="1818757" y="1508814"/>
            <a:ext cx="1335" cy="39824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57755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1000"/>
                                        <p:tgtEl>
                                          <p:spTgt spid="36"/>
                                        </p:tgtEl>
                                      </p:cBhvr>
                                    </p:animEffect>
                                    <p:anim calcmode="lin" valueType="num">
                                      <p:cBhvr>
                                        <p:cTn id="13" dur="1000" fill="hold"/>
                                        <p:tgtEl>
                                          <p:spTgt spid="36"/>
                                        </p:tgtEl>
                                        <p:attrNameLst>
                                          <p:attrName>ppt_x</p:attrName>
                                        </p:attrNameLst>
                                      </p:cBhvr>
                                      <p:tavLst>
                                        <p:tav tm="0">
                                          <p:val>
                                            <p:strVal val="#ppt_x"/>
                                          </p:val>
                                        </p:tav>
                                        <p:tav tm="100000">
                                          <p:val>
                                            <p:strVal val="#ppt_x"/>
                                          </p:val>
                                        </p:tav>
                                      </p:tavLst>
                                    </p:anim>
                                    <p:anim calcmode="lin" valueType="num">
                                      <p:cBhvr>
                                        <p:cTn id="14"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1000" fill="hold"/>
                                        <p:tgtEl>
                                          <p:spTgt spid="21"/>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1000"/>
                                        <p:tgtEl>
                                          <p:spTgt spid="22"/>
                                        </p:tgtEl>
                                      </p:cBhvr>
                                    </p:animEffect>
                                    <p:anim calcmode="lin" valueType="num">
                                      <p:cBhvr>
                                        <p:cTn id="30" dur="1000" fill="hold"/>
                                        <p:tgtEl>
                                          <p:spTgt spid="22"/>
                                        </p:tgtEl>
                                        <p:attrNameLst>
                                          <p:attrName>ppt_x</p:attrName>
                                        </p:attrNameLst>
                                      </p:cBhvr>
                                      <p:tavLst>
                                        <p:tav tm="0">
                                          <p:val>
                                            <p:strVal val="#ppt_x"/>
                                          </p:val>
                                        </p:tav>
                                        <p:tav tm="100000">
                                          <p:val>
                                            <p:strVal val="#ppt_x"/>
                                          </p:val>
                                        </p:tav>
                                      </p:tavLst>
                                    </p:anim>
                                    <p:anim calcmode="lin" valueType="num">
                                      <p:cBhvr>
                                        <p:cTn id="31"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down)">
                                      <p:cBhvr>
                                        <p:cTn id="36" dur="500"/>
                                        <p:tgtEl>
                                          <p:spTgt spid="11"/>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down)">
                                      <p:cBhvr>
                                        <p:cTn id="39" dur="500"/>
                                        <p:tgtEl>
                                          <p:spTgt spid="19"/>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left)">
                                      <p:cBhvr>
                                        <p:cTn id="44" dur="500"/>
                                        <p:tgtEl>
                                          <p:spTgt spid="18"/>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grpId="0" nodeType="click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wipe(up)">
                                      <p:cBhvr>
                                        <p:cTn id="49" dur="500"/>
                                        <p:tgtEl>
                                          <p:spTgt spid="23"/>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nodeType="click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wipe(up)">
                                      <p:cBhvr>
                                        <p:cTn id="54" dur="500"/>
                                        <p:tgtEl>
                                          <p:spTgt spid="13"/>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up)">
                                      <p:cBhvr>
                                        <p:cTn id="57" dur="500"/>
                                        <p:tgtEl>
                                          <p:spTgt spid="26"/>
                                        </p:tgtEl>
                                      </p:cBhvr>
                                    </p:animEffec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1000"/>
                                        <p:tgtEl>
                                          <p:spTgt spid="27"/>
                                        </p:tgtEl>
                                      </p:cBhvr>
                                    </p:animEffect>
                                    <p:anim calcmode="lin" valueType="num">
                                      <p:cBhvr>
                                        <p:cTn id="63" dur="1000" fill="hold"/>
                                        <p:tgtEl>
                                          <p:spTgt spid="27"/>
                                        </p:tgtEl>
                                        <p:attrNameLst>
                                          <p:attrName>ppt_x</p:attrName>
                                        </p:attrNameLst>
                                      </p:cBhvr>
                                      <p:tavLst>
                                        <p:tav tm="0">
                                          <p:val>
                                            <p:strVal val="#ppt_x"/>
                                          </p:val>
                                        </p:tav>
                                        <p:tav tm="100000">
                                          <p:val>
                                            <p:strVal val="#ppt_x"/>
                                          </p:val>
                                        </p:tav>
                                      </p:tavLst>
                                    </p:anim>
                                    <p:anim calcmode="lin" valueType="num">
                                      <p:cBhvr>
                                        <p:cTn id="64" dur="1000" fill="hold"/>
                                        <p:tgtEl>
                                          <p:spTgt spid="27"/>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1000"/>
                                        <p:tgtEl>
                                          <p:spTgt spid="28"/>
                                        </p:tgtEl>
                                      </p:cBhvr>
                                    </p:animEffect>
                                    <p:anim calcmode="lin" valueType="num">
                                      <p:cBhvr>
                                        <p:cTn id="68" dur="1000" fill="hold"/>
                                        <p:tgtEl>
                                          <p:spTgt spid="28"/>
                                        </p:tgtEl>
                                        <p:attrNameLst>
                                          <p:attrName>ppt_x</p:attrName>
                                        </p:attrNameLst>
                                      </p:cBhvr>
                                      <p:tavLst>
                                        <p:tav tm="0">
                                          <p:val>
                                            <p:strVal val="#ppt_x"/>
                                          </p:val>
                                        </p:tav>
                                        <p:tav tm="100000">
                                          <p:val>
                                            <p:strVal val="#ppt_x"/>
                                          </p:val>
                                        </p:tav>
                                      </p:tavLst>
                                    </p:anim>
                                    <p:anim calcmode="lin" valueType="num">
                                      <p:cBhvr>
                                        <p:cTn id="69" dur="1000" fill="hold"/>
                                        <p:tgtEl>
                                          <p:spTgt spid="28"/>
                                        </p:tgtEl>
                                        <p:attrNameLst>
                                          <p:attrName>ppt_y</p:attrName>
                                        </p:attrNameLst>
                                      </p:cBhvr>
                                      <p:tavLst>
                                        <p:tav tm="0">
                                          <p:val>
                                            <p:strVal val="#ppt_y+.1"/>
                                          </p:val>
                                        </p:tav>
                                        <p:tav tm="100000">
                                          <p:val>
                                            <p:strVal val="#ppt_y"/>
                                          </p:val>
                                        </p:tav>
                                      </p:tavLst>
                                    </p:anim>
                                  </p:childTnLst>
                                </p:cTn>
                              </p:par>
                              <p:par>
                                <p:cTn id="70" presetID="22" presetClass="entr" presetSubtype="4" fill="hold" nodeType="with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wipe(down)">
                                      <p:cBhvr>
                                        <p:cTn id="72" dur="500"/>
                                        <p:tgtEl>
                                          <p:spTgt spid="30"/>
                                        </p:tgtEl>
                                      </p:cBhvr>
                                    </p:animEffect>
                                  </p:childTnLst>
                                </p:cTn>
                              </p:par>
                            </p:childTnLst>
                          </p:cTn>
                        </p:par>
                      </p:childTnLst>
                    </p:cTn>
                  </p:par>
                  <p:par>
                    <p:cTn id="73" fill="hold">
                      <p:stCondLst>
                        <p:cond delay="indefinite"/>
                      </p:stCondLst>
                      <p:childTnLst>
                        <p:par>
                          <p:cTn id="74" fill="hold">
                            <p:stCondLst>
                              <p:cond delay="0"/>
                            </p:stCondLst>
                            <p:childTnLst>
                              <p:par>
                                <p:cTn id="75" presetID="6" presetClass="entr" presetSubtype="32" fill="hold" grpId="0" nodeType="click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circle(out)">
                                      <p:cBhvr>
                                        <p:cTn id="77" dur="2000"/>
                                        <p:tgtEl>
                                          <p:spTgt spid="29"/>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33"/>
                                        </p:tgtEl>
                                        <p:attrNameLst>
                                          <p:attrName>style.visibility</p:attrName>
                                        </p:attrNameLst>
                                      </p:cBhvr>
                                      <p:to>
                                        <p:strVal val="visible"/>
                                      </p:to>
                                    </p:set>
                                    <p:animEffect transition="in" filter="wipe(down)">
                                      <p:cBhvr>
                                        <p:cTn id="82" dur="500"/>
                                        <p:tgtEl>
                                          <p:spTgt spid="33"/>
                                        </p:tgtEl>
                                      </p:cBhvr>
                                    </p:animEffect>
                                  </p:childTnLst>
                                </p:cTn>
                              </p:par>
                              <p:par>
                                <p:cTn id="83" presetID="22" presetClass="entr" presetSubtype="4" fill="hold" grpId="0" nodeType="withEffect">
                                  <p:stCondLst>
                                    <p:cond delay="0"/>
                                  </p:stCondLst>
                                  <p:childTnLst>
                                    <p:set>
                                      <p:cBhvr>
                                        <p:cTn id="84" dur="1" fill="hold">
                                          <p:stCondLst>
                                            <p:cond delay="0"/>
                                          </p:stCondLst>
                                        </p:cTn>
                                        <p:tgtEl>
                                          <p:spTgt spid="34"/>
                                        </p:tgtEl>
                                        <p:attrNameLst>
                                          <p:attrName>style.visibility</p:attrName>
                                        </p:attrNameLst>
                                      </p:cBhvr>
                                      <p:to>
                                        <p:strVal val="visible"/>
                                      </p:to>
                                    </p:set>
                                    <p:animEffect transition="in" filter="wipe(down)">
                                      <p:cBhvr>
                                        <p:cTn id="8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18" grpId="0" animBg="1"/>
      <p:bldP spid="19" grpId="0"/>
      <p:bldP spid="21" grpId="0" animBg="1"/>
      <p:bldP spid="22" grpId="0"/>
      <p:bldP spid="23" grpId="0"/>
      <p:bldP spid="27" grpId="0" animBg="1"/>
      <p:bldP spid="28" grpId="0"/>
      <p:bldP spid="29" grpId="0"/>
      <p:bldP spid="33" grpId="0" animBg="1"/>
      <p:bldP spid="34" grpId="0"/>
      <p:bldP spid="3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B1BE643-10B0-4CF5-8B48-988527493656}"/>
              </a:ext>
            </a:extLst>
          </p:cNvPr>
          <p:cNvSpPr/>
          <p:nvPr/>
        </p:nvSpPr>
        <p:spPr>
          <a:xfrm>
            <a:off x="2917371" y="574771"/>
            <a:ext cx="5225147" cy="868680"/>
          </a:xfrm>
          <a:prstGeom prst="roundRect">
            <a:avLst>
              <a:gd name="adj" fmla="val 14662"/>
            </a:avLst>
          </a:prstGeom>
          <a:solidFill>
            <a:srgbClr val="F9EDB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lgn="ctr">
              <a:buFont typeface="+mj-lt"/>
              <a:buAutoNum type="romanUcPeriod"/>
            </a:pPr>
            <a:r>
              <a:rPr lang="en-US" sz="2800" b="1" dirty="0">
                <a:solidFill>
                  <a:srgbClr val="002060"/>
                </a:solidFill>
                <a:latin typeface="Footlight MT Light" panose="0204060206030A020304" pitchFamily="18" charset="0"/>
              </a:rPr>
              <a:t>The </a:t>
            </a:r>
            <a:r>
              <a:rPr lang="en-US" sz="2800" b="1" u="sng" dirty="0">
                <a:solidFill>
                  <a:srgbClr val="002060"/>
                </a:solidFill>
                <a:latin typeface="Footlight MT Light" panose="0204060206030A020304" pitchFamily="18" charset="0"/>
              </a:rPr>
              <a:t>Concept</a:t>
            </a:r>
            <a:r>
              <a:rPr lang="en-US" sz="2800" b="1" dirty="0">
                <a:solidFill>
                  <a:srgbClr val="002060"/>
                </a:solidFill>
                <a:latin typeface="Footlight MT Light" panose="0204060206030A020304" pitchFamily="18" charset="0"/>
              </a:rPr>
              <a:t> of the Rapture</a:t>
            </a:r>
          </a:p>
        </p:txBody>
      </p:sp>
      <p:sp>
        <p:nvSpPr>
          <p:cNvPr id="3" name="TextBox 2">
            <a:extLst>
              <a:ext uri="{FF2B5EF4-FFF2-40B4-BE49-F238E27FC236}">
                <a16:creationId xmlns:a16="http://schemas.microsoft.com/office/drawing/2014/main" id="{9AFD4A74-0751-4141-A12B-89437856952C}"/>
              </a:ext>
            </a:extLst>
          </p:cNvPr>
          <p:cNvSpPr txBox="1"/>
          <p:nvPr/>
        </p:nvSpPr>
        <p:spPr>
          <a:xfrm>
            <a:off x="435429" y="2045809"/>
            <a:ext cx="8264433" cy="4431983"/>
          </a:xfrm>
          <a:prstGeom prst="rect">
            <a:avLst/>
          </a:prstGeom>
          <a:noFill/>
        </p:spPr>
        <p:txBody>
          <a:bodyPr wrap="square" rtlCol="0">
            <a:spAutoFit/>
          </a:bodyPr>
          <a:lstStyle/>
          <a:p>
            <a:pPr marL="514350" indent="-514350">
              <a:buFont typeface="+mj-lt"/>
              <a:buAutoNum type="alphaUcPeriod"/>
            </a:pPr>
            <a:r>
              <a:rPr lang="en-US" sz="2800" dirty="0"/>
              <a:t>Broader theory of Premillennialism</a:t>
            </a:r>
          </a:p>
          <a:p>
            <a:pPr marL="514350" indent="-514350">
              <a:buFont typeface="+mj-lt"/>
              <a:buAutoNum type="alphaUcPeriod"/>
            </a:pPr>
            <a:endParaRPr lang="en-US" sz="1000" dirty="0"/>
          </a:p>
          <a:p>
            <a:pPr marL="514350" indent="-514350">
              <a:buFont typeface="+mj-lt"/>
              <a:buAutoNum type="alphaUcPeriod"/>
            </a:pPr>
            <a:r>
              <a:rPr lang="en-US" sz="2800" dirty="0"/>
              <a:t>The Rapture</a:t>
            </a:r>
          </a:p>
          <a:p>
            <a:pPr marL="971550" lvl="1" indent="-514350">
              <a:buFont typeface="+mj-lt"/>
              <a:buAutoNum type="arabicPeriod"/>
            </a:pPr>
            <a:r>
              <a:rPr lang="en-US" sz="2400" i="1" dirty="0"/>
              <a:t>“Rapture” means to transport a person from one place to another. (i.e. from earth to heaven)</a:t>
            </a:r>
          </a:p>
          <a:p>
            <a:pPr marL="971550" lvl="1" indent="-514350">
              <a:buFont typeface="+mj-lt"/>
              <a:buAutoNum type="arabicPeriod"/>
            </a:pPr>
            <a:r>
              <a:rPr lang="en-US" sz="2400" i="1" dirty="0"/>
              <a:t>2</a:t>
            </a:r>
            <a:r>
              <a:rPr lang="en-US" sz="2400" i="1" baseline="30000" dirty="0"/>
              <a:t>nd</a:t>
            </a:r>
            <a:r>
              <a:rPr lang="en-US" sz="2400" i="1" dirty="0"/>
              <a:t> Coming will be quiet, secret, mysterious – not seen by all</a:t>
            </a:r>
          </a:p>
          <a:p>
            <a:pPr marL="971550" lvl="1" indent="-514350">
              <a:buFont typeface="+mj-lt"/>
              <a:buAutoNum type="arabicPeriod"/>
            </a:pPr>
            <a:r>
              <a:rPr lang="en-US" sz="2400" i="1" dirty="0"/>
              <a:t>At that point: one of 2 or more resurrections (1</a:t>
            </a:r>
            <a:r>
              <a:rPr lang="en-US" sz="2400" i="1" baseline="30000" dirty="0"/>
              <a:t>st</a:t>
            </a:r>
            <a:r>
              <a:rPr lang="en-US" sz="2400" i="1" dirty="0"/>
              <a:t>= saints)</a:t>
            </a:r>
          </a:p>
          <a:p>
            <a:pPr marL="971550" lvl="1" indent="-514350">
              <a:buFont typeface="+mj-lt"/>
              <a:buAutoNum type="arabicPeriod"/>
            </a:pPr>
            <a:r>
              <a:rPr lang="en-US" sz="2400" i="1" dirty="0"/>
              <a:t>The righteous (alive and raised) will be taken to heaven (so sudden – unexplainable to those left)</a:t>
            </a:r>
          </a:p>
          <a:p>
            <a:pPr marL="971550" lvl="1" indent="-514350">
              <a:buFont typeface="+mj-lt"/>
              <a:buAutoNum type="arabicPeriod"/>
            </a:pPr>
            <a:r>
              <a:rPr lang="en-US" sz="2400" i="1" dirty="0"/>
              <a:t>After 7 years, the righteous brought back to earth for 1,000 years</a:t>
            </a:r>
          </a:p>
        </p:txBody>
      </p:sp>
      <p:sp>
        <p:nvSpPr>
          <p:cNvPr id="4" name="Rectangle 3">
            <a:extLst>
              <a:ext uri="{FF2B5EF4-FFF2-40B4-BE49-F238E27FC236}">
                <a16:creationId xmlns:a16="http://schemas.microsoft.com/office/drawing/2014/main" id="{51B90FBF-E017-4818-B4AD-250B60433F7B}"/>
              </a:ext>
            </a:extLst>
          </p:cNvPr>
          <p:cNvSpPr/>
          <p:nvPr/>
        </p:nvSpPr>
        <p:spPr>
          <a:xfrm>
            <a:off x="384547" y="654986"/>
            <a:ext cx="2000227" cy="523220"/>
          </a:xfrm>
          <a:prstGeom prst="rect">
            <a:avLst/>
          </a:prstGeom>
          <a:noFill/>
        </p:spPr>
        <p:txBody>
          <a:bodyPr wrap="none" lIns="91440" tIns="45720" rIns="91440" bIns="45720">
            <a:spAutoFit/>
          </a:bodyPr>
          <a:lstStyle/>
          <a:p>
            <a:pPr algn="ctr"/>
            <a:r>
              <a:rPr lang="en-US" sz="2800" b="1" cap="none" spc="0" dirty="0">
                <a:ln w="6600">
                  <a:solidFill>
                    <a:schemeClr val="accent2"/>
                  </a:solidFill>
                  <a:prstDash val="solid"/>
                </a:ln>
                <a:solidFill>
                  <a:srgbClr val="FFFFFF"/>
                </a:solidFill>
                <a:effectLst>
                  <a:outerShdw dist="38100" dir="2700000" algn="tl" rotWithShape="0">
                    <a:schemeClr val="tx1"/>
                  </a:outerShdw>
                </a:effectLst>
                <a:latin typeface="Footlight MT Light" panose="0204060206030A020304" pitchFamily="18" charset="0"/>
              </a:rPr>
              <a:t>The Rapture</a:t>
            </a:r>
          </a:p>
        </p:txBody>
      </p:sp>
    </p:spTree>
    <p:extLst>
      <p:ext uri="{BB962C8B-B14F-4D97-AF65-F5344CB8AC3E}">
        <p14:creationId xmlns:p14="http://schemas.microsoft.com/office/powerpoint/2010/main" val="248719910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F00694D-3314-49B7-B682-227BD9C9B188}"/>
              </a:ext>
            </a:extLst>
          </p:cNvPr>
          <p:cNvSpPr/>
          <p:nvPr/>
        </p:nvSpPr>
        <p:spPr>
          <a:xfrm>
            <a:off x="1884822" y="337347"/>
            <a:ext cx="5374356" cy="1323439"/>
          </a:xfrm>
          <a:prstGeom prst="rect">
            <a:avLst/>
          </a:prstGeom>
          <a:noFill/>
        </p:spPr>
        <p:txBody>
          <a:bodyPr wrap="none" lIns="91440" tIns="45720" rIns="91440" bIns="45720">
            <a:spAutoFit/>
          </a:bodyPr>
          <a:lstStyle/>
          <a:p>
            <a:pPr algn="ctr"/>
            <a:r>
              <a:rPr lang="en-US" sz="8000" b="1" cap="none" spc="0" dirty="0">
                <a:ln w="6600">
                  <a:solidFill>
                    <a:schemeClr val="accent2"/>
                  </a:solidFill>
                  <a:prstDash val="solid"/>
                </a:ln>
                <a:solidFill>
                  <a:srgbClr val="FFFFFF"/>
                </a:solidFill>
                <a:effectLst>
                  <a:outerShdw dist="38100" dir="2700000" algn="tl" rotWithShape="0">
                    <a:schemeClr val="tx1"/>
                  </a:outerShdw>
                </a:effectLst>
                <a:latin typeface="Footlight MT Light" panose="0204060206030A020304" pitchFamily="18" charset="0"/>
              </a:rPr>
              <a:t>The Rapture</a:t>
            </a:r>
          </a:p>
        </p:txBody>
      </p:sp>
      <p:sp>
        <p:nvSpPr>
          <p:cNvPr id="7" name="TextBox 6">
            <a:extLst>
              <a:ext uri="{FF2B5EF4-FFF2-40B4-BE49-F238E27FC236}">
                <a16:creationId xmlns:a16="http://schemas.microsoft.com/office/drawing/2014/main" id="{70BC191F-CF06-466A-AC23-414D58EE9DE5}"/>
              </a:ext>
            </a:extLst>
          </p:cNvPr>
          <p:cNvSpPr txBox="1"/>
          <p:nvPr/>
        </p:nvSpPr>
        <p:spPr>
          <a:xfrm>
            <a:off x="200297" y="1666943"/>
            <a:ext cx="8743406" cy="584775"/>
          </a:xfrm>
          <a:prstGeom prst="rect">
            <a:avLst/>
          </a:prstGeom>
          <a:noFill/>
          <a:effectLst>
            <a:outerShdw blurRad="50800" dist="50800" dir="5400000" algn="ctr" rotWithShape="0">
              <a:schemeClr val="bg1"/>
            </a:outerShdw>
          </a:effectLst>
        </p:spPr>
        <p:txBody>
          <a:bodyPr wrap="square" rtlCol="0">
            <a:spAutoFit/>
          </a:bodyPr>
          <a:lstStyle/>
          <a:p>
            <a:pPr algn="ctr"/>
            <a:r>
              <a:rPr lang="en-US" sz="3200" i="1" dirty="0">
                <a:effectLst>
                  <a:outerShdw blurRad="38100" dist="38100" dir="2700000" algn="tl">
                    <a:srgbClr val="000000">
                      <a:alpha val="43137"/>
                    </a:srgbClr>
                  </a:outerShdw>
                </a:effectLst>
                <a:latin typeface="Footlight MT Light" panose="0204060206030A020304" pitchFamily="18" charset="0"/>
              </a:rPr>
              <a:t>Does the Bible teach that there will be a rapture?</a:t>
            </a:r>
          </a:p>
        </p:txBody>
      </p:sp>
      <p:sp>
        <p:nvSpPr>
          <p:cNvPr id="8" name="Rectangle: Rounded Corners 7">
            <a:extLst>
              <a:ext uri="{FF2B5EF4-FFF2-40B4-BE49-F238E27FC236}">
                <a16:creationId xmlns:a16="http://schemas.microsoft.com/office/drawing/2014/main" id="{70020D54-24D5-4E7B-85D8-7C3276021AE8}"/>
              </a:ext>
            </a:extLst>
          </p:cNvPr>
          <p:cNvSpPr/>
          <p:nvPr/>
        </p:nvSpPr>
        <p:spPr>
          <a:xfrm>
            <a:off x="1227913" y="2673537"/>
            <a:ext cx="6688182" cy="868680"/>
          </a:xfrm>
          <a:prstGeom prst="roundRect">
            <a:avLst>
              <a:gd name="adj" fmla="val 14662"/>
            </a:avLst>
          </a:prstGeom>
          <a:solidFill>
            <a:srgbClr val="F9EDB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lgn="ctr">
              <a:buFont typeface="+mj-lt"/>
              <a:buAutoNum type="romanUcPeriod"/>
            </a:pPr>
            <a:r>
              <a:rPr lang="en-US" sz="2800" b="1" dirty="0">
                <a:solidFill>
                  <a:srgbClr val="002060"/>
                </a:solidFill>
                <a:latin typeface="Footlight MT Light" panose="0204060206030A020304" pitchFamily="18" charset="0"/>
              </a:rPr>
              <a:t>The </a:t>
            </a:r>
            <a:r>
              <a:rPr lang="en-US" sz="2800" b="1" u="sng" dirty="0">
                <a:solidFill>
                  <a:srgbClr val="002060"/>
                </a:solidFill>
                <a:latin typeface="Footlight MT Light" panose="0204060206030A020304" pitchFamily="18" charset="0"/>
              </a:rPr>
              <a:t>Concept</a:t>
            </a:r>
            <a:r>
              <a:rPr lang="en-US" sz="2800" b="1" dirty="0">
                <a:solidFill>
                  <a:srgbClr val="002060"/>
                </a:solidFill>
                <a:latin typeface="Footlight MT Light" panose="0204060206030A020304" pitchFamily="18" charset="0"/>
              </a:rPr>
              <a:t> of the Rapture</a:t>
            </a:r>
          </a:p>
        </p:txBody>
      </p:sp>
      <p:sp>
        <p:nvSpPr>
          <p:cNvPr id="9" name="Rectangle: Rounded Corners 8">
            <a:extLst>
              <a:ext uri="{FF2B5EF4-FFF2-40B4-BE49-F238E27FC236}">
                <a16:creationId xmlns:a16="http://schemas.microsoft.com/office/drawing/2014/main" id="{C8612915-B39D-48D1-9439-7A78D08A78AB}"/>
              </a:ext>
            </a:extLst>
          </p:cNvPr>
          <p:cNvSpPr/>
          <p:nvPr/>
        </p:nvSpPr>
        <p:spPr>
          <a:xfrm>
            <a:off x="1227913" y="3771736"/>
            <a:ext cx="6688182" cy="868680"/>
          </a:xfrm>
          <a:prstGeom prst="roundRect">
            <a:avLst>
              <a:gd name="adj" fmla="val 14662"/>
            </a:avLst>
          </a:prstGeom>
          <a:solidFill>
            <a:srgbClr val="F9EDB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b="1" dirty="0">
                <a:solidFill>
                  <a:srgbClr val="002060"/>
                </a:solidFill>
                <a:latin typeface="Footlight MT Light" panose="0204060206030A020304" pitchFamily="18" charset="0"/>
              </a:rPr>
              <a:t>The </a:t>
            </a:r>
            <a:r>
              <a:rPr lang="en-US" sz="2800" b="1" u="sng" dirty="0">
                <a:solidFill>
                  <a:srgbClr val="002060"/>
                </a:solidFill>
                <a:latin typeface="Footlight MT Light" panose="0204060206030A020304" pitchFamily="18" charset="0"/>
              </a:rPr>
              <a:t>Contrast</a:t>
            </a:r>
            <a:r>
              <a:rPr lang="en-US" sz="2800" b="1" dirty="0">
                <a:solidFill>
                  <a:srgbClr val="002060"/>
                </a:solidFill>
                <a:latin typeface="Footlight MT Light" panose="0204060206030A020304" pitchFamily="18" charset="0"/>
              </a:rPr>
              <a:t> to Scripture</a:t>
            </a:r>
          </a:p>
        </p:txBody>
      </p:sp>
    </p:spTree>
    <p:extLst>
      <p:ext uri="{BB962C8B-B14F-4D97-AF65-F5344CB8AC3E}">
        <p14:creationId xmlns:p14="http://schemas.microsoft.com/office/powerpoint/2010/main" val="407973302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D7B436A-2630-42E1-852F-40CD8926B82E}"/>
              </a:ext>
            </a:extLst>
          </p:cNvPr>
          <p:cNvSpPr/>
          <p:nvPr/>
        </p:nvSpPr>
        <p:spPr>
          <a:xfrm>
            <a:off x="2769326" y="575691"/>
            <a:ext cx="5495112" cy="868680"/>
          </a:xfrm>
          <a:prstGeom prst="roundRect">
            <a:avLst>
              <a:gd name="adj" fmla="val 14662"/>
            </a:avLst>
          </a:prstGeom>
          <a:solidFill>
            <a:srgbClr val="F9EDB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b="1" dirty="0">
                <a:solidFill>
                  <a:srgbClr val="002060"/>
                </a:solidFill>
                <a:latin typeface="Footlight MT Light" panose="0204060206030A020304" pitchFamily="18" charset="0"/>
              </a:rPr>
              <a:t>The </a:t>
            </a:r>
            <a:r>
              <a:rPr lang="en-US" sz="2800" b="1" u="sng" dirty="0">
                <a:solidFill>
                  <a:srgbClr val="002060"/>
                </a:solidFill>
                <a:latin typeface="Footlight MT Light" panose="0204060206030A020304" pitchFamily="18" charset="0"/>
              </a:rPr>
              <a:t>Contrast</a:t>
            </a:r>
            <a:r>
              <a:rPr lang="en-US" sz="2800" b="1" dirty="0">
                <a:solidFill>
                  <a:srgbClr val="002060"/>
                </a:solidFill>
                <a:latin typeface="Footlight MT Light" panose="0204060206030A020304" pitchFamily="18" charset="0"/>
              </a:rPr>
              <a:t> to Scripture</a:t>
            </a:r>
          </a:p>
        </p:txBody>
      </p:sp>
      <p:sp>
        <p:nvSpPr>
          <p:cNvPr id="3" name="TextBox 2">
            <a:extLst>
              <a:ext uri="{FF2B5EF4-FFF2-40B4-BE49-F238E27FC236}">
                <a16:creationId xmlns:a16="http://schemas.microsoft.com/office/drawing/2014/main" id="{19DA107A-4C1F-4A38-A7A6-CC97F6C93E68}"/>
              </a:ext>
            </a:extLst>
          </p:cNvPr>
          <p:cNvSpPr txBox="1"/>
          <p:nvPr/>
        </p:nvSpPr>
        <p:spPr>
          <a:xfrm>
            <a:off x="435429" y="2045809"/>
            <a:ext cx="8264433" cy="2185214"/>
          </a:xfrm>
          <a:prstGeom prst="rect">
            <a:avLst/>
          </a:prstGeom>
          <a:noFill/>
        </p:spPr>
        <p:txBody>
          <a:bodyPr wrap="square" rtlCol="0">
            <a:spAutoFit/>
          </a:bodyPr>
          <a:lstStyle/>
          <a:p>
            <a:pPr marL="514350" indent="-514350">
              <a:buFont typeface="+mj-lt"/>
              <a:buAutoNum type="alphaUcPeriod"/>
            </a:pPr>
            <a:r>
              <a:rPr lang="en-US" sz="2800" dirty="0"/>
              <a:t>Not mentioned or even taught in the principle</a:t>
            </a:r>
          </a:p>
          <a:p>
            <a:pPr marL="514350" indent="-514350">
              <a:buFont typeface="+mj-lt"/>
              <a:buAutoNum type="alphaUcPeriod"/>
            </a:pPr>
            <a:endParaRPr lang="en-US" sz="800" dirty="0"/>
          </a:p>
          <a:p>
            <a:pPr marL="514350" indent="-514350">
              <a:buFont typeface="+mj-lt"/>
              <a:buAutoNum type="alphaUcPeriod"/>
            </a:pPr>
            <a:r>
              <a:rPr lang="en-US" sz="2800" dirty="0"/>
              <a:t>2</a:t>
            </a:r>
            <a:r>
              <a:rPr lang="en-US" sz="2800" baseline="30000" dirty="0"/>
              <a:t>nd</a:t>
            </a:r>
            <a:r>
              <a:rPr lang="en-US" sz="2800" dirty="0"/>
              <a:t> Coming – visible to all</a:t>
            </a:r>
          </a:p>
          <a:p>
            <a:pPr marL="971550" lvl="1" indent="-514350">
              <a:buFont typeface="+mj-lt"/>
              <a:buAutoNum type="arabicPeriod"/>
            </a:pPr>
            <a:r>
              <a:rPr lang="en-US" sz="2400" i="1" dirty="0"/>
              <a:t>Every eye will see (Rev. 1:7)</a:t>
            </a:r>
          </a:p>
          <a:p>
            <a:pPr marL="971550" lvl="1" indent="-514350">
              <a:buFont typeface="+mj-lt"/>
              <a:buAutoNum type="arabicPeriod"/>
            </a:pPr>
            <a:r>
              <a:rPr lang="en-US" sz="2400" i="1" dirty="0"/>
              <a:t>When he returns will be seen (1 John 2:28; 3:2)</a:t>
            </a:r>
          </a:p>
          <a:p>
            <a:pPr marL="971550" lvl="1" indent="-514350">
              <a:buFont typeface="+mj-lt"/>
              <a:buAutoNum type="arabicPeriod"/>
            </a:pPr>
            <a:r>
              <a:rPr lang="en-US" sz="2400" i="1" dirty="0"/>
              <a:t>As lightening flashing from east to west (Matt. 24:23-27)</a:t>
            </a:r>
          </a:p>
        </p:txBody>
      </p:sp>
      <p:sp>
        <p:nvSpPr>
          <p:cNvPr id="4" name="Rectangle 3">
            <a:extLst>
              <a:ext uri="{FF2B5EF4-FFF2-40B4-BE49-F238E27FC236}">
                <a16:creationId xmlns:a16="http://schemas.microsoft.com/office/drawing/2014/main" id="{8071D18C-1CCF-4FBC-BE77-1785BDFB5C28}"/>
              </a:ext>
            </a:extLst>
          </p:cNvPr>
          <p:cNvSpPr/>
          <p:nvPr/>
        </p:nvSpPr>
        <p:spPr>
          <a:xfrm>
            <a:off x="384547" y="654986"/>
            <a:ext cx="2000227" cy="523220"/>
          </a:xfrm>
          <a:prstGeom prst="rect">
            <a:avLst/>
          </a:prstGeom>
          <a:noFill/>
        </p:spPr>
        <p:txBody>
          <a:bodyPr wrap="none" lIns="91440" tIns="45720" rIns="91440" bIns="45720">
            <a:spAutoFit/>
          </a:bodyPr>
          <a:lstStyle/>
          <a:p>
            <a:pPr algn="ctr"/>
            <a:r>
              <a:rPr lang="en-US" sz="2800" b="1" cap="none" spc="0" dirty="0">
                <a:ln w="6600">
                  <a:solidFill>
                    <a:schemeClr val="accent2"/>
                  </a:solidFill>
                  <a:prstDash val="solid"/>
                </a:ln>
                <a:solidFill>
                  <a:srgbClr val="FFFFFF"/>
                </a:solidFill>
                <a:effectLst>
                  <a:outerShdw dist="38100" dir="2700000" algn="tl" rotWithShape="0">
                    <a:schemeClr val="tx1"/>
                  </a:outerShdw>
                </a:effectLst>
                <a:latin typeface="Footlight MT Light" panose="0204060206030A020304" pitchFamily="18" charset="0"/>
              </a:rPr>
              <a:t>The Rapture</a:t>
            </a:r>
          </a:p>
        </p:txBody>
      </p:sp>
    </p:spTree>
    <p:extLst>
      <p:ext uri="{BB962C8B-B14F-4D97-AF65-F5344CB8AC3E}">
        <p14:creationId xmlns:p14="http://schemas.microsoft.com/office/powerpoint/2010/main" val="63758436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D7B436A-2630-42E1-852F-40CD8926B82E}"/>
              </a:ext>
            </a:extLst>
          </p:cNvPr>
          <p:cNvSpPr/>
          <p:nvPr/>
        </p:nvSpPr>
        <p:spPr>
          <a:xfrm>
            <a:off x="2769326" y="575691"/>
            <a:ext cx="5495112" cy="868680"/>
          </a:xfrm>
          <a:prstGeom prst="roundRect">
            <a:avLst>
              <a:gd name="adj" fmla="val 14662"/>
            </a:avLst>
          </a:prstGeom>
          <a:solidFill>
            <a:srgbClr val="F9EDB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b="1" dirty="0">
                <a:solidFill>
                  <a:srgbClr val="002060"/>
                </a:solidFill>
                <a:latin typeface="Footlight MT Light" panose="0204060206030A020304" pitchFamily="18" charset="0"/>
              </a:rPr>
              <a:t>The </a:t>
            </a:r>
            <a:r>
              <a:rPr lang="en-US" sz="2800" b="1" u="sng" dirty="0">
                <a:solidFill>
                  <a:srgbClr val="002060"/>
                </a:solidFill>
                <a:latin typeface="Footlight MT Light" panose="0204060206030A020304" pitchFamily="18" charset="0"/>
              </a:rPr>
              <a:t>Contrast</a:t>
            </a:r>
            <a:r>
              <a:rPr lang="en-US" sz="2800" b="1" dirty="0">
                <a:solidFill>
                  <a:srgbClr val="002060"/>
                </a:solidFill>
                <a:latin typeface="Footlight MT Light" panose="0204060206030A020304" pitchFamily="18" charset="0"/>
              </a:rPr>
              <a:t> to Scripture</a:t>
            </a:r>
          </a:p>
        </p:txBody>
      </p:sp>
      <p:sp>
        <p:nvSpPr>
          <p:cNvPr id="3" name="TextBox 2">
            <a:extLst>
              <a:ext uri="{FF2B5EF4-FFF2-40B4-BE49-F238E27FC236}">
                <a16:creationId xmlns:a16="http://schemas.microsoft.com/office/drawing/2014/main" id="{19DA107A-4C1F-4A38-A7A6-CC97F6C93E68}"/>
              </a:ext>
            </a:extLst>
          </p:cNvPr>
          <p:cNvSpPr txBox="1"/>
          <p:nvPr/>
        </p:nvSpPr>
        <p:spPr>
          <a:xfrm>
            <a:off x="435429" y="2045809"/>
            <a:ext cx="8264433" cy="2369880"/>
          </a:xfrm>
          <a:prstGeom prst="rect">
            <a:avLst/>
          </a:prstGeom>
          <a:noFill/>
        </p:spPr>
        <p:txBody>
          <a:bodyPr wrap="square" rtlCol="0">
            <a:spAutoFit/>
          </a:bodyPr>
          <a:lstStyle/>
          <a:p>
            <a:pPr marL="514350" indent="-514350">
              <a:buFont typeface="+mj-lt"/>
              <a:buAutoNum type="alphaUcPeriod"/>
            </a:pPr>
            <a:r>
              <a:rPr lang="en-US" sz="2800" dirty="0"/>
              <a:t>Not mentioned or even taught in the principle</a:t>
            </a:r>
          </a:p>
          <a:p>
            <a:pPr marL="514350" indent="-514350">
              <a:buFont typeface="+mj-lt"/>
              <a:buAutoNum type="alphaUcPeriod"/>
            </a:pPr>
            <a:endParaRPr lang="en-US" sz="800" dirty="0"/>
          </a:p>
          <a:p>
            <a:pPr marL="514350" indent="-514350">
              <a:buFont typeface="+mj-lt"/>
              <a:buAutoNum type="alphaUcPeriod"/>
            </a:pPr>
            <a:r>
              <a:rPr lang="en-US" sz="2800" dirty="0"/>
              <a:t>2</a:t>
            </a:r>
            <a:r>
              <a:rPr lang="en-US" sz="2800" baseline="30000" dirty="0"/>
              <a:t>nd</a:t>
            </a:r>
            <a:r>
              <a:rPr lang="en-US" sz="2800" dirty="0"/>
              <a:t> Coming – visible to all</a:t>
            </a:r>
          </a:p>
          <a:p>
            <a:pPr marL="514350" indent="-514350">
              <a:buFont typeface="+mj-lt"/>
              <a:buAutoNum type="alphaUcPeriod"/>
            </a:pPr>
            <a:endParaRPr lang="en-US" sz="800" dirty="0"/>
          </a:p>
          <a:p>
            <a:pPr marL="514350" indent="-514350">
              <a:buFont typeface="+mj-lt"/>
              <a:buAutoNum type="alphaUcPeriod"/>
            </a:pPr>
            <a:r>
              <a:rPr lang="en-US" sz="2800" dirty="0"/>
              <a:t>One resurrection</a:t>
            </a:r>
          </a:p>
          <a:p>
            <a:pPr marL="971550" lvl="1" indent="-514350">
              <a:buFont typeface="+mj-lt"/>
              <a:buAutoNum type="arabicPeriod"/>
            </a:pPr>
            <a:r>
              <a:rPr lang="en-US" sz="2400" i="1" dirty="0"/>
              <a:t>A resurrection (Acts 24:15)</a:t>
            </a:r>
          </a:p>
          <a:p>
            <a:pPr marL="971550" lvl="1" indent="-514350">
              <a:buFont typeface="+mj-lt"/>
              <a:buAutoNum type="arabicPeriod"/>
            </a:pPr>
            <a:r>
              <a:rPr lang="en-US" sz="2400" i="1" dirty="0"/>
              <a:t>All in graves will hear his voice a rise (John 5:28-29)</a:t>
            </a:r>
          </a:p>
        </p:txBody>
      </p:sp>
      <p:sp>
        <p:nvSpPr>
          <p:cNvPr id="4" name="Rectangle 3">
            <a:extLst>
              <a:ext uri="{FF2B5EF4-FFF2-40B4-BE49-F238E27FC236}">
                <a16:creationId xmlns:a16="http://schemas.microsoft.com/office/drawing/2014/main" id="{E018F696-A497-4EA9-999F-B758FA5478D5}"/>
              </a:ext>
            </a:extLst>
          </p:cNvPr>
          <p:cNvSpPr/>
          <p:nvPr/>
        </p:nvSpPr>
        <p:spPr>
          <a:xfrm>
            <a:off x="384547" y="654986"/>
            <a:ext cx="2000227" cy="523220"/>
          </a:xfrm>
          <a:prstGeom prst="rect">
            <a:avLst/>
          </a:prstGeom>
          <a:noFill/>
        </p:spPr>
        <p:txBody>
          <a:bodyPr wrap="none" lIns="91440" tIns="45720" rIns="91440" bIns="45720">
            <a:spAutoFit/>
          </a:bodyPr>
          <a:lstStyle/>
          <a:p>
            <a:pPr algn="ctr"/>
            <a:r>
              <a:rPr lang="en-US" sz="2800" b="1" cap="none" spc="0" dirty="0">
                <a:ln w="6600">
                  <a:solidFill>
                    <a:schemeClr val="accent2"/>
                  </a:solidFill>
                  <a:prstDash val="solid"/>
                </a:ln>
                <a:solidFill>
                  <a:srgbClr val="FFFFFF"/>
                </a:solidFill>
                <a:effectLst>
                  <a:outerShdw dist="38100" dir="2700000" algn="tl" rotWithShape="0">
                    <a:schemeClr val="tx1"/>
                  </a:outerShdw>
                </a:effectLst>
                <a:latin typeface="Footlight MT Light" panose="0204060206030A020304" pitchFamily="18" charset="0"/>
              </a:rPr>
              <a:t>The Rapture</a:t>
            </a:r>
          </a:p>
        </p:txBody>
      </p:sp>
    </p:spTree>
    <p:extLst>
      <p:ext uri="{BB962C8B-B14F-4D97-AF65-F5344CB8AC3E}">
        <p14:creationId xmlns:p14="http://schemas.microsoft.com/office/powerpoint/2010/main" val="421934584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D7B436A-2630-42E1-852F-40CD8926B82E}"/>
              </a:ext>
            </a:extLst>
          </p:cNvPr>
          <p:cNvSpPr/>
          <p:nvPr/>
        </p:nvSpPr>
        <p:spPr>
          <a:xfrm>
            <a:off x="2769326" y="575691"/>
            <a:ext cx="5495112" cy="868680"/>
          </a:xfrm>
          <a:prstGeom prst="roundRect">
            <a:avLst>
              <a:gd name="adj" fmla="val 14662"/>
            </a:avLst>
          </a:prstGeom>
          <a:solidFill>
            <a:srgbClr val="F9EDB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b="1" dirty="0">
                <a:solidFill>
                  <a:srgbClr val="002060"/>
                </a:solidFill>
                <a:latin typeface="Footlight MT Light" panose="0204060206030A020304" pitchFamily="18" charset="0"/>
              </a:rPr>
              <a:t>The </a:t>
            </a:r>
            <a:r>
              <a:rPr lang="en-US" sz="2800" b="1" u="sng" dirty="0">
                <a:solidFill>
                  <a:srgbClr val="002060"/>
                </a:solidFill>
                <a:latin typeface="Footlight MT Light" panose="0204060206030A020304" pitchFamily="18" charset="0"/>
              </a:rPr>
              <a:t>Contrast</a:t>
            </a:r>
            <a:r>
              <a:rPr lang="en-US" sz="2800" b="1" dirty="0">
                <a:solidFill>
                  <a:srgbClr val="002060"/>
                </a:solidFill>
                <a:latin typeface="Footlight MT Light" panose="0204060206030A020304" pitchFamily="18" charset="0"/>
              </a:rPr>
              <a:t> to Scripture</a:t>
            </a:r>
          </a:p>
        </p:txBody>
      </p:sp>
      <p:sp>
        <p:nvSpPr>
          <p:cNvPr id="3" name="TextBox 2">
            <a:extLst>
              <a:ext uri="{FF2B5EF4-FFF2-40B4-BE49-F238E27FC236}">
                <a16:creationId xmlns:a16="http://schemas.microsoft.com/office/drawing/2014/main" id="{19DA107A-4C1F-4A38-A7A6-CC97F6C93E68}"/>
              </a:ext>
            </a:extLst>
          </p:cNvPr>
          <p:cNvSpPr txBox="1"/>
          <p:nvPr/>
        </p:nvSpPr>
        <p:spPr>
          <a:xfrm>
            <a:off x="435429" y="2045809"/>
            <a:ext cx="8264433" cy="2923877"/>
          </a:xfrm>
          <a:prstGeom prst="rect">
            <a:avLst/>
          </a:prstGeom>
          <a:noFill/>
        </p:spPr>
        <p:txBody>
          <a:bodyPr wrap="square" rtlCol="0">
            <a:spAutoFit/>
          </a:bodyPr>
          <a:lstStyle/>
          <a:p>
            <a:pPr marL="514350" indent="-514350">
              <a:buFont typeface="+mj-lt"/>
              <a:buAutoNum type="alphaUcPeriod"/>
            </a:pPr>
            <a:r>
              <a:rPr lang="en-US" sz="2800" dirty="0"/>
              <a:t>Not mentioned or even taught in the principle</a:t>
            </a:r>
          </a:p>
          <a:p>
            <a:pPr marL="514350" indent="-514350">
              <a:buFont typeface="+mj-lt"/>
              <a:buAutoNum type="alphaUcPeriod"/>
            </a:pPr>
            <a:endParaRPr lang="en-US" sz="800" dirty="0"/>
          </a:p>
          <a:p>
            <a:pPr marL="514350" indent="-514350">
              <a:buFont typeface="+mj-lt"/>
              <a:buAutoNum type="alphaUcPeriod"/>
            </a:pPr>
            <a:r>
              <a:rPr lang="en-US" sz="2800" dirty="0"/>
              <a:t>2</a:t>
            </a:r>
            <a:r>
              <a:rPr lang="en-US" sz="2800" baseline="30000" dirty="0"/>
              <a:t>nd</a:t>
            </a:r>
            <a:r>
              <a:rPr lang="en-US" sz="2800" dirty="0"/>
              <a:t> Coming – visible to all</a:t>
            </a:r>
          </a:p>
          <a:p>
            <a:pPr marL="514350" indent="-514350">
              <a:buFont typeface="+mj-lt"/>
              <a:buAutoNum type="alphaUcPeriod"/>
            </a:pPr>
            <a:endParaRPr lang="en-US" sz="800" dirty="0"/>
          </a:p>
          <a:p>
            <a:pPr marL="514350" indent="-514350">
              <a:buFont typeface="+mj-lt"/>
              <a:buAutoNum type="alphaUcPeriod"/>
            </a:pPr>
            <a:r>
              <a:rPr lang="en-US" sz="2800" dirty="0"/>
              <a:t>One resurrection</a:t>
            </a:r>
          </a:p>
          <a:p>
            <a:pPr marL="514350" indent="-514350">
              <a:buFont typeface="+mj-lt"/>
              <a:buAutoNum type="alphaUcPeriod"/>
            </a:pPr>
            <a:endParaRPr lang="en-US" sz="800" dirty="0"/>
          </a:p>
          <a:p>
            <a:pPr marL="514350" indent="-514350">
              <a:buFont typeface="+mj-lt"/>
              <a:buAutoNum type="alphaUcPeriod"/>
            </a:pPr>
            <a:r>
              <a:rPr lang="en-US" sz="2800" dirty="0"/>
              <a:t>When meet the Lord we will ever be with him</a:t>
            </a:r>
          </a:p>
          <a:p>
            <a:pPr marL="971550" lvl="1" indent="-514350">
              <a:buFont typeface="+mj-lt"/>
              <a:buAutoNum type="arabicPeriod"/>
            </a:pPr>
            <a:r>
              <a:rPr lang="en-US" sz="2400" i="1" dirty="0"/>
              <a:t>1 Thess. 4:17</a:t>
            </a:r>
          </a:p>
          <a:p>
            <a:pPr marL="971550" lvl="1" indent="-514350">
              <a:buFont typeface="+mj-lt"/>
              <a:buAutoNum type="arabicPeriod"/>
            </a:pPr>
            <a:r>
              <a:rPr lang="en-US" sz="2400" i="1" dirty="0"/>
              <a:t>Rapture says only for 7 years</a:t>
            </a:r>
          </a:p>
        </p:txBody>
      </p:sp>
      <p:sp>
        <p:nvSpPr>
          <p:cNvPr id="4" name="Rectangle 3">
            <a:extLst>
              <a:ext uri="{FF2B5EF4-FFF2-40B4-BE49-F238E27FC236}">
                <a16:creationId xmlns:a16="http://schemas.microsoft.com/office/drawing/2014/main" id="{894B1367-7C96-4916-B359-1392AC793A00}"/>
              </a:ext>
            </a:extLst>
          </p:cNvPr>
          <p:cNvSpPr/>
          <p:nvPr/>
        </p:nvSpPr>
        <p:spPr>
          <a:xfrm>
            <a:off x="384547" y="654986"/>
            <a:ext cx="2000227" cy="523220"/>
          </a:xfrm>
          <a:prstGeom prst="rect">
            <a:avLst/>
          </a:prstGeom>
          <a:noFill/>
        </p:spPr>
        <p:txBody>
          <a:bodyPr wrap="none" lIns="91440" tIns="45720" rIns="91440" bIns="45720">
            <a:spAutoFit/>
          </a:bodyPr>
          <a:lstStyle/>
          <a:p>
            <a:pPr algn="ctr"/>
            <a:r>
              <a:rPr lang="en-US" sz="2800" b="1" cap="none" spc="0" dirty="0">
                <a:ln w="6600">
                  <a:solidFill>
                    <a:schemeClr val="accent2"/>
                  </a:solidFill>
                  <a:prstDash val="solid"/>
                </a:ln>
                <a:solidFill>
                  <a:srgbClr val="FFFFFF"/>
                </a:solidFill>
                <a:effectLst>
                  <a:outerShdw dist="38100" dir="2700000" algn="tl" rotWithShape="0">
                    <a:schemeClr val="tx1"/>
                  </a:outerShdw>
                </a:effectLst>
                <a:latin typeface="Footlight MT Light" panose="0204060206030A020304" pitchFamily="18" charset="0"/>
              </a:rPr>
              <a:t>The Rapture</a:t>
            </a:r>
          </a:p>
        </p:txBody>
      </p:sp>
    </p:spTree>
    <p:extLst>
      <p:ext uri="{BB962C8B-B14F-4D97-AF65-F5344CB8AC3E}">
        <p14:creationId xmlns:p14="http://schemas.microsoft.com/office/powerpoint/2010/main" val="24305672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1000"/>
                                        <p:tgtEl>
                                          <p:spTgt spid="3">
                                            <p:txEl>
                                              <p:pRg st="7" end="7"/>
                                            </p:txEl>
                                          </p:spTgt>
                                        </p:tgtEl>
                                      </p:cBhvr>
                                    </p:animEffect>
                                    <p:anim calcmode="lin" valueType="num">
                                      <p:cBhvr>
                                        <p:cTn id="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8" end="8"/>
                                            </p:txEl>
                                          </p:spTgt>
                                        </p:tgtEl>
                                        <p:attrNameLst>
                                          <p:attrName>style.visibility</p:attrName>
                                        </p:attrNameLst>
                                      </p:cBhvr>
                                      <p:to>
                                        <p:strVal val="visible"/>
                                      </p:to>
                                    </p:set>
                                    <p:animEffect transition="in" filter="fade">
                                      <p:cBhvr>
                                        <p:cTn id="14" dur="1000"/>
                                        <p:tgtEl>
                                          <p:spTgt spid="3">
                                            <p:txEl>
                                              <p:pRg st="8" end="8"/>
                                            </p:txEl>
                                          </p:spTgt>
                                        </p:tgtEl>
                                      </p:cBhvr>
                                    </p:animEffect>
                                    <p:anim calcmode="lin" valueType="num">
                                      <p:cBhvr>
                                        <p:cTn id="1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D7B436A-2630-42E1-852F-40CD8926B82E}"/>
              </a:ext>
            </a:extLst>
          </p:cNvPr>
          <p:cNvSpPr/>
          <p:nvPr/>
        </p:nvSpPr>
        <p:spPr>
          <a:xfrm>
            <a:off x="2769326" y="575691"/>
            <a:ext cx="5495112" cy="868680"/>
          </a:xfrm>
          <a:prstGeom prst="roundRect">
            <a:avLst>
              <a:gd name="adj" fmla="val 14662"/>
            </a:avLst>
          </a:prstGeom>
          <a:solidFill>
            <a:srgbClr val="F9EDB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b="1" dirty="0">
                <a:solidFill>
                  <a:srgbClr val="002060"/>
                </a:solidFill>
                <a:latin typeface="Footlight MT Light" panose="0204060206030A020304" pitchFamily="18" charset="0"/>
              </a:rPr>
              <a:t>The </a:t>
            </a:r>
            <a:r>
              <a:rPr lang="en-US" sz="2800" b="1" u="sng" dirty="0">
                <a:solidFill>
                  <a:srgbClr val="002060"/>
                </a:solidFill>
                <a:latin typeface="Footlight MT Light" panose="0204060206030A020304" pitchFamily="18" charset="0"/>
              </a:rPr>
              <a:t>Contrast</a:t>
            </a:r>
            <a:r>
              <a:rPr lang="en-US" sz="2800" b="1" dirty="0">
                <a:solidFill>
                  <a:srgbClr val="002060"/>
                </a:solidFill>
                <a:latin typeface="Footlight MT Light" panose="0204060206030A020304" pitchFamily="18" charset="0"/>
              </a:rPr>
              <a:t> to Scripture</a:t>
            </a:r>
          </a:p>
        </p:txBody>
      </p:sp>
      <p:sp>
        <p:nvSpPr>
          <p:cNvPr id="3" name="TextBox 2">
            <a:extLst>
              <a:ext uri="{FF2B5EF4-FFF2-40B4-BE49-F238E27FC236}">
                <a16:creationId xmlns:a16="http://schemas.microsoft.com/office/drawing/2014/main" id="{19DA107A-4C1F-4A38-A7A6-CC97F6C93E68}"/>
              </a:ext>
            </a:extLst>
          </p:cNvPr>
          <p:cNvSpPr txBox="1"/>
          <p:nvPr/>
        </p:nvSpPr>
        <p:spPr>
          <a:xfrm>
            <a:off x="435429" y="2045809"/>
            <a:ext cx="8264433" cy="4585871"/>
          </a:xfrm>
          <a:prstGeom prst="rect">
            <a:avLst/>
          </a:prstGeom>
          <a:noFill/>
        </p:spPr>
        <p:txBody>
          <a:bodyPr wrap="square" rtlCol="0">
            <a:spAutoFit/>
          </a:bodyPr>
          <a:lstStyle/>
          <a:p>
            <a:pPr marL="514350" indent="-514350">
              <a:buFont typeface="+mj-lt"/>
              <a:buAutoNum type="alphaUcPeriod"/>
            </a:pPr>
            <a:r>
              <a:rPr lang="en-US" sz="2800" dirty="0"/>
              <a:t>Not mentioned or even taught in the principle</a:t>
            </a:r>
          </a:p>
          <a:p>
            <a:pPr marL="514350" indent="-514350">
              <a:buFont typeface="+mj-lt"/>
              <a:buAutoNum type="alphaUcPeriod"/>
            </a:pPr>
            <a:endParaRPr lang="en-US" sz="800" dirty="0"/>
          </a:p>
          <a:p>
            <a:pPr marL="514350" indent="-514350">
              <a:buFont typeface="+mj-lt"/>
              <a:buAutoNum type="alphaUcPeriod"/>
            </a:pPr>
            <a:r>
              <a:rPr lang="en-US" sz="2800" dirty="0"/>
              <a:t>2</a:t>
            </a:r>
            <a:r>
              <a:rPr lang="en-US" sz="2800" baseline="30000" dirty="0"/>
              <a:t>nd</a:t>
            </a:r>
            <a:r>
              <a:rPr lang="en-US" sz="2800" dirty="0"/>
              <a:t> Coming – visible to all</a:t>
            </a:r>
          </a:p>
          <a:p>
            <a:pPr marL="514350" indent="-514350">
              <a:buFont typeface="+mj-lt"/>
              <a:buAutoNum type="alphaUcPeriod"/>
            </a:pPr>
            <a:endParaRPr lang="en-US" sz="800" dirty="0"/>
          </a:p>
          <a:p>
            <a:pPr marL="514350" indent="-514350">
              <a:buFont typeface="+mj-lt"/>
              <a:buAutoNum type="alphaUcPeriod"/>
            </a:pPr>
            <a:r>
              <a:rPr lang="en-US" sz="2800" dirty="0"/>
              <a:t>One resurrection</a:t>
            </a:r>
          </a:p>
          <a:p>
            <a:pPr marL="514350" indent="-514350">
              <a:buFont typeface="+mj-lt"/>
              <a:buAutoNum type="alphaUcPeriod"/>
            </a:pPr>
            <a:endParaRPr lang="en-US" sz="800" dirty="0"/>
          </a:p>
          <a:p>
            <a:pPr marL="514350" indent="-514350">
              <a:buFont typeface="+mj-lt"/>
              <a:buAutoNum type="alphaUcPeriod"/>
            </a:pPr>
            <a:r>
              <a:rPr lang="en-US" sz="2800" dirty="0"/>
              <a:t>When meet the Lord we will ever be with him</a:t>
            </a:r>
          </a:p>
          <a:p>
            <a:pPr marL="514350" indent="-514350">
              <a:buFont typeface="+mj-lt"/>
              <a:buAutoNum type="alphaUcPeriod"/>
            </a:pPr>
            <a:endParaRPr lang="en-US" sz="800" dirty="0"/>
          </a:p>
          <a:p>
            <a:pPr marL="514350" indent="-514350">
              <a:buFont typeface="+mj-lt"/>
              <a:buAutoNum type="alphaUcPeriod"/>
            </a:pPr>
            <a:r>
              <a:rPr lang="en-US" sz="2800" dirty="0"/>
              <a:t>2</a:t>
            </a:r>
            <a:r>
              <a:rPr lang="en-US" sz="2800" baseline="30000" dirty="0"/>
              <a:t>nd</a:t>
            </a:r>
            <a:r>
              <a:rPr lang="en-US" sz="2800" dirty="0"/>
              <a:t> Coming will be the end</a:t>
            </a:r>
          </a:p>
          <a:p>
            <a:pPr marL="971550" lvl="1" indent="-514350">
              <a:buFont typeface="+mj-lt"/>
              <a:buAutoNum type="arabicPeriod"/>
            </a:pPr>
            <a:r>
              <a:rPr lang="en-US" sz="2400" i="1" dirty="0"/>
              <a:t>Then comes the end (1 Cor. 15:23-24)</a:t>
            </a:r>
          </a:p>
          <a:p>
            <a:pPr marL="971550" lvl="1" indent="-514350">
              <a:buFont typeface="+mj-lt"/>
              <a:buAutoNum type="arabicPeriod"/>
            </a:pPr>
            <a:r>
              <a:rPr lang="en-US" sz="2400" i="1" dirty="0"/>
              <a:t>Receive our crown when he appears (1 Pet. 5:4)</a:t>
            </a:r>
          </a:p>
          <a:p>
            <a:pPr marL="971550" lvl="1" indent="-514350">
              <a:buFont typeface="+mj-lt"/>
              <a:buAutoNum type="arabicPeriod"/>
            </a:pPr>
            <a:r>
              <a:rPr lang="en-US" sz="2400" i="1" dirty="0"/>
              <a:t>When he appears – go to glory (Col. 3:4)</a:t>
            </a:r>
          </a:p>
          <a:p>
            <a:pPr marL="971550" lvl="1" indent="-514350">
              <a:buFont typeface="+mj-lt"/>
              <a:buAutoNum type="arabicPeriod"/>
            </a:pPr>
            <a:r>
              <a:rPr lang="en-US" sz="2400" i="1" dirty="0"/>
              <a:t>Will appear a second time (Heb. 9:28) – no evidence of a third</a:t>
            </a:r>
          </a:p>
        </p:txBody>
      </p:sp>
      <p:sp>
        <p:nvSpPr>
          <p:cNvPr id="4" name="Rectangle 3">
            <a:extLst>
              <a:ext uri="{FF2B5EF4-FFF2-40B4-BE49-F238E27FC236}">
                <a16:creationId xmlns:a16="http://schemas.microsoft.com/office/drawing/2014/main" id="{CEC130A3-D1B3-4D5A-8A8D-0285E4268BFA}"/>
              </a:ext>
            </a:extLst>
          </p:cNvPr>
          <p:cNvSpPr/>
          <p:nvPr/>
        </p:nvSpPr>
        <p:spPr>
          <a:xfrm>
            <a:off x="384547" y="654986"/>
            <a:ext cx="2000227" cy="523220"/>
          </a:xfrm>
          <a:prstGeom prst="rect">
            <a:avLst/>
          </a:prstGeom>
          <a:noFill/>
        </p:spPr>
        <p:txBody>
          <a:bodyPr wrap="none" lIns="91440" tIns="45720" rIns="91440" bIns="45720">
            <a:spAutoFit/>
          </a:bodyPr>
          <a:lstStyle/>
          <a:p>
            <a:pPr algn="ctr"/>
            <a:r>
              <a:rPr lang="en-US" sz="2800" b="1" cap="none" spc="0" dirty="0">
                <a:ln w="6600">
                  <a:solidFill>
                    <a:schemeClr val="accent2"/>
                  </a:solidFill>
                  <a:prstDash val="solid"/>
                </a:ln>
                <a:solidFill>
                  <a:srgbClr val="FFFFFF"/>
                </a:solidFill>
                <a:effectLst>
                  <a:outerShdw dist="38100" dir="2700000" algn="tl" rotWithShape="0">
                    <a:schemeClr val="tx1"/>
                  </a:outerShdw>
                </a:effectLst>
                <a:latin typeface="Footlight MT Light" panose="0204060206030A020304" pitchFamily="18" charset="0"/>
              </a:rPr>
              <a:t>The Rapture</a:t>
            </a:r>
          </a:p>
        </p:txBody>
      </p:sp>
    </p:spTree>
    <p:extLst>
      <p:ext uri="{BB962C8B-B14F-4D97-AF65-F5344CB8AC3E}">
        <p14:creationId xmlns:p14="http://schemas.microsoft.com/office/powerpoint/2010/main" val="412313426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animEffect transition="in" filter="fade">
                                      <p:cBhvr>
                                        <p:cTn id="7" dur="1000"/>
                                        <p:tgtEl>
                                          <p:spTgt spid="3">
                                            <p:txEl>
                                              <p:pRg st="9" end="9"/>
                                            </p:txEl>
                                          </p:spTgt>
                                        </p:tgtEl>
                                      </p:cBhvr>
                                    </p:animEffect>
                                    <p:anim calcmode="lin" valueType="num">
                                      <p:cBhvr>
                                        <p:cTn id="8"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0" end="10"/>
                                            </p:txEl>
                                          </p:spTgt>
                                        </p:tgtEl>
                                        <p:attrNameLst>
                                          <p:attrName>style.visibility</p:attrName>
                                        </p:attrNameLst>
                                      </p:cBhvr>
                                      <p:to>
                                        <p:strVal val="visible"/>
                                      </p:to>
                                    </p:set>
                                    <p:animEffect transition="in" filter="fade">
                                      <p:cBhvr>
                                        <p:cTn id="14" dur="1000"/>
                                        <p:tgtEl>
                                          <p:spTgt spid="3">
                                            <p:txEl>
                                              <p:pRg st="10" end="10"/>
                                            </p:txEl>
                                          </p:spTgt>
                                        </p:tgtEl>
                                      </p:cBhvr>
                                    </p:animEffect>
                                    <p:anim calcmode="lin" valueType="num">
                                      <p:cBhvr>
                                        <p:cTn id="15"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animEffect transition="in" filter="fade">
                                      <p:cBhvr>
                                        <p:cTn id="21" dur="1000"/>
                                        <p:tgtEl>
                                          <p:spTgt spid="3">
                                            <p:txEl>
                                              <p:pRg st="11" end="11"/>
                                            </p:txEl>
                                          </p:spTgt>
                                        </p:tgtEl>
                                      </p:cBhvr>
                                    </p:animEffect>
                                    <p:anim calcmode="lin" valueType="num">
                                      <p:cBhvr>
                                        <p:cTn id="22"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12" end="12"/>
                                            </p:txEl>
                                          </p:spTgt>
                                        </p:tgtEl>
                                        <p:attrNameLst>
                                          <p:attrName>style.visibility</p:attrName>
                                        </p:attrNameLst>
                                      </p:cBhvr>
                                      <p:to>
                                        <p:strVal val="visible"/>
                                      </p:to>
                                    </p:set>
                                    <p:animEffect transition="in" filter="fade">
                                      <p:cBhvr>
                                        <p:cTn id="28" dur="1000"/>
                                        <p:tgtEl>
                                          <p:spTgt spid="3">
                                            <p:txEl>
                                              <p:pRg st="12" end="12"/>
                                            </p:txEl>
                                          </p:spTgt>
                                        </p:tgtEl>
                                      </p:cBhvr>
                                    </p:animEffect>
                                    <p:anim calcmode="lin" valueType="num">
                                      <p:cBhvr>
                                        <p:cTn id="29"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F00694D-3314-49B7-B682-227BD9C9B188}"/>
              </a:ext>
            </a:extLst>
          </p:cNvPr>
          <p:cNvSpPr/>
          <p:nvPr/>
        </p:nvSpPr>
        <p:spPr>
          <a:xfrm>
            <a:off x="1884822" y="337347"/>
            <a:ext cx="5374356" cy="1323439"/>
          </a:xfrm>
          <a:prstGeom prst="rect">
            <a:avLst/>
          </a:prstGeom>
          <a:noFill/>
        </p:spPr>
        <p:txBody>
          <a:bodyPr wrap="none" lIns="91440" tIns="45720" rIns="91440" bIns="45720">
            <a:spAutoFit/>
          </a:bodyPr>
          <a:lstStyle/>
          <a:p>
            <a:pPr algn="ctr"/>
            <a:r>
              <a:rPr lang="en-US" sz="8000" b="1" cap="none" spc="0" dirty="0">
                <a:ln w="6600">
                  <a:solidFill>
                    <a:schemeClr val="accent2"/>
                  </a:solidFill>
                  <a:prstDash val="solid"/>
                </a:ln>
                <a:solidFill>
                  <a:srgbClr val="FFFFFF"/>
                </a:solidFill>
                <a:effectLst>
                  <a:outerShdw dist="38100" dir="2700000" algn="tl" rotWithShape="0">
                    <a:schemeClr val="tx1"/>
                  </a:outerShdw>
                </a:effectLst>
                <a:latin typeface="Footlight MT Light" panose="0204060206030A020304" pitchFamily="18" charset="0"/>
              </a:rPr>
              <a:t>The Rapture</a:t>
            </a:r>
          </a:p>
        </p:txBody>
      </p:sp>
      <p:sp>
        <p:nvSpPr>
          <p:cNvPr id="7" name="TextBox 6">
            <a:extLst>
              <a:ext uri="{FF2B5EF4-FFF2-40B4-BE49-F238E27FC236}">
                <a16:creationId xmlns:a16="http://schemas.microsoft.com/office/drawing/2014/main" id="{70BC191F-CF06-466A-AC23-414D58EE9DE5}"/>
              </a:ext>
            </a:extLst>
          </p:cNvPr>
          <p:cNvSpPr txBox="1"/>
          <p:nvPr/>
        </p:nvSpPr>
        <p:spPr>
          <a:xfrm>
            <a:off x="200297" y="1666943"/>
            <a:ext cx="8743406" cy="584775"/>
          </a:xfrm>
          <a:prstGeom prst="rect">
            <a:avLst/>
          </a:prstGeom>
          <a:noFill/>
          <a:effectLst>
            <a:outerShdw blurRad="50800" dist="50800" dir="5400000" algn="ctr" rotWithShape="0">
              <a:schemeClr val="bg1"/>
            </a:outerShdw>
          </a:effectLst>
        </p:spPr>
        <p:txBody>
          <a:bodyPr wrap="square" rtlCol="0">
            <a:spAutoFit/>
          </a:bodyPr>
          <a:lstStyle/>
          <a:p>
            <a:pPr algn="ctr"/>
            <a:r>
              <a:rPr lang="en-US" sz="3200" i="1" dirty="0">
                <a:effectLst>
                  <a:outerShdw blurRad="38100" dist="38100" dir="2700000" algn="tl">
                    <a:srgbClr val="000000">
                      <a:alpha val="43137"/>
                    </a:srgbClr>
                  </a:outerShdw>
                </a:effectLst>
                <a:latin typeface="Footlight MT Light" panose="0204060206030A020304" pitchFamily="18" charset="0"/>
              </a:rPr>
              <a:t>Does the Bible teach that there will be a rapture?</a:t>
            </a:r>
          </a:p>
        </p:txBody>
      </p:sp>
      <p:sp>
        <p:nvSpPr>
          <p:cNvPr id="8" name="Rectangle: Rounded Corners 7">
            <a:extLst>
              <a:ext uri="{FF2B5EF4-FFF2-40B4-BE49-F238E27FC236}">
                <a16:creationId xmlns:a16="http://schemas.microsoft.com/office/drawing/2014/main" id="{70020D54-24D5-4E7B-85D8-7C3276021AE8}"/>
              </a:ext>
            </a:extLst>
          </p:cNvPr>
          <p:cNvSpPr/>
          <p:nvPr/>
        </p:nvSpPr>
        <p:spPr>
          <a:xfrm>
            <a:off x="1227913" y="2673537"/>
            <a:ext cx="6688182" cy="868680"/>
          </a:xfrm>
          <a:prstGeom prst="roundRect">
            <a:avLst>
              <a:gd name="adj" fmla="val 14662"/>
            </a:avLst>
          </a:prstGeom>
          <a:solidFill>
            <a:srgbClr val="F9EDB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lgn="ctr">
              <a:buFont typeface="+mj-lt"/>
              <a:buAutoNum type="romanUcPeriod"/>
            </a:pPr>
            <a:r>
              <a:rPr lang="en-US" sz="2800" b="1" dirty="0">
                <a:solidFill>
                  <a:srgbClr val="002060"/>
                </a:solidFill>
                <a:latin typeface="Footlight MT Light" panose="0204060206030A020304" pitchFamily="18" charset="0"/>
              </a:rPr>
              <a:t>The </a:t>
            </a:r>
            <a:r>
              <a:rPr lang="en-US" sz="2800" b="1" u="sng" dirty="0">
                <a:solidFill>
                  <a:srgbClr val="002060"/>
                </a:solidFill>
                <a:latin typeface="Footlight MT Light" panose="0204060206030A020304" pitchFamily="18" charset="0"/>
              </a:rPr>
              <a:t>Concept</a:t>
            </a:r>
            <a:r>
              <a:rPr lang="en-US" sz="2800" b="1" dirty="0">
                <a:solidFill>
                  <a:srgbClr val="002060"/>
                </a:solidFill>
                <a:latin typeface="Footlight MT Light" panose="0204060206030A020304" pitchFamily="18" charset="0"/>
              </a:rPr>
              <a:t> of the Rapture</a:t>
            </a:r>
          </a:p>
        </p:txBody>
      </p:sp>
      <p:sp>
        <p:nvSpPr>
          <p:cNvPr id="9" name="Rectangle: Rounded Corners 8">
            <a:extLst>
              <a:ext uri="{FF2B5EF4-FFF2-40B4-BE49-F238E27FC236}">
                <a16:creationId xmlns:a16="http://schemas.microsoft.com/office/drawing/2014/main" id="{C8612915-B39D-48D1-9439-7A78D08A78AB}"/>
              </a:ext>
            </a:extLst>
          </p:cNvPr>
          <p:cNvSpPr/>
          <p:nvPr/>
        </p:nvSpPr>
        <p:spPr>
          <a:xfrm>
            <a:off x="1227913" y="3771736"/>
            <a:ext cx="6688182" cy="868680"/>
          </a:xfrm>
          <a:prstGeom prst="roundRect">
            <a:avLst>
              <a:gd name="adj" fmla="val 14662"/>
            </a:avLst>
          </a:prstGeom>
          <a:solidFill>
            <a:srgbClr val="F9EDB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b="1" dirty="0">
                <a:solidFill>
                  <a:srgbClr val="002060"/>
                </a:solidFill>
                <a:latin typeface="Footlight MT Light" panose="0204060206030A020304" pitchFamily="18" charset="0"/>
              </a:rPr>
              <a:t>The </a:t>
            </a:r>
            <a:r>
              <a:rPr lang="en-US" sz="2800" b="1" u="sng" dirty="0">
                <a:solidFill>
                  <a:srgbClr val="002060"/>
                </a:solidFill>
                <a:latin typeface="Footlight MT Light" panose="0204060206030A020304" pitchFamily="18" charset="0"/>
              </a:rPr>
              <a:t>Contrast</a:t>
            </a:r>
            <a:r>
              <a:rPr lang="en-US" sz="2800" b="1" dirty="0">
                <a:solidFill>
                  <a:srgbClr val="002060"/>
                </a:solidFill>
                <a:latin typeface="Footlight MT Light" panose="0204060206030A020304" pitchFamily="18" charset="0"/>
              </a:rPr>
              <a:t> to Scripture</a:t>
            </a:r>
          </a:p>
        </p:txBody>
      </p:sp>
      <p:sp>
        <p:nvSpPr>
          <p:cNvPr id="10" name="Rectangle: Rounded Corners 9">
            <a:extLst>
              <a:ext uri="{FF2B5EF4-FFF2-40B4-BE49-F238E27FC236}">
                <a16:creationId xmlns:a16="http://schemas.microsoft.com/office/drawing/2014/main" id="{0B69AE38-307E-4AB0-B1AD-4FE1E8C5142C}"/>
              </a:ext>
            </a:extLst>
          </p:cNvPr>
          <p:cNvSpPr/>
          <p:nvPr/>
        </p:nvSpPr>
        <p:spPr>
          <a:xfrm>
            <a:off x="1227913" y="4869934"/>
            <a:ext cx="6688182" cy="868680"/>
          </a:xfrm>
          <a:prstGeom prst="roundRect">
            <a:avLst>
              <a:gd name="adj" fmla="val 14662"/>
            </a:avLst>
          </a:prstGeom>
          <a:solidFill>
            <a:srgbClr val="F9EDB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b="1" dirty="0">
                <a:solidFill>
                  <a:srgbClr val="002060"/>
                </a:solidFill>
                <a:latin typeface="Footlight MT Light" panose="0204060206030A020304" pitchFamily="18" charset="0"/>
              </a:rPr>
              <a:t>The </a:t>
            </a:r>
            <a:r>
              <a:rPr lang="en-US" sz="2800" b="1" u="sng" dirty="0">
                <a:solidFill>
                  <a:srgbClr val="002060"/>
                </a:solidFill>
                <a:latin typeface="Footlight MT Light" panose="0204060206030A020304" pitchFamily="18" charset="0"/>
              </a:rPr>
              <a:t>Corruption</a:t>
            </a:r>
            <a:r>
              <a:rPr lang="en-US" sz="2800" b="1" dirty="0">
                <a:solidFill>
                  <a:srgbClr val="002060"/>
                </a:solidFill>
                <a:latin typeface="Footlight MT Light" panose="0204060206030A020304" pitchFamily="18" charset="0"/>
              </a:rPr>
              <a:t> of the Text</a:t>
            </a:r>
          </a:p>
        </p:txBody>
      </p:sp>
    </p:spTree>
    <p:extLst>
      <p:ext uri="{BB962C8B-B14F-4D97-AF65-F5344CB8AC3E}">
        <p14:creationId xmlns:p14="http://schemas.microsoft.com/office/powerpoint/2010/main" val="357435582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0B2AA98-923C-445B-85D0-8F96BC6C8C70}"/>
              </a:ext>
            </a:extLst>
          </p:cNvPr>
          <p:cNvSpPr/>
          <p:nvPr/>
        </p:nvSpPr>
        <p:spPr>
          <a:xfrm>
            <a:off x="2795451" y="585317"/>
            <a:ext cx="5390606" cy="868680"/>
          </a:xfrm>
          <a:prstGeom prst="roundRect">
            <a:avLst>
              <a:gd name="adj" fmla="val 14662"/>
            </a:avLst>
          </a:prstGeom>
          <a:solidFill>
            <a:srgbClr val="F9EDB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b="1" dirty="0">
                <a:solidFill>
                  <a:srgbClr val="002060"/>
                </a:solidFill>
                <a:latin typeface="Footlight MT Light" panose="0204060206030A020304" pitchFamily="18" charset="0"/>
              </a:rPr>
              <a:t>The </a:t>
            </a:r>
            <a:r>
              <a:rPr lang="en-US" sz="2800" b="1" u="sng" dirty="0">
                <a:solidFill>
                  <a:srgbClr val="002060"/>
                </a:solidFill>
                <a:latin typeface="Footlight MT Light" panose="0204060206030A020304" pitchFamily="18" charset="0"/>
              </a:rPr>
              <a:t>Corruption</a:t>
            </a:r>
            <a:r>
              <a:rPr lang="en-US" sz="2800" b="1" dirty="0">
                <a:solidFill>
                  <a:srgbClr val="002060"/>
                </a:solidFill>
                <a:latin typeface="Footlight MT Light" panose="0204060206030A020304" pitchFamily="18" charset="0"/>
              </a:rPr>
              <a:t> of the Text</a:t>
            </a:r>
          </a:p>
        </p:txBody>
      </p:sp>
      <p:sp>
        <p:nvSpPr>
          <p:cNvPr id="3" name="Rectangle 2">
            <a:extLst>
              <a:ext uri="{FF2B5EF4-FFF2-40B4-BE49-F238E27FC236}">
                <a16:creationId xmlns:a16="http://schemas.microsoft.com/office/drawing/2014/main" id="{473E8B5C-B26A-4F19-B57A-C7C04A51DEB6}"/>
              </a:ext>
            </a:extLst>
          </p:cNvPr>
          <p:cNvSpPr/>
          <p:nvPr/>
        </p:nvSpPr>
        <p:spPr>
          <a:xfrm>
            <a:off x="384547" y="654986"/>
            <a:ext cx="2000227" cy="523220"/>
          </a:xfrm>
          <a:prstGeom prst="rect">
            <a:avLst/>
          </a:prstGeom>
          <a:noFill/>
        </p:spPr>
        <p:txBody>
          <a:bodyPr wrap="none" lIns="91440" tIns="45720" rIns="91440" bIns="45720">
            <a:spAutoFit/>
          </a:bodyPr>
          <a:lstStyle/>
          <a:p>
            <a:pPr algn="ctr"/>
            <a:r>
              <a:rPr lang="en-US" sz="2800" b="1" cap="none" spc="0" dirty="0">
                <a:ln w="6600">
                  <a:solidFill>
                    <a:schemeClr val="accent2"/>
                  </a:solidFill>
                  <a:prstDash val="solid"/>
                </a:ln>
                <a:solidFill>
                  <a:srgbClr val="FFFFFF"/>
                </a:solidFill>
                <a:effectLst>
                  <a:outerShdw dist="38100" dir="2700000" algn="tl" rotWithShape="0">
                    <a:schemeClr val="tx1"/>
                  </a:outerShdw>
                </a:effectLst>
                <a:latin typeface="Footlight MT Light" panose="0204060206030A020304" pitchFamily="18" charset="0"/>
              </a:rPr>
              <a:t>The Rapture</a:t>
            </a:r>
          </a:p>
        </p:txBody>
      </p:sp>
      <p:sp>
        <p:nvSpPr>
          <p:cNvPr id="4" name="TextBox 3">
            <a:extLst>
              <a:ext uri="{FF2B5EF4-FFF2-40B4-BE49-F238E27FC236}">
                <a16:creationId xmlns:a16="http://schemas.microsoft.com/office/drawing/2014/main" id="{048EFA21-0DFC-4692-8E89-DD0865D31004}"/>
              </a:ext>
            </a:extLst>
          </p:cNvPr>
          <p:cNvSpPr txBox="1"/>
          <p:nvPr/>
        </p:nvSpPr>
        <p:spPr>
          <a:xfrm>
            <a:off x="435429" y="2045809"/>
            <a:ext cx="8264433" cy="523220"/>
          </a:xfrm>
          <a:prstGeom prst="rect">
            <a:avLst/>
          </a:prstGeom>
          <a:noFill/>
        </p:spPr>
        <p:txBody>
          <a:bodyPr wrap="square" rtlCol="0">
            <a:spAutoFit/>
          </a:bodyPr>
          <a:lstStyle/>
          <a:p>
            <a:pPr marL="514350" indent="-514350">
              <a:buFont typeface="+mj-lt"/>
              <a:buAutoNum type="alphaUcPeriod"/>
            </a:pPr>
            <a:r>
              <a:rPr lang="en-US" sz="2800" dirty="0"/>
              <a:t>Matthew 24</a:t>
            </a:r>
          </a:p>
        </p:txBody>
      </p:sp>
      <p:sp>
        <p:nvSpPr>
          <p:cNvPr id="5" name="TextBox 4">
            <a:extLst>
              <a:ext uri="{FF2B5EF4-FFF2-40B4-BE49-F238E27FC236}">
                <a16:creationId xmlns:a16="http://schemas.microsoft.com/office/drawing/2014/main" id="{4F6A98E9-5655-47C3-ABF2-A88B0CC1A175}"/>
              </a:ext>
            </a:extLst>
          </p:cNvPr>
          <p:cNvSpPr txBox="1"/>
          <p:nvPr/>
        </p:nvSpPr>
        <p:spPr>
          <a:xfrm>
            <a:off x="883920" y="3160841"/>
            <a:ext cx="7383417" cy="1785104"/>
          </a:xfrm>
          <a:prstGeom prst="rect">
            <a:avLst/>
          </a:prstGeom>
          <a:noFill/>
          <a:ln>
            <a:solidFill>
              <a:srgbClr val="1B3ED9"/>
            </a:solidFill>
          </a:ln>
        </p:spPr>
        <p:txBody>
          <a:bodyPr wrap="square" rtlCol="0">
            <a:spAutoFit/>
          </a:bodyPr>
          <a:lstStyle/>
          <a:p>
            <a:pPr algn="ctr"/>
            <a:r>
              <a:rPr lang="en-US" sz="2800" b="1" u="sng" dirty="0"/>
              <a:t>Contention from this text:</a:t>
            </a:r>
          </a:p>
          <a:p>
            <a:endParaRPr lang="en-US" sz="1000" dirty="0"/>
          </a:p>
          <a:p>
            <a:pPr marL="285750" indent="-285750">
              <a:buFont typeface="Wingdings" panose="05000000000000000000" pitchFamily="2" charset="2"/>
              <a:buChar char="§"/>
            </a:pPr>
            <a:r>
              <a:rPr lang="en-US" sz="2400" dirty="0"/>
              <a:t>Whole chapter about end of time</a:t>
            </a:r>
          </a:p>
          <a:p>
            <a:pPr marL="285750" indent="-285750">
              <a:buFont typeface="Wingdings" panose="05000000000000000000" pitchFamily="2" charset="2"/>
              <a:buChar char="§"/>
            </a:pPr>
            <a:r>
              <a:rPr lang="en-US" sz="2400" dirty="0"/>
              <a:t>Signs of the 2</a:t>
            </a:r>
            <a:r>
              <a:rPr lang="en-US" sz="2400" baseline="30000" dirty="0"/>
              <a:t>nd</a:t>
            </a:r>
            <a:r>
              <a:rPr lang="en-US" sz="2400" dirty="0"/>
              <a:t> coming (see that it is near)</a:t>
            </a:r>
          </a:p>
          <a:p>
            <a:pPr marL="285750" indent="-285750">
              <a:buFont typeface="Wingdings" panose="05000000000000000000" pitchFamily="2" charset="2"/>
              <a:buChar char="§"/>
            </a:pPr>
            <a:r>
              <a:rPr lang="en-US" sz="2400" dirty="0"/>
              <a:t>One taken and another left – is rapture (vv. 40-41)</a:t>
            </a:r>
            <a:endParaRPr lang="en-US" dirty="0"/>
          </a:p>
        </p:txBody>
      </p:sp>
    </p:spTree>
    <p:extLst>
      <p:ext uri="{BB962C8B-B14F-4D97-AF65-F5344CB8AC3E}">
        <p14:creationId xmlns:p14="http://schemas.microsoft.com/office/powerpoint/2010/main" val="66103772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1B691AA9-E7B3-4F62-A291-FB02BF4C5040}"/>
              </a:ext>
            </a:extLst>
          </p:cNvPr>
          <p:cNvSpPr txBox="1">
            <a:spLocks noChangeArrowheads="1"/>
          </p:cNvSpPr>
          <p:nvPr/>
        </p:nvSpPr>
        <p:spPr bwMode="auto">
          <a:xfrm>
            <a:off x="838200" y="2362200"/>
            <a:ext cx="7620000" cy="2252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517525" algn="l"/>
              </a:tabLst>
              <a:defRPr sz="2400">
                <a:solidFill>
                  <a:schemeClr val="tx1"/>
                </a:solidFill>
                <a:latin typeface="Times New Roman" pitchFamily="18" charset="0"/>
              </a:defRPr>
            </a:lvl1pPr>
            <a:lvl2pPr marL="742950" indent="-285750">
              <a:tabLst>
                <a:tab pos="517525" algn="l"/>
              </a:tabLst>
              <a:defRPr sz="2400">
                <a:solidFill>
                  <a:schemeClr val="tx1"/>
                </a:solidFill>
                <a:latin typeface="Times New Roman" pitchFamily="18" charset="0"/>
              </a:defRPr>
            </a:lvl2pPr>
            <a:lvl3pPr marL="1143000" indent="-228600">
              <a:tabLst>
                <a:tab pos="517525" algn="l"/>
              </a:tabLst>
              <a:defRPr sz="2400">
                <a:solidFill>
                  <a:schemeClr val="tx1"/>
                </a:solidFill>
                <a:latin typeface="Times New Roman" pitchFamily="18" charset="0"/>
              </a:defRPr>
            </a:lvl3pPr>
            <a:lvl4pPr marL="1600200" indent="-228600">
              <a:tabLst>
                <a:tab pos="517525" algn="l"/>
              </a:tabLst>
              <a:defRPr sz="2400">
                <a:solidFill>
                  <a:schemeClr val="tx1"/>
                </a:solidFill>
                <a:latin typeface="Times New Roman" pitchFamily="18" charset="0"/>
              </a:defRPr>
            </a:lvl4pPr>
            <a:lvl5pPr marL="2057400" indent="-228600">
              <a:tabLst>
                <a:tab pos="517525" algn="l"/>
              </a:tabLst>
              <a:defRPr sz="2400">
                <a:solidFill>
                  <a:schemeClr val="tx1"/>
                </a:solidFill>
                <a:latin typeface="Times New Roman" pitchFamily="18" charset="0"/>
              </a:defRPr>
            </a:lvl5pPr>
            <a:lvl6pPr marL="2514600" indent="-228600" eaLnBrk="0" fontAlgn="base" hangingPunct="0">
              <a:spcBef>
                <a:spcPct val="0"/>
              </a:spcBef>
              <a:spcAft>
                <a:spcPct val="0"/>
              </a:spcAft>
              <a:tabLst>
                <a:tab pos="517525" algn="l"/>
              </a:tabLst>
              <a:defRPr sz="2400">
                <a:solidFill>
                  <a:schemeClr val="tx1"/>
                </a:solidFill>
                <a:latin typeface="Times New Roman" pitchFamily="18" charset="0"/>
              </a:defRPr>
            </a:lvl6pPr>
            <a:lvl7pPr marL="2971800" indent="-228600" eaLnBrk="0" fontAlgn="base" hangingPunct="0">
              <a:spcBef>
                <a:spcPct val="0"/>
              </a:spcBef>
              <a:spcAft>
                <a:spcPct val="0"/>
              </a:spcAft>
              <a:tabLst>
                <a:tab pos="517525" algn="l"/>
              </a:tabLst>
              <a:defRPr sz="2400">
                <a:solidFill>
                  <a:schemeClr val="tx1"/>
                </a:solidFill>
                <a:latin typeface="Times New Roman" pitchFamily="18" charset="0"/>
              </a:defRPr>
            </a:lvl7pPr>
            <a:lvl8pPr marL="3429000" indent="-228600" eaLnBrk="0" fontAlgn="base" hangingPunct="0">
              <a:spcBef>
                <a:spcPct val="0"/>
              </a:spcBef>
              <a:spcAft>
                <a:spcPct val="0"/>
              </a:spcAft>
              <a:tabLst>
                <a:tab pos="517525" algn="l"/>
              </a:tabLst>
              <a:defRPr sz="2400">
                <a:solidFill>
                  <a:schemeClr val="tx1"/>
                </a:solidFill>
                <a:latin typeface="Times New Roman" pitchFamily="18" charset="0"/>
              </a:defRPr>
            </a:lvl8pPr>
            <a:lvl9pPr marL="3886200" indent="-228600" eaLnBrk="0" fontAlgn="base" hangingPunct="0">
              <a:spcBef>
                <a:spcPct val="0"/>
              </a:spcBef>
              <a:spcAft>
                <a:spcPct val="0"/>
              </a:spcAft>
              <a:tabLst>
                <a:tab pos="517525" algn="l"/>
              </a:tabLst>
              <a:defRPr sz="2400">
                <a:solidFill>
                  <a:schemeClr val="tx1"/>
                </a:solidFill>
                <a:latin typeface="Times New Roman" pitchFamily="18" charset="0"/>
              </a:defRPr>
            </a:lvl9pPr>
          </a:lstStyle>
          <a:p>
            <a:pPr marL="857250" indent="-857250">
              <a:lnSpc>
                <a:spcPct val="130000"/>
              </a:lnSpc>
              <a:buFont typeface="Wingdings" panose="05000000000000000000" pitchFamily="2" charset="2"/>
              <a:buChar char="q"/>
            </a:pPr>
            <a:r>
              <a:rPr lang="en-US" sz="3600" b="1" u="sng" dirty="0"/>
              <a:t>The Announcement</a:t>
            </a:r>
            <a:r>
              <a:rPr lang="en-US" sz="3600" b="1" dirty="0"/>
              <a:t> (vv. 1-2)</a:t>
            </a:r>
          </a:p>
          <a:p>
            <a:pPr marL="857250" indent="-857250">
              <a:lnSpc>
                <a:spcPct val="130000"/>
              </a:lnSpc>
              <a:buFont typeface="Wingdings" panose="05000000000000000000" pitchFamily="2" charset="2"/>
              <a:buChar char="q"/>
            </a:pPr>
            <a:r>
              <a:rPr lang="en-US" sz="3600" b="1" u="sng" dirty="0"/>
              <a:t>The Questions</a:t>
            </a:r>
            <a:r>
              <a:rPr lang="en-US" sz="3600" b="1" dirty="0"/>
              <a:t> (v. 3)</a:t>
            </a:r>
          </a:p>
          <a:p>
            <a:pPr marL="857250" indent="-857250">
              <a:lnSpc>
                <a:spcPct val="130000"/>
              </a:lnSpc>
              <a:buFont typeface="Wingdings" panose="05000000000000000000" pitchFamily="2" charset="2"/>
              <a:buChar char="q"/>
            </a:pPr>
            <a:r>
              <a:rPr lang="en-US" sz="3600" b="1" u="sng" dirty="0"/>
              <a:t>The Answers</a:t>
            </a:r>
            <a:r>
              <a:rPr lang="en-US" sz="3600" b="1" dirty="0"/>
              <a:t> (vv. 4-51)</a:t>
            </a:r>
            <a:endParaRPr lang="en-US" sz="3200" i="1" dirty="0"/>
          </a:p>
        </p:txBody>
      </p:sp>
      <p:sp>
        <p:nvSpPr>
          <p:cNvPr id="3" name="Oval 2">
            <a:extLst>
              <a:ext uri="{FF2B5EF4-FFF2-40B4-BE49-F238E27FC236}">
                <a16:creationId xmlns:a16="http://schemas.microsoft.com/office/drawing/2014/main" id="{D0757462-6673-4FAC-B636-D7834AF56DA3}"/>
              </a:ext>
            </a:extLst>
          </p:cNvPr>
          <p:cNvSpPr/>
          <p:nvPr/>
        </p:nvSpPr>
        <p:spPr>
          <a:xfrm>
            <a:off x="2338251" y="0"/>
            <a:ext cx="4467497" cy="1469571"/>
          </a:xfrm>
          <a:prstGeom prst="ellipse">
            <a:avLst/>
          </a:prstGeom>
          <a:solidFill>
            <a:schemeClr val="accent6">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effectLst>
                  <a:outerShdw blurRad="38100" dist="38100" dir="2700000" algn="tl">
                    <a:srgbClr val="000000">
                      <a:alpha val="43137"/>
                    </a:srgbClr>
                  </a:outerShdw>
                </a:effectLst>
              </a:rPr>
              <a:t>Matthew 24</a:t>
            </a:r>
          </a:p>
        </p:txBody>
      </p:sp>
    </p:spTree>
    <p:extLst>
      <p:ext uri="{BB962C8B-B14F-4D97-AF65-F5344CB8AC3E}">
        <p14:creationId xmlns:p14="http://schemas.microsoft.com/office/powerpoint/2010/main" val="8098643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p:cNvSpPr txBox="1">
            <a:spLocks noChangeArrowheads="1"/>
          </p:cNvSpPr>
          <p:nvPr/>
        </p:nvSpPr>
        <p:spPr bwMode="auto">
          <a:xfrm>
            <a:off x="762000" y="630948"/>
            <a:ext cx="7620000" cy="740652"/>
          </a:xfrm>
          <a:prstGeom prst="rect">
            <a:avLst/>
          </a:prstGeom>
          <a:solidFill>
            <a:srgbClr val="FFFF66"/>
          </a:solidFill>
          <a:ln>
            <a:solidFill>
              <a:schemeClr val="tx2">
                <a:lumMod val="75000"/>
              </a:schemeClr>
            </a:solidFill>
          </a:ln>
          <a:effectLst>
            <a:outerShdw blurRad="76200" dir="13500000" sy="23000" kx="1200000" algn="br" rotWithShape="0">
              <a:prstClr val="black">
                <a:alpha val="20000"/>
              </a:prstClr>
            </a:outerShdw>
          </a:effectLst>
          <a:scene3d>
            <a:camera prst="orthographicFront"/>
            <a:lightRig rig="threePt" dir="t"/>
          </a:scene3d>
          <a:sp3d>
            <a:bevelT w="114300" prst="artDeco"/>
          </a:sp3d>
        </p:spPr>
        <p:txBody>
          <a:bodyPr>
            <a:spAutoFit/>
          </a:bodyPr>
          <a:lstStyle>
            <a:lvl1pPr>
              <a:tabLst>
                <a:tab pos="517525" algn="l"/>
              </a:tabLst>
              <a:defRPr sz="2400">
                <a:solidFill>
                  <a:schemeClr val="tx1"/>
                </a:solidFill>
                <a:latin typeface="Times New Roman" pitchFamily="18" charset="0"/>
              </a:defRPr>
            </a:lvl1pPr>
            <a:lvl2pPr marL="742950" indent="-285750">
              <a:tabLst>
                <a:tab pos="517525" algn="l"/>
              </a:tabLst>
              <a:defRPr sz="2400">
                <a:solidFill>
                  <a:schemeClr val="tx1"/>
                </a:solidFill>
                <a:latin typeface="Times New Roman" pitchFamily="18" charset="0"/>
              </a:defRPr>
            </a:lvl2pPr>
            <a:lvl3pPr marL="1143000" indent="-228600">
              <a:tabLst>
                <a:tab pos="517525" algn="l"/>
              </a:tabLst>
              <a:defRPr sz="2400">
                <a:solidFill>
                  <a:schemeClr val="tx1"/>
                </a:solidFill>
                <a:latin typeface="Times New Roman" pitchFamily="18" charset="0"/>
              </a:defRPr>
            </a:lvl3pPr>
            <a:lvl4pPr marL="1600200" indent="-228600">
              <a:tabLst>
                <a:tab pos="517525" algn="l"/>
              </a:tabLst>
              <a:defRPr sz="2400">
                <a:solidFill>
                  <a:schemeClr val="tx1"/>
                </a:solidFill>
                <a:latin typeface="Times New Roman" pitchFamily="18" charset="0"/>
              </a:defRPr>
            </a:lvl4pPr>
            <a:lvl5pPr marL="2057400" indent="-228600">
              <a:tabLst>
                <a:tab pos="517525" algn="l"/>
              </a:tabLst>
              <a:defRPr sz="2400">
                <a:solidFill>
                  <a:schemeClr val="tx1"/>
                </a:solidFill>
                <a:latin typeface="Times New Roman" pitchFamily="18" charset="0"/>
              </a:defRPr>
            </a:lvl5pPr>
            <a:lvl6pPr marL="2514600" indent="-228600" eaLnBrk="0" fontAlgn="base" hangingPunct="0">
              <a:spcBef>
                <a:spcPct val="0"/>
              </a:spcBef>
              <a:spcAft>
                <a:spcPct val="0"/>
              </a:spcAft>
              <a:tabLst>
                <a:tab pos="517525" algn="l"/>
              </a:tabLst>
              <a:defRPr sz="2400">
                <a:solidFill>
                  <a:schemeClr val="tx1"/>
                </a:solidFill>
                <a:latin typeface="Times New Roman" pitchFamily="18" charset="0"/>
              </a:defRPr>
            </a:lvl6pPr>
            <a:lvl7pPr marL="2971800" indent="-228600" eaLnBrk="0" fontAlgn="base" hangingPunct="0">
              <a:spcBef>
                <a:spcPct val="0"/>
              </a:spcBef>
              <a:spcAft>
                <a:spcPct val="0"/>
              </a:spcAft>
              <a:tabLst>
                <a:tab pos="517525" algn="l"/>
              </a:tabLst>
              <a:defRPr sz="2400">
                <a:solidFill>
                  <a:schemeClr val="tx1"/>
                </a:solidFill>
                <a:latin typeface="Times New Roman" pitchFamily="18" charset="0"/>
              </a:defRPr>
            </a:lvl7pPr>
            <a:lvl8pPr marL="3429000" indent="-228600" eaLnBrk="0" fontAlgn="base" hangingPunct="0">
              <a:spcBef>
                <a:spcPct val="0"/>
              </a:spcBef>
              <a:spcAft>
                <a:spcPct val="0"/>
              </a:spcAft>
              <a:tabLst>
                <a:tab pos="517525" algn="l"/>
              </a:tabLst>
              <a:defRPr sz="2400">
                <a:solidFill>
                  <a:schemeClr val="tx1"/>
                </a:solidFill>
                <a:latin typeface="Times New Roman" pitchFamily="18" charset="0"/>
              </a:defRPr>
            </a:lvl8pPr>
            <a:lvl9pPr marL="3886200" indent="-228600" eaLnBrk="0" fontAlgn="base" hangingPunct="0">
              <a:spcBef>
                <a:spcPct val="0"/>
              </a:spcBef>
              <a:spcAft>
                <a:spcPct val="0"/>
              </a:spcAft>
              <a:tabLst>
                <a:tab pos="517525" algn="l"/>
              </a:tabLst>
              <a:defRPr sz="2400">
                <a:solidFill>
                  <a:schemeClr val="tx1"/>
                </a:solidFill>
                <a:latin typeface="Times New Roman" pitchFamily="18" charset="0"/>
              </a:defRPr>
            </a:lvl9pPr>
          </a:lstStyle>
          <a:p>
            <a:pPr marL="857250" indent="-857250" algn="ctr">
              <a:lnSpc>
                <a:spcPct val="130000"/>
              </a:lnSpc>
              <a:buFont typeface="+mj-lt"/>
              <a:buAutoNum type="romanUcPeriod"/>
            </a:pPr>
            <a:r>
              <a:rPr lang="en-US" sz="3600" b="1" u="sng" dirty="0">
                <a:solidFill>
                  <a:schemeClr val="tx2">
                    <a:lumMod val="50000"/>
                  </a:schemeClr>
                </a:solidFill>
              </a:rPr>
              <a:t>The Announcement</a:t>
            </a:r>
            <a:r>
              <a:rPr lang="en-US" sz="3600" b="1" dirty="0">
                <a:solidFill>
                  <a:schemeClr val="tx2">
                    <a:lumMod val="50000"/>
                  </a:schemeClr>
                </a:solidFill>
              </a:rPr>
              <a:t> (vv. 1-2)</a:t>
            </a:r>
          </a:p>
        </p:txBody>
      </p:sp>
      <p:sp>
        <p:nvSpPr>
          <p:cNvPr id="6" name="TextBox 5"/>
          <p:cNvSpPr txBox="1"/>
          <p:nvPr/>
        </p:nvSpPr>
        <p:spPr>
          <a:xfrm>
            <a:off x="533400" y="1752600"/>
            <a:ext cx="8077200" cy="2677656"/>
          </a:xfrm>
          <a:prstGeom prst="rect">
            <a:avLst/>
          </a:prstGeom>
          <a:solidFill>
            <a:schemeClr val="bg1"/>
          </a:solidFill>
          <a:ln>
            <a:solidFill>
              <a:schemeClr val="tx2">
                <a:lumMod val="75000"/>
              </a:schemeClr>
            </a:solidFill>
          </a:ln>
          <a:effectLst>
            <a:outerShdw blurRad="76200" dir="13500000" sy="23000" kx="1200000" algn="br" rotWithShape="0">
              <a:prstClr val="black">
                <a:alpha val="20000"/>
              </a:prstClr>
            </a:outerShdw>
          </a:effectLst>
          <a:scene3d>
            <a:camera prst="orthographicFront"/>
            <a:lightRig rig="threePt" dir="t"/>
          </a:scene3d>
          <a:sp3d>
            <a:bevelT w="114300" prst="artDeco"/>
          </a:sp3d>
        </p:spPr>
        <p:txBody>
          <a:bodyPr wrap="square" rtlCol="0">
            <a:spAutoFit/>
          </a:bodyPr>
          <a:lstStyle/>
          <a:p>
            <a:r>
              <a:rPr lang="en-US" sz="2800" dirty="0">
                <a:latin typeface="Times New Roman" pitchFamily="18" charset="0"/>
                <a:cs typeface="Times New Roman" pitchFamily="18" charset="0"/>
              </a:rPr>
              <a:t>1 Then Jesus went out and departed from the temple, and His disciples came up to show Him the buildings of the temple. </a:t>
            </a:r>
          </a:p>
          <a:p>
            <a:r>
              <a:rPr lang="en-US" sz="2800" dirty="0">
                <a:latin typeface="Times New Roman" pitchFamily="18" charset="0"/>
                <a:cs typeface="Times New Roman" pitchFamily="18" charset="0"/>
              </a:rPr>
              <a:t>2 And Jesus said to them, "Do you not see all these things? Assuredly, I say to you, not one stone shall be left here upon another, that shall not be thrown down." </a:t>
            </a:r>
          </a:p>
        </p:txBody>
      </p:sp>
      <p:sp>
        <p:nvSpPr>
          <p:cNvPr id="7" name="TextBox 6"/>
          <p:cNvSpPr txBox="1"/>
          <p:nvPr/>
        </p:nvSpPr>
        <p:spPr>
          <a:xfrm>
            <a:off x="1524000" y="4572000"/>
            <a:ext cx="6248400" cy="1754326"/>
          </a:xfrm>
          <a:prstGeom prst="rect">
            <a:avLst/>
          </a:prstGeom>
          <a:noFill/>
        </p:spPr>
        <p:txBody>
          <a:bodyPr wrap="square" rtlCol="0">
            <a:spAutoFit/>
          </a:bodyPr>
          <a:lstStyle/>
          <a:p>
            <a:pPr marL="342900" indent="-342900">
              <a:lnSpc>
                <a:spcPct val="150000"/>
              </a:lnSpc>
              <a:buFont typeface="Arial" pitchFamily="34" charset="0"/>
              <a:buChar char="•"/>
            </a:pPr>
            <a:r>
              <a:rPr lang="en-US" sz="2400" dirty="0"/>
              <a:t>Jerusalem will be destroyed.</a:t>
            </a:r>
          </a:p>
          <a:p>
            <a:pPr marL="342900" indent="-342900">
              <a:lnSpc>
                <a:spcPct val="150000"/>
              </a:lnSpc>
              <a:buFont typeface="Arial" pitchFamily="34" charset="0"/>
              <a:buChar char="•"/>
            </a:pPr>
            <a:r>
              <a:rPr lang="en-US" sz="2400" dirty="0"/>
              <a:t>Historically (AD 70 – Roman Army)</a:t>
            </a:r>
          </a:p>
          <a:p>
            <a:pPr marL="342900" indent="-342900">
              <a:lnSpc>
                <a:spcPct val="150000"/>
              </a:lnSpc>
              <a:buFont typeface="Arial" pitchFamily="34" charset="0"/>
              <a:buChar char="•"/>
            </a:pPr>
            <a:r>
              <a:rPr lang="en-US" sz="2400" dirty="0"/>
              <a:t>A major revelation &amp; announcement</a:t>
            </a:r>
          </a:p>
        </p:txBody>
      </p:sp>
    </p:spTree>
    <p:extLst>
      <p:ext uri="{BB962C8B-B14F-4D97-AF65-F5344CB8AC3E}">
        <p14:creationId xmlns:p14="http://schemas.microsoft.com/office/powerpoint/2010/main" val="342829186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1000"/>
                                        <p:tgtEl>
                                          <p:spTgt spid="7">
                                            <p:txEl>
                                              <p:pRg st="2" end="2"/>
                                            </p:txEl>
                                          </p:spTgt>
                                        </p:tgtEl>
                                      </p:cBhvr>
                                    </p:animEffect>
                                    <p:anim calcmode="lin" valueType="num">
                                      <p:cBhvr>
                                        <p:cTn id="2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1B691AA9-E7B3-4F62-A291-FB02BF4C5040}"/>
              </a:ext>
            </a:extLst>
          </p:cNvPr>
          <p:cNvSpPr txBox="1">
            <a:spLocks noChangeArrowheads="1"/>
          </p:cNvSpPr>
          <p:nvPr/>
        </p:nvSpPr>
        <p:spPr bwMode="auto">
          <a:xfrm>
            <a:off x="838200" y="2362200"/>
            <a:ext cx="7620000" cy="2252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517525" algn="l"/>
              </a:tabLst>
              <a:defRPr sz="2400">
                <a:solidFill>
                  <a:schemeClr val="tx1"/>
                </a:solidFill>
                <a:latin typeface="Times New Roman" pitchFamily="18" charset="0"/>
              </a:defRPr>
            </a:lvl1pPr>
            <a:lvl2pPr marL="742950" indent="-285750">
              <a:tabLst>
                <a:tab pos="517525" algn="l"/>
              </a:tabLst>
              <a:defRPr sz="2400">
                <a:solidFill>
                  <a:schemeClr val="tx1"/>
                </a:solidFill>
                <a:latin typeface="Times New Roman" pitchFamily="18" charset="0"/>
              </a:defRPr>
            </a:lvl2pPr>
            <a:lvl3pPr marL="1143000" indent="-228600">
              <a:tabLst>
                <a:tab pos="517525" algn="l"/>
              </a:tabLst>
              <a:defRPr sz="2400">
                <a:solidFill>
                  <a:schemeClr val="tx1"/>
                </a:solidFill>
                <a:latin typeface="Times New Roman" pitchFamily="18" charset="0"/>
              </a:defRPr>
            </a:lvl3pPr>
            <a:lvl4pPr marL="1600200" indent="-228600">
              <a:tabLst>
                <a:tab pos="517525" algn="l"/>
              </a:tabLst>
              <a:defRPr sz="2400">
                <a:solidFill>
                  <a:schemeClr val="tx1"/>
                </a:solidFill>
                <a:latin typeface="Times New Roman" pitchFamily="18" charset="0"/>
              </a:defRPr>
            </a:lvl4pPr>
            <a:lvl5pPr marL="2057400" indent="-228600">
              <a:tabLst>
                <a:tab pos="517525" algn="l"/>
              </a:tabLst>
              <a:defRPr sz="2400">
                <a:solidFill>
                  <a:schemeClr val="tx1"/>
                </a:solidFill>
                <a:latin typeface="Times New Roman" pitchFamily="18" charset="0"/>
              </a:defRPr>
            </a:lvl5pPr>
            <a:lvl6pPr marL="2514600" indent="-228600" eaLnBrk="0" fontAlgn="base" hangingPunct="0">
              <a:spcBef>
                <a:spcPct val="0"/>
              </a:spcBef>
              <a:spcAft>
                <a:spcPct val="0"/>
              </a:spcAft>
              <a:tabLst>
                <a:tab pos="517525" algn="l"/>
              </a:tabLst>
              <a:defRPr sz="2400">
                <a:solidFill>
                  <a:schemeClr val="tx1"/>
                </a:solidFill>
                <a:latin typeface="Times New Roman" pitchFamily="18" charset="0"/>
              </a:defRPr>
            </a:lvl6pPr>
            <a:lvl7pPr marL="2971800" indent="-228600" eaLnBrk="0" fontAlgn="base" hangingPunct="0">
              <a:spcBef>
                <a:spcPct val="0"/>
              </a:spcBef>
              <a:spcAft>
                <a:spcPct val="0"/>
              </a:spcAft>
              <a:tabLst>
                <a:tab pos="517525" algn="l"/>
              </a:tabLst>
              <a:defRPr sz="2400">
                <a:solidFill>
                  <a:schemeClr val="tx1"/>
                </a:solidFill>
                <a:latin typeface="Times New Roman" pitchFamily="18" charset="0"/>
              </a:defRPr>
            </a:lvl7pPr>
            <a:lvl8pPr marL="3429000" indent="-228600" eaLnBrk="0" fontAlgn="base" hangingPunct="0">
              <a:spcBef>
                <a:spcPct val="0"/>
              </a:spcBef>
              <a:spcAft>
                <a:spcPct val="0"/>
              </a:spcAft>
              <a:tabLst>
                <a:tab pos="517525" algn="l"/>
              </a:tabLst>
              <a:defRPr sz="2400">
                <a:solidFill>
                  <a:schemeClr val="tx1"/>
                </a:solidFill>
                <a:latin typeface="Times New Roman" pitchFamily="18" charset="0"/>
              </a:defRPr>
            </a:lvl8pPr>
            <a:lvl9pPr marL="3886200" indent="-228600" eaLnBrk="0" fontAlgn="base" hangingPunct="0">
              <a:spcBef>
                <a:spcPct val="0"/>
              </a:spcBef>
              <a:spcAft>
                <a:spcPct val="0"/>
              </a:spcAft>
              <a:tabLst>
                <a:tab pos="517525" algn="l"/>
              </a:tabLst>
              <a:defRPr sz="2400">
                <a:solidFill>
                  <a:schemeClr val="tx1"/>
                </a:solidFill>
                <a:latin typeface="Times New Roman" pitchFamily="18" charset="0"/>
              </a:defRPr>
            </a:lvl9pPr>
          </a:lstStyle>
          <a:p>
            <a:pPr marL="857250" indent="-857250">
              <a:lnSpc>
                <a:spcPct val="130000"/>
              </a:lnSpc>
              <a:buFont typeface="Wingdings" panose="05000000000000000000" pitchFamily="2" charset="2"/>
              <a:buChar char="q"/>
            </a:pPr>
            <a:r>
              <a:rPr lang="en-US" sz="3600" b="1" u="sng" dirty="0">
                <a:solidFill>
                  <a:schemeClr val="bg1">
                    <a:lumMod val="65000"/>
                  </a:schemeClr>
                </a:solidFill>
              </a:rPr>
              <a:t>The Announcement</a:t>
            </a:r>
            <a:r>
              <a:rPr lang="en-US" sz="3600" b="1" dirty="0">
                <a:solidFill>
                  <a:schemeClr val="bg1">
                    <a:lumMod val="65000"/>
                  </a:schemeClr>
                </a:solidFill>
              </a:rPr>
              <a:t> (vv. 1-2)</a:t>
            </a:r>
          </a:p>
          <a:p>
            <a:pPr marL="857250" indent="-857250">
              <a:lnSpc>
                <a:spcPct val="130000"/>
              </a:lnSpc>
              <a:buFont typeface="Wingdings" panose="05000000000000000000" pitchFamily="2" charset="2"/>
              <a:buChar char="q"/>
            </a:pPr>
            <a:r>
              <a:rPr lang="en-US" sz="3600" b="1" u="sng" dirty="0"/>
              <a:t>The Questions</a:t>
            </a:r>
            <a:r>
              <a:rPr lang="en-US" sz="3600" b="1" dirty="0"/>
              <a:t> (v. 3)</a:t>
            </a:r>
          </a:p>
          <a:p>
            <a:pPr marL="857250" indent="-857250">
              <a:lnSpc>
                <a:spcPct val="130000"/>
              </a:lnSpc>
              <a:buFont typeface="Wingdings" panose="05000000000000000000" pitchFamily="2" charset="2"/>
              <a:buChar char="q"/>
            </a:pPr>
            <a:r>
              <a:rPr lang="en-US" sz="3600" b="1" u="sng" dirty="0">
                <a:solidFill>
                  <a:schemeClr val="bg1">
                    <a:lumMod val="65000"/>
                  </a:schemeClr>
                </a:solidFill>
              </a:rPr>
              <a:t>The Answers</a:t>
            </a:r>
            <a:r>
              <a:rPr lang="en-US" sz="3600" b="1" dirty="0">
                <a:solidFill>
                  <a:schemeClr val="bg1">
                    <a:lumMod val="65000"/>
                  </a:schemeClr>
                </a:solidFill>
              </a:rPr>
              <a:t> (vv. 4-51)</a:t>
            </a:r>
            <a:endParaRPr lang="en-US" sz="3200" i="1" dirty="0">
              <a:solidFill>
                <a:schemeClr val="bg1">
                  <a:lumMod val="65000"/>
                </a:schemeClr>
              </a:solidFill>
            </a:endParaRPr>
          </a:p>
        </p:txBody>
      </p:sp>
      <p:sp>
        <p:nvSpPr>
          <p:cNvPr id="3" name="Oval 2">
            <a:extLst>
              <a:ext uri="{FF2B5EF4-FFF2-40B4-BE49-F238E27FC236}">
                <a16:creationId xmlns:a16="http://schemas.microsoft.com/office/drawing/2014/main" id="{D0757462-6673-4FAC-B636-D7834AF56DA3}"/>
              </a:ext>
            </a:extLst>
          </p:cNvPr>
          <p:cNvSpPr/>
          <p:nvPr/>
        </p:nvSpPr>
        <p:spPr>
          <a:xfrm>
            <a:off x="2338251" y="0"/>
            <a:ext cx="4467497" cy="1469571"/>
          </a:xfrm>
          <a:prstGeom prst="ellipse">
            <a:avLst/>
          </a:prstGeom>
          <a:solidFill>
            <a:schemeClr val="accent6">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effectLst>
                  <a:outerShdw blurRad="38100" dist="38100" dir="2700000" algn="tl">
                    <a:srgbClr val="000000">
                      <a:alpha val="43137"/>
                    </a:srgbClr>
                  </a:outerShdw>
                </a:effectLst>
              </a:rPr>
              <a:t>Matthew 24</a:t>
            </a:r>
          </a:p>
        </p:txBody>
      </p:sp>
    </p:spTree>
    <p:extLst>
      <p:ext uri="{BB962C8B-B14F-4D97-AF65-F5344CB8AC3E}">
        <p14:creationId xmlns:p14="http://schemas.microsoft.com/office/powerpoint/2010/main" val="347497862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p:cNvSpPr txBox="1">
            <a:spLocks noChangeArrowheads="1"/>
          </p:cNvSpPr>
          <p:nvPr/>
        </p:nvSpPr>
        <p:spPr bwMode="auto">
          <a:xfrm>
            <a:off x="762000" y="630948"/>
            <a:ext cx="7620000" cy="740652"/>
          </a:xfrm>
          <a:prstGeom prst="rect">
            <a:avLst/>
          </a:prstGeom>
          <a:solidFill>
            <a:srgbClr val="FFFF66"/>
          </a:solidFill>
          <a:ln>
            <a:solidFill>
              <a:schemeClr val="tx2">
                <a:lumMod val="75000"/>
              </a:schemeClr>
            </a:solidFill>
          </a:ln>
          <a:effectLst>
            <a:outerShdw blurRad="76200" dir="13500000" sy="23000" kx="1200000" algn="br" rotWithShape="0">
              <a:prstClr val="black">
                <a:alpha val="20000"/>
              </a:prstClr>
            </a:outerShdw>
          </a:effectLst>
          <a:scene3d>
            <a:camera prst="orthographicFront"/>
            <a:lightRig rig="threePt" dir="t"/>
          </a:scene3d>
          <a:sp3d>
            <a:bevelT w="114300" prst="artDeco"/>
          </a:sp3d>
        </p:spPr>
        <p:txBody>
          <a:bodyPr>
            <a:spAutoFit/>
          </a:bodyPr>
          <a:lstStyle>
            <a:lvl1pPr>
              <a:tabLst>
                <a:tab pos="517525" algn="l"/>
              </a:tabLst>
              <a:defRPr sz="2400">
                <a:solidFill>
                  <a:schemeClr val="tx1"/>
                </a:solidFill>
                <a:latin typeface="Times New Roman" pitchFamily="18" charset="0"/>
              </a:defRPr>
            </a:lvl1pPr>
            <a:lvl2pPr marL="742950" indent="-285750">
              <a:tabLst>
                <a:tab pos="517525" algn="l"/>
              </a:tabLst>
              <a:defRPr sz="2400">
                <a:solidFill>
                  <a:schemeClr val="tx1"/>
                </a:solidFill>
                <a:latin typeface="Times New Roman" pitchFamily="18" charset="0"/>
              </a:defRPr>
            </a:lvl2pPr>
            <a:lvl3pPr marL="1143000" indent="-228600">
              <a:tabLst>
                <a:tab pos="517525" algn="l"/>
              </a:tabLst>
              <a:defRPr sz="2400">
                <a:solidFill>
                  <a:schemeClr val="tx1"/>
                </a:solidFill>
                <a:latin typeface="Times New Roman" pitchFamily="18" charset="0"/>
              </a:defRPr>
            </a:lvl3pPr>
            <a:lvl4pPr marL="1600200" indent="-228600">
              <a:tabLst>
                <a:tab pos="517525" algn="l"/>
              </a:tabLst>
              <a:defRPr sz="2400">
                <a:solidFill>
                  <a:schemeClr val="tx1"/>
                </a:solidFill>
                <a:latin typeface="Times New Roman" pitchFamily="18" charset="0"/>
              </a:defRPr>
            </a:lvl4pPr>
            <a:lvl5pPr marL="2057400" indent="-228600">
              <a:tabLst>
                <a:tab pos="517525" algn="l"/>
              </a:tabLst>
              <a:defRPr sz="2400">
                <a:solidFill>
                  <a:schemeClr val="tx1"/>
                </a:solidFill>
                <a:latin typeface="Times New Roman" pitchFamily="18" charset="0"/>
              </a:defRPr>
            </a:lvl5pPr>
            <a:lvl6pPr marL="2514600" indent="-228600" eaLnBrk="0" fontAlgn="base" hangingPunct="0">
              <a:spcBef>
                <a:spcPct val="0"/>
              </a:spcBef>
              <a:spcAft>
                <a:spcPct val="0"/>
              </a:spcAft>
              <a:tabLst>
                <a:tab pos="517525" algn="l"/>
              </a:tabLst>
              <a:defRPr sz="2400">
                <a:solidFill>
                  <a:schemeClr val="tx1"/>
                </a:solidFill>
                <a:latin typeface="Times New Roman" pitchFamily="18" charset="0"/>
              </a:defRPr>
            </a:lvl6pPr>
            <a:lvl7pPr marL="2971800" indent="-228600" eaLnBrk="0" fontAlgn="base" hangingPunct="0">
              <a:spcBef>
                <a:spcPct val="0"/>
              </a:spcBef>
              <a:spcAft>
                <a:spcPct val="0"/>
              </a:spcAft>
              <a:tabLst>
                <a:tab pos="517525" algn="l"/>
              </a:tabLst>
              <a:defRPr sz="2400">
                <a:solidFill>
                  <a:schemeClr val="tx1"/>
                </a:solidFill>
                <a:latin typeface="Times New Roman" pitchFamily="18" charset="0"/>
              </a:defRPr>
            </a:lvl7pPr>
            <a:lvl8pPr marL="3429000" indent="-228600" eaLnBrk="0" fontAlgn="base" hangingPunct="0">
              <a:spcBef>
                <a:spcPct val="0"/>
              </a:spcBef>
              <a:spcAft>
                <a:spcPct val="0"/>
              </a:spcAft>
              <a:tabLst>
                <a:tab pos="517525" algn="l"/>
              </a:tabLst>
              <a:defRPr sz="2400">
                <a:solidFill>
                  <a:schemeClr val="tx1"/>
                </a:solidFill>
                <a:latin typeface="Times New Roman" pitchFamily="18" charset="0"/>
              </a:defRPr>
            </a:lvl8pPr>
            <a:lvl9pPr marL="3886200" indent="-228600" eaLnBrk="0" fontAlgn="base" hangingPunct="0">
              <a:spcBef>
                <a:spcPct val="0"/>
              </a:spcBef>
              <a:spcAft>
                <a:spcPct val="0"/>
              </a:spcAft>
              <a:tabLst>
                <a:tab pos="517525" algn="l"/>
              </a:tabLst>
              <a:defRPr sz="2400">
                <a:solidFill>
                  <a:schemeClr val="tx1"/>
                </a:solidFill>
                <a:latin typeface="Times New Roman" pitchFamily="18" charset="0"/>
              </a:defRPr>
            </a:lvl9pPr>
          </a:lstStyle>
          <a:p>
            <a:pPr marL="857250" indent="-857250" algn="ctr">
              <a:lnSpc>
                <a:spcPct val="130000"/>
              </a:lnSpc>
              <a:buFont typeface="+mj-lt"/>
              <a:buAutoNum type="romanUcPeriod" startAt="2"/>
            </a:pPr>
            <a:r>
              <a:rPr lang="en-US" sz="3600" b="1" u="sng" dirty="0">
                <a:solidFill>
                  <a:schemeClr val="tx2">
                    <a:lumMod val="50000"/>
                  </a:schemeClr>
                </a:solidFill>
              </a:rPr>
              <a:t>The Questions</a:t>
            </a:r>
            <a:r>
              <a:rPr lang="en-US" sz="3600" b="1" dirty="0">
                <a:solidFill>
                  <a:schemeClr val="tx2">
                    <a:lumMod val="50000"/>
                  </a:schemeClr>
                </a:solidFill>
              </a:rPr>
              <a:t> (v. 3)</a:t>
            </a:r>
          </a:p>
        </p:txBody>
      </p:sp>
      <p:sp>
        <p:nvSpPr>
          <p:cNvPr id="4" name="Text Box 6"/>
          <p:cNvSpPr txBox="1">
            <a:spLocks noChangeArrowheads="1"/>
          </p:cNvSpPr>
          <p:nvPr/>
        </p:nvSpPr>
        <p:spPr bwMode="auto">
          <a:xfrm>
            <a:off x="533400" y="4038600"/>
            <a:ext cx="8305800" cy="1169551"/>
          </a:xfrm>
          <a:prstGeom prst="rect">
            <a:avLst/>
          </a:prstGeom>
          <a:noFill/>
          <a:ln>
            <a:noFill/>
          </a:ln>
          <a:effec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sz="2800" b="1" dirty="0"/>
              <a:t>1. When will “these things” (</a:t>
            </a:r>
            <a:r>
              <a:rPr lang="en-US" sz="2800" b="1" dirty="0" err="1"/>
              <a:t>dest</a:t>
            </a:r>
            <a:r>
              <a:rPr lang="en-US" sz="2800" b="1" dirty="0"/>
              <a:t>. of Jer.) be?</a:t>
            </a:r>
          </a:p>
          <a:p>
            <a:pPr>
              <a:spcBef>
                <a:spcPct val="50000"/>
              </a:spcBef>
            </a:pPr>
            <a:r>
              <a:rPr lang="en-US" sz="2800" b="1" dirty="0"/>
              <a:t>2. What will be sign of your second coming (end)?</a:t>
            </a:r>
          </a:p>
        </p:txBody>
      </p:sp>
      <p:sp>
        <p:nvSpPr>
          <p:cNvPr id="6" name="TextBox 5"/>
          <p:cNvSpPr txBox="1"/>
          <p:nvPr/>
        </p:nvSpPr>
        <p:spPr>
          <a:xfrm>
            <a:off x="567813" y="1841718"/>
            <a:ext cx="8077200" cy="1815882"/>
          </a:xfrm>
          <a:prstGeom prst="rect">
            <a:avLst/>
          </a:prstGeom>
          <a:solidFill>
            <a:schemeClr val="bg1"/>
          </a:solidFill>
          <a:ln>
            <a:solidFill>
              <a:schemeClr val="tx2">
                <a:lumMod val="75000"/>
              </a:schemeClr>
            </a:solidFill>
          </a:ln>
          <a:effectLst>
            <a:outerShdw blurRad="76200" dir="13500000" sy="23000" kx="1200000" algn="br" rotWithShape="0">
              <a:prstClr val="black">
                <a:alpha val="20000"/>
              </a:prstClr>
            </a:outerShdw>
          </a:effectLst>
          <a:scene3d>
            <a:camera prst="orthographicFront"/>
            <a:lightRig rig="threePt" dir="t"/>
          </a:scene3d>
          <a:sp3d>
            <a:bevelT w="114300" prst="artDeco"/>
          </a:sp3d>
        </p:spPr>
        <p:txBody>
          <a:bodyPr wrap="square" rtlCol="0">
            <a:spAutoFit/>
          </a:bodyPr>
          <a:lstStyle/>
          <a:p>
            <a:r>
              <a:rPr lang="en-US" sz="2800" dirty="0"/>
              <a:t>3 Now as He sat on the Mount of Olives, the disciples came to Him privately, saying, "Tell us, when will these things be? And what will be the sign of Your coming, and of the end of the age?" </a:t>
            </a:r>
          </a:p>
        </p:txBody>
      </p:sp>
    </p:spTree>
    <p:extLst>
      <p:ext uri="{BB962C8B-B14F-4D97-AF65-F5344CB8AC3E}">
        <p14:creationId xmlns:p14="http://schemas.microsoft.com/office/powerpoint/2010/main" val="429175468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1B691AA9-E7B3-4F62-A291-FB02BF4C5040}"/>
              </a:ext>
            </a:extLst>
          </p:cNvPr>
          <p:cNvSpPr txBox="1">
            <a:spLocks noChangeArrowheads="1"/>
          </p:cNvSpPr>
          <p:nvPr/>
        </p:nvSpPr>
        <p:spPr bwMode="auto">
          <a:xfrm>
            <a:off x="838200" y="2362200"/>
            <a:ext cx="7620000" cy="34694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517525" algn="l"/>
              </a:tabLst>
              <a:defRPr sz="2400">
                <a:solidFill>
                  <a:schemeClr val="tx1"/>
                </a:solidFill>
                <a:latin typeface="Times New Roman" pitchFamily="18" charset="0"/>
              </a:defRPr>
            </a:lvl1pPr>
            <a:lvl2pPr marL="742950" indent="-285750">
              <a:tabLst>
                <a:tab pos="517525" algn="l"/>
              </a:tabLst>
              <a:defRPr sz="2400">
                <a:solidFill>
                  <a:schemeClr val="tx1"/>
                </a:solidFill>
                <a:latin typeface="Times New Roman" pitchFamily="18" charset="0"/>
              </a:defRPr>
            </a:lvl2pPr>
            <a:lvl3pPr marL="1143000" indent="-228600">
              <a:tabLst>
                <a:tab pos="517525" algn="l"/>
              </a:tabLst>
              <a:defRPr sz="2400">
                <a:solidFill>
                  <a:schemeClr val="tx1"/>
                </a:solidFill>
                <a:latin typeface="Times New Roman" pitchFamily="18" charset="0"/>
              </a:defRPr>
            </a:lvl3pPr>
            <a:lvl4pPr marL="1600200" indent="-228600">
              <a:tabLst>
                <a:tab pos="517525" algn="l"/>
              </a:tabLst>
              <a:defRPr sz="2400">
                <a:solidFill>
                  <a:schemeClr val="tx1"/>
                </a:solidFill>
                <a:latin typeface="Times New Roman" pitchFamily="18" charset="0"/>
              </a:defRPr>
            </a:lvl4pPr>
            <a:lvl5pPr marL="2057400" indent="-228600">
              <a:tabLst>
                <a:tab pos="517525" algn="l"/>
              </a:tabLst>
              <a:defRPr sz="2400">
                <a:solidFill>
                  <a:schemeClr val="tx1"/>
                </a:solidFill>
                <a:latin typeface="Times New Roman" pitchFamily="18" charset="0"/>
              </a:defRPr>
            </a:lvl5pPr>
            <a:lvl6pPr marL="2514600" indent="-228600" eaLnBrk="0" fontAlgn="base" hangingPunct="0">
              <a:spcBef>
                <a:spcPct val="0"/>
              </a:spcBef>
              <a:spcAft>
                <a:spcPct val="0"/>
              </a:spcAft>
              <a:tabLst>
                <a:tab pos="517525" algn="l"/>
              </a:tabLst>
              <a:defRPr sz="2400">
                <a:solidFill>
                  <a:schemeClr val="tx1"/>
                </a:solidFill>
                <a:latin typeface="Times New Roman" pitchFamily="18" charset="0"/>
              </a:defRPr>
            </a:lvl6pPr>
            <a:lvl7pPr marL="2971800" indent="-228600" eaLnBrk="0" fontAlgn="base" hangingPunct="0">
              <a:spcBef>
                <a:spcPct val="0"/>
              </a:spcBef>
              <a:spcAft>
                <a:spcPct val="0"/>
              </a:spcAft>
              <a:tabLst>
                <a:tab pos="517525" algn="l"/>
              </a:tabLst>
              <a:defRPr sz="2400">
                <a:solidFill>
                  <a:schemeClr val="tx1"/>
                </a:solidFill>
                <a:latin typeface="Times New Roman" pitchFamily="18" charset="0"/>
              </a:defRPr>
            </a:lvl7pPr>
            <a:lvl8pPr marL="3429000" indent="-228600" eaLnBrk="0" fontAlgn="base" hangingPunct="0">
              <a:spcBef>
                <a:spcPct val="0"/>
              </a:spcBef>
              <a:spcAft>
                <a:spcPct val="0"/>
              </a:spcAft>
              <a:tabLst>
                <a:tab pos="517525" algn="l"/>
              </a:tabLst>
              <a:defRPr sz="2400">
                <a:solidFill>
                  <a:schemeClr val="tx1"/>
                </a:solidFill>
                <a:latin typeface="Times New Roman" pitchFamily="18" charset="0"/>
              </a:defRPr>
            </a:lvl8pPr>
            <a:lvl9pPr marL="3886200" indent="-228600" eaLnBrk="0" fontAlgn="base" hangingPunct="0">
              <a:spcBef>
                <a:spcPct val="0"/>
              </a:spcBef>
              <a:spcAft>
                <a:spcPct val="0"/>
              </a:spcAft>
              <a:tabLst>
                <a:tab pos="517525" algn="l"/>
              </a:tabLst>
              <a:defRPr sz="2400">
                <a:solidFill>
                  <a:schemeClr val="tx1"/>
                </a:solidFill>
                <a:latin typeface="Times New Roman" pitchFamily="18" charset="0"/>
              </a:defRPr>
            </a:lvl9pPr>
          </a:lstStyle>
          <a:p>
            <a:pPr marL="857250" indent="-857250">
              <a:lnSpc>
                <a:spcPct val="130000"/>
              </a:lnSpc>
              <a:buFont typeface="Wingdings" panose="05000000000000000000" pitchFamily="2" charset="2"/>
              <a:buChar char="q"/>
            </a:pPr>
            <a:r>
              <a:rPr lang="en-US" sz="3600" b="1" u="sng" dirty="0">
                <a:solidFill>
                  <a:schemeClr val="bg1">
                    <a:lumMod val="65000"/>
                  </a:schemeClr>
                </a:solidFill>
              </a:rPr>
              <a:t>The Announcement</a:t>
            </a:r>
            <a:r>
              <a:rPr lang="en-US" sz="3600" b="1" dirty="0">
                <a:solidFill>
                  <a:schemeClr val="bg1">
                    <a:lumMod val="65000"/>
                  </a:schemeClr>
                </a:solidFill>
              </a:rPr>
              <a:t> (vv. 1-2)</a:t>
            </a:r>
          </a:p>
          <a:p>
            <a:pPr marL="857250" indent="-857250">
              <a:lnSpc>
                <a:spcPct val="130000"/>
              </a:lnSpc>
              <a:buFont typeface="Wingdings" panose="05000000000000000000" pitchFamily="2" charset="2"/>
              <a:buChar char="q"/>
            </a:pPr>
            <a:r>
              <a:rPr lang="en-US" sz="3600" b="1" u="sng" dirty="0">
                <a:solidFill>
                  <a:schemeClr val="bg1">
                    <a:lumMod val="65000"/>
                  </a:schemeClr>
                </a:solidFill>
              </a:rPr>
              <a:t>The Questions</a:t>
            </a:r>
            <a:r>
              <a:rPr lang="en-US" sz="3600" b="1" dirty="0">
                <a:solidFill>
                  <a:schemeClr val="bg1">
                    <a:lumMod val="65000"/>
                  </a:schemeClr>
                </a:solidFill>
              </a:rPr>
              <a:t> (v. 3)</a:t>
            </a:r>
          </a:p>
          <a:p>
            <a:pPr marL="857250" indent="-857250">
              <a:lnSpc>
                <a:spcPct val="130000"/>
              </a:lnSpc>
              <a:buFont typeface="Wingdings" panose="05000000000000000000" pitchFamily="2" charset="2"/>
              <a:buChar char="q"/>
            </a:pPr>
            <a:r>
              <a:rPr lang="en-US" sz="3600" b="1" u="sng" dirty="0"/>
              <a:t>The Answers</a:t>
            </a:r>
            <a:r>
              <a:rPr lang="en-US" sz="3600" b="1" dirty="0"/>
              <a:t> (vv. 4-51)</a:t>
            </a:r>
          </a:p>
          <a:p>
            <a:pPr marL="1314450" lvl="1" indent="-571500">
              <a:lnSpc>
                <a:spcPct val="130000"/>
              </a:lnSpc>
              <a:buFont typeface="+mj-lt"/>
              <a:buAutoNum type="arabicPeriod"/>
            </a:pPr>
            <a:r>
              <a:rPr lang="en-US" sz="3200" i="1" dirty="0"/>
              <a:t>Destruction of Jerusalem (vv. 4-34)</a:t>
            </a:r>
          </a:p>
          <a:p>
            <a:pPr marL="1314450" lvl="1" indent="-571500">
              <a:lnSpc>
                <a:spcPct val="130000"/>
              </a:lnSpc>
              <a:buFont typeface="+mj-lt"/>
              <a:buAutoNum type="arabicPeriod"/>
            </a:pPr>
            <a:r>
              <a:rPr lang="en-US" sz="3200" i="1" dirty="0"/>
              <a:t>Second coming (vv. 35-51)</a:t>
            </a:r>
          </a:p>
        </p:txBody>
      </p:sp>
      <p:sp>
        <p:nvSpPr>
          <p:cNvPr id="3" name="Oval 2">
            <a:extLst>
              <a:ext uri="{FF2B5EF4-FFF2-40B4-BE49-F238E27FC236}">
                <a16:creationId xmlns:a16="http://schemas.microsoft.com/office/drawing/2014/main" id="{D0757462-6673-4FAC-B636-D7834AF56DA3}"/>
              </a:ext>
            </a:extLst>
          </p:cNvPr>
          <p:cNvSpPr/>
          <p:nvPr/>
        </p:nvSpPr>
        <p:spPr>
          <a:xfrm>
            <a:off x="2338251" y="0"/>
            <a:ext cx="4467497" cy="1469571"/>
          </a:xfrm>
          <a:prstGeom prst="ellipse">
            <a:avLst/>
          </a:prstGeom>
          <a:solidFill>
            <a:schemeClr val="accent6">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effectLst>
                  <a:outerShdw blurRad="38100" dist="38100" dir="2700000" algn="tl">
                    <a:srgbClr val="000000">
                      <a:alpha val="43137"/>
                    </a:srgbClr>
                  </a:outerShdw>
                </a:effectLst>
              </a:rPr>
              <a:t>Matthew 24</a:t>
            </a:r>
          </a:p>
        </p:txBody>
      </p:sp>
    </p:spTree>
    <p:extLst>
      <p:ext uri="{BB962C8B-B14F-4D97-AF65-F5344CB8AC3E}">
        <p14:creationId xmlns:p14="http://schemas.microsoft.com/office/powerpoint/2010/main" val="255414193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6"/>
          <p:cNvSpPr>
            <a:spLocks noChangeArrowheads="1"/>
          </p:cNvSpPr>
          <p:nvPr/>
        </p:nvSpPr>
        <p:spPr bwMode="auto">
          <a:xfrm>
            <a:off x="1143000" y="3508375"/>
            <a:ext cx="5486400" cy="5334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15" name="Rectangle 5"/>
          <p:cNvSpPr>
            <a:spLocks noChangeArrowheads="1"/>
          </p:cNvSpPr>
          <p:nvPr/>
        </p:nvSpPr>
        <p:spPr bwMode="auto">
          <a:xfrm>
            <a:off x="2362200" y="5032375"/>
            <a:ext cx="1447800" cy="5334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16" name="Text Box 4"/>
          <p:cNvSpPr txBox="1">
            <a:spLocks noChangeArrowheads="1"/>
          </p:cNvSpPr>
          <p:nvPr/>
        </p:nvSpPr>
        <p:spPr bwMode="auto">
          <a:xfrm>
            <a:off x="533400" y="688975"/>
            <a:ext cx="8077200" cy="533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sz="3200" b="1" u="sng" dirty="0"/>
              <a:t>Matt 24:34-36</a:t>
            </a:r>
          </a:p>
          <a:p>
            <a:endParaRPr lang="en-US" dirty="0"/>
          </a:p>
          <a:p>
            <a:r>
              <a:rPr lang="en-US" sz="3200" dirty="0"/>
              <a:t>34 Assuredly, I say to you, this generation will by no means pass away till all these things take place. </a:t>
            </a:r>
          </a:p>
          <a:p>
            <a:endParaRPr lang="en-US" sz="3200" dirty="0"/>
          </a:p>
          <a:p>
            <a:r>
              <a:rPr lang="en-US" sz="3200" dirty="0"/>
              <a:t>35 Heaven and earth will pass away, but My words will by no means pass away. </a:t>
            </a:r>
          </a:p>
          <a:p>
            <a:endParaRPr lang="en-US" sz="3200" dirty="0"/>
          </a:p>
          <a:p>
            <a:r>
              <a:rPr lang="en-US" sz="3200" dirty="0"/>
              <a:t>36 "But of that day and hour no one knows, not even the angels of heaven, but My Father only. </a:t>
            </a:r>
          </a:p>
        </p:txBody>
      </p:sp>
      <p:sp>
        <p:nvSpPr>
          <p:cNvPr id="13317" name="Line 7"/>
          <p:cNvSpPr>
            <a:spLocks noChangeShapeType="1"/>
          </p:cNvSpPr>
          <p:nvPr/>
        </p:nvSpPr>
        <p:spPr bwMode="auto">
          <a:xfrm flipH="1">
            <a:off x="3276600" y="4041775"/>
            <a:ext cx="152400" cy="1066800"/>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18" name="Line 8"/>
          <p:cNvSpPr>
            <a:spLocks noChangeShapeType="1"/>
          </p:cNvSpPr>
          <p:nvPr/>
        </p:nvSpPr>
        <p:spPr bwMode="auto">
          <a:xfrm>
            <a:off x="5105400" y="2060575"/>
            <a:ext cx="3048000" cy="0"/>
          </a:xfrm>
          <a:prstGeom prst="line">
            <a:avLst/>
          </a:prstGeom>
          <a:noFill/>
          <a:ln w="762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19" name="Line 9"/>
          <p:cNvSpPr>
            <a:spLocks noChangeShapeType="1"/>
          </p:cNvSpPr>
          <p:nvPr/>
        </p:nvSpPr>
        <p:spPr bwMode="auto">
          <a:xfrm>
            <a:off x="533400" y="2593975"/>
            <a:ext cx="3886200" cy="0"/>
          </a:xfrm>
          <a:prstGeom prst="line">
            <a:avLst/>
          </a:prstGeom>
          <a:noFill/>
          <a:ln w="762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20" name="Line 10"/>
          <p:cNvSpPr>
            <a:spLocks noChangeShapeType="1"/>
          </p:cNvSpPr>
          <p:nvPr/>
        </p:nvSpPr>
        <p:spPr bwMode="auto">
          <a:xfrm>
            <a:off x="5638800" y="2593975"/>
            <a:ext cx="1828800" cy="0"/>
          </a:xfrm>
          <a:prstGeom prst="line">
            <a:avLst/>
          </a:prstGeom>
          <a:noFill/>
          <a:ln w="76200">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21" name="Line 11"/>
          <p:cNvSpPr>
            <a:spLocks noChangeShapeType="1"/>
          </p:cNvSpPr>
          <p:nvPr/>
        </p:nvSpPr>
        <p:spPr bwMode="auto">
          <a:xfrm>
            <a:off x="5638800" y="2670175"/>
            <a:ext cx="1828800" cy="0"/>
          </a:xfrm>
          <a:prstGeom prst="line">
            <a:avLst/>
          </a:prstGeom>
          <a:noFill/>
          <a:ln w="76200">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22" name="Rectangle 12"/>
          <p:cNvSpPr>
            <a:spLocks noChangeArrowheads="1"/>
          </p:cNvSpPr>
          <p:nvPr/>
        </p:nvSpPr>
        <p:spPr bwMode="auto">
          <a:xfrm>
            <a:off x="0" y="3051175"/>
            <a:ext cx="9144000" cy="3810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800" b="1">
                <a:solidFill>
                  <a:schemeClr val="bg1"/>
                </a:solidFill>
                <a:latin typeface="Comic Sans MS" pitchFamily="66" charset="0"/>
              </a:rPr>
              <a:t>Transition Point</a:t>
            </a:r>
          </a:p>
        </p:txBody>
      </p:sp>
      <p:pic>
        <p:nvPicPr>
          <p:cNvPr id="1028" name="Picture 4" descr="http://t0.gstatic.com/images?q=tbn:ANd9GcSU1hhSLLciajLzYrHt8hT4ZPV0jovFVR8e1zi_2_P-QZku0QHFd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rot="20726469">
            <a:off x="45848" y="113217"/>
            <a:ext cx="2790825" cy="115151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rot="20624701">
            <a:off x="436754" y="376248"/>
            <a:ext cx="2209800" cy="461665"/>
          </a:xfrm>
          <a:prstGeom prst="rect">
            <a:avLst/>
          </a:prstGeom>
          <a:noFill/>
        </p:spPr>
        <p:txBody>
          <a:bodyPr wrap="square" rtlCol="0">
            <a:spAutoFit/>
          </a:bodyPr>
          <a:lstStyle/>
          <a:p>
            <a:pPr algn="ctr"/>
            <a:r>
              <a:rPr lang="en-US" sz="2400" b="1" dirty="0"/>
              <a:t>Key to chapter</a:t>
            </a:r>
          </a:p>
        </p:txBody>
      </p:sp>
    </p:spTree>
    <p:extLst>
      <p:ext uri="{BB962C8B-B14F-4D97-AF65-F5344CB8AC3E}">
        <p14:creationId xmlns:p14="http://schemas.microsoft.com/office/powerpoint/2010/main" val="237617807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318"/>
                                        </p:tgtEl>
                                        <p:attrNameLst>
                                          <p:attrName>style.visibility</p:attrName>
                                        </p:attrNameLst>
                                      </p:cBhvr>
                                      <p:to>
                                        <p:strVal val="visible"/>
                                      </p:to>
                                    </p:set>
                                    <p:animEffect transition="in" filter="wipe(left)">
                                      <p:cBhvr>
                                        <p:cTn id="7" dur="500"/>
                                        <p:tgtEl>
                                          <p:spTgt spid="1331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319"/>
                                        </p:tgtEl>
                                        <p:attrNameLst>
                                          <p:attrName>style.visibility</p:attrName>
                                        </p:attrNameLst>
                                      </p:cBhvr>
                                      <p:to>
                                        <p:strVal val="visible"/>
                                      </p:to>
                                    </p:set>
                                    <p:animEffect transition="in" filter="wipe(left)">
                                      <p:cBhvr>
                                        <p:cTn id="10" dur="500"/>
                                        <p:tgtEl>
                                          <p:spTgt spid="1331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3321"/>
                                        </p:tgtEl>
                                        <p:attrNameLst>
                                          <p:attrName>style.visibility</p:attrName>
                                        </p:attrNameLst>
                                      </p:cBhvr>
                                      <p:to>
                                        <p:strVal val="visible"/>
                                      </p:to>
                                    </p:set>
                                    <p:animEffect transition="in" filter="wipe(left)">
                                      <p:cBhvr>
                                        <p:cTn id="15" dur="500"/>
                                        <p:tgtEl>
                                          <p:spTgt spid="13321"/>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13320"/>
                                        </p:tgtEl>
                                        <p:attrNameLst>
                                          <p:attrName>style.visibility</p:attrName>
                                        </p:attrNameLst>
                                      </p:cBhvr>
                                      <p:to>
                                        <p:strVal val="visible"/>
                                      </p:to>
                                    </p:set>
                                    <p:animEffect transition="in" filter="wipe(right)">
                                      <p:cBhvr>
                                        <p:cTn id="18" dur="500"/>
                                        <p:tgtEl>
                                          <p:spTgt spid="13320"/>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32" fill="hold" grpId="0" nodeType="clickEffect">
                                  <p:stCondLst>
                                    <p:cond delay="0"/>
                                  </p:stCondLst>
                                  <p:childTnLst>
                                    <p:set>
                                      <p:cBhvr>
                                        <p:cTn id="22" dur="1" fill="hold">
                                          <p:stCondLst>
                                            <p:cond delay="0"/>
                                          </p:stCondLst>
                                        </p:cTn>
                                        <p:tgtEl>
                                          <p:spTgt spid="13314"/>
                                        </p:tgtEl>
                                        <p:attrNameLst>
                                          <p:attrName>style.visibility</p:attrName>
                                        </p:attrNameLst>
                                      </p:cBhvr>
                                      <p:to>
                                        <p:strVal val="visible"/>
                                      </p:to>
                                    </p:set>
                                    <p:animEffect transition="in" filter="circle(out)">
                                      <p:cBhvr>
                                        <p:cTn id="23" dur="2000"/>
                                        <p:tgtEl>
                                          <p:spTgt spid="13314"/>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32" fill="hold" grpId="0" nodeType="clickEffect">
                                  <p:stCondLst>
                                    <p:cond delay="0"/>
                                  </p:stCondLst>
                                  <p:childTnLst>
                                    <p:set>
                                      <p:cBhvr>
                                        <p:cTn id="27" dur="1" fill="hold">
                                          <p:stCondLst>
                                            <p:cond delay="0"/>
                                          </p:stCondLst>
                                        </p:cTn>
                                        <p:tgtEl>
                                          <p:spTgt spid="13315"/>
                                        </p:tgtEl>
                                        <p:attrNameLst>
                                          <p:attrName>style.visibility</p:attrName>
                                        </p:attrNameLst>
                                      </p:cBhvr>
                                      <p:to>
                                        <p:strVal val="visible"/>
                                      </p:to>
                                    </p:set>
                                    <p:animEffect transition="in" filter="circle(out)">
                                      <p:cBhvr>
                                        <p:cTn id="28" dur="2000"/>
                                        <p:tgtEl>
                                          <p:spTgt spid="13315"/>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13317"/>
                                        </p:tgtEl>
                                        <p:attrNameLst>
                                          <p:attrName>style.visibility</p:attrName>
                                        </p:attrNameLst>
                                      </p:cBhvr>
                                      <p:to>
                                        <p:strVal val="visible"/>
                                      </p:to>
                                    </p:set>
                                    <p:animEffect transition="in" filter="wipe(up)">
                                      <p:cBhvr>
                                        <p:cTn id="33" dur="500"/>
                                        <p:tgtEl>
                                          <p:spTgt spid="13317"/>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3322"/>
                                        </p:tgtEl>
                                        <p:attrNameLst>
                                          <p:attrName>style.visibility</p:attrName>
                                        </p:attrNameLst>
                                      </p:cBhvr>
                                      <p:to>
                                        <p:strVal val="visible"/>
                                      </p:to>
                                    </p:set>
                                    <p:animEffect transition="in" filter="wipe(left)">
                                      <p:cBhvr>
                                        <p:cTn id="38" dur="1750"/>
                                        <p:tgtEl>
                                          <p:spTgt spid="133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nimBg="1"/>
      <p:bldP spid="13315" grpId="0" animBg="1"/>
      <p:bldP spid="13317" grpId="0" animBg="1"/>
      <p:bldP spid="13318" grpId="0" animBg="1"/>
      <p:bldP spid="13319" grpId="0" animBg="1"/>
      <p:bldP spid="13320" grpId="0" animBg="1"/>
      <p:bldP spid="13321" grpId="0" animBg="1"/>
      <p:bldP spid="1332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p:cNvSpPr txBox="1">
            <a:spLocks noChangeArrowheads="1"/>
          </p:cNvSpPr>
          <p:nvPr/>
        </p:nvSpPr>
        <p:spPr bwMode="auto">
          <a:xfrm>
            <a:off x="762000" y="630948"/>
            <a:ext cx="7620000" cy="740652"/>
          </a:xfrm>
          <a:prstGeom prst="rect">
            <a:avLst/>
          </a:prstGeom>
          <a:solidFill>
            <a:srgbClr val="FFFF66"/>
          </a:solidFill>
          <a:ln>
            <a:solidFill>
              <a:schemeClr val="tx2">
                <a:lumMod val="75000"/>
              </a:schemeClr>
            </a:solidFill>
          </a:ln>
          <a:effectLst>
            <a:outerShdw blurRad="76200" dir="13500000" sy="23000" kx="1200000" algn="br" rotWithShape="0">
              <a:prstClr val="black">
                <a:alpha val="20000"/>
              </a:prstClr>
            </a:outerShdw>
          </a:effectLst>
          <a:scene3d>
            <a:camera prst="orthographicFront"/>
            <a:lightRig rig="threePt" dir="t"/>
          </a:scene3d>
          <a:sp3d>
            <a:bevelT w="114300" prst="artDeco"/>
          </a:sp3d>
        </p:spPr>
        <p:txBody>
          <a:bodyPr>
            <a:spAutoFit/>
          </a:bodyPr>
          <a:lstStyle>
            <a:lvl1pPr>
              <a:tabLst>
                <a:tab pos="517525" algn="l"/>
              </a:tabLst>
              <a:defRPr sz="2400">
                <a:solidFill>
                  <a:schemeClr val="tx1"/>
                </a:solidFill>
                <a:latin typeface="Times New Roman" pitchFamily="18" charset="0"/>
              </a:defRPr>
            </a:lvl1pPr>
            <a:lvl2pPr marL="742950" indent="-285750">
              <a:tabLst>
                <a:tab pos="517525" algn="l"/>
              </a:tabLst>
              <a:defRPr sz="2400">
                <a:solidFill>
                  <a:schemeClr val="tx1"/>
                </a:solidFill>
                <a:latin typeface="Times New Roman" pitchFamily="18" charset="0"/>
              </a:defRPr>
            </a:lvl2pPr>
            <a:lvl3pPr marL="1143000" indent="-228600">
              <a:tabLst>
                <a:tab pos="517525" algn="l"/>
              </a:tabLst>
              <a:defRPr sz="2400">
                <a:solidFill>
                  <a:schemeClr val="tx1"/>
                </a:solidFill>
                <a:latin typeface="Times New Roman" pitchFamily="18" charset="0"/>
              </a:defRPr>
            </a:lvl3pPr>
            <a:lvl4pPr marL="1600200" indent="-228600">
              <a:tabLst>
                <a:tab pos="517525" algn="l"/>
              </a:tabLst>
              <a:defRPr sz="2400">
                <a:solidFill>
                  <a:schemeClr val="tx1"/>
                </a:solidFill>
                <a:latin typeface="Times New Roman" pitchFamily="18" charset="0"/>
              </a:defRPr>
            </a:lvl4pPr>
            <a:lvl5pPr marL="2057400" indent="-228600">
              <a:tabLst>
                <a:tab pos="517525" algn="l"/>
              </a:tabLst>
              <a:defRPr sz="2400">
                <a:solidFill>
                  <a:schemeClr val="tx1"/>
                </a:solidFill>
                <a:latin typeface="Times New Roman" pitchFamily="18" charset="0"/>
              </a:defRPr>
            </a:lvl5pPr>
            <a:lvl6pPr marL="2514600" indent="-228600" eaLnBrk="0" fontAlgn="base" hangingPunct="0">
              <a:spcBef>
                <a:spcPct val="0"/>
              </a:spcBef>
              <a:spcAft>
                <a:spcPct val="0"/>
              </a:spcAft>
              <a:tabLst>
                <a:tab pos="517525" algn="l"/>
              </a:tabLst>
              <a:defRPr sz="2400">
                <a:solidFill>
                  <a:schemeClr val="tx1"/>
                </a:solidFill>
                <a:latin typeface="Times New Roman" pitchFamily="18" charset="0"/>
              </a:defRPr>
            </a:lvl6pPr>
            <a:lvl7pPr marL="2971800" indent="-228600" eaLnBrk="0" fontAlgn="base" hangingPunct="0">
              <a:spcBef>
                <a:spcPct val="0"/>
              </a:spcBef>
              <a:spcAft>
                <a:spcPct val="0"/>
              </a:spcAft>
              <a:tabLst>
                <a:tab pos="517525" algn="l"/>
              </a:tabLst>
              <a:defRPr sz="2400">
                <a:solidFill>
                  <a:schemeClr val="tx1"/>
                </a:solidFill>
                <a:latin typeface="Times New Roman" pitchFamily="18" charset="0"/>
              </a:defRPr>
            </a:lvl7pPr>
            <a:lvl8pPr marL="3429000" indent="-228600" eaLnBrk="0" fontAlgn="base" hangingPunct="0">
              <a:spcBef>
                <a:spcPct val="0"/>
              </a:spcBef>
              <a:spcAft>
                <a:spcPct val="0"/>
              </a:spcAft>
              <a:tabLst>
                <a:tab pos="517525" algn="l"/>
              </a:tabLst>
              <a:defRPr sz="2400">
                <a:solidFill>
                  <a:schemeClr val="tx1"/>
                </a:solidFill>
                <a:latin typeface="Times New Roman" pitchFamily="18" charset="0"/>
              </a:defRPr>
            </a:lvl8pPr>
            <a:lvl9pPr marL="3886200" indent="-228600" eaLnBrk="0" fontAlgn="base" hangingPunct="0">
              <a:spcBef>
                <a:spcPct val="0"/>
              </a:spcBef>
              <a:spcAft>
                <a:spcPct val="0"/>
              </a:spcAft>
              <a:tabLst>
                <a:tab pos="517525" algn="l"/>
              </a:tabLst>
              <a:defRPr sz="2400">
                <a:solidFill>
                  <a:schemeClr val="tx1"/>
                </a:solidFill>
                <a:latin typeface="Times New Roman" pitchFamily="18" charset="0"/>
              </a:defRPr>
            </a:lvl9pPr>
          </a:lstStyle>
          <a:p>
            <a:pPr marL="857250" indent="-857250" algn="ctr">
              <a:lnSpc>
                <a:spcPct val="130000"/>
              </a:lnSpc>
              <a:buFont typeface="+mj-lt"/>
              <a:buAutoNum type="romanUcPeriod" startAt="3"/>
            </a:pPr>
            <a:r>
              <a:rPr lang="en-US" sz="3600" b="1" u="sng" dirty="0">
                <a:solidFill>
                  <a:schemeClr val="tx2">
                    <a:lumMod val="50000"/>
                  </a:schemeClr>
                </a:solidFill>
              </a:rPr>
              <a:t>The Answers</a:t>
            </a:r>
            <a:r>
              <a:rPr lang="en-US" sz="3600" b="1" dirty="0">
                <a:solidFill>
                  <a:schemeClr val="tx2">
                    <a:lumMod val="50000"/>
                  </a:schemeClr>
                </a:solidFill>
              </a:rPr>
              <a:t> (vv. 4-51)</a:t>
            </a:r>
            <a:endParaRPr lang="en-US" sz="3200" i="1" dirty="0">
              <a:solidFill>
                <a:schemeClr val="tx2">
                  <a:lumMod val="50000"/>
                </a:schemeClr>
              </a:solidFill>
            </a:endParaRPr>
          </a:p>
        </p:txBody>
      </p:sp>
      <p:sp>
        <p:nvSpPr>
          <p:cNvPr id="3" name="Text Box 4"/>
          <p:cNvSpPr txBox="1">
            <a:spLocks noChangeArrowheads="1"/>
          </p:cNvSpPr>
          <p:nvPr/>
        </p:nvSpPr>
        <p:spPr bwMode="auto">
          <a:xfrm>
            <a:off x="838200" y="1676400"/>
            <a:ext cx="8077200" cy="417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514350" indent="-514350">
              <a:spcBef>
                <a:spcPct val="50000"/>
              </a:spcBef>
              <a:buFont typeface="+mj-lt"/>
              <a:buAutoNum type="alphaUcPeriod"/>
            </a:pPr>
            <a:r>
              <a:rPr lang="en-US" sz="3200" b="1" dirty="0"/>
              <a:t>Destruction of Jerusalem (vv. 4-34)</a:t>
            </a:r>
          </a:p>
          <a:p>
            <a:pPr marL="1257300" lvl="1" indent="-514350">
              <a:spcBef>
                <a:spcPct val="50000"/>
              </a:spcBef>
              <a:buFont typeface="+mj-lt"/>
              <a:buAutoNum type="arabicPeriod"/>
            </a:pPr>
            <a:r>
              <a:rPr lang="en-US" sz="2800" i="1" dirty="0"/>
              <a:t>Before the tribulation</a:t>
            </a:r>
            <a:r>
              <a:rPr lang="en-US" sz="2800" dirty="0"/>
              <a:t> (vv. 4-14)</a:t>
            </a:r>
          </a:p>
          <a:p>
            <a:pPr marL="1257300" lvl="1" indent="-514350">
              <a:spcBef>
                <a:spcPct val="50000"/>
              </a:spcBef>
              <a:buFont typeface="+mj-lt"/>
              <a:buAutoNum type="arabicPeriod"/>
            </a:pPr>
            <a:r>
              <a:rPr lang="en-US" sz="2800" i="1" dirty="0"/>
              <a:t>The tribulation</a:t>
            </a:r>
            <a:r>
              <a:rPr lang="en-US" sz="2800" dirty="0"/>
              <a:t> (vv. 15-28)</a:t>
            </a:r>
          </a:p>
          <a:p>
            <a:pPr marL="1257300" lvl="1" indent="-514350">
              <a:spcBef>
                <a:spcPct val="50000"/>
              </a:spcBef>
              <a:buFont typeface="+mj-lt"/>
              <a:buAutoNum type="arabicPeriod"/>
            </a:pPr>
            <a:r>
              <a:rPr lang="en-US" sz="2800" i="1" dirty="0"/>
              <a:t>After the tribulation</a:t>
            </a:r>
            <a:r>
              <a:rPr lang="en-US" sz="2800" dirty="0"/>
              <a:t> (vv. 29-31)</a:t>
            </a:r>
          </a:p>
          <a:p>
            <a:pPr marL="1257300" lvl="1" indent="-514350">
              <a:spcBef>
                <a:spcPct val="50000"/>
              </a:spcBef>
              <a:buFont typeface="+mj-lt"/>
              <a:buAutoNum type="arabicPeriod"/>
            </a:pPr>
            <a:r>
              <a:rPr lang="en-US" sz="2800" i="1" dirty="0"/>
              <a:t>When this will happen</a:t>
            </a:r>
            <a:r>
              <a:rPr lang="en-US" sz="2800" dirty="0"/>
              <a:t> (vv. 32-34)</a:t>
            </a:r>
          </a:p>
          <a:p>
            <a:pPr marL="1657350" lvl="2" indent="-514350">
              <a:lnSpc>
                <a:spcPct val="70000"/>
              </a:lnSpc>
              <a:spcBef>
                <a:spcPct val="50000"/>
              </a:spcBef>
              <a:buFont typeface="+mj-lt"/>
              <a:buAutoNum type="alphaLcPeriod"/>
            </a:pPr>
            <a:r>
              <a:rPr lang="en-US" sz="2800" dirty="0"/>
              <a:t>When you see these things (vv.32-33)</a:t>
            </a:r>
          </a:p>
          <a:p>
            <a:pPr marL="1657350" lvl="2" indent="-514350">
              <a:lnSpc>
                <a:spcPct val="70000"/>
              </a:lnSpc>
              <a:spcBef>
                <a:spcPct val="50000"/>
              </a:spcBef>
              <a:buFont typeface="+mj-lt"/>
              <a:buAutoNum type="alphaLcPeriod"/>
            </a:pPr>
            <a:r>
              <a:rPr lang="en-US" sz="2800" dirty="0"/>
              <a:t> In their lifetime (v. 34)</a:t>
            </a:r>
          </a:p>
        </p:txBody>
      </p:sp>
      <p:sp>
        <p:nvSpPr>
          <p:cNvPr id="2" name="Oval 1"/>
          <p:cNvSpPr/>
          <p:nvPr/>
        </p:nvSpPr>
        <p:spPr>
          <a:xfrm>
            <a:off x="1524000" y="2362200"/>
            <a:ext cx="5791200" cy="609600"/>
          </a:xfrm>
          <a:prstGeom prst="ellipse">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072609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anim calcmode="lin" valueType="num">
                                      <p:cBhvr>
                                        <p:cTn id="1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000"/>
                                        <p:tgtEl>
                                          <p:spTgt spid="3">
                                            <p:txEl>
                                              <p:pRg st="4" end="4"/>
                                            </p:txEl>
                                          </p:spTgt>
                                        </p:tgtEl>
                                      </p:cBhvr>
                                    </p:animEffect>
                                    <p:anim calcmode="lin" valueType="num">
                                      <p:cBhvr>
                                        <p:cTn id="2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000"/>
                                        <p:tgtEl>
                                          <p:spTgt spid="3">
                                            <p:txEl>
                                              <p:pRg st="5" end="5"/>
                                            </p:txEl>
                                          </p:spTgt>
                                        </p:tgtEl>
                                      </p:cBhvr>
                                    </p:animEffect>
                                    <p:anim calcmode="lin" valueType="num">
                                      <p:cBhvr>
                                        <p:cTn id="2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1000"/>
                                        <p:tgtEl>
                                          <p:spTgt spid="3">
                                            <p:txEl>
                                              <p:pRg st="6" end="6"/>
                                            </p:txEl>
                                          </p:spTgt>
                                        </p:tgtEl>
                                      </p:cBhvr>
                                    </p:animEffect>
                                    <p:anim calcmode="lin" valueType="num">
                                      <p:cBhvr>
                                        <p:cTn id="3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wipe(left)">
                                      <p:cBhvr>
                                        <p:cTn id="39"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4"/>
          <p:cNvSpPr txBox="1">
            <a:spLocks noChangeArrowheads="1"/>
          </p:cNvSpPr>
          <p:nvPr/>
        </p:nvSpPr>
        <p:spPr bwMode="auto">
          <a:xfrm>
            <a:off x="1066800" y="760413"/>
            <a:ext cx="7086600" cy="4878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nSpc>
                <a:spcPct val="80000"/>
              </a:lnSpc>
              <a:spcBef>
                <a:spcPct val="50000"/>
              </a:spcBef>
            </a:pPr>
            <a:r>
              <a:rPr lang="en-US" sz="2800" dirty="0"/>
              <a:t>1. </a:t>
            </a:r>
            <a:r>
              <a:rPr lang="en-US" sz="2800" b="1" u="sng" dirty="0"/>
              <a:t>Before the tribulation</a:t>
            </a:r>
            <a:r>
              <a:rPr lang="en-US" sz="2800" dirty="0"/>
              <a:t> (vv. 4-14)</a:t>
            </a:r>
          </a:p>
          <a:p>
            <a:pPr>
              <a:lnSpc>
                <a:spcPct val="80000"/>
              </a:lnSpc>
              <a:spcBef>
                <a:spcPct val="50000"/>
              </a:spcBef>
            </a:pPr>
            <a:r>
              <a:rPr lang="en-US" sz="2800" dirty="0"/>
              <a:t>	a. False Christ (vv. 4-5)</a:t>
            </a:r>
          </a:p>
          <a:p>
            <a:pPr>
              <a:lnSpc>
                <a:spcPct val="80000"/>
              </a:lnSpc>
              <a:spcBef>
                <a:spcPct val="50000"/>
              </a:spcBef>
            </a:pPr>
            <a:r>
              <a:rPr lang="en-US" sz="2800" dirty="0"/>
              <a:t>	b. Wars &amp; rumors of wars (vv. 6-7a)</a:t>
            </a:r>
          </a:p>
          <a:p>
            <a:pPr>
              <a:lnSpc>
                <a:spcPct val="80000"/>
              </a:lnSpc>
              <a:spcBef>
                <a:spcPct val="50000"/>
              </a:spcBef>
            </a:pPr>
            <a:r>
              <a:rPr lang="en-US" sz="2800" dirty="0"/>
              <a:t>	c. National calamities (v. 7)</a:t>
            </a:r>
          </a:p>
          <a:p>
            <a:pPr>
              <a:lnSpc>
                <a:spcPct val="80000"/>
              </a:lnSpc>
              <a:spcBef>
                <a:spcPct val="50000"/>
              </a:spcBef>
            </a:pPr>
            <a:r>
              <a:rPr lang="en-US" sz="2800" dirty="0"/>
              <a:t>	d. Persecution (vv. 8-10)</a:t>
            </a:r>
          </a:p>
          <a:p>
            <a:pPr>
              <a:lnSpc>
                <a:spcPct val="80000"/>
              </a:lnSpc>
              <a:spcBef>
                <a:spcPct val="50000"/>
              </a:spcBef>
            </a:pPr>
            <a:r>
              <a:rPr lang="en-US" sz="2800" dirty="0"/>
              <a:t>	e. False prophets (v. 11)</a:t>
            </a:r>
          </a:p>
          <a:p>
            <a:pPr>
              <a:lnSpc>
                <a:spcPct val="80000"/>
              </a:lnSpc>
              <a:spcBef>
                <a:spcPct val="50000"/>
              </a:spcBef>
            </a:pPr>
            <a:r>
              <a:rPr lang="en-US" sz="2800" dirty="0"/>
              <a:t>	f. Sin abound (v. 12)</a:t>
            </a:r>
          </a:p>
          <a:p>
            <a:pPr>
              <a:lnSpc>
                <a:spcPct val="80000"/>
              </a:lnSpc>
              <a:spcBef>
                <a:spcPct val="50000"/>
              </a:spcBef>
            </a:pPr>
            <a:r>
              <a:rPr lang="en-US" sz="2800" dirty="0"/>
              <a:t>	g. Apathy / indifference (vv. 12-13)</a:t>
            </a:r>
          </a:p>
          <a:p>
            <a:pPr>
              <a:lnSpc>
                <a:spcPct val="80000"/>
              </a:lnSpc>
              <a:spcBef>
                <a:spcPct val="50000"/>
              </a:spcBef>
            </a:pPr>
            <a:r>
              <a:rPr lang="en-US" sz="2800" dirty="0"/>
              <a:t>	h. Gospel spread to Gentiles (v. 14) </a:t>
            </a:r>
          </a:p>
        </p:txBody>
      </p:sp>
    </p:spTree>
    <p:extLst>
      <p:ext uri="{BB962C8B-B14F-4D97-AF65-F5344CB8AC3E}">
        <p14:creationId xmlns:p14="http://schemas.microsoft.com/office/powerpoint/2010/main" val="64597172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p:cNvSpPr txBox="1">
            <a:spLocks noChangeArrowheads="1"/>
          </p:cNvSpPr>
          <p:nvPr/>
        </p:nvSpPr>
        <p:spPr bwMode="auto">
          <a:xfrm>
            <a:off x="762000" y="630948"/>
            <a:ext cx="7620000" cy="740652"/>
          </a:xfrm>
          <a:prstGeom prst="rect">
            <a:avLst/>
          </a:prstGeom>
          <a:solidFill>
            <a:srgbClr val="FFFF66"/>
          </a:solidFill>
          <a:ln>
            <a:solidFill>
              <a:schemeClr val="tx2">
                <a:lumMod val="75000"/>
              </a:schemeClr>
            </a:solidFill>
          </a:ln>
          <a:effectLst>
            <a:outerShdw blurRad="76200" dir="13500000" sy="23000" kx="1200000" algn="br" rotWithShape="0">
              <a:prstClr val="black">
                <a:alpha val="20000"/>
              </a:prstClr>
            </a:outerShdw>
          </a:effectLst>
          <a:scene3d>
            <a:camera prst="orthographicFront"/>
            <a:lightRig rig="threePt" dir="t"/>
          </a:scene3d>
          <a:sp3d>
            <a:bevelT w="114300" prst="artDeco"/>
          </a:sp3d>
        </p:spPr>
        <p:txBody>
          <a:bodyPr>
            <a:spAutoFit/>
          </a:bodyPr>
          <a:lstStyle>
            <a:lvl1pPr>
              <a:tabLst>
                <a:tab pos="517525" algn="l"/>
              </a:tabLst>
              <a:defRPr sz="2400">
                <a:solidFill>
                  <a:schemeClr val="tx1"/>
                </a:solidFill>
                <a:latin typeface="Times New Roman" pitchFamily="18" charset="0"/>
              </a:defRPr>
            </a:lvl1pPr>
            <a:lvl2pPr marL="742950" indent="-285750">
              <a:tabLst>
                <a:tab pos="517525" algn="l"/>
              </a:tabLst>
              <a:defRPr sz="2400">
                <a:solidFill>
                  <a:schemeClr val="tx1"/>
                </a:solidFill>
                <a:latin typeface="Times New Roman" pitchFamily="18" charset="0"/>
              </a:defRPr>
            </a:lvl2pPr>
            <a:lvl3pPr marL="1143000" indent="-228600">
              <a:tabLst>
                <a:tab pos="517525" algn="l"/>
              </a:tabLst>
              <a:defRPr sz="2400">
                <a:solidFill>
                  <a:schemeClr val="tx1"/>
                </a:solidFill>
                <a:latin typeface="Times New Roman" pitchFamily="18" charset="0"/>
              </a:defRPr>
            </a:lvl3pPr>
            <a:lvl4pPr marL="1600200" indent="-228600">
              <a:tabLst>
                <a:tab pos="517525" algn="l"/>
              </a:tabLst>
              <a:defRPr sz="2400">
                <a:solidFill>
                  <a:schemeClr val="tx1"/>
                </a:solidFill>
                <a:latin typeface="Times New Roman" pitchFamily="18" charset="0"/>
              </a:defRPr>
            </a:lvl4pPr>
            <a:lvl5pPr marL="2057400" indent="-228600">
              <a:tabLst>
                <a:tab pos="517525" algn="l"/>
              </a:tabLst>
              <a:defRPr sz="2400">
                <a:solidFill>
                  <a:schemeClr val="tx1"/>
                </a:solidFill>
                <a:latin typeface="Times New Roman" pitchFamily="18" charset="0"/>
              </a:defRPr>
            </a:lvl5pPr>
            <a:lvl6pPr marL="2514600" indent="-228600" eaLnBrk="0" fontAlgn="base" hangingPunct="0">
              <a:spcBef>
                <a:spcPct val="0"/>
              </a:spcBef>
              <a:spcAft>
                <a:spcPct val="0"/>
              </a:spcAft>
              <a:tabLst>
                <a:tab pos="517525" algn="l"/>
              </a:tabLst>
              <a:defRPr sz="2400">
                <a:solidFill>
                  <a:schemeClr val="tx1"/>
                </a:solidFill>
                <a:latin typeface="Times New Roman" pitchFamily="18" charset="0"/>
              </a:defRPr>
            </a:lvl6pPr>
            <a:lvl7pPr marL="2971800" indent="-228600" eaLnBrk="0" fontAlgn="base" hangingPunct="0">
              <a:spcBef>
                <a:spcPct val="0"/>
              </a:spcBef>
              <a:spcAft>
                <a:spcPct val="0"/>
              </a:spcAft>
              <a:tabLst>
                <a:tab pos="517525" algn="l"/>
              </a:tabLst>
              <a:defRPr sz="2400">
                <a:solidFill>
                  <a:schemeClr val="tx1"/>
                </a:solidFill>
                <a:latin typeface="Times New Roman" pitchFamily="18" charset="0"/>
              </a:defRPr>
            </a:lvl7pPr>
            <a:lvl8pPr marL="3429000" indent="-228600" eaLnBrk="0" fontAlgn="base" hangingPunct="0">
              <a:spcBef>
                <a:spcPct val="0"/>
              </a:spcBef>
              <a:spcAft>
                <a:spcPct val="0"/>
              </a:spcAft>
              <a:tabLst>
                <a:tab pos="517525" algn="l"/>
              </a:tabLst>
              <a:defRPr sz="2400">
                <a:solidFill>
                  <a:schemeClr val="tx1"/>
                </a:solidFill>
                <a:latin typeface="Times New Roman" pitchFamily="18" charset="0"/>
              </a:defRPr>
            </a:lvl8pPr>
            <a:lvl9pPr marL="3886200" indent="-228600" eaLnBrk="0" fontAlgn="base" hangingPunct="0">
              <a:spcBef>
                <a:spcPct val="0"/>
              </a:spcBef>
              <a:spcAft>
                <a:spcPct val="0"/>
              </a:spcAft>
              <a:tabLst>
                <a:tab pos="517525" algn="l"/>
              </a:tabLst>
              <a:defRPr sz="2400">
                <a:solidFill>
                  <a:schemeClr val="tx1"/>
                </a:solidFill>
                <a:latin typeface="Times New Roman" pitchFamily="18" charset="0"/>
              </a:defRPr>
            </a:lvl9pPr>
          </a:lstStyle>
          <a:p>
            <a:pPr marL="857250" indent="-857250" algn="ctr">
              <a:lnSpc>
                <a:spcPct val="130000"/>
              </a:lnSpc>
              <a:buFont typeface="+mj-lt"/>
              <a:buAutoNum type="romanUcPeriod" startAt="3"/>
            </a:pPr>
            <a:r>
              <a:rPr lang="en-US" sz="3600" b="1" u="sng" dirty="0">
                <a:solidFill>
                  <a:schemeClr val="tx2">
                    <a:lumMod val="50000"/>
                  </a:schemeClr>
                </a:solidFill>
              </a:rPr>
              <a:t>The Answers</a:t>
            </a:r>
            <a:r>
              <a:rPr lang="en-US" sz="3600" b="1" dirty="0">
                <a:solidFill>
                  <a:schemeClr val="tx2">
                    <a:lumMod val="50000"/>
                  </a:schemeClr>
                </a:solidFill>
              </a:rPr>
              <a:t> (vv. 4-51)</a:t>
            </a:r>
            <a:endParaRPr lang="en-US" sz="3200" i="1" dirty="0">
              <a:solidFill>
                <a:schemeClr val="tx2">
                  <a:lumMod val="50000"/>
                </a:schemeClr>
              </a:solidFill>
            </a:endParaRPr>
          </a:p>
        </p:txBody>
      </p:sp>
      <p:sp>
        <p:nvSpPr>
          <p:cNvPr id="3" name="Text Box 4"/>
          <p:cNvSpPr txBox="1">
            <a:spLocks noChangeArrowheads="1"/>
          </p:cNvSpPr>
          <p:nvPr/>
        </p:nvSpPr>
        <p:spPr bwMode="auto">
          <a:xfrm>
            <a:off x="838200" y="1676400"/>
            <a:ext cx="8077200" cy="417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514350" indent="-514350">
              <a:spcBef>
                <a:spcPct val="50000"/>
              </a:spcBef>
              <a:buFont typeface="+mj-lt"/>
              <a:buAutoNum type="alphaUcPeriod"/>
            </a:pPr>
            <a:r>
              <a:rPr lang="en-US" sz="3200" b="1" dirty="0"/>
              <a:t>Destruction of Jerusalem (vv. 4-34)</a:t>
            </a:r>
          </a:p>
          <a:p>
            <a:pPr marL="1257300" lvl="1" indent="-514350">
              <a:spcBef>
                <a:spcPct val="50000"/>
              </a:spcBef>
              <a:buFont typeface="+mj-lt"/>
              <a:buAutoNum type="arabicPeriod"/>
            </a:pPr>
            <a:r>
              <a:rPr lang="en-US" sz="2800" i="1" dirty="0"/>
              <a:t>Before the tribulation</a:t>
            </a:r>
            <a:r>
              <a:rPr lang="en-US" sz="2800" dirty="0"/>
              <a:t> (vv. 4-14)</a:t>
            </a:r>
          </a:p>
          <a:p>
            <a:pPr marL="1257300" lvl="1" indent="-514350">
              <a:spcBef>
                <a:spcPct val="50000"/>
              </a:spcBef>
              <a:buFont typeface="+mj-lt"/>
              <a:buAutoNum type="arabicPeriod"/>
            </a:pPr>
            <a:r>
              <a:rPr lang="en-US" sz="2800" i="1" dirty="0"/>
              <a:t>The tribulation</a:t>
            </a:r>
            <a:r>
              <a:rPr lang="en-US" sz="2800" dirty="0"/>
              <a:t> (vv. 15-28)</a:t>
            </a:r>
          </a:p>
          <a:p>
            <a:pPr marL="1257300" lvl="1" indent="-514350">
              <a:spcBef>
                <a:spcPct val="50000"/>
              </a:spcBef>
              <a:buFont typeface="+mj-lt"/>
              <a:buAutoNum type="arabicPeriod"/>
            </a:pPr>
            <a:r>
              <a:rPr lang="en-US" sz="2800" i="1" dirty="0"/>
              <a:t>After the tribulation</a:t>
            </a:r>
            <a:r>
              <a:rPr lang="en-US" sz="2800" dirty="0"/>
              <a:t> (vv. 29-31)</a:t>
            </a:r>
          </a:p>
          <a:p>
            <a:pPr marL="1257300" lvl="1" indent="-514350">
              <a:spcBef>
                <a:spcPct val="50000"/>
              </a:spcBef>
              <a:buFont typeface="+mj-lt"/>
              <a:buAutoNum type="arabicPeriod"/>
            </a:pPr>
            <a:r>
              <a:rPr lang="en-US" sz="2800" i="1" dirty="0"/>
              <a:t>When this will happen</a:t>
            </a:r>
            <a:r>
              <a:rPr lang="en-US" sz="2800" dirty="0"/>
              <a:t> (vv. 32-34)</a:t>
            </a:r>
          </a:p>
          <a:p>
            <a:pPr marL="1657350" lvl="2" indent="-514350">
              <a:lnSpc>
                <a:spcPct val="70000"/>
              </a:lnSpc>
              <a:spcBef>
                <a:spcPct val="50000"/>
              </a:spcBef>
              <a:buFont typeface="+mj-lt"/>
              <a:buAutoNum type="alphaLcPeriod"/>
            </a:pPr>
            <a:r>
              <a:rPr lang="en-US" sz="2800" dirty="0"/>
              <a:t>When you see these things (vv.32-33)</a:t>
            </a:r>
          </a:p>
          <a:p>
            <a:pPr marL="1657350" lvl="2" indent="-514350">
              <a:lnSpc>
                <a:spcPct val="70000"/>
              </a:lnSpc>
              <a:spcBef>
                <a:spcPct val="50000"/>
              </a:spcBef>
              <a:buFont typeface="+mj-lt"/>
              <a:buAutoNum type="alphaLcPeriod"/>
            </a:pPr>
            <a:r>
              <a:rPr lang="en-US" sz="2800" dirty="0"/>
              <a:t> In their lifetime (v. 34)</a:t>
            </a:r>
          </a:p>
        </p:txBody>
      </p:sp>
      <p:sp>
        <p:nvSpPr>
          <p:cNvPr id="4" name="Oval 3"/>
          <p:cNvSpPr/>
          <p:nvPr/>
        </p:nvSpPr>
        <p:spPr>
          <a:xfrm>
            <a:off x="1524000" y="2971800"/>
            <a:ext cx="5791200" cy="609600"/>
          </a:xfrm>
          <a:prstGeom prst="ellipse">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396931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4"/>
          <p:cNvSpPr txBox="1">
            <a:spLocks noChangeArrowheads="1"/>
          </p:cNvSpPr>
          <p:nvPr/>
        </p:nvSpPr>
        <p:spPr bwMode="auto">
          <a:xfrm>
            <a:off x="1066800" y="457200"/>
            <a:ext cx="7696200" cy="432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nSpc>
                <a:spcPct val="80000"/>
              </a:lnSpc>
              <a:spcBef>
                <a:spcPct val="50000"/>
              </a:spcBef>
            </a:pPr>
            <a:r>
              <a:rPr lang="en-US" sz="2800"/>
              <a:t>2. </a:t>
            </a:r>
            <a:r>
              <a:rPr lang="en-US" sz="2800" b="1" u="sng"/>
              <a:t>The tribulation</a:t>
            </a:r>
            <a:r>
              <a:rPr lang="en-US" sz="2800"/>
              <a:t> (vv. 15-28)</a:t>
            </a:r>
          </a:p>
          <a:p>
            <a:pPr>
              <a:lnSpc>
                <a:spcPct val="80000"/>
              </a:lnSpc>
              <a:spcBef>
                <a:spcPct val="50000"/>
              </a:spcBef>
            </a:pPr>
            <a:r>
              <a:rPr lang="en-US" sz="2800"/>
              <a:t>	a. Roman army in temple (v. 15)</a:t>
            </a:r>
          </a:p>
          <a:p>
            <a:pPr>
              <a:lnSpc>
                <a:spcPct val="80000"/>
              </a:lnSpc>
              <a:spcBef>
                <a:spcPct val="50000"/>
              </a:spcBef>
            </a:pPr>
            <a:r>
              <a:rPr lang="en-US" sz="2800"/>
              <a:t>	b. Flee (vv. 16-20)</a:t>
            </a:r>
          </a:p>
          <a:p>
            <a:pPr>
              <a:lnSpc>
                <a:spcPct val="80000"/>
              </a:lnSpc>
              <a:spcBef>
                <a:spcPct val="50000"/>
              </a:spcBef>
            </a:pPr>
            <a:r>
              <a:rPr lang="en-US" sz="2800"/>
              <a:t>	c. Great tribulation (vv. 21-22)</a:t>
            </a:r>
          </a:p>
          <a:p>
            <a:pPr>
              <a:lnSpc>
                <a:spcPct val="80000"/>
              </a:lnSpc>
              <a:spcBef>
                <a:spcPct val="50000"/>
              </a:spcBef>
            </a:pPr>
            <a:r>
              <a:rPr lang="en-US" sz="2800"/>
              <a:t>		(1) Unlike anything before /after</a:t>
            </a:r>
          </a:p>
          <a:p>
            <a:pPr>
              <a:lnSpc>
                <a:spcPct val="80000"/>
              </a:lnSpc>
              <a:spcBef>
                <a:spcPct val="50000"/>
              </a:spcBef>
            </a:pPr>
            <a:r>
              <a:rPr lang="en-US" sz="2800"/>
              <a:t>		(2) Shortened</a:t>
            </a:r>
          </a:p>
          <a:p>
            <a:pPr>
              <a:lnSpc>
                <a:spcPct val="80000"/>
              </a:lnSpc>
              <a:spcBef>
                <a:spcPct val="50000"/>
              </a:spcBef>
            </a:pPr>
            <a:r>
              <a:rPr lang="en-US" sz="2800"/>
              <a:t>	d. False Christ will arise (vv. 23-27)</a:t>
            </a:r>
          </a:p>
          <a:p>
            <a:pPr>
              <a:lnSpc>
                <a:spcPct val="80000"/>
              </a:lnSpc>
              <a:spcBef>
                <a:spcPct val="50000"/>
              </a:spcBef>
            </a:pPr>
            <a:r>
              <a:rPr lang="en-US" sz="2800"/>
              <a:t>	e. Romans as eagle on carcass of Jer. (v. 28)</a:t>
            </a:r>
          </a:p>
        </p:txBody>
      </p:sp>
    </p:spTree>
    <p:extLst>
      <p:ext uri="{BB962C8B-B14F-4D97-AF65-F5344CB8AC3E}">
        <p14:creationId xmlns:p14="http://schemas.microsoft.com/office/powerpoint/2010/main" val="329054961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p:cNvSpPr txBox="1">
            <a:spLocks noChangeArrowheads="1"/>
          </p:cNvSpPr>
          <p:nvPr/>
        </p:nvSpPr>
        <p:spPr bwMode="auto">
          <a:xfrm>
            <a:off x="762000" y="630948"/>
            <a:ext cx="7620000" cy="740652"/>
          </a:xfrm>
          <a:prstGeom prst="rect">
            <a:avLst/>
          </a:prstGeom>
          <a:solidFill>
            <a:srgbClr val="FFFF66"/>
          </a:solidFill>
          <a:ln>
            <a:solidFill>
              <a:schemeClr val="tx2">
                <a:lumMod val="75000"/>
              </a:schemeClr>
            </a:solidFill>
          </a:ln>
          <a:effectLst>
            <a:outerShdw blurRad="76200" dir="13500000" sy="23000" kx="1200000" algn="br" rotWithShape="0">
              <a:prstClr val="black">
                <a:alpha val="20000"/>
              </a:prstClr>
            </a:outerShdw>
          </a:effectLst>
          <a:scene3d>
            <a:camera prst="orthographicFront"/>
            <a:lightRig rig="threePt" dir="t"/>
          </a:scene3d>
          <a:sp3d>
            <a:bevelT w="114300" prst="artDeco"/>
          </a:sp3d>
        </p:spPr>
        <p:txBody>
          <a:bodyPr>
            <a:spAutoFit/>
          </a:bodyPr>
          <a:lstStyle>
            <a:lvl1pPr>
              <a:tabLst>
                <a:tab pos="517525" algn="l"/>
              </a:tabLst>
              <a:defRPr sz="2400">
                <a:solidFill>
                  <a:schemeClr val="tx1"/>
                </a:solidFill>
                <a:latin typeface="Times New Roman" pitchFamily="18" charset="0"/>
              </a:defRPr>
            </a:lvl1pPr>
            <a:lvl2pPr marL="742950" indent="-285750">
              <a:tabLst>
                <a:tab pos="517525" algn="l"/>
              </a:tabLst>
              <a:defRPr sz="2400">
                <a:solidFill>
                  <a:schemeClr val="tx1"/>
                </a:solidFill>
                <a:latin typeface="Times New Roman" pitchFamily="18" charset="0"/>
              </a:defRPr>
            </a:lvl2pPr>
            <a:lvl3pPr marL="1143000" indent="-228600">
              <a:tabLst>
                <a:tab pos="517525" algn="l"/>
              </a:tabLst>
              <a:defRPr sz="2400">
                <a:solidFill>
                  <a:schemeClr val="tx1"/>
                </a:solidFill>
                <a:latin typeface="Times New Roman" pitchFamily="18" charset="0"/>
              </a:defRPr>
            </a:lvl3pPr>
            <a:lvl4pPr marL="1600200" indent="-228600">
              <a:tabLst>
                <a:tab pos="517525" algn="l"/>
              </a:tabLst>
              <a:defRPr sz="2400">
                <a:solidFill>
                  <a:schemeClr val="tx1"/>
                </a:solidFill>
                <a:latin typeface="Times New Roman" pitchFamily="18" charset="0"/>
              </a:defRPr>
            </a:lvl4pPr>
            <a:lvl5pPr marL="2057400" indent="-228600">
              <a:tabLst>
                <a:tab pos="517525" algn="l"/>
              </a:tabLst>
              <a:defRPr sz="2400">
                <a:solidFill>
                  <a:schemeClr val="tx1"/>
                </a:solidFill>
                <a:latin typeface="Times New Roman" pitchFamily="18" charset="0"/>
              </a:defRPr>
            </a:lvl5pPr>
            <a:lvl6pPr marL="2514600" indent="-228600" eaLnBrk="0" fontAlgn="base" hangingPunct="0">
              <a:spcBef>
                <a:spcPct val="0"/>
              </a:spcBef>
              <a:spcAft>
                <a:spcPct val="0"/>
              </a:spcAft>
              <a:tabLst>
                <a:tab pos="517525" algn="l"/>
              </a:tabLst>
              <a:defRPr sz="2400">
                <a:solidFill>
                  <a:schemeClr val="tx1"/>
                </a:solidFill>
                <a:latin typeface="Times New Roman" pitchFamily="18" charset="0"/>
              </a:defRPr>
            </a:lvl6pPr>
            <a:lvl7pPr marL="2971800" indent="-228600" eaLnBrk="0" fontAlgn="base" hangingPunct="0">
              <a:spcBef>
                <a:spcPct val="0"/>
              </a:spcBef>
              <a:spcAft>
                <a:spcPct val="0"/>
              </a:spcAft>
              <a:tabLst>
                <a:tab pos="517525" algn="l"/>
              </a:tabLst>
              <a:defRPr sz="2400">
                <a:solidFill>
                  <a:schemeClr val="tx1"/>
                </a:solidFill>
                <a:latin typeface="Times New Roman" pitchFamily="18" charset="0"/>
              </a:defRPr>
            </a:lvl7pPr>
            <a:lvl8pPr marL="3429000" indent="-228600" eaLnBrk="0" fontAlgn="base" hangingPunct="0">
              <a:spcBef>
                <a:spcPct val="0"/>
              </a:spcBef>
              <a:spcAft>
                <a:spcPct val="0"/>
              </a:spcAft>
              <a:tabLst>
                <a:tab pos="517525" algn="l"/>
              </a:tabLst>
              <a:defRPr sz="2400">
                <a:solidFill>
                  <a:schemeClr val="tx1"/>
                </a:solidFill>
                <a:latin typeface="Times New Roman" pitchFamily="18" charset="0"/>
              </a:defRPr>
            </a:lvl8pPr>
            <a:lvl9pPr marL="3886200" indent="-228600" eaLnBrk="0" fontAlgn="base" hangingPunct="0">
              <a:spcBef>
                <a:spcPct val="0"/>
              </a:spcBef>
              <a:spcAft>
                <a:spcPct val="0"/>
              </a:spcAft>
              <a:tabLst>
                <a:tab pos="517525" algn="l"/>
              </a:tabLst>
              <a:defRPr sz="2400">
                <a:solidFill>
                  <a:schemeClr val="tx1"/>
                </a:solidFill>
                <a:latin typeface="Times New Roman" pitchFamily="18" charset="0"/>
              </a:defRPr>
            </a:lvl9pPr>
          </a:lstStyle>
          <a:p>
            <a:pPr marL="857250" indent="-857250" algn="ctr">
              <a:lnSpc>
                <a:spcPct val="130000"/>
              </a:lnSpc>
              <a:buFont typeface="+mj-lt"/>
              <a:buAutoNum type="romanUcPeriod" startAt="3"/>
            </a:pPr>
            <a:r>
              <a:rPr lang="en-US" sz="3600" b="1" u="sng" dirty="0">
                <a:solidFill>
                  <a:schemeClr val="tx2">
                    <a:lumMod val="50000"/>
                  </a:schemeClr>
                </a:solidFill>
              </a:rPr>
              <a:t>The Answers</a:t>
            </a:r>
            <a:r>
              <a:rPr lang="en-US" sz="3600" b="1" dirty="0">
                <a:solidFill>
                  <a:schemeClr val="tx2">
                    <a:lumMod val="50000"/>
                  </a:schemeClr>
                </a:solidFill>
              </a:rPr>
              <a:t> (vv. 4-51)</a:t>
            </a:r>
            <a:endParaRPr lang="en-US" sz="3200" i="1" dirty="0">
              <a:solidFill>
                <a:schemeClr val="tx2">
                  <a:lumMod val="50000"/>
                </a:schemeClr>
              </a:solidFill>
            </a:endParaRPr>
          </a:p>
        </p:txBody>
      </p:sp>
      <p:sp>
        <p:nvSpPr>
          <p:cNvPr id="3" name="Text Box 4"/>
          <p:cNvSpPr txBox="1">
            <a:spLocks noChangeArrowheads="1"/>
          </p:cNvSpPr>
          <p:nvPr/>
        </p:nvSpPr>
        <p:spPr bwMode="auto">
          <a:xfrm>
            <a:off x="838200" y="1676400"/>
            <a:ext cx="8077200" cy="417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514350" indent="-514350">
              <a:spcBef>
                <a:spcPct val="50000"/>
              </a:spcBef>
              <a:buFont typeface="+mj-lt"/>
              <a:buAutoNum type="alphaUcPeriod"/>
            </a:pPr>
            <a:r>
              <a:rPr lang="en-US" sz="3200" b="1" dirty="0"/>
              <a:t>Destruction of Jerusalem (vv. 4-34)</a:t>
            </a:r>
          </a:p>
          <a:p>
            <a:pPr marL="1257300" lvl="1" indent="-514350">
              <a:spcBef>
                <a:spcPct val="50000"/>
              </a:spcBef>
              <a:buFont typeface="+mj-lt"/>
              <a:buAutoNum type="arabicPeriod"/>
            </a:pPr>
            <a:r>
              <a:rPr lang="en-US" sz="2800" i="1" dirty="0"/>
              <a:t>Before the tribulation</a:t>
            </a:r>
            <a:r>
              <a:rPr lang="en-US" sz="2800" dirty="0"/>
              <a:t> (vv. 4-14)</a:t>
            </a:r>
          </a:p>
          <a:p>
            <a:pPr marL="1257300" lvl="1" indent="-514350">
              <a:spcBef>
                <a:spcPct val="50000"/>
              </a:spcBef>
              <a:buFont typeface="+mj-lt"/>
              <a:buAutoNum type="arabicPeriod"/>
            </a:pPr>
            <a:r>
              <a:rPr lang="en-US" sz="2800" i="1" dirty="0"/>
              <a:t>The tribulation</a:t>
            </a:r>
            <a:r>
              <a:rPr lang="en-US" sz="2800" dirty="0"/>
              <a:t> (vv. 15-28)</a:t>
            </a:r>
          </a:p>
          <a:p>
            <a:pPr marL="1257300" lvl="1" indent="-514350">
              <a:spcBef>
                <a:spcPct val="50000"/>
              </a:spcBef>
              <a:buFont typeface="+mj-lt"/>
              <a:buAutoNum type="arabicPeriod"/>
            </a:pPr>
            <a:r>
              <a:rPr lang="en-US" sz="2800" i="1" dirty="0"/>
              <a:t>After the tribulation</a:t>
            </a:r>
            <a:r>
              <a:rPr lang="en-US" sz="2800" dirty="0"/>
              <a:t> (vv. 29-31)</a:t>
            </a:r>
          </a:p>
          <a:p>
            <a:pPr marL="1257300" lvl="1" indent="-514350">
              <a:spcBef>
                <a:spcPct val="50000"/>
              </a:spcBef>
              <a:buFont typeface="+mj-lt"/>
              <a:buAutoNum type="arabicPeriod"/>
            </a:pPr>
            <a:r>
              <a:rPr lang="en-US" sz="2800" i="1" dirty="0"/>
              <a:t>When this will happen</a:t>
            </a:r>
            <a:r>
              <a:rPr lang="en-US" sz="2800" dirty="0"/>
              <a:t> (vv. 32-34)</a:t>
            </a:r>
          </a:p>
          <a:p>
            <a:pPr marL="1657350" lvl="2" indent="-514350">
              <a:lnSpc>
                <a:spcPct val="70000"/>
              </a:lnSpc>
              <a:spcBef>
                <a:spcPct val="50000"/>
              </a:spcBef>
              <a:buFont typeface="+mj-lt"/>
              <a:buAutoNum type="alphaLcPeriod"/>
            </a:pPr>
            <a:r>
              <a:rPr lang="en-US" sz="2800" dirty="0"/>
              <a:t>When you see these things (vv.32-33)</a:t>
            </a:r>
          </a:p>
          <a:p>
            <a:pPr marL="1657350" lvl="2" indent="-514350">
              <a:lnSpc>
                <a:spcPct val="70000"/>
              </a:lnSpc>
              <a:spcBef>
                <a:spcPct val="50000"/>
              </a:spcBef>
              <a:buFont typeface="+mj-lt"/>
              <a:buAutoNum type="alphaLcPeriod"/>
            </a:pPr>
            <a:r>
              <a:rPr lang="en-US" sz="2800" dirty="0"/>
              <a:t> In their lifetime (v. 34)</a:t>
            </a:r>
          </a:p>
        </p:txBody>
      </p:sp>
      <p:sp>
        <p:nvSpPr>
          <p:cNvPr id="4" name="Oval 3"/>
          <p:cNvSpPr/>
          <p:nvPr/>
        </p:nvSpPr>
        <p:spPr>
          <a:xfrm>
            <a:off x="1447800" y="3657600"/>
            <a:ext cx="5791200" cy="609600"/>
          </a:xfrm>
          <a:prstGeom prst="ellipse">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281512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
          <p:cNvSpPr txBox="1">
            <a:spLocks noChangeArrowheads="1"/>
          </p:cNvSpPr>
          <p:nvPr/>
        </p:nvSpPr>
        <p:spPr bwMode="auto">
          <a:xfrm>
            <a:off x="533400" y="609600"/>
            <a:ext cx="8077200" cy="154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nSpc>
                <a:spcPct val="80000"/>
              </a:lnSpc>
              <a:spcBef>
                <a:spcPct val="50000"/>
              </a:spcBef>
            </a:pPr>
            <a:r>
              <a:rPr lang="en-US" sz="2800" dirty="0"/>
              <a:t>3. </a:t>
            </a:r>
            <a:r>
              <a:rPr lang="en-US" sz="2800" b="1" u="sng" dirty="0"/>
              <a:t>After the tribulation</a:t>
            </a:r>
            <a:r>
              <a:rPr lang="en-US" sz="2800" dirty="0"/>
              <a:t> (vv. 29-31)</a:t>
            </a:r>
          </a:p>
          <a:p>
            <a:pPr>
              <a:lnSpc>
                <a:spcPct val="80000"/>
              </a:lnSpc>
              <a:spcBef>
                <a:spcPct val="50000"/>
              </a:spcBef>
            </a:pPr>
            <a:r>
              <a:rPr lang="en-US" sz="2800" dirty="0"/>
              <a:t>	a. Change in order / Downfall of nation (v. 29)</a:t>
            </a:r>
          </a:p>
          <a:p>
            <a:pPr>
              <a:lnSpc>
                <a:spcPct val="80000"/>
              </a:lnSpc>
              <a:spcBef>
                <a:spcPct val="50000"/>
              </a:spcBef>
            </a:pPr>
            <a:r>
              <a:rPr lang="en-US" sz="2800" dirty="0"/>
              <a:t>	b. Sign of coming in judgment (vv. 30-31)</a:t>
            </a:r>
          </a:p>
        </p:txBody>
      </p:sp>
    </p:spTree>
    <p:extLst>
      <p:ext uri="{BB962C8B-B14F-4D97-AF65-F5344CB8AC3E}">
        <p14:creationId xmlns:p14="http://schemas.microsoft.com/office/powerpoint/2010/main" val="232261326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p:cNvSpPr txBox="1">
            <a:spLocks noChangeArrowheads="1"/>
          </p:cNvSpPr>
          <p:nvPr/>
        </p:nvSpPr>
        <p:spPr bwMode="auto">
          <a:xfrm>
            <a:off x="762000" y="630948"/>
            <a:ext cx="7620000" cy="740652"/>
          </a:xfrm>
          <a:prstGeom prst="rect">
            <a:avLst/>
          </a:prstGeom>
          <a:solidFill>
            <a:srgbClr val="FFFF66"/>
          </a:solidFill>
          <a:ln>
            <a:solidFill>
              <a:schemeClr val="tx2">
                <a:lumMod val="75000"/>
              </a:schemeClr>
            </a:solidFill>
          </a:ln>
          <a:effectLst>
            <a:outerShdw blurRad="76200" dir="13500000" sy="23000" kx="1200000" algn="br" rotWithShape="0">
              <a:prstClr val="black">
                <a:alpha val="20000"/>
              </a:prstClr>
            </a:outerShdw>
          </a:effectLst>
          <a:scene3d>
            <a:camera prst="orthographicFront"/>
            <a:lightRig rig="threePt" dir="t"/>
          </a:scene3d>
          <a:sp3d>
            <a:bevelT w="114300" prst="artDeco"/>
          </a:sp3d>
        </p:spPr>
        <p:txBody>
          <a:bodyPr>
            <a:spAutoFit/>
          </a:bodyPr>
          <a:lstStyle>
            <a:lvl1pPr>
              <a:tabLst>
                <a:tab pos="517525" algn="l"/>
              </a:tabLst>
              <a:defRPr sz="2400">
                <a:solidFill>
                  <a:schemeClr val="tx1"/>
                </a:solidFill>
                <a:latin typeface="Times New Roman" pitchFamily="18" charset="0"/>
              </a:defRPr>
            </a:lvl1pPr>
            <a:lvl2pPr marL="742950" indent="-285750">
              <a:tabLst>
                <a:tab pos="517525" algn="l"/>
              </a:tabLst>
              <a:defRPr sz="2400">
                <a:solidFill>
                  <a:schemeClr val="tx1"/>
                </a:solidFill>
                <a:latin typeface="Times New Roman" pitchFamily="18" charset="0"/>
              </a:defRPr>
            </a:lvl2pPr>
            <a:lvl3pPr marL="1143000" indent="-228600">
              <a:tabLst>
                <a:tab pos="517525" algn="l"/>
              </a:tabLst>
              <a:defRPr sz="2400">
                <a:solidFill>
                  <a:schemeClr val="tx1"/>
                </a:solidFill>
                <a:latin typeface="Times New Roman" pitchFamily="18" charset="0"/>
              </a:defRPr>
            </a:lvl3pPr>
            <a:lvl4pPr marL="1600200" indent="-228600">
              <a:tabLst>
                <a:tab pos="517525" algn="l"/>
              </a:tabLst>
              <a:defRPr sz="2400">
                <a:solidFill>
                  <a:schemeClr val="tx1"/>
                </a:solidFill>
                <a:latin typeface="Times New Roman" pitchFamily="18" charset="0"/>
              </a:defRPr>
            </a:lvl4pPr>
            <a:lvl5pPr marL="2057400" indent="-228600">
              <a:tabLst>
                <a:tab pos="517525" algn="l"/>
              </a:tabLst>
              <a:defRPr sz="2400">
                <a:solidFill>
                  <a:schemeClr val="tx1"/>
                </a:solidFill>
                <a:latin typeface="Times New Roman" pitchFamily="18" charset="0"/>
              </a:defRPr>
            </a:lvl5pPr>
            <a:lvl6pPr marL="2514600" indent="-228600" eaLnBrk="0" fontAlgn="base" hangingPunct="0">
              <a:spcBef>
                <a:spcPct val="0"/>
              </a:spcBef>
              <a:spcAft>
                <a:spcPct val="0"/>
              </a:spcAft>
              <a:tabLst>
                <a:tab pos="517525" algn="l"/>
              </a:tabLst>
              <a:defRPr sz="2400">
                <a:solidFill>
                  <a:schemeClr val="tx1"/>
                </a:solidFill>
                <a:latin typeface="Times New Roman" pitchFamily="18" charset="0"/>
              </a:defRPr>
            </a:lvl6pPr>
            <a:lvl7pPr marL="2971800" indent="-228600" eaLnBrk="0" fontAlgn="base" hangingPunct="0">
              <a:spcBef>
                <a:spcPct val="0"/>
              </a:spcBef>
              <a:spcAft>
                <a:spcPct val="0"/>
              </a:spcAft>
              <a:tabLst>
                <a:tab pos="517525" algn="l"/>
              </a:tabLst>
              <a:defRPr sz="2400">
                <a:solidFill>
                  <a:schemeClr val="tx1"/>
                </a:solidFill>
                <a:latin typeface="Times New Roman" pitchFamily="18" charset="0"/>
              </a:defRPr>
            </a:lvl7pPr>
            <a:lvl8pPr marL="3429000" indent="-228600" eaLnBrk="0" fontAlgn="base" hangingPunct="0">
              <a:spcBef>
                <a:spcPct val="0"/>
              </a:spcBef>
              <a:spcAft>
                <a:spcPct val="0"/>
              </a:spcAft>
              <a:tabLst>
                <a:tab pos="517525" algn="l"/>
              </a:tabLst>
              <a:defRPr sz="2400">
                <a:solidFill>
                  <a:schemeClr val="tx1"/>
                </a:solidFill>
                <a:latin typeface="Times New Roman" pitchFamily="18" charset="0"/>
              </a:defRPr>
            </a:lvl8pPr>
            <a:lvl9pPr marL="3886200" indent="-228600" eaLnBrk="0" fontAlgn="base" hangingPunct="0">
              <a:spcBef>
                <a:spcPct val="0"/>
              </a:spcBef>
              <a:spcAft>
                <a:spcPct val="0"/>
              </a:spcAft>
              <a:tabLst>
                <a:tab pos="517525" algn="l"/>
              </a:tabLst>
              <a:defRPr sz="2400">
                <a:solidFill>
                  <a:schemeClr val="tx1"/>
                </a:solidFill>
                <a:latin typeface="Times New Roman" pitchFamily="18" charset="0"/>
              </a:defRPr>
            </a:lvl9pPr>
          </a:lstStyle>
          <a:p>
            <a:pPr marL="857250" indent="-857250" algn="ctr">
              <a:lnSpc>
                <a:spcPct val="130000"/>
              </a:lnSpc>
              <a:buFont typeface="+mj-lt"/>
              <a:buAutoNum type="romanUcPeriod" startAt="3"/>
            </a:pPr>
            <a:r>
              <a:rPr lang="en-US" sz="3600" b="1" u="sng" dirty="0">
                <a:solidFill>
                  <a:schemeClr val="tx2">
                    <a:lumMod val="50000"/>
                  </a:schemeClr>
                </a:solidFill>
              </a:rPr>
              <a:t>The Answers</a:t>
            </a:r>
            <a:r>
              <a:rPr lang="en-US" sz="3600" b="1" dirty="0">
                <a:solidFill>
                  <a:schemeClr val="tx2">
                    <a:lumMod val="50000"/>
                  </a:schemeClr>
                </a:solidFill>
              </a:rPr>
              <a:t> (vv. 4-51)</a:t>
            </a:r>
            <a:endParaRPr lang="en-US" sz="3200" i="1" dirty="0">
              <a:solidFill>
                <a:schemeClr val="tx2">
                  <a:lumMod val="50000"/>
                </a:schemeClr>
              </a:solidFill>
            </a:endParaRPr>
          </a:p>
        </p:txBody>
      </p:sp>
      <p:sp>
        <p:nvSpPr>
          <p:cNvPr id="3" name="Text Box 4"/>
          <p:cNvSpPr txBox="1">
            <a:spLocks noChangeArrowheads="1"/>
          </p:cNvSpPr>
          <p:nvPr/>
        </p:nvSpPr>
        <p:spPr bwMode="auto">
          <a:xfrm>
            <a:off x="838200" y="1676400"/>
            <a:ext cx="8077200" cy="417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514350" indent="-514350">
              <a:spcBef>
                <a:spcPct val="50000"/>
              </a:spcBef>
              <a:buFont typeface="+mj-lt"/>
              <a:buAutoNum type="alphaUcPeriod"/>
            </a:pPr>
            <a:r>
              <a:rPr lang="en-US" sz="3200" b="1" dirty="0"/>
              <a:t>Destruction of Jerusalem (vv. 4-34)</a:t>
            </a:r>
          </a:p>
          <a:p>
            <a:pPr marL="1257300" lvl="1" indent="-514350">
              <a:spcBef>
                <a:spcPct val="50000"/>
              </a:spcBef>
              <a:buFont typeface="+mj-lt"/>
              <a:buAutoNum type="arabicPeriod"/>
            </a:pPr>
            <a:r>
              <a:rPr lang="en-US" sz="2800" i="1" dirty="0"/>
              <a:t>Before the tribulation</a:t>
            </a:r>
            <a:r>
              <a:rPr lang="en-US" sz="2800" dirty="0"/>
              <a:t> (vv. 4-14)</a:t>
            </a:r>
          </a:p>
          <a:p>
            <a:pPr marL="1257300" lvl="1" indent="-514350">
              <a:spcBef>
                <a:spcPct val="50000"/>
              </a:spcBef>
              <a:buFont typeface="+mj-lt"/>
              <a:buAutoNum type="arabicPeriod"/>
            </a:pPr>
            <a:r>
              <a:rPr lang="en-US" sz="2800" i="1" dirty="0"/>
              <a:t>The tribulation</a:t>
            </a:r>
            <a:r>
              <a:rPr lang="en-US" sz="2800" dirty="0"/>
              <a:t> (vv. 15-28)</a:t>
            </a:r>
          </a:p>
          <a:p>
            <a:pPr marL="1257300" lvl="1" indent="-514350">
              <a:spcBef>
                <a:spcPct val="50000"/>
              </a:spcBef>
              <a:buFont typeface="+mj-lt"/>
              <a:buAutoNum type="arabicPeriod"/>
            </a:pPr>
            <a:r>
              <a:rPr lang="en-US" sz="2800" i="1" dirty="0"/>
              <a:t>After the tribulation</a:t>
            </a:r>
            <a:r>
              <a:rPr lang="en-US" sz="2800" dirty="0"/>
              <a:t> (vv. 29-31)</a:t>
            </a:r>
          </a:p>
          <a:p>
            <a:pPr marL="1257300" lvl="1" indent="-514350">
              <a:spcBef>
                <a:spcPct val="50000"/>
              </a:spcBef>
              <a:buFont typeface="+mj-lt"/>
              <a:buAutoNum type="arabicPeriod"/>
            </a:pPr>
            <a:r>
              <a:rPr lang="en-US" sz="2800" i="1" dirty="0"/>
              <a:t>When this will happen</a:t>
            </a:r>
            <a:r>
              <a:rPr lang="en-US" sz="2800" dirty="0"/>
              <a:t> (vv. 32-34)</a:t>
            </a:r>
          </a:p>
          <a:p>
            <a:pPr marL="1657350" lvl="2" indent="-514350">
              <a:lnSpc>
                <a:spcPct val="70000"/>
              </a:lnSpc>
              <a:spcBef>
                <a:spcPct val="50000"/>
              </a:spcBef>
              <a:buFont typeface="+mj-lt"/>
              <a:buAutoNum type="alphaLcPeriod"/>
            </a:pPr>
            <a:r>
              <a:rPr lang="en-US" sz="2800" dirty="0"/>
              <a:t>When you see these things (vv.32-33)</a:t>
            </a:r>
          </a:p>
          <a:p>
            <a:pPr marL="1657350" lvl="2" indent="-514350">
              <a:lnSpc>
                <a:spcPct val="70000"/>
              </a:lnSpc>
              <a:spcBef>
                <a:spcPct val="50000"/>
              </a:spcBef>
              <a:buFont typeface="+mj-lt"/>
              <a:buAutoNum type="alphaLcPeriod"/>
            </a:pPr>
            <a:r>
              <a:rPr lang="en-US" sz="2800" dirty="0"/>
              <a:t> In their lifetime (v. 34)</a:t>
            </a:r>
          </a:p>
        </p:txBody>
      </p:sp>
      <p:sp>
        <p:nvSpPr>
          <p:cNvPr id="4" name="Oval 3"/>
          <p:cNvSpPr/>
          <p:nvPr/>
        </p:nvSpPr>
        <p:spPr>
          <a:xfrm>
            <a:off x="1295400" y="4114800"/>
            <a:ext cx="7086600" cy="1981199"/>
          </a:xfrm>
          <a:prstGeom prst="ellipse">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039126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990600"/>
            <a:ext cx="8153400" cy="3970318"/>
          </a:xfrm>
          <a:prstGeom prst="rect">
            <a:avLst/>
          </a:prstGeom>
          <a:solidFill>
            <a:schemeClr val="bg1"/>
          </a:solidFill>
          <a:ln>
            <a:solidFill>
              <a:schemeClr val="tx2"/>
            </a:solidFill>
          </a:ln>
          <a:effectLst>
            <a:outerShdw blurRad="76200" dir="13500000" sy="23000" kx="1200000" algn="br" rotWithShape="0">
              <a:prstClr val="black">
                <a:alpha val="20000"/>
              </a:prstClr>
            </a:outerShdw>
          </a:effectLst>
          <a:scene3d>
            <a:camera prst="orthographicFront"/>
            <a:lightRig rig="threePt" dir="t"/>
          </a:scene3d>
          <a:sp3d>
            <a:bevelT w="114300" prst="artDeco"/>
          </a:sp3d>
        </p:spPr>
        <p:txBody>
          <a:bodyPr wrap="square" rtlCol="0">
            <a:spAutoFit/>
          </a:bodyPr>
          <a:lstStyle/>
          <a:p>
            <a:r>
              <a:rPr lang="en-US" sz="2800" dirty="0">
                <a:latin typeface="Times New Roman" pitchFamily="18" charset="0"/>
                <a:cs typeface="Times New Roman" pitchFamily="18" charset="0"/>
              </a:rPr>
              <a:t>32 "Now learn this parable from the fig tree: When its branch has already become tender and puts forth leaves, you know that summer is near. </a:t>
            </a:r>
          </a:p>
          <a:p>
            <a:endParaRPr lang="en-US" sz="2800" dirty="0">
              <a:latin typeface="Times New Roman" pitchFamily="18" charset="0"/>
              <a:cs typeface="Times New Roman" pitchFamily="18" charset="0"/>
            </a:endParaRPr>
          </a:p>
          <a:p>
            <a:r>
              <a:rPr lang="en-US" sz="2800" dirty="0">
                <a:latin typeface="Times New Roman" pitchFamily="18" charset="0"/>
                <a:cs typeface="Times New Roman" pitchFamily="18" charset="0"/>
              </a:rPr>
              <a:t>33 So </a:t>
            </a:r>
            <a:r>
              <a:rPr lang="en-US" sz="2800" b="1" u="sng" dirty="0">
                <a:latin typeface="Times New Roman" pitchFamily="18" charset="0"/>
                <a:cs typeface="Times New Roman" pitchFamily="18" charset="0"/>
              </a:rPr>
              <a:t>you</a:t>
            </a:r>
            <a:r>
              <a:rPr lang="en-US" sz="2800" dirty="0">
                <a:latin typeface="Times New Roman" pitchFamily="18" charset="0"/>
                <a:cs typeface="Times New Roman" pitchFamily="18" charset="0"/>
              </a:rPr>
              <a:t> also, when </a:t>
            </a:r>
            <a:r>
              <a:rPr lang="en-US" sz="2800" b="1" u="sng" dirty="0">
                <a:latin typeface="Times New Roman" pitchFamily="18" charset="0"/>
                <a:cs typeface="Times New Roman" pitchFamily="18" charset="0"/>
              </a:rPr>
              <a:t>you</a:t>
            </a:r>
            <a:r>
              <a:rPr lang="en-US" sz="2800" dirty="0">
                <a:latin typeface="Times New Roman" pitchFamily="18" charset="0"/>
                <a:cs typeface="Times New Roman" pitchFamily="18" charset="0"/>
              </a:rPr>
              <a:t> </a:t>
            </a:r>
            <a:r>
              <a:rPr lang="en-US" sz="2800" dirty="0">
                <a:solidFill>
                  <a:srgbClr val="002060"/>
                </a:solidFill>
                <a:latin typeface="Times New Roman" pitchFamily="18" charset="0"/>
                <a:cs typeface="Times New Roman" pitchFamily="18" charset="0"/>
              </a:rPr>
              <a:t>see all these things</a:t>
            </a:r>
            <a:r>
              <a:rPr lang="en-US" sz="2800" dirty="0">
                <a:latin typeface="Times New Roman" pitchFamily="18" charset="0"/>
                <a:cs typeface="Times New Roman" pitchFamily="18" charset="0"/>
              </a:rPr>
              <a:t>, know that it is near--at the doors! </a:t>
            </a:r>
          </a:p>
          <a:p>
            <a:endParaRPr lang="en-US" sz="2800" dirty="0">
              <a:latin typeface="Times New Roman" pitchFamily="18" charset="0"/>
              <a:cs typeface="Times New Roman" pitchFamily="18" charset="0"/>
            </a:endParaRPr>
          </a:p>
          <a:p>
            <a:r>
              <a:rPr lang="en-US" sz="2800" dirty="0">
                <a:latin typeface="Times New Roman" pitchFamily="18" charset="0"/>
                <a:cs typeface="Times New Roman" pitchFamily="18" charset="0"/>
              </a:rPr>
              <a:t>34 Assuredly, I say to you, </a:t>
            </a:r>
            <a:r>
              <a:rPr lang="en-US" sz="2800" b="1" dirty="0">
                <a:latin typeface="Times New Roman" pitchFamily="18" charset="0"/>
                <a:cs typeface="Times New Roman" pitchFamily="18" charset="0"/>
              </a:rPr>
              <a:t>this generation will by no means pass away</a:t>
            </a:r>
            <a:r>
              <a:rPr lang="en-US" sz="2800" dirty="0">
                <a:latin typeface="Times New Roman" pitchFamily="18" charset="0"/>
                <a:cs typeface="Times New Roman" pitchFamily="18" charset="0"/>
              </a:rPr>
              <a:t> till all </a:t>
            </a:r>
            <a:r>
              <a:rPr lang="en-US" sz="2800" dirty="0">
                <a:solidFill>
                  <a:srgbClr val="002060"/>
                </a:solidFill>
                <a:latin typeface="Times New Roman" pitchFamily="18" charset="0"/>
                <a:cs typeface="Times New Roman" pitchFamily="18" charset="0"/>
              </a:rPr>
              <a:t>these things </a:t>
            </a:r>
            <a:r>
              <a:rPr lang="en-US" sz="2800" dirty="0">
                <a:latin typeface="Times New Roman" pitchFamily="18" charset="0"/>
                <a:cs typeface="Times New Roman" pitchFamily="18" charset="0"/>
              </a:rPr>
              <a:t>take place. </a:t>
            </a:r>
          </a:p>
        </p:txBody>
      </p:sp>
    </p:spTree>
    <p:extLst>
      <p:ext uri="{BB962C8B-B14F-4D97-AF65-F5344CB8AC3E}">
        <p14:creationId xmlns:p14="http://schemas.microsoft.com/office/powerpoint/2010/main" val="330146173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 Box 3"/>
          <p:cNvSpPr txBox="1">
            <a:spLocks noChangeArrowheads="1"/>
          </p:cNvSpPr>
          <p:nvPr/>
        </p:nvSpPr>
        <p:spPr bwMode="auto">
          <a:xfrm>
            <a:off x="457200" y="1774825"/>
            <a:ext cx="8077200" cy="1815882"/>
          </a:xfrm>
          <a:prstGeom prst="rect">
            <a:avLst/>
          </a:prstGeom>
          <a:solidFill>
            <a:schemeClr val="bg1"/>
          </a:solidFill>
          <a:ln>
            <a:solidFill>
              <a:schemeClr val="tx2"/>
            </a:solidFill>
          </a:ln>
          <a:effectLst>
            <a:outerShdw blurRad="76200" dir="13500000" sy="23000" kx="1200000" algn="br" rotWithShape="0">
              <a:prstClr val="black">
                <a:alpha val="20000"/>
              </a:prstClr>
            </a:outerShdw>
          </a:effectLst>
          <a:scene3d>
            <a:camera prst="orthographicFront"/>
            <a:lightRig rig="threePt" dir="t"/>
          </a:scene3d>
          <a:sp3d>
            <a:bevelT w="114300" prst="artDeco"/>
          </a:sp3d>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sz="2800" b="1" u="sng" dirty="0"/>
              <a:t>Luke 21</a:t>
            </a:r>
          </a:p>
          <a:p>
            <a:endParaRPr lang="en-US" sz="2800" b="1" u="sng" dirty="0"/>
          </a:p>
          <a:p>
            <a:r>
              <a:rPr lang="en-US" sz="2800" dirty="0"/>
              <a:t>20 "But when you see Jerusalem surrounded by armies, then know that its desolation is near</a:t>
            </a:r>
          </a:p>
        </p:txBody>
      </p:sp>
      <p:sp>
        <p:nvSpPr>
          <p:cNvPr id="5" name="Rectangle 4"/>
          <p:cNvSpPr>
            <a:spLocks noChangeArrowheads="1"/>
          </p:cNvSpPr>
          <p:nvPr/>
        </p:nvSpPr>
        <p:spPr bwMode="auto">
          <a:xfrm>
            <a:off x="762000" y="685800"/>
            <a:ext cx="7543800" cy="685800"/>
          </a:xfrm>
          <a:prstGeom prst="rect">
            <a:avLst/>
          </a:prstGeom>
          <a:solidFill>
            <a:schemeClr val="accent6">
              <a:lumMod val="75000"/>
            </a:schemeClr>
          </a:solidFill>
          <a:ln w="9525">
            <a:solidFill>
              <a:schemeClr val="tx1"/>
            </a:solidFill>
            <a:miter lim="800000"/>
            <a:headEnd/>
            <a:tailEnd/>
          </a:ln>
          <a:effectLst/>
        </p:spPr>
        <p:txBody>
          <a:bodyPr wrap="none" anchor="ctr"/>
          <a:lstStyle/>
          <a:p>
            <a:pPr algn="ctr">
              <a:defRPr/>
            </a:pPr>
            <a:r>
              <a:rPr lang="en-US" sz="4000" dirty="0">
                <a:solidFill>
                  <a:srgbClr val="FFFF00"/>
                </a:solidFill>
                <a:effectLst>
                  <a:outerShdw blurRad="38100" dist="38100" dir="2700000" algn="tl">
                    <a:srgbClr val="000000"/>
                  </a:outerShdw>
                </a:effectLst>
              </a:rPr>
              <a:t>Parallel Account</a:t>
            </a:r>
          </a:p>
        </p:txBody>
      </p:sp>
    </p:spTree>
    <p:extLst>
      <p:ext uri="{BB962C8B-B14F-4D97-AF65-F5344CB8AC3E}">
        <p14:creationId xmlns:p14="http://schemas.microsoft.com/office/powerpoint/2010/main" val="281389858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p:cNvSpPr txBox="1">
            <a:spLocks noChangeArrowheads="1"/>
          </p:cNvSpPr>
          <p:nvPr/>
        </p:nvSpPr>
        <p:spPr bwMode="auto">
          <a:xfrm>
            <a:off x="762000" y="630948"/>
            <a:ext cx="7620000" cy="740652"/>
          </a:xfrm>
          <a:prstGeom prst="rect">
            <a:avLst/>
          </a:prstGeom>
          <a:solidFill>
            <a:srgbClr val="FFFF66"/>
          </a:solidFill>
          <a:ln>
            <a:solidFill>
              <a:schemeClr val="tx2">
                <a:lumMod val="75000"/>
              </a:schemeClr>
            </a:solidFill>
          </a:ln>
          <a:effectLst>
            <a:outerShdw blurRad="76200" dir="13500000" sy="23000" kx="1200000" algn="br" rotWithShape="0">
              <a:prstClr val="black">
                <a:alpha val="20000"/>
              </a:prstClr>
            </a:outerShdw>
          </a:effectLst>
          <a:scene3d>
            <a:camera prst="orthographicFront"/>
            <a:lightRig rig="threePt" dir="t"/>
          </a:scene3d>
          <a:sp3d>
            <a:bevelT w="114300" prst="artDeco"/>
          </a:sp3d>
        </p:spPr>
        <p:txBody>
          <a:bodyPr>
            <a:spAutoFit/>
          </a:bodyPr>
          <a:lstStyle>
            <a:lvl1pPr>
              <a:tabLst>
                <a:tab pos="517525" algn="l"/>
              </a:tabLst>
              <a:defRPr sz="2400">
                <a:solidFill>
                  <a:schemeClr val="tx1"/>
                </a:solidFill>
                <a:latin typeface="Times New Roman" pitchFamily="18" charset="0"/>
              </a:defRPr>
            </a:lvl1pPr>
            <a:lvl2pPr marL="742950" indent="-285750">
              <a:tabLst>
                <a:tab pos="517525" algn="l"/>
              </a:tabLst>
              <a:defRPr sz="2400">
                <a:solidFill>
                  <a:schemeClr val="tx1"/>
                </a:solidFill>
                <a:latin typeface="Times New Roman" pitchFamily="18" charset="0"/>
              </a:defRPr>
            </a:lvl2pPr>
            <a:lvl3pPr marL="1143000" indent="-228600">
              <a:tabLst>
                <a:tab pos="517525" algn="l"/>
              </a:tabLst>
              <a:defRPr sz="2400">
                <a:solidFill>
                  <a:schemeClr val="tx1"/>
                </a:solidFill>
                <a:latin typeface="Times New Roman" pitchFamily="18" charset="0"/>
              </a:defRPr>
            </a:lvl3pPr>
            <a:lvl4pPr marL="1600200" indent="-228600">
              <a:tabLst>
                <a:tab pos="517525" algn="l"/>
              </a:tabLst>
              <a:defRPr sz="2400">
                <a:solidFill>
                  <a:schemeClr val="tx1"/>
                </a:solidFill>
                <a:latin typeface="Times New Roman" pitchFamily="18" charset="0"/>
              </a:defRPr>
            </a:lvl4pPr>
            <a:lvl5pPr marL="2057400" indent="-228600">
              <a:tabLst>
                <a:tab pos="517525" algn="l"/>
              </a:tabLst>
              <a:defRPr sz="2400">
                <a:solidFill>
                  <a:schemeClr val="tx1"/>
                </a:solidFill>
                <a:latin typeface="Times New Roman" pitchFamily="18" charset="0"/>
              </a:defRPr>
            </a:lvl5pPr>
            <a:lvl6pPr marL="2514600" indent="-228600" eaLnBrk="0" fontAlgn="base" hangingPunct="0">
              <a:spcBef>
                <a:spcPct val="0"/>
              </a:spcBef>
              <a:spcAft>
                <a:spcPct val="0"/>
              </a:spcAft>
              <a:tabLst>
                <a:tab pos="517525" algn="l"/>
              </a:tabLst>
              <a:defRPr sz="2400">
                <a:solidFill>
                  <a:schemeClr val="tx1"/>
                </a:solidFill>
                <a:latin typeface="Times New Roman" pitchFamily="18" charset="0"/>
              </a:defRPr>
            </a:lvl6pPr>
            <a:lvl7pPr marL="2971800" indent="-228600" eaLnBrk="0" fontAlgn="base" hangingPunct="0">
              <a:spcBef>
                <a:spcPct val="0"/>
              </a:spcBef>
              <a:spcAft>
                <a:spcPct val="0"/>
              </a:spcAft>
              <a:tabLst>
                <a:tab pos="517525" algn="l"/>
              </a:tabLst>
              <a:defRPr sz="2400">
                <a:solidFill>
                  <a:schemeClr val="tx1"/>
                </a:solidFill>
                <a:latin typeface="Times New Roman" pitchFamily="18" charset="0"/>
              </a:defRPr>
            </a:lvl7pPr>
            <a:lvl8pPr marL="3429000" indent="-228600" eaLnBrk="0" fontAlgn="base" hangingPunct="0">
              <a:spcBef>
                <a:spcPct val="0"/>
              </a:spcBef>
              <a:spcAft>
                <a:spcPct val="0"/>
              </a:spcAft>
              <a:tabLst>
                <a:tab pos="517525" algn="l"/>
              </a:tabLst>
              <a:defRPr sz="2400">
                <a:solidFill>
                  <a:schemeClr val="tx1"/>
                </a:solidFill>
                <a:latin typeface="Times New Roman" pitchFamily="18" charset="0"/>
              </a:defRPr>
            </a:lvl8pPr>
            <a:lvl9pPr marL="3886200" indent="-228600" eaLnBrk="0" fontAlgn="base" hangingPunct="0">
              <a:spcBef>
                <a:spcPct val="0"/>
              </a:spcBef>
              <a:spcAft>
                <a:spcPct val="0"/>
              </a:spcAft>
              <a:tabLst>
                <a:tab pos="517525" algn="l"/>
              </a:tabLst>
              <a:defRPr sz="2400">
                <a:solidFill>
                  <a:schemeClr val="tx1"/>
                </a:solidFill>
                <a:latin typeface="Times New Roman" pitchFamily="18" charset="0"/>
              </a:defRPr>
            </a:lvl9pPr>
          </a:lstStyle>
          <a:p>
            <a:pPr marL="857250" indent="-857250" algn="ctr">
              <a:lnSpc>
                <a:spcPct val="130000"/>
              </a:lnSpc>
              <a:buFont typeface="+mj-lt"/>
              <a:buAutoNum type="romanUcPeriod" startAt="3"/>
            </a:pPr>
            <a:r>
              <a:rPr lang="en-US" sz="3600" b="1" u="sng" dirty="0">
                <a:solidFill>
                  <a:schemeClr val="tx2">
                    <a:lumMod val="50000"/>
                  </a:schemeClr>
                </a:solidFill>
              </a:rPr>
              <a:t>The Answers</a:t>
            </a:r>
            <a:r>
              <a:rPr lang="en-US" sz="3600" b="1" dirty="0">
                <a:solidFill>
                  <a:schemeClr val="tx2">
                    <a:lumMod val="50000"/>
                  </a:schemeClr>
                </a:solidFill>
              </a:rPr>
              <a:t> (vv. 4-51)</a:t>
            </a:r>
            <a:endParaRPr lang="en-US" sz="3200" i="1" dirty="0">
              <a:solidFill>
                <a:schemeClr val="tx2">
                  <a:lumMod val="50000"/>
                </a:schemeClr>
              </a:solidFill>
            </a:endParaRPr>
          </a:p>
        </p:txBody>
      </p:sp>
      <p:sp>
        <p:nvSpPr>
          <p:cNvPr id="3" name="Text Box 4"/>
          <p:cNvSpPr txBox="1">
            <a:spLocks noChangeArrowheads="1"/>
          </p:cNvSpPr>
          <p:nvPr/>
        </p:nvSpPr>
        <p:spPr bwMode="auto">
          <a:xfrm>
            <a:off x="685800" y="1676400"/>
            <a:ext cx="8077200" cy="5093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514350" indent="-514350">
              <a:lnSpc>
                <a:spcPts val="3000"/>
              </a:lnSpc>
              <a:spcBef>
                <a:spcPct val="50000"/>
              </a:spcBef>
              <a:buFont typeface="+mj-lt"/>
              <a:buAutoNum type="alphaUcPeriod"/>
            </a:pPr>
            <a:r>
              <a:rPr lang="en-US" sz="3200" b="1" dirty="0"/>
              <a:t>Destruction of Jerusalem (vv. 4-34)</a:t>
            </a:r>
          </a:p>
          <a:p>
            <a:pPr marL="514350" indent="-514350">
              <a:lnSpc>
                <a:spcPts val="3000"/>
              </a:lnSpc>
              <a:spcBef>
                <a:spcPct val="50000"/>
              </a:spcBef>
              <a:buFont typeface="+mj-lt"/>
              <a:buAutoNum type="alphaUcPeriod"/>
            </a:pPr>
            <a:r>
              <a:rPr lang="en-US" sz="3200" b="1" dirty="0"/>
              <a:t>Second Coming (vv. 35-51)</a:t>
            </a:r>
          </a:p>
          <a:p>
            <a:pPr marL="1257300" lvl="1" indent="-514350">
              <a:lnSpc>
                <a:spcPts val="3000"/>
              </a:lnSpc>
              <a:spcBef>
                <a:spcPct val="50000"/>
              </a:spcBef>
              <a:buFont typeface="+mj-lt"/>
              <a:buAutoNum type="arabicPeriod"/>
            </a:pPr>
            <a:r>
              <a:rPr lang="en-US" sz="2800" i="1" dirty="0"/>
              <a:t>Don’t know when</a:t>
            </a:r>
            <a:r>
              <a:rPr lang="en-US" sz="2800" dirty="0"/>
              <a:t> (vv. 35-44)</a:t>
            </a:r>
          </a:p>
          <a:p>
            <a:pPr marL="1657350" lvl="2" indent="-514350">
              <a:lnSpc>
                <a:spcPts val="3000"/>
              </a:lnSpc>
              <a:spcBef>
                <a:spcPct val="50000"/>
              </a:spcBef>
              <a:buFont typeface="+mj-lt"/>
              <a:buAutoNum type="alphaLcPeriod"/>
            </a:pPr>
            <a:r>
              <a:rPr lang="en-US" sz="2800" dirty="0"/>
              <a:t>No one knows the day or hour (vv. 35-36)</a:t>
            </a:r>
          </a:p>
          <a:p>
            <a:pPr marL="1657350" lvl="2" indent="-514350">
              <a:lnSpc>
                <a:spcPts val="3000"/>
              </a:lnSpc>
              <a:spcBef>
                <a:spcPct val="50000"/>
              </a:spcBef>
              <a:buFont typeface="+mj-lt"/>
              <a:buAutoNum type="alphaLcPeriod"/>
            </a:pPr>
            <a:r>
              <a:rPr lang="en-US" sz="2800" dirty="0"/>
              <a:t>No warning (vv. 37-39)</a:t>
            </a:r>
          </a:p>
          <a:p>
            <a:pPr marL="1657350" lvl="2" indent="-514350">
              <a:lnSpc>
                <a:spcPts val="3000"/>
              </a:lnSpc>
              <a:spcBef>
                <a:spcPct val="50000"/>
              </a:spcBef>
              <a:buFont typeface="+mj-lt"/>
              <a:buAutoNum type="alphaLcPeriod"/>
            </a:pPr>
            <a:r>
              <a:rPr lang="en-US" sz="2800" dirty="0"/>
              <a:t>Separation of righteous &amp; wicked (vv. 40-44)</a:t>
            </a:r>
          </a:p>
          <a:p>
            <a:pPr marL="1257300" lvl="1" indent="-514350">
              <a:lnSpc>
                <a:spcPts val="3000"/>
              </a:lnSpc>
              <a:spcBef>
                <a:spcPct val="50000"/>
              </a:spcBef>
              <a:buFont typeface="+mj-lt"/>
              <a:buAutoNum type="arabicPeriod"/>
            </a:pPr>
            <a:r>
              <a:rPr lang="en-US" sz="2800" i="1" dirty="0"/>
              <a:t>Must be ready</a:t>
            </a:r>
            <a:r>
              <a:rPr lang="en-US" sz="2800" dirty="0"/>
              <a:t> (vv. 45-51) </a:t>
            </a:r>
          </a:p>
          <a:p>
            <a:pPr marL="514350" indent="-514350">
              <a:lnSpc>
                <a:spcPts val="3000"/>
              </a:lnSpc>
              <a:spcBef>
                <a:spcPct val="50000"/>
              </a:spcBef>
              <a:buFont typeface="+mj-lt"/>
              <a:buAutoNum type="alphaUcPeriod"/>
            </a:pPr>
            <a:endParaRPr lang="en-US" sz="2800" dirty="0"/>
          </a:p>
        </p:txBody>
      </p:sp>
    </p:spTree>
    <p:extLst>
      <p:ext uri="{BB962C8B-B14F-4D97-AF65-F5344CB8AC3E}">
        <p14:creationId xmlns:p14="http://schemas.microsoft.com/office/powerpoint/2010/main" val="411566845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1B691AA9-E7B3-4F62-A291-FB02BF4C5040}"/>
              </a:ext>
            </a:extLst>
          </p:cNvPr>
          <p:cNvSpPr txBox="1">
            <a:spLocks noChangeArrowheads="1"/>
          </p:cNvSpPr>
          <p:nvPr/>
        </p:nvSpPr>
        <p:spPr bwMode="auto">
          <a:xfrm>
            <a:off x="838200" y="2362200"/>
            <a:ext cx="7620000" cy="2252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517525" algn="l"/>
              </a:tabLst>
              <a:defRPr sz="2400">
                <a:solidFill>
                  <a:schemeClr val="tx1"/>
                </a:solidFill>
                <a:latin typeface="Times New Roman" pitchFamily="18" charset="0"/>
              </a:defRPr>
            </a:lvl1pPr>
            <a:lvl2pPr marL="742950" indent="-285750">
              <a:tabLst>
                <a:tab pos="517525" algn="l"/>
              </a:tabLst>
              <a:defRPr sz="2400">
                <a:solidFill>
                  <a:schemeClr val="tx1"/>
                </a:solidFill>
                <a:latin typeface="Times New Roman" pitchFamily="18" charset="0"/>
              </a:defRPr>
            </a:lvl2pPr>
            <a:lvl3pPr marL="1143000" indent="-228600">
              <a:tabLst>
                <a:tab pos="517525" algn="l"/>
              </a:tabLst>
              <a:defRPr sz="2400">
                <a:solidFill>
                  <a:schemeClr val="tx1"/>
                </a:solidFill>
                <a:latin typeface="Times New Roman" pitchFamily="18" charset="0"/>
              </a:defRPr>
            </a:lvl3pPr>
            <a:lvl4pPr marL="1600200" indent="-228600">
              <a:tabLst>
                <a:tab pos="517525" algn="l"/>
              </a:tabLst>
              <a:defRPr sz="2400">
                <a:solidFill>
                  <a:schemeClr val="tx1"/>
                </a:solidFill>
                <a:latin typeface="Times New Roman" pitchFamily="18" charset="0"/>
              </a:defRPr>
            </a:lvl4pPr>
            <a:lvl5pPr marL="2057400" indent="-228600">
              <a:tabLst>
                <a:tab pos="517525" algn="l"/>
              </a:tabLst>
              <a:defRPr sz="2400">
                <a:solidFill>
                  <a:schemeClr val="tx1"/>
                </a:solidFill>
                <a:latin typeface="Times New Roman" pitchFamily="18" charset="0"/>
              </a:defRPr>
            </a:lvl5pPr>
            <a:lvl6pPr marL="2514600" indent="-228600" eaLnBrk="0" fontAlgn="base" hangingPunct="0">
              <a:spcBef>
                <a:spcPct val="0"/>
              </a:spcBef>
              <a:spcAft>
                <a:spcPct val="0"/>
              </a:spcAft>
              <a:tabLst>
                <a:tab pos="517525" algn="l"/>
              </a:tabLst>
              <a:defRPr sz="2400">
                <a:solidFill>
                  <a:schemeClr val="tx1"/>
                </a:solidFill>
                <a:latin typeface="Times New Roman" pitchFamily="18" charset="0"/>
              </a:defRPr>
            </a:lvl6pPr>
            <a:lvl7pPr marL="2971800" indent="-228600" eaLnBrk="0" fontAlgn="base" hangingPunct="0">
              <a:spcBef>
                <a:spcPct val="0"/>
              </a:spcBef>
              <a:spcAft>
                <a:spcPct val="0"/>
              </a:spcAft>
              <a:tabLst>
                <a:tab pos="517525" algn="l"/>
              </a:tabLst>
              <a:defRPr sz="2400">
                <a:solidFill>
                  <a:schemeClr val="tx1"/>
                </a:solidFill>
                <a:latin typeface="Times New Roman" pitchFamily="18" charset="0"/>
              </a:defRPr>
            </a:lvl7pPr>
            <a:lvl8pPr marL="3429000" indent="-228600" eaLnBrk="0" fontAlgn="base" hangingPunct="0">
              <a:spcBef>
                <a:spcPct val="0"/>
              </a:spcBef>
              <a:spcAft>
                <a:spcPct val="0"/>
              </a:spcAft>
              <a:tabLst>
                <a:tab pos="517525" algn="l"/>
              </a:tabLst>
              <a:defRPr sz="2400">
                <a:solidFill>
                  <a:schemeClr val="tx1"/>
                </a:solidFill>
                <a:latin typeface="Times New Roman" pitchFamily="18" charset="0"/>
              </a:defRPr>
            </a:lvl8pPr>
            <a:lvl9pPr marL="3886200" indent="-228600" eaLnBrk="0" fontAlgn="base" hangingPunct="0">
              <a:spcBef>
                <a:spcPct val="0"/>
              </a:spcBef>
              <a:spcAft>
                <a:spcPct val="0"/>
              </a:spcAft>
              <a:tabLst>
                <a:tab pos="517525" algn="l"/>
              </a:tabLst>
              <a:defRPr sz="2400">
                <a:solidFill>
                  <a:schemeClr val="tx1"/>
                </a:solidFill>
                <a:latin typeface="Times New Roman" pitchFamily="18" charset="0"/>
              </a:defRPr>
            </a:lvl9pPr>
          </a:lstStyle>
          <a:p>
            <a:pPr marL="857250" marR="0" lvl="0" indent="-857250" algn="l" defTabSz="457200" rtl="0" eaLnBrk="1" fontAlgn="auto" latinLnBrk="0" hangingPunct="1">
              <a:lnSpc>
                <a:spcPct val="130000"/>
              </a:lnSpc>
              <a:spcBef>
                <a:spcPts val="0"/>
              </a:spcBef>
              <a:spcAft>
                <a:spcPts val="0"/>
              </a:spcAft>
              <a:buClrTx/>
              <a:buSzTx/>
              <a:buFont typeface="Wingdings" panose="05000000000000000000" pitchFamily="2" charset="2"/>
              <a:buChar char="q"/>
              <a:tabLst>
                <a:tab pos="517525" algn="l"/>
              </a:tabLst>
              <a:defRPr/>
            </a:pPr>
            <a:r>
              <a:rPr kumimoji="0" lang="en-US" sz="3600" b="1" i="0" u="sng" strike="noStrike" kern="1200" cap="none" spc="0" normalizeH="0" baseline="0" noProof="0" dirty="0">
                <a:ln>
                  <a:noFill/>
                </a:ln>
                <a:solidFill>
                  <a:prstClr val="black"/>
                </a:solidFill>
                <a:effectLst/>
                <a:uLnTx/>
                <a:uFillTx/>
                <a:latin typeface="Times New Roman" pitchFamily="18" charset="0"/>
                <a:ea typeface="+mn-ea"/>
                <a:cs typeface="+mn-cs"/>
              </a:rPr>
              <a:t>The Announcement</a:t>
            </a:r>
            <a:r>
              <a:rPr kumimoji="0" lang="en-US" sz="3600" b="1" i="0" u="none" strike="noStrike" kern="1200" cap="none" spc="0" normalizeH="0" baseline="0" noProof="0" dirty="0">
                <a:ln>
                  <a:noFill/>
                </a:ln>
                <a:solidFill>
                  <a:prstClr val="black"/>
                </a:solidFill>
                <a:effectLst/>
                <a:uLnTx/>
                <a:uFillTx/>
                <a:latin typeface="Times New Roman" pitchFamily="18" charset="0"/>
                <a:ea typeface="+mn-ea"/>
                <a:cs typeface="+mn-cs"/>
              </a:rPr>
              <a:t> (vv. 1-2)</a:t>
            </a:r>
          </a:p>
          <a:p>
            <a:pPr marL="857250" marR="0" lvl="0" indent="-857250" algn="l" defTabSz="457200" rtl="0" eaLnBrk="1" fontAlgn="auto" latinLnBrk="0" hangingPunct="1">
              <a:lnSpc>
                <a:spcPct val="130000"/>
              </a:lnSpc>
              <a:spcBef>
                <a:spcPts val="0"/>
              </a:spcBef>
              <a:spcAft>
                <a:spcPts val="0"/>
              </a:spcAft>
              <a:buClrTx/>
              <a:buSzTx/>
              <a:buFont typeface="Wingdings" panose="05000000000000000000" pitchFamily="2" charset="2"/>
              <a:buChar char="q"/>
              <a:tabLst>
                <a:tab pos="517525" algn="l"/>
              </a:tabLst>
              <a:defRPr/>
            </a:pPr>
            <a:r>
              <a:rPr kumimoji="0" lang="en-US" sz="3600" b="1" i="0" u="sng" strike="noStrike" kern="1200" cap="none" spc="0" normalizeH="0" baseline="0" noProof="0" dirty="0">
                <a:ln>
                  <a:noFill/>
                </a:ln>
                <a:solidFill>
                  <a:prstClr val="black"/>
                </a:solidFill>
                <a:effectLst/>
                <a:uLnTx/>
                <a:uFillTx/>
                <a:latin typeface="Times New Roman" pitchFamily="18" charset="0"/>
                <a:ea typeface="+mn-ea"/>
                <a:cs typeface="+mn-cs"/>
              </a:rPr>
              <a:t>The Questions</a:t>
            </a:r>
            <a:r>
              <a:rPr kumimoji="0" lang="en-US" sz="3600" b="1" i="0" u="none" strike="noStrike" kern="1200" cap="none" spc="0" normalizeH="0" baseline="0" noProof="0" dirty="0">
                <a:ln>
                  <a:noFill/>
                </a:ln>
                <a:solidFill>
                  <a:prstClr val="black"/>
                </a:solidFill>
                <a:effectLst/>
                <a:uLnTx/>
                <a:uFillTx/>
                <a:latin typeface="Times New Roman" pitchFamily="18" charset="0"/>
                <a:ea typeface="+mn-ea"/>
                <a:cs typeface="+mn-cs"/>
              </a:rPr>
              <a:t> (v. 3)</a:t>
            </a:r>
          </a:p>
          <a:p>
            <a:pPr marL="857250" marR="0" lvl="0" indent="-857250" algn="l" defTabSz="457200" rtl="0" eaLnBrk="1" fontAlgn="auto" latinLnBrk="0" hangingPunct="1">
              <a:lnSpc>
                <a:spcPct val="130000"/>
              </a:lnSpc>
              <a:spcBef>
                <a:spcPts val="0"/>
              </a:spcBef>
              <a:spcAft>
                <a:spcPts val="0"/>
              </a:spcAft>
              <a:buClrTx/>
              <a:buSzTx/>
              <a:buFont typeface="Wingdings" panose="05000000000000000000" pitchFamily="2" charset="2"/>
              <a:buChar char="q"/>
              <a:tabLst>
                <a:tab pos="517525" algn="l"/>
              </a:tabLst>
              <a:defRPr/>
            </a:pPr>
            <a:r>
              <a:rPr kumimoji="0" lang="en-US" sz="3600" b="1" i="0" u="sng" strike="noStrike" kern="1200" cap="none" spc="0" normalizeH="0" baseline="0" noProof="0" dirty="0">
                <a:ln>
                  <a:noFill/>
                </a:ln>
                <a:solidFill>
                  <a:prstClr val="black"/>
                </a:solidFill>
                <a:effectLst/>
                <a:uLnTx/>
                <a:uFillTx/>
                <a:latin typeface="Times New Roman" pitchFamily="18" charset="0"/>
                <a:ea typeface="+mn-ea"/>
                <a:cs typeface="+mn-cs"/>
              </a:rPr>
              <a:t>The Answers</a:t>
            </a:r>
            <a:r>
              <a:rPr kumimoji="0" lang="en-US" sz="3600" b="1" i="0" u="none" strike="noStrike" kern="1200" cap="none" spc="0" normalizeH="0" baseline="0" noProof="0" dirty="0">
                <a:ln>
                  <a:noFill/>
                </a:ln>
                <a:solidFill>
                  <a:prstClr val="black"/>
                </a:solidFill>
                <a:effectLst/>
                <a:uLnTx/>
                <a:uFillTx/>
                <a:latin typeface="Times New Roman" pitchFamily="18" charset="0"/>
                <a:ea typeface="+mn-ea"/>
                <a:cs typeface="+mn-cs"/>
              </a:rPr>
              <a:t> (vv. 4-51)</a:t>
            </a:r>
            <a:endParaRPr kumimoji="0" lang="en-US" sz="3200" b="0" i="1" u="none" strike="noStrike" kern="1200" cap="none" spc="0" normalizeH="0" baseline="0" noProof="0" dirty="0">
              <a:ln>
                <a:noFill/>
              </a:ln>
              <a:solidFill>
                <a:prstClr val="black"/>
              </a:solidFill>
              <a:effectLst/>
              <a:uLnTx/>
              <a:uFillTx/>
              <a:latin typeface="Times New Roman" pitchFamily="18" charset="0"/>
              <a:ea typeface="+mn-ea"/>
              <a:cs typeface="+mn-cs"/>
            </a:endParaRPr>
          </a:p>
        </p:txBody>
      </p:sp>
      <p:sp>
        <p:nvSpPr>
          <p:cNvPr id="3" name="Oval 2">
            <a:extLst>
              <a:ext uri="{FF2B5EF4-FFF2-40B4-BE49-F238E27FC236}">
                <a16:creationId xmlns:a16="http://schemas.microsoft.com/office/drawing/2014/main" id="{D0757462-6673-4FAC-B636-D7834AF56DA3}"/>
              </a:ext>
            </a:extLst>
          </p:cNvPr>
          <p:cNvSpPr/>
          <p:nvPr/>
        </p:nvSpPr>
        <p:spPr>
          <a:xfrm>
            <a:off x="2338251" y="0"/>
            <a:ext cx="4467497" cy="1469571"/>
          </a:xfrm>
          <a:prstGeom prst="ellipse">
            <a:avLst/>
          </a:prstGeom>
          <a:solidFill>
            <a:schemeClr val="accent6">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Matthew 24</a:t>
            </a:r>
          </a:p>
        </p:txBody>
      </p:sp>
    </p:spTree>
    <p:extLst>
      <p:ext uri="{BB962C8B-B14F-4D97-AF65-F5344CB8AC3E}">
        <p14:creationId xmlns:p14="http://schemas.microsoft.com/office/powerpoint/2010/main" val="35387794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0B2AA98-923C-445B-85D0-8F96BC6C8C70}"/>
              </a:ext>
            </a:extLst>
          </p:cNvPr>
          <p:cNvSpPr/>
          <p:nvPr/>
        </p:nvSpPr>
        <p:spPr>
          <a:xfrm>
            <a:off x="2795451" y="585317"/>
            <a:ext cx="5390606" cy="868680"/>
          </a:xfrm>
          <a:prstGeom prst="roundRect">
            <a:avLst>
              <a:gd name="adj" fmla="val 14662"/>
            </a:avLst>
          </a:prstGeom>
          <a:solidFill>
            <a:srgbClr val="F9EDB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3"/>
              <a:tabLst/>
              <a:defRPr/>
            </a:pPr>
            <a:r>
              <a:rPr kumimoji="0" lang="en-US" sz="2800" b="1" i="0" u="none" strike="noStrike" kern="1200" cap="none" spc="0" normalizeH="0" baseline="0" noProof="0" dirty="0">
                <a:ln>
                  <a:noFill/>
                </a:ln>
                <a:solidFill>
                  <a:srgbClr val="002060"/>
                </a:solidFill>
                <a:effectLst/>
                <a:uLnTx/>
                <a:uFillTx/>
                <a:latin typeface="Footlight MT Light" panose="0204060206030A020304" pitchFamily="18" charset="0"/>
                <a:ea typeface="+mn-ea"/>
                <a:cs typeface="+mn-cs"/>
              </a:rPr>
              <a:t>The </a:t>
            </a:r>
            <a:r>
              <a:rPr kumimoji="0" lang="en-US" sz="2800" b="1" i="0" u="sng" strike="noStrike" kern="1200" cap="none" spc="0" normalizeH="0" baseline="0" noProof="0" dirty="0">
                <a:ln>
                  <a:noFill/>
                </a:ln>
                <a:solidFill>
                  <a:srgbClr val="002060"/>
                </a:solidFill>
                <a:effectLst/>
                <a:uLnTx/>
                <a:uFillTx/>
                <a:latin typeface="Footlight MT Light" panose="0204060206030A020304" pitchFamily="18" charset="0"/>
                <a:ea typeface="+mn-ea"/>
                <a:cs typeface="+mn-cs"/>
              </a:rPr>
              <a:t>Corruption</a:t>
            </a:r>
            <a:r>
              <a:rPr kumimoji="0" lang="en-US" sz="2800" b="1" i="0" u="none" strike="noStrike" kern="1200" cap="none" spc="0" normalizeH="0" baseline="0" noProof="0" dirty="0">
                <a:ln>
                  <a:noFill/>
                </a:ln>
                <a:solidFill>
                  <a:srgbClr val="002060"/>
                </a:solidFill>
                <a:effectLst/>
                <a:uLnTx/>
                <a:uFillTx/>
                <a:latin typeface="Footlight MT Light" panose="0204060206030A020304" pitchFamily="18" charset="0"/>
                <a:ea typeface="+mn-ea"/>
                <a:cs typeface="+mn-cs"/>
              </a:rPr>
              <a:t> of the Text</a:t>
            </a:r>
          </a:p>
        </p:txBody>
      </p:sp>
      <p:sp>
        <p:nvSpPr>
          <p:cNvPr id="3" name="Rectangle 2">
            <a:extLst>
              <a:ext uri="{FF2B5EF4-FFF2-40B4-BE49-F238E27FC236}">
                <a16:creationId xmlns:a16="http://schemas.microsoft.com/office/drawing/2014/main" id="{473E8B5C-B26A-4F19-B57A-C7C04A51DEB6}"/>
              </a:ext>
            </a:extLst>
          </p:cNvPr>
          <p:cNvSpPr/>
          <p:nvPr/>
        </p:nvSpPr>
        <p:spPr>
          <a:xfrm>
            <a:off x="384547" y="654986"/>
            <a:ext cx="2000227" cy="523220"/>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w="6600">
                  <a:solidFill>
                    <a:srgbClr val="ED7D31"/>
                  </a:solidFill>
                  <a:prstDash val="solid"/>
                </a:ln>
                <a:solidFill>
                  <a:srgbClr val="FFFFFF"/>
                </a:solidFill>
                <a:effectLst>
                  <a:outerShdw dist="38100" dir="2700000" algn="tl" rotWithShape="0">
                    <a:prstClr val="black"/>
                  </a:outerShdw>
                </a:effectLst>
                <a:uLnTx/>
                <a:uFillTx/>
                <a:latin typeface="Footlight MT Light" panose="0204060206030A020304" pitchFamily="18" charset="0"/>
                <a:ea typeface="+mn-ea"/>
                <a:cs typeface="+mn-cs"/>
              </a:rPr>
              <a:t>The Rapture</a:t>
            </a:r>
          </a:p>
        </p:txBody>
      </p:sp>
      <p:sp>
        <p:nvSpPr>
          <p:cNvPr id="4" name="TextBox 3">
            <a:extLst>
              <a:ext uri="{FF2B5EF4-FFF2-40B4-BE49-F238E27FC236}">
                <a16:creationId xmlns:a16="http://schemas.microsoft.com/office/drawing/2014/main" id="{048EFA21-0DFC-4692-8E89-DD0865D31004}"/>
              </a:ext>
            </a:extLst>
          </p:cNvPr>
          <p:cNvSpPr txBox="1"/>
          <p:nvPr/>
        </p:nvSpPr>
        <p:spPr>
          <a:xfrm>
            <a:off x="435429" y="2045809"/>
            <a:ext cx="8264433" cy="1107996"/>
          </a:xfrm>
          <a:prstGeom prst="rect">
            <a:avLst/>
          </a:prstGeom>
          <a:noFill/>
        </p:spPr>
        <p:txBody>
          <a:bodyPr wrap="square" rtlCol="0">
            <a:spAutoFit/>
          </a:bodyPr>
          <a:lstStyle/>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Matthew 24</a:t>
            </a:r>
          </a:p>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1 Thessalonians 4</a:t>
            </a:r>
          </a:p>
        </p:txBody>
      </p:sp>
      <p:sp>
        <p:nvSpPr>
          <p:cNvPr id="5" name="TextBox 4">
            <a:extLst>
              <a:ext uri="{FF2B5EF4-FFF2-40B4-BE49-F238E27FC236}">
                <a16:creationId xmlns:a16="http://schemas.microsoft.com/office/drawing/2014/main" id="{9184C8C5-30D9-44E9-A0E7-F14919559364}"/>
              </a:ext>
            </a:extLst>
          </p:cNvPr>
          <p:cNvSpPr txBox="1"/>
          <p:nvPr/>
        </p:nvSpPr>
        <p:spPr>
          <a:xfrm>
            <a:off x="875936" y="3567241"/>
            <a:ext cx="7383417" cy="1785104"/>
          </a:xfrm>
          <a:prstGeom prst="rect">
            <a:avLst/>
          </a:prstGeom>
          <a:noFill/>
          <a:ln>
            <a:solidFill>
              <a:srgbClr val="1B3ED9"/>
            </a:solidFill>
          </a:ln>
        </p:spPr>
        <p:txBody>
          <a:bodyPr wrap="square" rtlCol="0">
            <a:spAutoFit/>
          </a:bodyPr>
          <a:lstStyle/>
          <a:p>
            <a:pPr algn="ctr"/>
            <a:r>
              <a:rPr lang="en-US" sz="2800" b="1" u="sng" dirty="0"/>
              <a:t>Contention from this text:</a:t>
            </a:r>
          </a:p>
          <a:p>
            <a:endParaRPr lang="en-US" sz="1000" dirty="0"/>
          </a:p>
          <a:p>
            <a:pPr marL="285750" indent="-285750">
              <a:buFont typeface="Wingdings" panose="05000000000000000000" pitchFamily="2" charset="2"/>
              <a:buChar char="§"/>
            </a:pPr>
            <a:r>
              <a:rPr lang="en-US" sz="2400" dirty="0"/>
              <a:t>Dead in Christ rise first – implies that wicked raised later (v. 16)</a:t>
            </a:r>
          </a:p>
          <a:p>
            <a:pPr marL="285750" indent="-285750">
              <a:buFont typeface="Wingdings" panose="05000000000000000000" pitchFamily="2" charset="2"/>
              <a:buChar char="§"/>
            </a:pPr>
            <a:r>
              <a:rPr lang="en-US" sz="2400" dirty="0"/>
              <a:t>Then rise to meet Lord in the air – rapture (v. 17)</a:t>
            </a:r>
            <a:endParaRPr lang="en-US" dirty="0"/>
          </a:p>
        </p:txBody>
      </p:sp>
    </p:spTree>
    <p:extLst>
      <p:ext uri="{BB962C8B-B14F-4D97-AF65-F5344CB8AC3E}">
        <p14:creationId xmlns:p14="http://schemas.microsoft.com/office/powerpoint/2010/main" val="382330946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D0757462-6673-4FAC-B636-D7834AF56DA3}"/>
              </a:ext>
            </a:extLst>
          </p:cNvPr>
          <p:cNvSpPr/>
          <p:nvPr/>
        </p:nvSpPr>
        <p:spPr>
          <a:xfrm>
            <a:off x="2338251" y="0"/>
            <a:ext cx="4467497" cy="1469571"/>
          </a:xfrm>
          <a:prstGeom prst="ellipse">
            <a:avLst/>
          </a:prstGeom>
          <a:solidFill>
            <a:schemeClr val="accent6">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1 Thessalonians 4</a:t>
            </a:r>
          </a:p>
        </p:txBody>
      </p:sp>
      <p:sp>
        <p:nvSpPr>
          <p:cNvPr id="2" name="TextBox 1">
            <a:extLst>
              <a:ext uri="{FF2B5EF4-FFF2-40B4-BE49-F238E27FC236}">
                <a16:creationId xmlns:a16="http://schemas.microsoft.com/office/drawing/2014/main" id="{9DE15AAF-F6BF-4298-923F-63E2CEDAE20B}"/>
              </a:ext>
            </a:extLst>
          </p:cNvPr>
          <p:cNvSpPr txBox="1"/>
          <p:nvPr/>
        </p:nvSpPr>
        <p:spPr>
          <a:xfrm>
            <a:off x="690879" y="1757679"/>
            <a:ext cx="7762240" cy="2000548"/>
          </a:xfrm>
          <a:prstGeom prst="rect">
            <a:avLst/>
          </a:prstGeom>
          <a:noFill/>
        </p:spPr>
        <p:txBody>
          <a:bodyPr wrap="square" rtlCol="0">
            <a:spAutoFit/>
          </a:bodyPr>
          <a:lstStyle/>
          <a:p>
            <a:pPr marL="342900" indent="-342900">
              <a:buFont typeface="+mj-lt"/>
              <a:buAutoNum type="arabicPeriod"/>
            </a:pPr>
            <a:r>
              <a:rPr lang="en-US" sz="2800" dirty="0"/>
              <a:t>Things not in the text:</a:t>
            </a:r>
          </a:p>
          <a:p>
            <a:pPr marL="800100" lvl="1" indent="-342900">
              <a:buFont typeface="Arial" panose="020B0604020202020204" pitchFamily="34" charset="0"/>
              <a:buChar char="•"/>
            </a:pPr>
            <a:r>
              <a:rPr lang="en-US" sz="2400" i="1" dirty="0"/>
              <a:t>Quiet / secret coming</a:t>
            </a:r>
          </a:p>
          <a:p>
            <a:pPr marL="800100" lvl="1" indent="-342900">
              <a:buFont typeface="Arial" panose="020B0604020202020204" pitchFamily="34" charset="0"/>
              <a:buChar char="•"/>
            </a:pPr>
            <a:r>
              <a:rPr lang="en-US" sz="2400" i="1" dirty="0"/>
              <a:t>Two separate comings of the Lord</a:t>
            </a:r>
          </a:p>
          <a:p>
            <a:pPr marL="800100" lvl="1" indent="-342900">
              <a:buFont typeface="Arial" panose="020B0604020202020204" pitchFamily="34" charset="0"/>
              <a:buChar char="•"/>
            </a:pPr>
            <a:r>
              <a:rPr lang="en-US" sz="2400" i="1" dirty="0"/>
              <a:t>Seven years</a:t>
            </a:r>
          </a:p>
          <a:p>
            <a:pPr marL="800100" lvl="1" indent="-342900">
              <a:buFont typeface="Arial" panose="020B0604020202020204" pitchFamily="34" charset="0"/>
              <a:buChar char="•"/>
            </a:pPr>
            <a:r>
              <a:rPr lang="en-US" sz="2400" i="1" dirty="0"/>
              <a:t>Resurrection of wicked (contrasted to the righteous)</a:t>
            </a:r>
          </a:p>
        </p:txBody>
      </p:sp>
    </p:spTree>
    <p:extLst>
      <p:ext uri="{BB962C8B-B14F-4D97-AF65-F5344CB8AC3E}">
        <p14:creationId xmlns:p14="http://schemas.microsoft.com/office/powerpoint/2010/main" val="89217775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fade">
                                      <p:cBhvr>
                                        <p:cTn id="28" dur="1000"/>
                                        <p:tgtEl>
                                          <p:spTgt spid="2">
                                            <p:txEl>
                                              <p:pRg st="4" end="4"/>
                                            </p:txEl>
                                          </p:spTgt>
                                        </p:tgtEl>
                                      </p:cBhvr>
                                    </p:animEffect>
                                    <p:anim calcmode="lin" valueType="num">
                                      <p:cBhvr>
                                        <p:cTn id="29"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D0757462-6673-4FAC-B636-D7834AF56DA3}"/>
              </a:ext>
            </a:extLst>
          </p:cNvPr>
          <p:cNvSpPr/>
          <p:nvPr/>
        </p:nvSpPr>
        <p:spPr>
          <a:xfrm>
            <a:off x="2338251" y="0"/>
            <a:ext cx="4467497" cy="1469571"/>
          </a:xfrm>
          <a:prstGeom prst="ellipse">
            <a:avLst/>
          </a:prstGeom>
          <a:solidFill>
            <a:schemeClr val="accent6">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1 Thessalonians 4</a:t>
            </a:r>
          </a:p>
        </p:txBody>
      </p:sp>
      <p:sp>
        <p:nvSpPr>
          <p:cNvPr id="2" name="TextBox 1">
            <a:extLst>
              <a:ext uri="{FF2B5EF4-FFF2-40B4-BE49-F238E27FC236}">
                <a16:creationId xmlns:a16="http://schemas.microsoft.com/office/drawing/2014/main" id="{9DE15AAF-F6BF-4298-923F-63E2CEDAE20B}"/>
              </a:ext>
            </a:extLst>
          </p:cNvPr>
          <p:cNvSpPr txBox="1"/>
          <p:nvPr/>
        </p:nvSpPr>
        <p:spPr>
          <a:xfrm>
            <a:off x="690879" y="1757679"/>
            <a:ext cx="7762240" cy="3908762"/>
          </a:xfrm>
          <a:prstGeom prst="rect">
            <a:avLst/>
          </a:prstGeom>
          <a:noFill/>
        </p:spPr>
        <p:txBody>
          <a:bodyPr wrap="square" rtlCol="0">
            <a:spAutoFit/>
          </a:bodyPr>
          <a:lstStyle/>
          <a:p>
            <a:pPr marL="342900" indent="-342900">
              <a:buFont typeface="+mj-lt"/>
              <a:buAutoNum type="arabicPeriod"/>
            </a:pPr>
            <a:r>
              <a:rPr lang="en-US" sz="2800" dirty="0"/>
              <a:t>Things not in the text:</a:t>
            </a:r>
          </a:p>
          <a:p>
            <a:pPr marL="342900" indent="-342900">
              <a:buFont typeface="+mj-lt"/>
              <a:buAutoNum type="arabicPeriod"/>
            </a:pPr>
            <a:endParaRPr lang="en-US" sz="800" dirty="0"/>
          </a:p>
          <a:p>
            <a:pPr marL="342900" indent="-342900">
              <a:buFont typeface="+mj-lt"/>
              <a:buAutoNum type="arabicPeriod"/>
            </a:pPr>
            <a:r>
              <a:rPr lang="en-US" sz="2800" dirty="0"/>
              <a:t>Lord’s return is seen &amp; known (v. 16)</a:t>
            </a:r>
          </a:p>
          <a:p>
            <a:pPr marL="342900" indent="-342900">
              <a:buFont typeface="+mj-lt"/>
              <a:buAutoNum type="arabicPeriod"/>
            </a:pPr>
            <a:endParaRPr lang="en-US" sz="800" dirty="0"/>
          </a:p>
          <a:p>
            <a:pPr marL="342900" indent="-342900">
              <a:buFont typeface="+mj-lt"/>
              <a:buAutoNum type="arabicPeriod"/>
            </a:pPr>
            <a:r>
              <a:rPr lang="en-US" sz="2800" dirty="0"/>
              <a:t>Contrast in the text:</a:t>
            </a:r>
          </a:p>
          <a:p>
            <a:pPr marL="800100" lvl="1" indent="-342900">
              <a:buFont typeface="Arial" panose="020B0604020202020204" pitchFamily="34" charset="0"/>
              <a:buChar char="•"/>
            </a:pPr>
            <a:r>
              <a:rPr lang="en-US" sz="2400" i="1" dirty="0"/>
              <a:t>Not: dead in Christ – to dead out of Christ</a:t>
            </a:r>
          </a:p>
          <a:p>
            <a:pPr marL="800100" lvl="1" indent="-342900">
              <a:buFont typeface="Arial" panose="020B0604020202020204" pitchFamily="34" charset="0"/>
              <a:buChar char="•"/>
            </a:pPr>
            <a:r>
              <a:rPr lang="en-US" sz="2400" i="1" dirty="0"/>
              <a:t>Is: dead in Christ – to alive and remain (vv. 16-17)</a:t>
            </a:r>
          </a:p>
          <a:p>
            <a:pPr marL="800100" lvl="1" indent="-342900">
              <a:buFont typeface="Arial" panose="020B0604020202020204" pitchFamily="34" charset="0"/>
              <a:buChar char="•"/>
            </a:pPr>
            <a:endParaRPr lang="en-US" sz="800" i="1" dirty="0"/>
          </a:p>
          <a:p>
            <a:pPr marL="457200" indent="-457200">
              <a:buFont typeface="+mj-lt"/>
              <a:buAutoNum type="arabicPeriod"/>
            </a:pPr>
            <a:r>
              <a:rPr lang="en-US" sz="2800" dirty="0"/>
              <a:t>When meet Lord in air – always be with Lord (v. 17)</a:t>
            </a:r>
          </a:p>
          <a:p>
            <a:pPr marL="457200" indent="-457200">
              <a:buFont typeface="+mj-lt"/>
              <a:buAutoNum type="arabicPeriod"/>
            </a:pPr>
            <a:endParaRPr lang="en-US" sz="800" dirty="0"/>
          </a:p>
          <a:p>
            <a:pPr marL="457200" indent="-457200">
              <a:buFont typeface="+mj-lt"/>
              <a:buAutoNum type="arabicPeriod"/>
            </a:pPr>
            <a:r>
              <a:rPr lang="en-US" sz="2800" dirty="0"/>
              <a:t>Wicked will be raised at same time (5:1-4)</a:t>
            </a:r>
          </a:p>
        </p:txBody>
      </p:sp>
    </p:spTree>
    <p:extLst>
      <p:ext uri="{BB962C8B-B14F-4D97-AF65-F5344CB8AC3E}">
        <p14:creationId xmlns:p14="http://schemas.microsoft.com/office/powerpoint/2010/main" val="82362679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fade">
                                      <p:cBhvr>
                                        <p:cTn id="7" dur="1000"/>
                                        <p:tgtEl>
                                          <p:spTgt spid="2">
                                            <p:txEl>
                                              <p:pRg st="4" end="4"/>
                                            </p:txEl>
                                          </p:spTgt>
                                        </p:tgtEl>
                                      </p:cBhvr>
                                    </p:animEffect>
                                    <p:anim calcmode="lin" valueType="num">
                                      <p:cBhvr>
                                        <p:cTn id="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5" end="5"/>
                                            </p:txEl>
                                          </p:spTgt>
                                        </p:tgtEl>
                                        <p:attrNameLst>
                                          <p:attrName>style.visibility</p:attrName>
                                        </p:attrNameLst>
                                      </p:cBhvr>
                                      <p:to>
                                        <p:strVal val="visible"/>
                                      </p:to>
                                    </p:set>
                                    <p:animEffect transition="in" filter="fade">
                                      <p:cBhvr>
                                        <p:cTn id="14" dur="1000"/>
                                        <p:tgtEl>
                                          <p:spTgt spid="2">
                                            <p:txEl>
                                              <p:pRg st="5" end="5"/>
                                            </p:txEl>
                                          </p:spTgt>
                                        </p:tgtEl>
                                      </p:cBhvr>
                                    </p:animEffect>
                                    <p:anim calcmode="lin" valueType="num">
                                      <p:cBhvr>
                                        <p:cTn id="15"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animEffect transition="in" filter="fade">
                                      <p:cBhvr>
                                        <p:cTn id="21" dur="1000"/>
                                        <p:tgtEl>
                                          <p:spTgt spid="2">
                                            <p:txEl>
                                              <p:pRg st="6" end="6"/>
                                            </p:txEl>
                                          </p:spTgt>
                                        </p:tgtEl>
                                      </p:cBhvr>
                                    </p:animEffect>
                                    <p:anim calcmode="lin" valueType="num">
                                      <p:cBhvr>
                                        <p:cTn id="22"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8" end="8"/>
                                            </p:txEl>
                                          </p:spTgt>
                                        </p:tgtEl>
                                        <p:attrNameLst>
                                          <p:attrName>style.visibility</p:attrName>
                                        </p:attrNameLst>
                                      </p:cBhvr>
                                      <p:to>
                                        <p:strVal val="visible"/>
                                      </p:to>
                                    </p:set>
                                    <p:animEffect transition="in" filter="fade">
                                      <p:cBhvr>
                                        <p:cTn id="28" dur="1000"/>
                                        <p:tgtEl>
                                          <p:spTgt spid="2">
                                            <p:txEl>
                                              <p:pRg st="8" end="8"/>
                                            </p:txEl>
                                          </p:spTgt>
                                        </p:tgtEl>
                                      </p:cBhvr>
                                    </p:animEffect>
                                    <p:anim calcmode="lin" valueType="num">
                                      <p:cBhvr>
                                        <p:cTn id="29"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10" end="10"/>
                                            </p:txEl>
                                          </p:spTgt>
                                        </p:tgtEl>
                                        <p:attrNameLst>
                                          <p:attrName>style.visibility</p:attrName>
                                        </p:attrNameLst>
                                      </p:cBhvr>
                                      <p:to>
                                        <p:strVal val="visible"/>
                                      </p:to>
                                    </p:set>
                                    <p:animEffect transition="in" filter="fade">
                                      <p:cBhvr>
                                        <p:cTn id="35" dur="1000"/>
                                        <p:tgtEl>
                                          <p:spTgt spid="2">
                                            <p:txEl>
                                              <p:pRg st="10" end="10"/>
                                            </p:txEl>
                                          </p:spTgt>
                                        </p:tgtEl>
                                      </p:cBhvr>
                                    </p:animEffect>
                                    <p:anim calcmode="lin" valueType="num">
                                      <p:cBhvr>
                                        <p:cTn id="36"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0B2AA98-923C-445B-85D0-8F96BC6C8C70}"/>
              </a:ext>
            </a:extLst>
          </p:cNvPr>
          <p:cNvSpPr/>
          <p:nvPr/>
        </p:nvSpPr>
        <p:spPr>
          <a:xfrm>
            <a:off x="2795451" y="585317"/>
            <a:ext cx="5390606" cy="868680"/>
          </a:xfrm>
          <a:prstGeom prst="roundRect">
            <a:avLst>
              <a:gd name="adj" fmla="val 14662"/>
            </a:avLst>
          </a:prstGeom>
          <a:solidFill>
            <a:srgbClr val="F9EDB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marR="0" lvl="0" indent="-571500" algn="ctr" defTabSz="457200" rtl="0" eaLnBrk="1" fontAlgn="auto" latinLnBrk="0" hangingPunct="1">
              <a:lnSpc>
                <a:spcPct val="100000"/>
              </a:lnSpc>
              <a:spcBef>
                <a:spcPts val="0"/>
              </a:spcBef>
              <a:spcAft>
                <a:spcPts val="0"/>
              </a:spcAft>
              <a:buClrTx/>
              <a:buSzTx/>
              <a:buFont typeface="+mj-lt"/>
              <a:buAutoNum type="romanUcPeriod" startAt="3"/>
              <a:tabLst/>
              <a:defRPr/>
            </a:pPr>
            <a:r>
              <a:rPr kumimoji="0" lang="en-US" sz="2800" b="1" i="0" u="none" strike="noStrike" kern="1200" cap="none" spc="0" normalizeH="0" baseline="0" noProof="0" dirty="0">
                <a:ln>
                  <a:noFill/>
                </a:ln>
                <a:solidFill>
                  <a:srgbClr val="002060"/>
                </a:solidFill>
                <a:effectLst/>
                <a:uLnTx/>
                <a:uFillTx/>
                <a:latin typeface="Footlight MT Light" panose="0204060206030A020304" pitchFamily="18" charset="0"/>
                <a:ea typeface="+mn-ea"/>
                <a:cs typeface="+mn-cs"/>
              </a:rPr>
              <a:t>The </a:t>
            </a:r>
            <a:r>
              <a:rPr kumimoji="0" lang="en-US" sz="2800" b="1" i="0" u="sng" strike="noStrike" kern="1200" cap="none" spc="0" normalizeH="0" baseline="0" noProof="0" dirty="0">
                <a:ln>
                  <a:noFill/>
                </a:ln>
                <a:solidFill>
                  <a:srgbClr val="002060"/>
                </a:solidFill>
                <a:effectLst/>
                <a:uLnTx/>
                <a:uFillTx/>
                <a:latin typeface="Footlight MT Light" panose="0204060206030A020304" pitchFamily="18" charset="0"/>
                <a:ea typeface="+mn-ea"/>
                <a:cs typeface="+mn-cs"/>
              </a:rPr>
              <a:t>Corruption</a:t>
            </a:r>
            <a:r>
              <a:rPr kumimoji="0" lang="en-US" sz="2800" b="1" i="0" u="none" strike="noStrike" kern="1200" cap="none" spc="0" normalizeH="0" baseline="0" noProof="0" dirty="0">
                <a:ln>
                  <a:noFill/>
                </a:ln>
                <a:solidFill>
                  <a:srgbClr val="002060"/>
                </a:solidFill>
                <a:effectLst/>
                <a:uLnTx/>
                <a:uFillTx/>
                <a:latin typeface="Footlight MT Light" panose="0204060206030A020304" pitchFamily="18" charset="0"/>
                <a:ea typeface="+mn-ea"/>
                <a:cs typeface="+mn-cs"/>
              </a:rPr>
              <a:t> of the Text</a:t>
            </a:r>
          </a:p>
        </p:txBody>
      </p:sp>
      <p:sp>
        <p:nvSpPr>
          <p:cNvPr id="3" name="Rectangle 2">
            <a:extLst>
              <a:ext uri="{FF2B5EF4-FFF2-40B4-BE49-F238E27FC236}">
                <a16:creationId xmlns:a16="http://schemas.microsoft.com/office/drawing/2014/main" id="{473E8B5C-B26A-4F19-B57A-C7C04A51DEB6}"/>
              </a:ext>
            </a:extLst>
          </p:cNvPr>
          <p:cNvSpPr/>
          <p:nvPr/>
        </p:nvSpPr>
        <p:spPr>
          <a:xfrm>
            <a:off x="384547" y="654986"/>
            <a:ext cx="2000227" cy="523220"/>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w="6600">
                  <a:solidFill>
                    <a:srgbClr val="ED7D31"/>
                  </a:solidFill>
                  <a:prstDash val="solid"/>
                </a:ln>
                <a:solidFill>
                  <a:srgbClr val="FFFFFF"/>
                </a:solidFill>
                <a:effectLst>
                  <a:outerShdw dist="38100" dir="2700000" algn="tl" rotWithShape="0">
                    <a:prstClr val="black"/>
                  </a:outerShdw>
                </a:effectLst>
                <a:uLnTx/>
                <a:uFillTx/>
                <a:latin typeface="Footlight MT Light" panose="0204060206030A020304" pitchFamily="18" charset="0"/>
                <a:ea typeface="+mn-ea"/>
                <a:cs typeface="+mn-cs"/>
              </a:rPr>
              <a:t>The Rapture</a:t>
            </a:r>
          </a:p>
        </p:txBody>
      </p:sp>
      <p:sp>
        <p:nvSpPr>
          <p:cNvPr id="4" name="TextBox 3">
            <a:extLst>
              <a:ext uri="{FF2B5EF4-FFF2-40B4-BE49-F238E27FC236}">
                <a16:creationId xmlns:a16="http://schemas.microsoft.com/office/drawing/2014/main" id="{048EFA21-0DFC-4692-8E89-DD0865D31004}"/>
              </a:ext>
            </a:extLst>
          </p:cNvPr>
          <p:cNvSpPr txBox="1"/>
          <p:nvPr/>
        </p:nvSpPr>
        <p:spPr>
          <a:xfrm>
            <a:off x="435429" y="2045809"/>
            <a:ext cx="8264433" cy="1692771"/>
          </a:xfrm>
          <a:prstGeom prst="rect">
            <a:avLst/>
          </a:prstGeom>
          <a:noFill/>
        </p:spPr>
        <p:txBody>
          <a:bodyPr wrap="square" rtlCol="0">
            <a:spAutoFit/>
          </a:bodyPr>
          <a:lstStyle/>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Matthew 24</a:t>
            </a:r>
          </a:p>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1 Thessalonians 4</a:t>
            </a:r>
          </a:p>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14350" marR="0" lvl="0" indent="-51435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1 Corinthians 15</a:t>
            </a:r>
          </a:p>
        </p:txBody>
      </p:sp>
      <p:sp>
        <p:nvSpPr>
          <p:cNvPr id="5" name="TextBox 4">
            <a:extLst>
              <a:ext uri="{FF2B5EF4-FFF2-40B4-BE49-F238E27FC236}">
                <a16:creationId xmlns:a16="http://schemas.microsoft.com/office/drawing/2014/main" id="{65D1CC08-3F98-4357-AC25-19B27D8F9DD8}"/>
              </a:ext>
            </a:extLst>
          </p:cNvPr>
          <p:cNvSpPr txBox="1"/>
          <p:nvPr/>
        </p:nvSpPr>
        <p:spPr>
          <a:xfrm>
            <a:off x="955040" y="4126041"/>
            <a:ext cx="7383417" cy="1415772"/>
          </a:xfrm>
          <a:prstGeom prst="rect">
            <a:avLst/>
          </a:prstGeom>
          <a:noFill/>
          <a:ln>
            <a:solidFill>
              <a:srgbClr val="1B3ED9"/>
            </a:solidFill>
          </a:ln>
        </p:spPr>
        <p:txBody>
          <a:bodyPr wrap="square" rtlCol="0">
            <a:spAutoFit/>
          </a:bodyPr>
          <a:lstStyle/>
          <a:p>
            <a:pPr algn="ctr"/>
            <a:r>
              <a:rPr lang="en-US" sz="2800" b="1" u="sng" dirty="0"/>
              <a:t>Contention from this text:</a:t>
            </a:r>
          </a:p>
          <a:p>
            <a:endParaRPr lang="en-US" sz="1000" dirty="0"/>
          </a:p>
          <a:p>
            <a:pPr marL="285750" indent="-285750">
              <a:buFont typeface="Wingdings" panose="05000000000000000000" pitchFamily="2" charset="2"/>
              <a:buChar char="§"/>
            </a:pPr>
            <a:r>
              <a:rPr lang="en-US" sz="2400" dirty="0"/>
              <a:t>Secret coming – sudden change (v. 52)</a:t>
            </a:r>
          </a:p>
          <a:p>
            <a:pPr marL="285750" indent="-285750">
              <a:buFont typeface="Wingdings" panose="05000000000000000000" pitchFamily="2" charset="2"/>
              <a:buChar char="§"/>
            </a:pPr>
            <a:r>
              <a:rPr lang="en-US" sz="2400" dirty="0"/>
              <a:t>Change is the rapture (v. 51)</a:t>
            </a:r>
            <a:endParaRPr lang="en-US" dirty="0"/>
          </a:p>
        </p:txBody>
      </p:sp>
    </p:spTree>
    <p:extLst>
      <p:ext uri="{BB962C8B-B14F-4D97-AF65-F5344CB8AC3E}">
        <p14:creationId xmlns:p14="http://schemas.microsoft.com/office/powerpoint/2010/main" val="284881218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D0757462-6673-4FAC-B636-D7834AF56DA3}"/>
              </a:ext>
            </a:extLst>
          </p:cNvPr>
          <p:cNvSpPr/>
          <p:nvPr/>
        </p:nvSpPr>
        <p:spPr>
          <a:xfrm>
            <a:off x="2338251" y="0"/>
            <a:ext cx="4467497" cy="1469571"/>
          </a:xfrm>
          <a:prstGeom prst="ellipse">
            <a:avLst/>
          </a:prstGeom>
          <a:solidFill>
            <a:schemeClr val="accent6">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1 Corinthians 15</a:t>
            </a:r>
          </a:p>
        </p:txBody>
      </p:sp>
      <p:sp>
        <p:nvSpPr>
          <p:cNvPr id="4" name="TextBox 3">
            <a:extLst>
              <a:ext uri="{FF2B5EF4-FFF2-40B4-BE49-F238E27FC236}">
                <a16:creationId xmlns:a16="http://schemas.microsoft.com/office/drawing/2014/main" id="{24EE18FD-7D33-45AA-823F-F7746A668A7E}"/>
              </a:ext>
            </a:extLst>
          </p:cNvPr>
          <p:cNvSpPr txBox="1"/>
          <p:nvPr/>
        </p:nvSpPr>
        <p:spPr>
          <a:xfrm>
            <a:off x="690878" y="1757679"/>
            <a:ext cx="7955281" cy="4647426"/>
          </a:xfrm>
          <a:prstGeom prst="rect">
            <a:avLst/>
          </a:prstGeom>
          <a:noFill/>
        </p:spPr>
        <p:txBody>
          <a:bodyPr wrap="square" rtlCol="0">
            <a:spAutoFit/>
          </a:bodyPr>
          <a:lstStyle/>
          <a:p>
            <a:pPr marL="342900" indent="-342900">
              <a:buFont typeface="+mj-lt"/>
              <a:buAutoNum type="arabicPeriod"/>
            </a:pPr>
            <a:r>
              <a:rPr lang="en-US" sz="2800" dirty="0"/>
              <a:t>Dead raised – not just righteous (v. 52)</a:t>
            </a:r>
          </a:p>
          <a:p>
            <a:pPr marL="342900" indent="-342900">
              <a:buFont typeface="+mj-lt"/>
              <a:buAutoNum type="arabicPeriod"/>
            </a:pPr>
            <a:endParaRPr lang="en-US" sz="800" dirty="0"/>
          </a:p>
          <a:p>
            <a:pPr marL="342900" indent="-342900">
              <a:buFont typeface="+mj-lt"/>
              <a:buAutoNum type="arabicPeriod"/>
            </a:pPr>
            <a:r>
              <a:rPr lang="en-US" sz="2800" dirty="0"/>
              <a:t>Resurrection – at “last trumpet” (v. 52)</a:t>
            </a:r>
          </a:p>
          <a:p>
            <a:pPr marL="800100" lvl="1" indent="-342900">
              <a:buFont typeface="Arial" panose="020B0604020202020204" pitchFamily="34" charset="0"/>
              <a:buChar char="•"/>
            </a:pPr>
            <a:r>
              <a:rPr lang="en-US" sz="2400" i="1" dirty="0"/>
              <a:t>If res. of  righteous is 1007 years before res. of wicked – hardly “the last” trumpet</a:t>
            </a:r>
          </a:p>
          <a:p>
            <a:pPr marL="800100" lvl="1" indent="-342900">
              <a:buFont typeface="Arial" panose="020B0604020202020204" pitchFamily="34" charset="0"/>
              <a:buChar char="•"/>
            </a:pPr>
            <a:r>
              <a:rPr lang="en-US" sz="2400" i="1" dirty="0"/>
              <a:t>Righteous raised on “last day” (John 6:40, 44, 54; 11:24)</a:t>
            </a:r>
          </a:p>
          <a:p>
            <a:pPr marL="800100" lvl="1" indent="-342900">
              <a:buFont typeface="Arial" panose="020B0604020202020204" pitchFamily="34" charset="0"/>
              <a:buChar char="•"/>
            </a:pPr>
            <a:r>
              <a:rPr lang="en-US" sz="2400" i="1" dirty="0"/>
              <a:t>Wicked will be judged in “last day” (John 12:48)</a:t>
            </a:r>
          </a:p>
          <a:p>
            <a:pPr marL="800100" lvl="1" indent="-342900">
              <a:buFont typeface="Arial" panose="020B0604020202020204" pitchFamily="34" charset="0"/>
              <a:buChar char="•"/>
            </a:pPr>
            <a:endParaRPr lang="en-US" sz="800" i="1" dirty="0"/>
          </a:p>
          <a:p>
            <a:pPr marL="457200" indent="-457200">
              <a:buFont typeface="+mj-lt"/>
              <a:buAutoNum type="arabicPeriod"/>
            </a:pPr>
            <a:r>
              <a:rPr lang="en-US" sz="2800" dirty="0"/>
              <a:t>Change takes place “when” (v. 54) death is swallowed up (vv. 54-55)</a:t>
            </a:r>
          </a:p>
          <a:p>
            <a:pPr marL="914400" lvl="1" indent="-457200">
              <a:buFont typeface="Arial" panose="020B0604020202020204" pitchFamily="34" charset="0"/>
              <a:buChar char="•"/>
            </a:pPr>
            <a:r>
              <a:rPr lang="en-US" sz="2400" i="1" dirty="0"/>
              <a:t>Premillennialism says: changed then 1007 years later death is swallowed up</a:t>
            </a:r>
          </a:p>
          <a:p>
            <a:pPr marL="914400" lvl="1" indent="-457200">
              <a:buFont typeface="Arial" panose="020B0604020202020204" pitchFamily="34" charset="0"/>
              <a:buChar char="•"/>
            </a:pPr>
            <a:r>
              <a:rPr lang="en-US" sz="2400" i="1" dirty="0"/>
              <a:t>Text says: at same time</a:t>
            </a:r>
          </a:p>
        </p:txBody>
      </p:sp>
    </p:spTree>
    <p:extLst>
      <p:ext uri="{BB962C8B-B14F-4D97-AF65-F5344CB8AC3E}">
        <p14:creationId xmlns:p14="http://schemas.microsoft.com/office/powerpoint/2010/main" val="339831241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1000"/>
                                        <p:tgtEl>
                                          <p:spTgt spid="4">
                                            <p:txEl>
                                              <p:pRg st="5" end="5"/>
                                            </p:txEl>
                                          </p:spTgt>
                                        </p:tgtEl>
                                      </p:cBhvr>
                                    </p:animEffect>
                                    <p:anim calcmode="lin" valueType="num">
                                      <p:cBhvr>
                                        <p:cTn id="2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Effect transition="in" filter="fade">
                                      <p:cBhvr>
                                        <p:cTn id="35" dur="1000"/>
                                        <p:tgtEl>
                                          <p:spTgt spid="4">
                                            <p:txEl>
                                              <p:pRg st="7" end="7"/>
                                            </p:txEl>
                                          </p:spTgt>
                                        </p:tgtEl>
                                      </p:cBhvr>
                                    </p:animEffect>
                                    <p:anim calcmode="lin" valueType="num">
                                      <p:cBhvr>
                                        <p:cTn id="36"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fade">
                                      <p:cBhvr>
                                        <p:cTn id="42" dur="1000"/>
                                        <p:tgtEl>
                                          <p:spTgt spid="4">
                                            <p:txEl>
                                              <p:pRg st="8" end="8"/>
                                            </p:txEl>
                                          </p:spTgt>
                                        </p:tgtEl>
                                      </p:cBhvr>
                                    </p:animEffect>
                                    <p:anim calcmode="lin" valueType="num">
                                      <p:cBhvr>
                                        <p:cTn id="43"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9" end="9"/>
                                            </p:txEl>
                                          </p:spTgt>
                                        </p:tgtEl>
                                        <p:attrNameLst>
                                          <p:attrName>style.visibility</p:attrName>
                                        </p:attrNameLst>
                                      </p:cBhvr>
                                      <p:to>
                                        <p:strVal val="visible"/>
                                      </p:to>
                                    </p:set>
                                    <p:animEffect transition="in" filter="fade">
                                      <p:cBhvr>
                                        <p:cTn id="49" dur="1000"/>
                                        <p:tgtEl>
                                          <p:spTgt spid="4">
                                            <p:txEl>
                                              <p:pRg st="9" end="9"/>
                                            </p:txEl>
                                          </p:spTgt>
                                        </p:tgtEl>
                                      </p:cBhvr>
                                    </p:animEffect>
                                    <p:anim calcmode="lin" valueType="num">
                                      <p:cBhvr>
                                        <p:cTn id="50"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F00694D-3314-49B7-B682-227BD9C9B188}"/>
              </a:ext>
            </a:extLst>
          </p:cNvPr>
          <p:cNvSpPr/>
          <p:nvPr/>
        </p:nvSpPr>
        <p:spPr>
          <a:xfrm>
            <a:off x="1884822" y="337347"/>
            <a:ext cx="5374356" cy="1323439"/>
          </a:xfrm>
          <a:prstGeom prst="rect">
            <a:avLst/>
          </a:prstGeom>
          <a:noFill/>
        </p:spPr>
        <p:txBody>
          <a:bodyPr wrap="none" lIns="91440" tIns="45720" rIns="91440" bIns="45720">
            <a:spAutoFit/>
          </a:bodyPr>
          <a:lstStyle/>
          <a:p>
            <a:pPr algn="ctr"/>
            <a:r>
              <a:rPr lang="en-US" sz="8000" b="1" cap="none" spc="0" dirty="0">
                <a:ln w="6600">
                  <a:solidFill>
                    <a:schemeClr val="accent2"/>
                  </a:solidFill>
                  <a:prstDash val="solid"/>
                </a:ln>
                <a:solidFill>
                  <a:srgbClr val="FFFFFF"/>
                </a:solidFill>
                <a:effectLst>
                  <a:outerShdw dist="38100" dir="2700000" algn="tl" rotWithShape="0">
                    <a:schemeClr val="tx1"/>
                  </a:outerShdw>
                </a:effectLst>
                <a:latin typeface="Footlight MT Light" panose="0204060206030A020304" pitchFamily="18" charset="0"/>
              </a:rPr>
              <a:t>The Rapture</a:t>
            </a:r>
          </a:p>
        </p:txBody>
      </p:sp>
      <p:sp>
        <p:nvSpPr>
          <p:cNvPr id="7" name="TextBox 6">
            <a:extLst>
              <a:ext uri="{FF2B5EF4-FFF2-40B4-BE49-F238E27FC236}">
                <a16:creationId xmlns:a16="http://schemas.microsoft.com/office/drawing/2014/main" id="{70BC191F-CF06-466A-AC23-414D58EE9DE5}"/>
              </a:ext>
            </a:extLst>
          </p:cNvPr>
          <p:cNvSpPr txBox="1"/>
          <p:nvPr/>
        </p:nvSpPr>
        <p:spPr>
          <a:xfrm>
            <a:off x="200297" y="1666943"/>
            <a:ext cx="8743406" cy="584775"/>
          </a:xfrm>
          <a:prstGeom prst="rect">
            <a:avLst/>
          </a:prstGeom>
          <a:noFill/>
          <a:effectLst>
            <a:outerShdw blurRad="50800" dist="50800" dir="5400000" algn="ctr" rotWithShape="0">
              <a:schemeClr val="bg1"/>
            </a:outerShdw>
          </a:effectLst>
        </p:spPr>
        <p:txBody>
          <a:bodyPr wrap="square" rtlCol="0">
            <a:spAutoFit/>
          </a:bodyPr>
          <a:lstStyle/>
          <a:p>
            <a:pPr algn="ctr"/>
            <a:r>
              <a:rPr lang="en-US" sz="3200" i="1" dirty="0">
                <a:effectLst>
                  <a:outerShdw blurRad="38100" dist="38100" dir="2700000" algn="tl">
                    <a:srgbClr val="000000">
                      <a:alpha val="43137"/>
                    </a:srgbClr>
                  </a:outerShdw>
                </a:effectLst>
                <a:latin typeface="Footlight MT Light" panose="0204060206030A020304" pitchFamily="18" charset="0"/>
              </a:rPr>
              <a:t>Does the Bible teach that there will be a rapture?</a:t>
            </a:r>
          </a:p>
        </p:txBody>
      </p:sp>
      <p:sp>
        <p:nvSpPr>
          <p:cNvPr id="8" name="Rectangle: Rounded Corners 7">
            <a:extLst>
              <a:ext uri="{FF2B5EF4-FFF2-40B4-BE49-F238E27FC236}">
                <a16:creationId xmlns:a16="http://schemas.microsoft.com/office/drawing/2014/main" id="{70020D54-24D5-4E7B-85D8-7C3276021AE8}"/>
              </a:ext>
            </a:extLst>
          </p:cNvPr>
          <p:cNvSpPr/>
          <p:nvPr/>
        </p:nvSpPr>
        <p:spPr>
          <a:xfrm>
            <a:off x="1227913" y="2673537"/>
            <a:ext cx="6688182" cy="868680"/>
          </a:xfrm>
          <a:prstGeom prst="roundRect">
            <a:avLst>
              <a:gd name="adj" fmla="val 14662"/>
            </a:avLst>
          </a:prstGeom>
          <a:solidFill>
            <a:srgbClr val="F9EDB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lgn="ctr">
              <a:buFont typeface="+mj-lt"/>
              <a:buAutoNum type="romanUcPeriod"/>
            </a:pPr>
            <a:r>
              <a:rPr lang="en-US" sz="2800" b="1" dirty="0">
                <a:solidFill>
                  <a:srgbClr val="002060"/>
                </a:solidFill>
                <a:latin typeface="Footlight MT Light" panose="0204060206030A020304" pitchFamily="18" charset="0"/>
              </a:rPr>
              <a:t>The </a:t>
            </a:r>
            <a:r>
              <a:rPr lang="en-US" sz="2800" b="1" u="sng" dirty="0">
                <a:solidFill>
                  <a:srgbClr val="002060"/>
                </a:solidFill>
                <a:latin typeface="Footlight MT Light" panose="0204060206030A020304" pitchFamily="18" charset="0"/>
              </a:rPr>
              <a:t>Concept</a:t>
            </a:r>
            <a:r>
              <a:rPr lang="en-US" sz="2800" b="1" dirty="0">
                <a:solidFill>
                  <a:srgbClr val="002060"/>
                </a:solidFill>
                <a:latin typeface="Footlight MT Light" panose="0204060206030A020304" pitchFamily="18" charset="0"/>
              </a:rPr>
              <a:t> of the Rapture</a:t>
            </a:r>
          </a:p>
        </p:txBody>
      </p:sp>
      <p:sp>
        <p:nvSpPr>
          <p:cNvPr id="9" name="Rectangle: Rounded Corners 8">
            <a:extLst>
              <a:ext uri="{FF2B5EF4-FFF2-40B4-BE49-F238E27FC236}">
                <a16:creationId xmlns:a16="http://schemas.microsoft.com/office/drawing/2014/main" id="{C8612915-B39D-48D1-9439-7A78D08A78AB}"/>
              </a:ext>
            </a:extLst>
          </p:cNvPr>
          <p:cNvSpPr/>
          <p:nvPr/>
        </p:nvSpPr>
        <p:spPr>
          <a:xfrm>
            <a:off x="1227913" y="3771736"/>
            <a:ext cx="6688182" cy="868680"/>
          </a:xfrm>
          <a:prstGeom prst="roundRect">
            <a:avLst>
              <a:gd name="adj" fmla="val 14662"/>
            </a:avLst>
          </a:prstGeom>
          <a:solidFill>
            <a:srgbClr val="F9EDB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2"/>
            </a:pPr>
            <a:r>
              <a:rPr lang="en-US" sz="2800" b="1" dirty="0">
                <a:solidFill>
                  <a:srgbClr val="002060"/>
                </a:solidFill>
                <a:latin typeface="Footlight MT Light" panose="0204060206030A020304" pitchFamily="18" charset="0"/>
              </a:rPr>
              <a:t>The </a:t>
            </a:r>
            <a:r>
              <a:rPr lang="en-US" sz="2800" b="1" u="sng" dirty="0">
                <a:solidFill>
                  <a:srgbClr val="002060"/>
                </a:solidFill>
                <a:latin typeface="Footlight MT Light" panose="0204060206030A020304" pitchFamily="18" charset="0"/>
              </a:rPr>
              <a:t>Contrast</a:t>
            </a:r>
            <a:r>
              <a:rPr lang="en-US" sz="2800" b="1" dirty="0">
                <a:solidFill>
                  <a:srgbClr val="002060"/>
                </a:solidFill>
                <a:latin typeface="Footlight MT Light" panose="0204060206030A020304" pitchFamily="18" charset="0"/>
              </a:rPr>
              <a:t> to Scripture</a:t>
            </a:r>
          </a:p>
        </p:txBody>
      </p:sp>
      <p:sp>
        <p:nvSpPr>
          <p:cNvPr id="10" name="Rectangle: Rounded Corners 9">
            <a:extLst>
              <a:ext uri="{FF2B5EF4-FFF2-40B4-BE49-F238E27FC236}">
                <a16:creationId xmlns:a16="http://schemas.microsoft.com/office/drawing/2014/main" id="{0B69AE38-307E-4AB0-B1AD-4FE1E8C5142C}"/>
              </a:ext>
            </a:extLst>
          </p:cNvPr>
          <p:cNvSpPr/>
          <p:nvPr/>
        </p:nvSpPr>
        <p:spPr>
          <a:xfrm>
            <a:off x="1227913" y="4869934"/>
            <a:ext cx="6688182" cy="868680"/>
          </a:xfrm>
          <a:prstGeom prst="roundRect">
            <a:avLst>
              <a:gd name="adj" fmla="val 14662"/>
            </a:avLst>
          </a:prstGeom>
          <a:solidFill>
            <a:srgbClr val="F9EDB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mj-lt"/>
              <a:buAutoNum type="romanUcPeriod" startAt="3"/>
            </a:pPr>
            <a:r>
              <a:rPr lang="en-US" sz="2800" b="1" dirty="0">
                <a:solidFill>
                  <a:srgbClr val="002060"/>
                </a:solidFill>
                <a:latin typeface="Footlight MT Light" panose="0204060206030A020304" pitchFamily="18" charset="0"/>
              </a:rPr>
              <a:t>The </a:t>
            </a:r>
            <a:r>
              <a:rPr lang="en-US" sz="2800" b="1" u="sng" dirty="0">
                <a:solidFill>
                  <a:srgbClr val="002060"/>
                </a:solidFill>
                <a:latin typeface="Footlight MT Light" panose="0204060206030A020304" pitchFamily="18" charset="0"/>
              </a:rPr>
              <a:t>Corruption</a:t>
            </a:r>
            <a:r>
              <a:rPr lang="en-US" sz="2800" b="1" dirty="0">
                <a:solidFill>
                  <a:srgbClr val="002060"/>
                </a:solidFill>
                <a:latin typeface="Footlight MT Light" panose="0204060206030A020304" pitchFamily="18" charset="0"/>
              </a:rPr>
              <a:t> of the Text</a:t>
            </a:r>
          </a:p>
        </p:txBody>
      </p:sp>
    </p:spTree>
    <p:extLst>
      <p:ext uri="{BB962C8B-B14F-4D97-AF65-F5344CB8AC3E}">
        <p14:creationId xmlns:p14="http://schemas.microsoft.com/office/powerpoint/2010/main" val="310843575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221</TotalTime>
  <Words>1938</Words>
  <Application>Microsoft Office PowerPoint</Application>
  <PresentationFormat>On-screen Show (4:3)</PresentationFormat>
  <Paragraphs>281</Paragraphs>
  <Slides>37</Slides>
  <Notes>0</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37</vt:i4>
      </vt:variant>
    </vt:vector>
  </HeadingPairs>
  <TitlesOfParts>
    <vt:vector size="48" baseType="lpstr">
      <vt:lpstr>Arial</vt:lpstr>
      <vt:lpstr>Footlight MT Light</vt:lpstr>
      <vt:lpstr>Times New Roman</vt:lpstr>
      <vt:lpstr>Calibri Light</vt:lpstr>
      <vt:lpstr>Comic Sans MS</vt:lpstr>
      <vt:lpstr>Calibri</vt:lpstr>
      <vt:lpstr>Wingdings</vt:lpstr>
      <vt:lpstr>Office Theme</vt:lpstr>
      <vt:lpstr>1_Office Theme</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23</cp:revision>
  <cp:lastPrinted>2021-02-07T13:11:00Z</cp:lastPrinted>
  <dcterms:created xsi:type="dcterms:W3CDTF">2021-02-07T02:44:34Z</dcterms:created>
  <dcterms:modified xsi:type="dcterms:W3CDTF">2021-02-07T13:11:19Z</dcterms:modified>
</cp:coreProperties>
</file>