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</p:sldMasterIdLst>
  <p:sldIdLst>
    <p:sldId id="259" r:id="rId4"/>
    <p:sldId id="258" r:id="rId5"/>
    <p:sldId id="256" r:id="rId6"/>
    <p:sldId id="260" r:id="rId7"/>
    <p:sldId id="257" r:id="rId8"/>
    <p:sldId id="270" r:id="rId9"/>
    <p:sldId id="271" r:id="rId10"/>
    <p:sldId id="261" r:id="rId11"/>
    <p:sldId id="266" r:id="rId12"/>
    <p:sldId id="272" r:id="rId13"/>
    <p:sldId id="262" r:id="rId14"/>
    <p:sldId id="267" r:id="rId15"/>
    <p:sldId id="273" r:id="rId16"/>
    <p:sldId id="263" r:id="rId17"/>
    <p:sldId id="268" r:id="rId18"/>
    <p:sldId id="274" r:id="rId19"/>
    <p:sldId id="264" r:id="rId20"/>
    <p:sldId id="269" r:id="rId21"/>
    <p:sldId id="265" r:id="rId22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9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844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52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919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913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917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418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688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175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08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7646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063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874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283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258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675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178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051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860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015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853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345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502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113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163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871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669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639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370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543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54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304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085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518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5EE0F9-D557-4FD7-9E2D-72E2D2330F18}"/>
              </a:ext>
            </a:extLst>
          </p:cNvPr>
          <p:cNvSpPr/>
          <p:nvPr userDrawn="1"/>
        </p:nvSpPr>
        <p:spPr>
          <a:xfrm>
            <a:off x="185468" y="184718"/>
            <a:ext cx="8773064" cy="6488563"/>
          </a:xfrm>
          <a:prstGeom prst="roundRect">
            <a:avLst>
              <a:gd name="adj" fmla="val 53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6D80F5A5-5417-4910-9B23-0B5DBB84E1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/>
          <a:stretch/>
        </p:blipFill>
        <p:spPr>
          <a:xfrm>
            <a:off x="5214133" y="365126"/>
            <a:ext cx="3522808" cy="2075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2636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5EE0F9-D557-4FD7-9E2D-72E2D2330F18}"/>
              </a:ext>
            </a:extLst>
          </p:cNvPr>
          <p:cNvSpPr/>
          <p:nvPr userDrawn="1"/>
        </p:nvSpPr>
        <p:spPr>
          <a:xfrm>
            <a:off x="185468" y="184718"/>
            <a:ext cx="8773064" cy="6488563"/>
          </a:xfrm>
          <a:prstGeom prst="roundRect">
            <a:avLst>
              <a:gd name="adj" fmla="val 53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0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45FCF-AE54-43B3-8DC8-F3EC81037E2D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ED76E-85A1-4C23-9FAC-63A4319D3D9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5EE0F9-D557-4FD7-9E2D-72E2D2330F18}"/>
              </a:ext>
            </a:extLst>
          </p:cNvPr>
          <p:cNvSpPr/>
          <p:nvPr userDrawn="1"/>
        </p:nvSpPr>
        <p:spPr>
          <a:xfrm>
            <a:off x="185468" y="184718"/>
            <a:ext cx="8773064" cy="1505971"/>
          </a:xfrm>
          <a:prstGeom prst="roundRect">
            <a:avLst>
              <a:gd name="adj" fmla="val 53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94185C1-7123-4517-9D79-04BB09FA830B}"/>
              </a:ext>
            </a:extLst>
          </p:cNvPr>
          <p:cNvSpPr/>
          <p:nvPr userDrawn="1"/>
        </p:nvSpPr>
        <p:spPr>
          <a:xfrm>
            <a:off x="185468" y="1825625"/>
            <a:ext cx="8773064" cy="4895851"/>
          </a:xfrm>
          <a:prstGeom prst="roundRect">
            <a:avLst>
              <a:gd name="adj" fmla="val 2548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85B9700D-257A-486D-ADEB-FCCE3FA521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/>
          <a:stretch/>
        </p:blipFill>
        <p:spPr>
          <a:xfrm>
            <a:off x="258793" y="279024"/>
            <a:ext cx="2235465" cy="1317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210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4F4BD9-0609-4DE0-AD08-A0C587083EA5}"/>
              </a:ext>
            </a:extLst>
          </p:cNvPr>
          <p:cNvSpPr txBox="1"/>
          <p:nvPr/>
        </p:nvSpPr>
        <p:spPr>
          <a:xfrm>
            <a:off x="674914" y="809898"/>
            <a:ext cx="779417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If you led some to the gospel and wanted to write a few words encouraging them to be faithful, what would you say?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What would you say if limited to 152 words?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Paul did that in Phil. 2:12-18</a:t>
            </a:r>
          </a:p>
        </p:txBody>
      </p:sp>
    </p:spTree>
    <p:extLst>
      <p:ext uri="{BB962C8B-B14F-4D97-AF65-F5344CB8AC3E}">
        <p14:creationId xmlns:p14="http://schemas.microsoft.com/office/powerpoint/2010/main" val="831597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FDF720-EE96-47D7-9957-AEF9D1CB0B12}"/>
              </a:ext>
            </a:extLst>
          </p:cNvPr>
          <p:cNvSpPr txBox="1"/>
          <p:nvPr/>
        </p:nvSpPr>
        <p:spPr>
          <a:xfrm>
            <a:off x="391886" y="232956"/>
            <a:ext cx="8569234" cy="6871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</a:pPr>
            <a:r>
              <a:rPr lang="en-US" sz="2800" b="1" dirty="0">
                <a:effectLst/>
                <a:latin typeface="Calibri" panose="020F0502020204030204" pitchFamily="34" charset="0"/>
              </a:rPr>
              <a:t>Philippians 2:12–18 </a:t>
            </a:r>
          </a:p>
          <a:p>
            <a:pPr marL="0" marR="0" indent="228600">
              <a:spcBef>
                <a:spcPts val="900"/>
              </a:spcBef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12 </a:t>
            </a:r>
            <a:r>
              <a:rPr lang="en-US" sz="2400" dirty="0">
                <a:effectLst/>
                <a:latin typeface="Calibri" panose="020F0502020204030204" pitchFamily="34" charset="0"/>
              </a:rPr>
              <a:t>Therefore, my beloved, as you have always obeyed, not as in my presence only, but now much more in my absence, work out your own salvation with fear and trembling</a:t>
            </a:r>
          </a:p>
          <a:p>
            <a:pPr marL="0" marR="0" indent="228600">
              <a:spcBef>
                <a:spcPts val="900"/>
              </a:spcBef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13 </a:t>
            </a:r>
            <a:r>
              <a:rPr lang="en-US" sz="2400" dirty="0">
                <a:effectLst/>
                <a:latin typeface="Calibri" panose="020F0502020204030204" pitchFamily="34" charset="0"/>
              </a:rPr>
              <a:t>for it is God who works in you both to will and to do for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His</a:t>
            </a:r>
            <a:r>
              <a:rPr lang="en-US" sz="2400" dirty="0">
                <a:effectLst/>
                <a:latin typeface="Calibri" panose="020F0502020204030204" pitchFamily="34" charset="0"/>
              </a:rPr>
              <a:t> good pleasure. </a:t>
            </a:r>
          </a:p>
          <a:p>
            <a:pPr marL="0" marR="0" indent="228600">
              <a:spcBef>
                <a:spcPts val="900"/>
              </a:spcBef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14 </a:t>
            </a:r>
            <a:r>
              <a:rPr lang="en-US" sz="2400" dirty="0">
                <a:effectLst/>
                <a:latin typeface="Calibri" panose="020F0502020204030204" pitchFamily="34" charset="0"/>
              </a:rPr>
              <a:t>Do all things without complaining and disputing, </a:t>
            </a:r>
          </a:p>
          <a:p>
            <a:pPr marL="0" marR="0" indent="228600">
              <a:spcBef>
                <a:spcPts val="900"/>
              </a:spcBef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15 </a:t>
            </a:r>
            <a:r>
              <a:rPr lang="en-US" sz="2400" dirty="0">
                <a:effectLst/>
                <a:latin typeface="Calibri" panose="020F0502020204030204" pitchFamily="34" charset="0"/>
              </a:rPr>
              <a:t>that you may become blameless and harmless, children of God without fault in the midst of a crooked and perverse generation, among whom you shine as lights in the world, </a:t>
            </a:r>
          </a:p>
          <a:p>
            <a:pPr marL="0" marR="0" indent="228600">
              <a:spcBef>
                <a:spcPts val="900"/>
              </a:spcBef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16 </a:t>
            </a:r>
            <a:r>
              <a:rPr lang="en-US" sz="2400" dirty="0">
                <a:effectLst/>
                <a:latin typeface="Calibri" panose="020F0502020204030204" pitchFamily="34" charset="0"/>
              </a:rPr>
              <a:t>holding fast the word of life, so that I may rejoice in the day of Christ that I have not run in vain or labored in vain. </a:t>
            </a:r>
          </a:p>
          <a:p>
            <a:pPr marL="0" marR="0" indent="228600">
              <a:spcBef>
                <a:spcPts val="900"/>
              </a:spcBef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17 </a:t>
            </a:r>
            <a:r>
              <a:rPr lang="en-US" sz="2400" dirty="0">
                <a:effectLst/>
                <a:latin typeface="Calibri" panose="020F0502020204030204" pitchFamily="34" charset="0"/>
              </a:rPr>
              <a:t>Yes, and if I am being poured out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as a drink offering</a:t>
            </a:r>
            <a:r>
              <a:rPr lang="en-US" sz="2400" dirty="0">
                <a:effectLst/>
                <a:latin typeface="Calibri" panose="020F0502020204030204" pitchFamily="34" charset="0"/>
              </a:rPr>
              <a:t> on the sacrifice and service of your faith, I am glad and rejoice with you all. </a:t>
            </a:r>
          </a:p>
          <a:p>
            <a:pPr marL="0" marR="0" indent="228600">
              <a:spcBef>
                <a:spcPts val="900"/>
              </a:spcBef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18 </a:t>
            </a:r>
            <a:r>
              <a:rPr lang="en-US" sz="2400" dirty="0">
                <a:effectLst/>
                <a:latin typeface="Calibri" panose="020F0502020204030204" pitchFamily="34" charset="0"/>
              </a:rPr>
              <a:t>For the same reason you also be glad and rejoice with me.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630599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A1DA18-FAFF-45F7-A2F9-30D8CB8A407B}"/>
              </a:ext>
            </a:extLst>
          </p:cNvPr>
          <p:cNvSpPr/>
          <p:nvPr/>
        </p:nvSpPr>
        <p:spPr>
          <a:xfrm>
            <a:off x="1513153" y="1308345"/>
            <a:ext cx="5812745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8800" b="1" cap="none" spc="0" dirty="0">
                <a:ln/>
              </a:rPr>
              <a:t>Striving</a:t>
            </a:r>
          </a:p>
          <a:p>
            <a:r>
              <a:rPr lang="en-US" sz="8800" b="1" dirty="0">
                <a:ln/>
              </a:rPr>
              <a:t>for</a:t>
            </a:r>
          </a:p>
          <a:p>
            <a:r>
              <a:rPr lang="en-US" sz="8800" b="1" cap="none" spc="0" dirty="0">
                <a:ln/>
              </a:rPr>
              <a:t>Faithfulness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A06F55-4181-4FDB-8D1A-8BC3A861EE82}"/>
              </a:ext>
            </a:extLst>
          </p:cNvPr>
          <p:cNvSpPr/>
          <p:nvPr/>
        </p:nvSpPr>
        <p:spPr>
          <a:xfrm>
            <a:off x="1491388" y="1251744"/>
            <a:ext cx="5812745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8800" b="1" cap="none" spc="0" dirty="0">
                <a:ln/>
                <a:solidFill>
                  <a:schemeClr val="accent4"/>
                </a:solidFill>
              </a:rPr>
              <a:t>Striving</a:t>
            </a:r>
          </a:p>
          <a:p>
            <a:r>
              <a:rPr lang="en-US" sz="8800" b="1" dirty="0">
                <a:ln/>
                <a:solidFill>
                  <a:schemeClr val="accent4"/>
                </a:solidFill>
              </a:rPr>
              <a:t>for</a:t>
            </a:r>
          </a:p>
          <a:p>
            <a:r>
              <a:rPr lang="en-US" sz="8800" b="1" cap="none" spc="0" dirty="0">
                <a:ln/>
                <a:solidFill>
                  <a:schemeClr val="accent4"/>
                </a:solidFill>
              </a:rPr>
              <a:t>Faithfulness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3D1C3-445A-449E-ABF6-43707220A0DF}"/>
              </a:ext>
            </a:extLst>
          </p:cNvPr>
          <p:cNvSpPr txBox="1"/>
          <p:nvPr/>
        </p:nvSpPr>
        <p:spPr>
          <a:xfrm>
            <a:off x="2529840" y="5900062"/>
            <a:ext cx="4084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Philippians 2:12-18</a:t>
            </a:r>
          </a:p>
        </p:txBody>
      </p:sp>
    </p:spTree>
    <p:extLst>
      <p:ext uri="{BB962C8B-B14F-4D97-AF65-F5344CB8AC3E}">
        <p14:creationId xmlns:p14="http://schemas.microsoft.com/office/powerpoint/2010/main" val="37780463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F1BA5E-FCA3-4A88-98A7-AB233F698851}"/>
              </a:ext>
            </a:extLst>
          </p:cNvPr>
          <p:cNvSpPr/>
          <p:nvPr/>
        </p:nvSpPr>
        <p:spPr>
          <a:xfrm>
            <a:off x="692550" y="320885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</a:rPr>
              <a:t>Striving </a:t>
            </a:r>
            <a:r>
              <a:rPr lang="en-US" sz="6600" b="1" dirty="0">
                <a:ln/>
              </a:rPr>
              <a:t>for</a:t>
            </a:r>
          </a:p>
          <a:p>
            <a:r>
              <a:rPr lang="en-US" sz="6600" b="1" cap="none" spc="0" dirty="0">
                <a:ln/>
              </a:rPr>
              <a:t>Faithfulness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A06F55-4181-4FDB-8D1A-8BC3A861EE82}"/>
              </a:ext>
            </a:extLst>
          </p:cNvPr>
          <p:cNvSpPr/>
          <p:nvPr/>
        </p:nvSpPr>
        <p:spPr>
          <a:xfrm>
            <a:off x="644658" y="299120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Striving </a:t>
            </a:r>
            <a:r>
              <a:rPr lang="en-US" sz="6600" b="1" dirty="0">
                <a:ln/>
                <a:solidFill>
                  <a:schemeClr val="accent4"/>
                </a:solidFill>
              </a:rPr>
              <a:t>for</a:t>
            </a:r>
          </a:p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Faithfulness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3D1C3-445A-449E-ABF6-43707220A0DF}"/>
              </a:ext>
            </a:extLst>
          </p:cNvPr>
          <p:cNvSpPr txBox="1"/>
          <p:nvPr/>
        </p:nvSpPr>
        <p:spPr>
          <a:xfrm>
            <a:off x="5973862" y="1860516"/>
            <a:ext cx="2930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97D03-5914-4B45-A418-63969600E14D}"/>
              </a:ext>
            </a:extLst>
          </p:cNvPr>
          <p:cNvSpPr txBox="1"/>
          <p:nvPr/>
        </p:nvSpPr>
        <p:spPr>
          <a:xfrm>
            <a:off x="1644532" y="2715905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/>
              <a:t>The Action (v. 12)</a:t>
            </a:r>
          </a:p>
        </p:txBody>
      </p:sp>
    </p:spTree>
    <p:extLst>
      <p:ext uri="{BB962C8B-B14F-4D97-AF65-F5344CB8AC3E}">
        <p14:creationId xmlns:p14="http://schemas.microsoft.com/office/powerpoint/2010/main" val="5613510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A9442-FE5C-401F-86E6-6A74BBC49105}"/>
              </a:ext>
            </a:extLst>
          </p:cNvPr>
          <p:cNvSpPr txBox="1"/>
          <p:nvPr/>
        </p:nvSpPr>
        <p:spPr>
          <a:xfrm>
            <a:off x="409303" y="1381546"/>
            <a:ext cx="19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F3C3D7-64FC-4A7C-A74D-5B423BFE56A8}"/>
              </a:ext>
            </a:extLst>
          </p:cNvPr>
          <p:cNvSpPr txBox="1"/>
          <p:nvPr/>
        </p:nvSpPr>
        <p:spPr>
          <a:xfrm>
            <a:off x="2550224" y="573597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/>
              <a:t>The Action (v. 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4681B-AF0F-42CA-9CAC-73D678FF448A}"/>
              </a:ext>
            </a:extLst>
          </p:cNvPr>
          <p:cNvSpPr txBox="1"/>
          <p:nvPr/>
        </p:nvSpPr>
        <p:spPr>
          <a:xfrm>
            <a:off x="409302" y="1959428"/>
            <a:ext cx="83253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Strive for salvation – eternal home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10:39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Heb. 13:14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Pet. 1:9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1 Tim. 4:8</a:t>
            </a:r>
          </a:p>
        </p:txBody>
      </p:sp>
    </p:spTree>
    <p:extLst>
      <p:ext uri="{BB962C8B-B14F-4D97-AF65-F5344CB8AC3E}">
        <p14:creationId xmlns:p14="http://schemas.microsoft.com/office/powerpoint/2010/main" val="35732940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A9442-FE5C-401F-86E6-6A74BBC49105}"/>
              </a:ext>
            </a:extLst>
          </p:cNvPr>
          <p:cNvSpPr txBox="1"/>
          <p:nvPr/>
        </p:nvSpPr>
        <p:spPr>
          <a:xfrm>
            <a:off x="409303" y="1381546"/>
            <a:ext cx="19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F3C3D7-64FC-4A7C-A74D-5B423BFE56A8}"/>
              </a:ext>
            </a:extLst>
          </p:cNvPr>
          <p:cNvSpPr txBox="1"/>
          <p:nvPr/>
        </p:nvSpPr>
        <p:spPr>
          <a:xfrm>
            <a:off x="2550224" y="573597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/>
              <a:t>The Action (v. 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4681B-AF0F-42CA-9CAC-73D678FF448A}"/>
              </a:ext>
            </a:extLst>
          </p:cNvPr>
          <p:cNvSpPr txBox="1"/>
          <p:nvPr/>
        </p:nvSpPr>
        <p:spPr>
          <a:xfrm>
            <a:off x="409302" y="1959428"/>
            <a:ext cx="832539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Strive for salvation – eternal home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“Work out”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Requires effort – diligence on your part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“The words ‘work out’ are the translation of a Greek word which means ‘to carry out to the goal, to carry to its ultimate conclusion.’ We say, ‘The student worked out a problem in arithmetic.’ That is, he carried the problem to its ultimate conclusion. That is the way it is used here.” (Kenneth </a:t>
            </a:r>
            <a:r>
              <a:rPr lang="en-US" sz="2400" i="1" dirty="0" err="1"/>
              <a:t>Wuest</a:t>
            </a:r>
            <a:r>
              <a:rPr lang="en-US" sz="2400" i="1" dirty="0"/>
              <a:t>, Word Studies in the Greek New Testament, Vol. 2, p. 73)</a:t>
            </a:r>
          </a:p>
        </p:txBody>
      </p:sp>
    </p:spTree>
    <p:extLst>
      <p:ext uri="{BB962C8B-B14F-4D97-AF65-F5344CB8AC3E}">
        <p14:creationId xmlns:p14="http://schemas.microsoft.com/office/powerpoint/2010/main" val="18011347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A9442-FE5C-401F-86E6-6A74BBC49105}"/>
              </a:ext>
            </a:extLst>
          </p:cNvPr>
          <p:cNvSpPr txBox="1"/>
          <p:nvPr/>
        </p:nvSpPr>
        <p:spPr>
          <a:xfrm>
            <a:off x="409303" y="1381546"/>
            <a:ext cx="19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F3C3D7-64FC-4A7C-A74D-5B423BFE56A8}"/>
              </a:ext>
            </a:extLst>
          </p:cNvPr>
          <p:cNvSpPr txBox="1"/>
          <p:nvPr/>
        </p:nvSpPr>
        <p:spPr>
          <a:xfrm>
            <a:off x="2550224" y="573597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/>
              <a:t>The Action (v. 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4681B-AF0F-42CA-9CAC-73D678FF448A}"/>
              </a:ext>
            </a:extLst>
          </p:cNvPr>
          <p:cNvSpPr txBox="1"/>
          <p:nvPr/>
        </p:nvSpPr>
        <p:spPr>
          <a:xfrm>
            <a:off x="409302" y="1959428"/>
            <a:ext cx="83253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Strive for salvation – eternal home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“Work out”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Point</a:t>
            </a:r>
            <a:r>
              <a:rPr lang="en-US" sz="2400" dirty="0"/>
              <a:t>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Diligent service until the end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Pet. 1:10-11</a:t>
            </a:r>
          </a:p>
        </p:txBody>
      </p:sp>
    </p:spTree>
    <p:extLst>
      <p:ext uri="{BB962C8B-B14F-4D97-AF65-F5344CB8AC3E}">
        <p14:creationId xmlns:p14="http://schemas.microsoft.com/office/powerpoint/2010/main" val="7131617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F1BA5E-FCA3-4A88-98A7-AB233F698851}"/>
              </a:ext>
            </a:extLst>
          </p:cNvPr>
          <p:cNvSpPr/>
          <p:nvPr/>
        </p:nvSpPr>
        <p:spPr>
          <a:xfrm>
            <a:off x="692550" y="320885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</a:rPr>
              <a:t>Striving </a:t>
            </a:r>
            <a:r>
              <a:rPr lang="en-US" sz="6600" b="1" dirty="0">
                <a:ln/>
              </a:rPr>
              <a:t>for</a:t>
            </a:r>
          </a:p>
          <a:p>
            <a:r>
              <a:rPr lang="en-US" sz="6600" b="1" cap="none" spc="0" dirty="0">
                <a:ln/>
              </a:rPr>
              <a:t>Faithfulness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A06F55-4181-4FDB-8D1A-8BC3A861EE82}"/>
              </a:ext>
            </a:extLst>
          </p:cNvPr>
          <p:cNvSpPr/>
          <p:nvPr/>
        </p:nvSpPr>
        <p:spPr>
          <a:xfrm>
            <a:off x="644658" y="299120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Striving </a:t>
            </a:r>
            <a:r>
              <a:rPr lang="en-US" sz="6600" b="1" dirty="0">
                <a:ln/>
                <a:solidFill>
                  <a:schemeClr val="accent4"/>
                </a:solidFill>
              </a:rPr>
              <a:t>for</a:t>
            </a:r>
          </a:p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Faithfulness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3D1C3-445A-449E-ABF6-43707220A0DF}"/>
              </a:ext>
            </a:extLst>
          </p:cNvPr>
          <p:cNvSpPr txBox="1"/>
          <p:nvPr/>
        </p:nvSpPr>
        <p:spPr>
          <a:xfrm>
            <a:off x="5973862" y="1860516"/>
            <a:ext cx="2930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97D03-5914-4B45-A418-63969600E14D}"/>
              </a:ext>
            </a:extLst>
          </p:cNvPr>
          <p:cNvSpPr txBox="1"/>
          <p:nvPr/>
        </p:nvSpPr>
        <p:spPr>
          <a:xfrm>
            <a:off x="1644532" y="2715905"/>
            <a:ext cx="61844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The Action (v. 12)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The Responsibility (v. 12)</a:t>
            </a:r>
          </a:p>
        </p:txBody>
      </p:sp>
    </p:spTree>
    <p:extLst>
      <p:ext uri="{BB962C8B-B14F-4D97-AF65-F5344CB8AC3E}">
        <p14:creationId xmlns:p14="http://schemas.microsoft.com/office/powerpoint/2010/main" val="16271589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A9442-FE5C-401F-86E6-6A74BBC49105}"/>
              </a:ext>
            </a:extLst>
          </p:cNvPr>
          <p:cNvSpPr txBox="1"/>
          <p:nvPr/>
        </p:nvSpPr>
        <p:spPr>
          <a:xfrm>
            <a:off x="409303" y="1381546"/>
            <a:ext cx="19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693AE4-13EC-4979-8430-8BBC26DB9095}"/>
              </a:ext>
            </a:extLst>
          </p:cNvPr>
          <p:cNvSpPr txBox="1"/>
          <p:nvPr/>
        </p:nvSpPr>
        <p:spPr>
          <a:xfrm>
            <a:off x="2506680" y="564888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/>
              <a:t>The Responsibility (v. 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FC9E1-CB10-402A-8F6D-A07AC7D92D0C}"/>
              </a:ext>
            </a:extLst>
          </p:cNvPr>
          <p:cNvSpPr txBox="1"/>
          <p:nvPr/>
        </p:nvSpPr>
        <p:spPr>
          <a:xfrm>
            <a:off x="409302" y="1959428"/>
            <a:ext cx="83253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Each person will give an account for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2 Cor. 5:10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Rom. 14:12</a:t>
            </a:r>
          </a:p>
        </p:txBody>
      </p:sp>
    </p:spTree>
    <p:extLst>
      <p:ext uri="{BB962C8B-B14F-4D97-AF65-F5344CB8AC3E}">
        <p14:creationId xmlns:p14="http://schemas.microsoft.com/office/powerpoint/2010/main" val="24049410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A9442-FE5C-401F-86E6-6A74BBC49105}"/>
              </a:ext>
            </a:extLst>
          </p:cNvPr>
          <p:cNvSpPr txBox="1"/>
          <p:nvPr/>
        </p:nvSpPr>
        <p:spPr>
          <a:xfrm>
            <a:off x="409303" y="1381546"/>
            <a:ext cx="19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693AE4-13EC-4979-8430-8BBC26DB9095}"/>
              </a:ext>
            </a:extLst>
          </p:cNvPr>
          <p:cNvSpPr txBox="1"/>
          <p:nvPr/>
        </p:nvSpPr>
        <p:spPr>
          <a:xfrm>
            <a:off x="2506680" y="564888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/>
              <a:t>The Responsibility (v. 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FC9E1-CB10-402A-8F6D-A07AC7D92D0C}"/>
              </a:ext>
            </a:extLst>
          </p:cNvPr>
          <p:cNvSpPr txBox="1"/>
          <p:nvPr/>
        </p:nvSpPr>
        <p:spPr>
          <a:xfrm>
            <a:off x="409302" y="1959428"/>
            <a:ext cx="832539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Each person will give an account for himself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Each one is responsible for own obedience</a:t>
            </a:r>
            <a:r>
              <a:rPr lang="en-US" sz="2400" dirty="0"/>
              <a:t> (Acts 2:40-41)</a:t>
            </a:r>
          </a:p>
          <a:p>
            <a:pPr marL="457200" indent="-457200">
              <a:buFont typeface="+mj-lt"/>
              <a:buAutoNum type="alphaU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Work out OWN salvation</a:t>
            </a:r>
            <a:r>
              <a:rPr lang="en-US" sz="2400" dirty="0"/>
              <a:t>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No one will or can do it for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Their own salvation was at stake – only they could see it to its end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Context: need to stand on your own two feet (cf. v. 12)</a:t>
            </a:r>
          </a:p>
        </p:txBody>
      </p:sp>
    </p:spTree>
    <p:extLst>
      <p:ext uri="{BB962C8B-B14F-4D97-AF65-F5344CB8AC3E}">
        <p14:creationId xmlns:p14="http://schemas.microsoft.com/office/powerpoint/2010/main" val="36547657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F1BA5E-FCA3-4A88-98A7-AB233F698851}"/>
              </a:ext>
            </a:extLst>
          </p:cNvPr>
          <p:cNvSpPr/>
          <p:nvPr/>
        </p:nvSpPr>
        <p:spPr>
          <a:xfrm>
            <a:off x="692550" y="320885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</a:rPr>
              <a:t>Striving </a:t>
            </a:r>
            <a:r>
              <a:rPr lang="en-US" sz="6600" b="1" dirty="0">
                <a:ln/>
              </a:rPr>
              <a:t>for</a:t>
            </a:r>
          </a:p>
          <a:p>
            <a:r>
              <a:rPr lang="en-US" sz="6600" b="1" cap="none" spc="0" dirty="0">
                <a:ln/>
              </a:rPr>
              <a:t>Faithfulness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A06F55-4181-4FDB-8D1A-8BC3A861EE82}"/>
              </a:ext>
            </a:extLst>
          </p:cNvPr>
          <p:cNvSpPr/>
          <p:nvPr/>
        </p:nvSpPr>
        <p:spPr>
          <a:xfrm>
            <a:off x="644658" y="299120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Striving </a:t>
            </a:r>
            <a:r>
              <a:rPr lang="en-US" sz="6600" b="1" dirty="0">
                <a:ln/>
                <a:solidFill>
                  <a:schemeClr val="accent4"/>
                </a:solidFill>
              </a:rPr>
              <a:t>for</a:t>
            </a:r>
          </a:p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Faithfulness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3D1C3-445A-449E-ABF6-43707220A0DF}"/>
              </a:ext>
            </a:extLst>
          </p:cNvPr>
          <p:cNvSpPr txBox="1"/>
          <p:nvPr/>
        </p:nvSpPr>
        <p:spPr>
          <a:xfrm>
            <a:off x="5973862" y="1860516"/>
            <a:ext cx="2930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97D03-5914-4B45-A418-63969600E14D}"/>
              </a:ext>
            </a:extLst>
          </p:cNvPr>
          <p:cNvSpPr txBox="1"/>
          <p:nvPr/>
        </p:nvSpPr>
        <p:spPr>
          <a:xfrm>
            <a:off x="1644532" y="2715905"/>
            <a:ext cx="61844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The Action (v. 12)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The Responsibility (v. 12)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The Support (vv. 12-13)</a:t>
            </a:r>
          </a:p>
        </p:txBody>
      </p:sp>
    </p:spTree>
    <p:extLst>
      <p:ext uri="{BB962C8B-B14F-4D97-AF65-F5344CB8AC3E}">
        <p14:creationId xmlns:p14="http://schemas.microsoft.com/office/powerpoint/2010/main" val="11718132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A9442-FE5C-401F-86E6-6A74BBC49105}"/>
              </a:ext>
            </a:extLst>
          </p:cNvPr>
          <p:cNvSpPr txBox="1"/>
          <p:nvPr/>
        </p:nvSpPr>
        <p:spPr>
          <a:xfrm>
            <a:off x="409303" y="1381546"/>
            <a:ext cx="19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7C51CB-DB56-42C8-AC8F-C692D7AC4F82}"/>
              </a:ext>
            </a:extLst>
          </p:cNvPr>
          <p:cNvSpPr txBox="1"/>
          <p:nvPr/>
        </p:nvSpPr>
        <p:spPr>
          <a:xfrm>
            <a:off x="2524097" y="573596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/>
              <a:t>The Support (vv. 12-13)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2AD64D-6865-46DC-95E1-93114E658E51}"/>
              </a:ext>
            </a:extLst>
          </p:cNvPr>
          <p:cNvSpPr txBox="1"/>
          <p:nvPr/>
        </p:nvSpPr>
        <p:spPr>
          <a:xfrm>
            <a:off x="409302" y="1959428"/>
            <a:ext cx="83253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Brethren</a:t>
            </a:r>
            <a:r>
              <a:rPr lang="en-US" sz="2400" dirty="0"/>
              <a:t>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Paul had been present for the Philippians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The example of brethren encourages (1 Tim. 4:12; Heb. 12:1; Phil. 3:17)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Edify one another (Eph. 5:19; 1 Thess. 5:11)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Correct one another (Gal. 6:1; Jas. 5:19-20)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Stir one another up (Heb. 10:24)</a:t>
            </a:r>
          </a:p>
        </p:txBody>
      </p:sp>
    </p:spTree>
    <p:extLst>
      <p:ext uri="{BB962C8B-B14F-4D97-AF65-F5344CB8AC3E}">
        <p14:creationId xmlns:p14="http://schemas.microsoft.com/office/powerpoint/2010/main" val="22139500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A9442-FE5C-401F-86E6-6A74BBC49105}"/>
              </a:ext>
            </a:extLst>
          </p:cNvPr>
          <p:cNvSpPr txBox="1"/>
          <p:nvPr/>
        </p:nvSpPr>
        <p:spPr>
          <a:xfrm>
            <a:off x="409303" y="1381546"/>
            <a:ext cx="19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7C51CB-DB56-42C8-AC8F-C692D7AC4F82}"/>
              </a:ext>
            </a:extLst>
          </p:cNvPr>
          <p:cNvSpPr txBox="1"/>
          <p:nvPr/>
        </p:nvSpPr>
        <p:spPr>
          <a:xfrm>
            <a:off x="2524097" y="573596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/>
              <a:t>The Support (vv. 12-13)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2AD64D-6865-46DC-95E1-93114E658E51}"/>
              </a:ext>
            </a:extLst>
          </p:cNvPr>
          <p:cNvSpPr txBox="1"/>
          <p:nvPr/>
        </p:nvSpPr>
        <p:spPr>
          <a:xfrm>
            <a:off x="409302" y="1959428"/>
            <a:ext cx="832539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Brethren</a:t>
            </a:r>
            <a:r>
              <a:rPr lang="en-US" sz="2400" dirty="0"/>
              <a:t> (v. 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God</a:t>
            </a:r>
            <a:r>
              <a:rPr lang="en-US" sz="2400" dirty="0"/>
              <a:t> (v. 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God is working to the same end – (not against us)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If God did not spare his own Son.... (Rom. 8:32; 11:1)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Gives us strength (Phil. 4:13)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Guards and protects us (1 Pet. 1:5)</a:t>
            </a:r>
          </a:p>
        </p:txBody>
      </p:sp>
    </p:spTree>
    <p:extLst>
      <p:ext uri="{BB962C8B-B14F-4D97-AF65-F5344CB8AC3E}">
        <p14:creationId xmlns:p14="http://schemas.microsoft.com/office/powerpoint/2010/main" val="22901852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F1BA5E-FCA3-4A88-98A7-AB233F698851}"/>
              </a:ext>
            </a:extLst>
          </p:cNvPr>
          <p:cNvSpPr/>
          <p:nvPr/>
        </p:nvSpPr>
        <p:spPr>
          <a:xfrm>
            <a:off x="692550" y="320885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</a:rPr>
              <a:t>Striving </a:t>
            </a:r>
            <a:r>
              <a:rPr lang="en-US" sz="6600" b="1" dirty="0">
                <a:ln/>
              </a:rPr>
              <a:t>for</a:t>
            </a:r>
          </a:p>
          <a:p>
            <a:r>
              <a:rPr lang="en-US" sz="6600" b="1" cap="none" spc="0" dirty="0">
                <a:ln/>
              </a:rPr>
              <a:t>Faithfulness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A06F55-4181-4FDB-8D1A-8BC3A861EE82}"/>
              </a:ext>
            </a:extLst>
          </p:cNvPr>
          <p:cNvSpPr/>
          <p:nvPr/>
        </p:nvSpPr>
        <p:spPr>
          <a:xfrm>
            <a:off x="644658" y="299120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Striving </a:t>
            </a:r>
            <a:r>
              <a:rPr lang="en-US" sz="6600" b="1" dirty="0">
                <a:ln/>
                <a:solidFill>
                  <a:schemeClr val="accent4"/>
                </a:solidFill>
              </a:rPr>
              <a:t>for</a:t>
            </a:r>
          </a:p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Faithfulness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3D1C3-445A-449E-ABF6-43707220A0DF}"/>
              </a:ext>
            </a:extLst>
          </p:cNvPr>
          <p:cNvSpPr txBox="1"/>
          <p:nvPr/>
        </p:nvSpPr>
        <p:spPr>
          <a:xfrm>
            <a:off x="5973862" y="1860516"/>
            <a:ext cx="2930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97D03-5914-4B45-A418-63969600E14D}"/>
              </a:ext>
            </a:extLst>
          </p:cNvPr>
          <p:cNvSpPr txBox="1"/>
          <p:nvPr/>
        </p:nvSpPr>
        <p:spPr>
          <a:xfrm>
            <a:off x="1644532" y="2715905"/>
            <a:ext cx="61844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The Action (v. 12)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The Responsibility (v. 12)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The Support (vv. 12-13)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The Attitude (vv. 12, 14)</a:t>
            </a:r>
          </a:p>
        </p:txBody>
      </p:sp>
    </p:spTree>
    <p:extLst>
      <p:ext uri="{BB962C8B-B14F-4D97-AF65-F5344CB8AC3E}">
        <p14:creationId xmlns:p14="http://schemas.microsoft.com/office/powerpoint/2010/main" val="30828200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A9442-FE5C-401F-86E6-6A74BBC49105}"/>
              </a:ext>
            </a:extLst>
          </p:cNvPr>
          <p:cNvSpPr txBox="1"/>
          <p:nvPr/>
        </p:nvSpPr>
        <p:spPr>
          <a:xfrm>
            <a:off x="409303" y="1381546"/>
            <a:ext cx="19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CD0EC0-9299-452C-AD18-820DB0E801B8}"/>
              </a:ext>
            </a:extLst>
          </p:cNvPr>
          <p:cNvSpPr txBox="1"/>
          <p:nvPr/>
        </p:nvSpPr>
        <p:spPr>
          <a:xfrm>
            <a:off x="2602475" y="599723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4000" dirty="0"/>
              <a:t>The Attitude (vv. 12, 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124466-633B-4506-BE5D-679C724F2E78}"/>
              </a:ext>
            </a:extLst>
          </p:cNvPr>
          <p:cNvSpPr txBox="1"/>
          <p:nvPr/>
        </p:nvSpPr>
        <p:spPr>
          <a:xfrm>
            <a:off x="409302" y="1959428"/>
            <a:ext cx="83253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Fear and trembling</a:t>
            </a:r>
            <a:r>
              <a:rPr lang="en-US" sz="2400" dirty="0"/>
              <a:t> (v. 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Taken seriously – awesome &amp; great task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Paul took his task serious and urged that of others (Eph. 6:5; 1 Cor. 2:3; 2 Cor. 7:15)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Involves deep humility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Acknowledges the possibility of failure (cf. 1 Cor. 10:12)</a:t>
            </a:r>
          </a:p>
        </p:txBody>
      </p:sp>
    </p:spTree>
    <p:extLst>
      <p:ext uri="{BB962C8B-B14F-4D97-AF65-F5344CB8AC3E}">
        <p14:creationId xmlns:p14="http://schemas.microsoft.com/office/powerpoint/2010/main" val="3501136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A9442-FE5C-401F-86E6-6A74BBC49105}"/>
              </a:ext>
            </a:extLst>
          </p:cNvPr>
          <p:cNvSpPr txBox="1"/>
          <p:nvPr/>
        </p:nvSpPr>
        <p:spPr>
          <a:xfrm>
            <a:off x="409303" y="1381546"/>
            <a:ext cx="19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CD0EC0-9299-452C-AD18-820DB0E801B8}"/>
              </a:ext>
            </a:extLst>
          </p:cNvPr>
          <p:cNvSpPr txBox="1"/>
          <p:nvPr/>
        </p:nvSpPr>
        <p:spPr>
          <a:xfrm>
            <a:off x="2602475" y="599723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4"/>
            </a:pPr>
            <a:r>
              <a:rPr lang="en-US" sz="4000" dirty="0"/>
              <a:t>The Attitude (vv. 12, 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124466-633B-4506-BE5D-679C724F2E78}"/>
              </a:ext>
            </a:extLst>
          </p:cNvPr>
          <p:cNvSpPr txBox="1"/>
          <p:nvPr/>
        </p:nvSpPr>
        <p:spPr>
          <a:xfrm>
            <a:off x="409302" y="1959428"/>
            <a:ext cx="8325397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Fear and trembling</a:t>
            </a:r>
            <a:r>
              <a:rPr lang="en-US" sz="2400" dirty="0"/>
              <a:t> (v. 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Without murmuring and disputing</a:t>
            </a:r>
            <a:r>
              <a:rPr lang="en-US" sz="2400" dirty="0"/>
              <a:t> (v. 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Translations: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Some NKJV: complaining and disputing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NCV: complaining and arguing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NASB95: grumbling or disputing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Our obedience should be rendered cheerfully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Without complaining or arguing – expressing displeasure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Against God – what he has commanded or expects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About our circumstance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Against each other</a:t>
            </a:r>
          </a:p>
        </p:txBody>
      </p:sp>
    </p:spTree>
    <p:extLst>
      <p:ext uri="{BB962C8B-B14F-4D97-AF65-F5344CB8AC3E}">
        <p14:creationId xmlns:p14="http://schemas.microsoft.com/office/powerpoint/2010/main" val="9352681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F1BA5E-FCA3-4A88-98A7-AB233F698851}"/>
              </a:ext>
            </a:extLst>
          </p:cNvPr>
          <p:cNvSpPr/>
          <p:nvPr/>
        </p:nvSpPr>
        <p:spPr>
          <a:xfrm>
            <a:off x="692550" y="320885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</a:rPr>
              <a:t>Striving </a:t>
            </a:r>
            <a:r>
              <a:rPr lang="en-US" sz="6600" b="1" dirty="0">
                <a:ln/>
              </a:rPr>
              <a:t>for</a:t>
            </a:r>
          </a:p>
          <a:p>
            <a:r>
              <a:rPr lang="en-US" sz="6600" b="1" cap="none" spc="0" dirty="0">
                <a:ln/>
              </a:rPr>
              <a:t>Faithfulness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A06F55-4181-4FDB-8D1A-8BC3A861EE82}"/>
              </a:ext>
            </a:extLst>
          </p:cNvPr>
          <p:cNvSpPr/>
          <p:nvPr/>
        </p:nvSpPr>
        <p:spPr>
          <a:xfrm>
            <a:off x="644658" y="299120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Striving </a:t>
            </a:r>
            <a:r>
              <a:rPr lang="en-US" sz="6600" b="1" dirty="0">
                <a:ln/>
                <a:solidFill>
                  <a:schemeClr val="accent4"/>
                </a:solidFill>
              </a:rPr>
              <a:t>for</a:t>
            </a:r>
          </a:p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Faithfulness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3D1C3-445A-449E-ABF6-43707220A0DF}"/>
              </a:ext>
            </a:extLst>
          </p:cNvPr>
          <p:cNvSpPr txBox="1"/>
          <p:nvPr/>
        </p:nvSpPr>
        <p:spPr>
          <a:xfrm>
            <a:off x="5973862" y="1860516"/>
            <a:ext cx="2930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97D03-5914-4B45-A418-63969600E14D}"/>
              </a:ext>
            </a:extLst>
          </p:cNvPr>
          <p:cNvSpPr txBox="1"/>
          <p:nvPr/>
        </p:nvSpPr>
        <p:spPr>
          <a:xfrm>
            <a:off x="1635823" y="2689779"/>
            <a:ext cx="61844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The Action (v. 12)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The Responsibility (v. 12)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The Support (vv. 12-13)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The Attitude (vv. 12, 14)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The Results (vv. 12-18)</a:t>
            </a:r>
          </a:p>
        </p:txBody>
      </p:sp>
    </p:spTree>
    <p:extLst>
      <p:ext uri="{BB962C8B-B14F-4D97-AF65-F5344CB8AC3E}">
        <p14:creationId xmlns:p14="http://schemas.microsoft.com/office/powerpoint/2010/main" val="26902102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A9442-FE5C-401F-86E6-6A74BBC49105}"/>
              </a:ext>
            </a:extLst>
          </p:cNvPr>
          <p:cNvSpPr txBox="1"/>
          <p:nvPr/>
        </p:nvSpPr>
        <p:spPr>
          <a:xfrm>
            <a:off x="409303" y="1381546"/>
            <a:ext cx="19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95177-F2F0-4005-BAB4-481E85D1571C}"/>
              </a:ext>
            </a:extLst>
          </p:cNvPr>
          <p:cNvSpPr txBox="1"/>
          <p:nvPr/>
        </p:nvSpPr>
        <p:spPr>
          <a:xfrm>
            <a:off x="2794063" y="547471"/>
            <a:ext cx="6184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UcPeriod" startAt="5"/>
            </a:pPr>
            <a:r>
              <a:rPr lang="en-US" sz="4000" dirty="0"/>
              <a:t>The Results (vv. 12-18)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0E9BFF-67F9-4EB7-A852-89598A690228}"/>
              </a:ext>
            </a:extLst>
          </p:cNvPr>
          <p:cNvSpPr txBox="1"/>
          <p:nvPr/>
        </p:nvSpPr>
        <p:spPr>
          <a:xfrm>
            <a:off x="409302" y="1959428"/>
            <a:ext cx="83253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Salvation</a:t>
            </a:r>
            <a:r>
              <a:rPr lang="en-US" sz="2400" dirty="0"/>
              <a:t> (v. 12)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Blameless</a:t>
            </a:r>
            <a:r>
              <a:rPr lang="en-US" sz="2400" dirty="0"/>
              <a:t> (v. 15)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Harmless (pure, unmixed, innocent)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Without fault (without rebuke – no reason for it)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In midst of crooked generation (possible to live above…)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Lights</a:t>
            </a:r>
            <a:r>
              <a:rPr lang="en-US" sz="2400" dirty="0"/>
              <a:t> (v. 15) – example (Mt. 5:13-16)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Hold fast the word </a:t>
            </a:r>
            <a:r>
              <a:rPr lang="en-US" sz="2400" dirty="0"/>
              <a:t>(v. 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Holding fast to the word – faithful to 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Holding it forth – teaching it (by word and example)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/>
          </a:p>
          <a:p>
            <a:pPr marL="457200" indent="-457200">
              <a:buFont typeface="+mj-lt"/>
              <a:buAutoNum type="alphaUcPeriod"/>
            </a:pPr>
            <a:r>
              <a:rPr lang="en-US" sz="2400" u="sng" dirty="0"/>
              <a:t>Rejoicing</a:t>
            </a:r>
            <a:r>
              <a:rPr lang="en-US" sz="2400" dirty="0"/>
              <a:t> (vv. 17-18)</a:t>
            </a:r>
          </a:p>
        </p:txBody>
      </p:sp>
    </p:spTree>
    <p:extLst>
      <p:ext uri="{BB962C8B-B14F-4D97-AF65-F5344CB8AC3E}">
        <p14:creationId xmlns:p14="http://schemas.microsoft.com/office/powerpoint/2010/main" val="12488965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F1BA5E-FCA3-4A88-98A7-AB233F698851}"/>
              </a:ext>
            </a:extLst>
          </p:cNvPr>
          <p:cNvSpPr/>
          <p:nvPr/>
        </p:nvSpPr>
        <p:spPr>
          <a:xfrm>
            <a:off x="692550" y="320885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</a:rPr>
              <a:t>Striving </a:t>
            </a:r>
            <a:r>
              <a:rPr lang="en-US" sz="6600" b="1" dirty="0">
                <a:ln/>
              </a:rPr>
              <a:t>for</a:t>
            </a:r>
          </a:p>
          <a:p>
            <a:r>
              <a:rPr lang="en-US" sz="6600" b="1" cap="none" spc="0" dirty="0">
                <a:ln/>
              </a:rPr>
              <a:t>Faithfulness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A06F55-4181-4FDB-8D1A-8BC3A861EE82}"/>
              </a:ext>
            </a:extLst>
          </p:cNvPr>
          <p:cNvSpPr/>
          <p:nvPr/>
        </p:nvSpPr>
        <p:spPr>
          <a:xfrm>
            <a:off x="644658" y="299120"/>
            <a:ext cx="44049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Striving </a:t>
            </a:r>
            <a:r>
              <a:rPr lang="en-US" sz="6600" b="1" dirty="0">
                <a:ln/>
                <a:solidFill>
                  <a:schemeClr val="accent4"/>
                </a:solidFill>
              </a:rPr>
              <a:t>for</a:t>
            </a:r>
          </a:p>
          <a:p>
            <a:r>
              <a:rPr lang="en-US" sz="6600" b="1" cap="none" spc="0" dirty="0">
                <a:ln/>
                <a:solidFill>
                  <a:schemeClr val="accent4"/>
                </a:solidFill>
              </a:rPr>
              <a:t>Faithfulness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73D1C3-445A-449E-ABF6-43707220A0DF}"/>
              </a:ext>
            </a:extLst>
          </p:cNvPr>
          <p:cNvSpPr txBox="1"/>
          <p:nvPr/>
        </p:nvSpPr>
        <p:spPr>
          <a:xfrm>
            <a:off x="5973862" y="1860516"/>
            <a:ext cx="2930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2:12-18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97D03-5914-4B45-A418-63969600E14D}"/>
              </a:ext>
            </a:extLst>
          </p:cNvPr>
          <p:cNvSpPr txBox="1"/>
          <p:nvPr/>
        </p:nvSpPr>
        <p:spPr>
          <a:xfrm>
            <a:off x="1644532" y="2715905"/>
            <a:ext cx="61844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000" dirty="0"/>
              <a:t>The Action (v. 12)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The Responsibility (v. 12)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The Support (vv. 12-13)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The Attitude (vv. 12, 14)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000" dirty="0"/>
              <a:t>The Results (vv. 12-18)</a:t>
            </a:r>
          </a:p>
        </p:txBody>
      </p:sp>
    </p:spTree>
    <p:extLst>
      <p:ext uri="{BB962C8B-B14F-4D97-AF65-F5344CB8AC3E}">
        <p14:creationId xmlns:p14="http://schemas.microsoft.com/office/powerpoint/2010/main" val="17228100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</TotalTime>
  <Words>1082</Words>
  <Application>Microsoft Office PowerPoint</Application>
  <PresentationFormat>On-screen Show (4:3)</PresentationFormat>
  <Paragraphs>162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 Light</vt:lpstr>
      <vt:lpstr>Wingdings</vt:lpstr>
      <vt:lpstr>Calibri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5</cp:revision>
  <cp:lastPrinted>2021-11-21T22:38:18Z</cp:lastPrinted>
  <dcterms:created xsi:type="dcterms:W3CDTF">2021-11-21T20:47:19Z</dcterms:created>
  <dcterms:modified xsi:type="dcterms:W3CDTF">2021-11-21T22:38:25Z</dcterms:modified>
</cp:coreProperties>
</file>