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20" r:id="rId2"/>
    <p:sldMasterId id="2147483684" r:id="rId3"/>
    <p:sldMasterId id="2147483672" r:id="rId4"/>
    <p:sldMasterId id="2147483696" r:id="rId5"/>
    <p:sldMasterId id="2147483708" r:id="rId6"/>
  </p:sldMasterIdLst>
  <p:sldIdLst>
    <p:sldId id="258" r:id="rId7"/>
    <p:sldId id="257" r:id="rId8"/>
    <p:sldId id="400" r:id="rId9"/>
    <p:sldId id="413" r:id="rId10"/>
    <p:sldId id="401" r:id="rId11"/>
    <p:sldId id="414" r:id="rId12"/>
    <p:sldId id="402" r:id="rId13"/>
    <p:sldId id="415" r:id="rId14"/>
    <p:sldId id="403" r:id="rId15"/>
    <p:sldId id="416" r:id="rId16"/>
    <p:sldId id="404" r:id="rId17"/>
    <p:sldId id="417" r:id="rId18"/>
    <p:sldId id="405" r:id="rId19"/>
    <p:sldId id="418" r:id="rId20"/>
    <p:sldId id="406" r:id="rId21"/>
    <p:sldId id="419" r:id="rId22"/>
    <p:sldId id="426" r:id="rId23"/>
    <p:sldId id="427" r:id="rId24"/>
    <p:sldId id="407" r:id="rId25"/>
    <p:sldId id="420" r:id="rId26"/>
    <p:sldId id="408" r:id="rId27"/>
    <p:sldId id="421" r:id="rId28"/>
    <p:sldId id="409" r:id="rId29"/>
    <p:sldId id="422" r:id="rId30"/>
    <p:sldId id="410" r:id="rId31"/>
    <p:sldId id="423" r:id="rId32"/>
    <p:sldId id="411" r:id="rId33"/>
    <p:sldId id="424" r:id="rId34"/>
    <p:sldId id="412" r:id="rId35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Calibri Light" panose="020F0302020204030204" pitchFamily="34" charset="0"/>
      <p:regular r:id="rId40"/>
      <p:italic r:id="rId41"/>
    </p:embeddedFont>
    <p:embeddedFont>
      <p:font typeface="Comic Sans MS" panose="030F0702030302020204" pitchFamily="66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13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font" Target="fonts/font4.fntdata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font" Target="fonts/font7.fntdata"/><Relationship Id="rId47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font" Target="fonts/font1.fntdata"/><Relationship Id="rId49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font" Target="fonts/font9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font" Target="fonts/font8.fntdata"/><Relationship Id="rId48" Type="http://schemas.openxmlformats.org/officeDocument/2006/relationships/theme" Target="theme/theme1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font" Target="fonts/font3.fntdata"/><Relationship Id="rId46" Type="http://schemas.openxmlformats.org/officeDocument/2006/relationships/presProps" Target="presProps.xml"/><Relationship Id="rId20" Type="http://schemas.openxmlformats.org/officeDocument/2006/relationships/slide" Target="slides/slide14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615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7043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245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5020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4293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2854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7742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233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6215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0189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491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714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107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3388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7522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1466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220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6576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1437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001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1386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270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468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3857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208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721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6882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6455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2021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7907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7692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3777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9895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0759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147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369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249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584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395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586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326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3015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18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821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41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922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69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52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05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83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81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12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82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301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06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54538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4858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3625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29460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96942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59759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140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61643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22319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27249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357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ECC530A-29AF-40C7-8833-A6DE299F1294}"/>
              </a:ext>
            </a:extLst>
          </p:cNvPr>
          <p:cNvSpPr/>
          <p:nvPr userDrawn="1"/>
        </p:nvSpPr>
        <p:spPr>
          <a:xfrm>
            <a:off x="374468" y="228600"/>
            <a:ext cx="8395063" cy="6400800"/>
          </a:xfrm>
          <a:prstGeom prst="roundRect">
            <a:avLst>
              <a:gd name="adj" fmla="val 306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erson holding a tablet&#10;&#10;Description automatically generated with low confidence">
            <a:extLst>
              <a:ext uri="{FF2B5EF4-FFF2-40B4-BE49-F238E27FC236}">
                <a16:creationId xmlns:a16="http://schemas.microsoft.com/office/drawing/2014/main" id="{7E87EFF9-4262-49D1-BD10-32ED70FC730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60617"/>
            <a:ext cx="6147611" cy="40973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3A4BFEF-138B-4632-8D87-DC4EC6D1E808}"/>
              </a:ext>
            </a:extLst>
          </p:cNvPr>
          <p:cNvSpPr txBox="1"/>
          <p:nvPr userDrawn="1"/>
        </p:nvSpPr>
        <p:spPr>
          <a:xfrm rot="691398">
            <a:off x="2243182" y="3567612"/>
            <a:ext cx="3098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Book of</a:t>
            </a:r>
          </a:p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Hosea</a:t>
            </a:r>
          </a:p>
        </p:txBody>
      </p:sp>
    </p:spTree>
    <p:extLst>
      <p:ext uri="{BB962C8B-B14F-4D97-AF65-F5344CB8AC3E}">
        <p14:creationId xmlns:p14="http://schemas.microsoft.com/office/powerpoint/2010/main" val="1207061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ECC530A-29AF-40C7-8833-A6DE299F1294}"/>
              </a:ext>
            </a:extLst>
          </p:cNvPr>
          <p:cNvSpPr/>
          <p:nvPr userDrawn="1"/>
        </p:nvSpPr>
        <p:spPr>
          <a:xfrm>
            <a:off x="374468" y="228600"/>
            <a:ext cx="8395063" cy="6400800"/>
          </a:xfrm>
          <a:prstGeom prst="roundRect">
            <a:avLst>
              <a:gd name="adj" fmla="val 306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erson holding a tablet&#10;&#10;Description automatically generated with low confidence">
            <a:extLst>
              <a:ext uri="{FF2B5EF4-FFF2-40B4-BE49-F238E27FC236}">
                <a16:creationId xmlns:a16="http://schemas.microsoft.com/office/drawing/2014/main" id="{7E87EFF9-4262-49D1-BD10-32ED70FC730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68" y="5029599"/>
            <a:ext cx="2400301" cy="15998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3A4BFEF-138B-4632-8D87-DC4EC6D1E808}"/>
              </a:ext>
            </a:extLst>
          </p:cNvPr>
          <p:cNvSpPr txBox="1"/>
          <p:nvPr userDrawn="1"/>
        </p:nvSpPr>
        <p:spPr>
          <a:xfrm rot="691398">
            <a:off x="1058375" y="5316775"/>
            <a:ext cx="1602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Book of</a:t>
            </a:r>
          </a:p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Hosea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DDDAD71-421C-4B5C-841B-91C64DD8BFD5}"/>
              </a:ext>
            </a:extLst>
          </p:cNvPr>
          <p:cNvSpPr/>
          <p:nvPr userDrawn="1"/>
        </p:nvSpPr>
        <p:spPr>
          <a:xfrm>
            <a:off x="2790151" y="419789"/>
            <a:ext cx="45719" cy="601842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511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ECC530A-29AF-40C7-8833-A6DE299F1294}"/>
              </a:ext>
            </a:extLst>
          </p:cNvPr>
          <p:cNvSpPr/>
          <p:nvPr userDrawn="1"/>
        </p:nvSpPr>
        <p:spPr>
          <a:xfrm>
            <a:off x="374468" y="228600"/>
            <a:ext cx="8395063" cy="6400800"/>
          </a:xfrm>
          <a:prstGeom prst="roundRect">
            <a:avLst>
              <a:gd name="adj" fmla="val 306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999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04F78E-F2D0-4A7B-A9BD-17D6A82F702F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5FA17-4A07-47E7-BEFD-80A7896B6B5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ECC530A-29AF-40C7-8833-A6DE299F1294}"/>
              </a:ext>
            </a:extLst>
          </p:cNvPr>
          <p:cNvSpPr/>
          <p:nvPr userDrawn="1"/>
        </p:nvSpPr>
        <p:spPr>
          <a:xfrm>
            <a:off x="374468" y="228600"/>
            <a:ext cx="8395063" cy="6400800"/>
          </a:xfrm>
          <a:prstGeom prst="roundRect">
            <a:avLst>
              <a:gd name="adj" fmla="val 306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erson holding a tablet&#10;&#10;Description automatically generated with low confidence">
            <a:extLst>
              <a:ext uri="{FF2B5EF4-FFF2-40B4-BE49-F238E27FC236}">
                <a16:creationId xmlns:a16="http://schemas.microsoft.com/office/drawing/2014/main" id="{7E87EFF9-4262-49D1-BD10-32ED70FC730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394"/>
            <a:ext cx="3093602" cy="20618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3A4BFEF-138B-4632-8D87-DC4EC6D1E808}"/>
              </a:ext>
            </a:extLst>
          </p:cNvPr>
          <p:cNvSpPr txBox="1"/>
          <p:nvPr userDrawn="1"/>
        </p:nvSpPr>
        <p:spPr>
          <a:xfrm rot="820689">
            <a:off x="1199278" y="446465"/>
            <a:ext cx="1430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Book of</a:t>
            </a:r>
          </a:p>
          <a:p>
            <a:pPr algn="ctr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Hosea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7ED825D-6E60-4491-A9AA-2E14AD7BC4BF}"/>
              </a:ext>
            </a:extLst>
          </p:cNvPr>
          <p:cNvSpPr/>
          <p:nvPr userDrawn="1"/>
        </p:nvSpPr>
        <p:spPr>
          <a:xfrm>
            <a:off x="628650" y="2157082"/>
            <a:ext cx="7886700" cy="8494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78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793283-4566-4043-B1CB-AA3553EF92C3}"/>
              </a:ext>
            </a:extLst>
          </p:cNvPr>
          <p:cNvSpPr/>
          <p:nvPr userDrawn="1"/>
        </p:nvSpPr>
        <p:spPr>
          <a:xfrm>
            <a:off x="628650" y="365126"/>
            <a:ext cx="7886700" cy="6228714"/>
          </a:xfrm>
          <a:custGeom>
            <a:avLst/>
            <a:gdLst>
              <a:gd name="connsiteX0" fmla="*/ 0 w 7886700"/>
              <a:gd name="connsiteY0" fmla="*/ 184681 h 6228714"/>
              <a:gd name="connsiteX1" fmla="*/ 184681 w 7886700"/>
              <a:gd name="connsiteY1" fmla="*/ 0 h 6228714"/>
              <a:gd name="connsiteX2" fmla="*/ 642555 w 7886700"/>
              <a:gd name="connsiteY2" fmla="*/ 0 h 6228714"/>
              <a:gd name="connsiteX3" fmla="*/ 1476296 w 7886700"/>
              <a:gd name="connsiteY3" fmla="*/ 0 h 6228714"/>
              <a:gd name="connsiteX4" fmla="*/ 1934171 w 7886700"/>
              <a:gd name="connsiteY4" fmla="*/ 0 h 6228714"/>
              <a:gd name="connsiteX5" fmla="*/ 2692738 w 7886700"/>
              <a:gd name="connsiteY5" fmla="*/ 0 h 6228714"/>
              <a:gd name="connsiteX6" fmla="*/ 3300959 w 7886700"/>
              <a:gd name="connsiteY6" fmla="*/ 0 h 6228714"/>
              <a:gd name="connsiteX7" fmla="*/ 3758834 w 7886700"/>
              <a:gd name="connsiteY7" fmla="*/ 0 h 6228714"/>
              <a:gd name="connsiteX8" fmla="*/ 4592575 w 7886700"/>
              <a:gd name="connsiteY8" fmla="*/ 0 h 6228714"/>
              <a:gd name="connsiteX9" fmla="*/ 5050449 w 7886700"/>
              <a:gd name="connsiteY9" fmla="*/ 0 h 6228714"/>
              <a:gd name="connsiteX10" fmla="*/ 5733843 w 7886700"/>
              <a:gd name="connsiteY10" fmla="*/ 0 h 6228714"/>
              <a:gd name="connsiteX11" fmla="*/ 6492411 w 7886700"/>
              <a:gd name="connsiteY11" fmla="*/ 0 h 6228714"/>
              <a:gd name="connsiteX12" fmla="*/ 7702019 w 7886700"/>
              <a:gd name="connsiteY12" fmla="*/ 0 h 6228714"/>
              <a:gd name="connsiteX13" fmla="*/ 7886700 w 7886700"/>
              <a:gd name="connsiteY13" fmla="*/ 184681 h 6228714"/>
              <a:gd name="connsiteX14" fmla="*/ 7886700 w 7886700"/>
              <a:gd name="connsiteY14" fmla="*/ 718533 h 6228714"/>
              <a:gd name="connsiteX15" fmla="*/ 7886700 w 7886700"/>
              <a:gd name="connsiteY15" fmla="*/ 1428166 h 6228714"/>
              <a:gd name="connsiteX16" fmla="*/ 7886700 w 7886700"/>
              <a:gd name="connsiteY16" fmla="*/ 1903424 h 6228714"/>
              <a:gd name="connsiteX17" fmla="*/ 7886700 w 7886700"/>
              <a:gd name="connsiteY17" fmla="*/ 2671650 h 6228714"/>
              <a:gd name="connsiteX18" fmla="*/ 7886700 w 7886700"/>
              <a:gd name="connsiteY18" fmla="*/ 3381283 h 6228714"/>
              <a:gd name="connsiteX19" fmla="*/ 7886700 w 7886700"/>
              <a:gd name="connsiteY19" fmla="*/ 4149509 h 6228714"/>
              <a:gd name="connsiteX20" fmla="*/ 7886700 w 7886700"/>
              <a:gd name="connsiteY20" fmla="*/ 4624768 h 6228714"/>
              <a:gd name="connsiteX21" fmla="*/ 7886700 w 7886700"/>
              <a:gd name="connsiteY21" fmla="*/ 5217213 h 6228714"/>
              <a:gd name="connsiteX22" fmla="*/ 7886700 w 7886700"/>
              <a:gd name="connsiteY22" fmla="*/ 6044033 h 6228714"/>
              <a:gd name="connsiteX23" fmla="*/ 7702019 w 7886700"/>
              <a:gd name="connsiteY23" fmla="*/ 6228714 h 6228714"/>
              <a:gd name="connsiteX24" fmla="*/ 7093798 w 7886700"/>
              <a:gd name="connsiteY24" fmla="*/ 6228714 h 6228714"/>
              <a:gd name="connsiteX25" fmla="*/ 6485577 w 7886700"/>
              <a:gd name="connsiteY25" fmla="*/ 6228714 h 6228714"/>
              <a:gd name="connsiteX26" fmla="*/ 6027703 w 7886700"/>
              <a:gd name="connsiteY26" fmla="*/ 6228714 h 6228714"/>
              <a:gd name="connsiteX27" fmla="*/ 5193962 w 7886700"/>
              <a:gd name="connsiteY27" fmla="*/ 6228714 h 6228714"/>
              <a:gd name="connsiteX28" fmla="*/ 4435394 w 7886700"/>
              <a:gd name="connsiteY28" fmla="*/ 6228714 h 6228714"/>
              <a:gd name="connsiteX29" fmla="*/ 3902346 w 7886700"/>
              <a:gd name="connsiteY29" fmla="*/ 6228714 h 6228714"/>
              <a:gd name="connsiteX30" fmla="*/ 3369299 w 7886700"/>
              <a:gd name="connsiteY30" fmla="*/ 6228714 h 6228714"/>
              <a:gd name="connsiteX31" fmla="*/ 2535558 w 7886700"/>
              <a:gd name="connsiteY31" fmla="*/ 6228714 h 6228714"/>
              <a:gd name="connsiteX32" fmla="*/ 1776990 w 7886700"/>
              <a:gd name="connsiteY32" fmla="*/ 6228714 h 6228714"/>
              <a:gd name="connsiteX33" fmla="*/ 1319116 w 7886700"/>
              <a:gd name="connsiteY33" fmla="*/ 6228714 h 6228714"/>
              <a:gd name="connsiteX34" fmla="*/ 184681 w 7886700"/>
              <a:gd name="connsiteY34" fmla="*/ 6228714 h 6228714"/>
              <a:gd name="connsiteX35" fmla="*/ 0 w 7886700"/>
              <a:gd name="connsiteY35" fmla="*/ 6044033 h 6228714"/>
              <a:gd name="connsiteX36" fmla="*/ 0 w 7886700"/>
              <a:gd name="connsiteY36" fmla="*/ 5275807 h 6228714"/>
              <a:gd name="connsiteX37" fmla="*/ 0 w 7886700"/>
              <a:gd name="connsiteY37" fmla="*/ 4741955 h 6228714"/>
              <a:gd name="connsiteX38" fmla="*/ 0 w 7886700"/>
              <a:gd name="connsiteY38" fmla="*/ 4032322 h 6228714"/>
              <a:gd name="connsiteX39" fmla="*/ 0 w 7886700"/>
              <a:gd name="connsiteY39" fmla="*/ 3381283 h 6228714"/>
              <a:gd name="connsiteX40" fmla="*/ 0 w 7886700"/>
              <a:gd name="connsiteY40" fmla="*/ 2906024 h 6228714"/>
              <a:gd name="connsiteX41" fmla="*/ 0 w 7886700"/>
              <a:gd name="connsiteY41" fmla="*/ 2196392 h 6228714"/>
              <a:gd name="connsiteX42" fmla="*/ 0 w 7886700"/>
              <a:gd name="connsiteY42" fmla="*/ 1486759 h 6228714"/>
              <a:gd name="connsiteX43" fmla="*/ 0 w 7886700"/>
              <a:gd name="connsiteY43" fmla="*/ 835720 h 6228714"/>
              <a:gd name="connsiteX44" fmla="*/ 0 w 7886700"/>
              <a:gd name="connsiteY44" fmla="*/ 184681 h 622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886700" h="6228714" fill="none" extrusionOk="0">
                <a:moveTo>
                  <a:pt x="0" y="184681"/>
                </a:moveTo>
                <a:cubicBezTo>
                  <a:pt x="11720" y="80117"/>
                  <a:pt x="71331" y="17967"/>
                  <a:pt x="184681" y="0"/>
                </a:cubicBezTo>
                <a:cubicBezTo>
                  <a:pt x="368906" y="-8839"/>
                  <a:pt x="512985" y="9131"/>
                  <a:pt x="642555" y="0"/>
                </a:cubicBezTo>
                <a:cubicBezTo>
                  <a:pt x="772125" y="-9131"/>
                  <a:pt x="1101053" y="3208"/>
                  <a:pt x="1476296" y="0"/>
                </a:cubicBezTo>
                <a:cubicBezTo>
                  <a:pt x="1851539" y="-3208"/>
                  <a:pt x="1838337" y="8022"/>
                  <a:pt x="1934171" y="0"/>
                </a:cubicBezTo>
                <a:cubicBezTo>
                  <a:pt x="2030006" y="-8022"/>
                  <a:pt x="2336843" y="-23931"/>
                  <a:pt x="2692738" y="0"/>
                </a:cubicBezTo>
                <a:cubicBezTo>
                  <a:pt x="3048633" y="23931"/>
                  <a:pt x="3142989" y="-12892"/>
                  <a:pt x="3300959" y="0"/>
                </a:cubicBezTo>
                <a:cubicBezTo>
                  <a:pt x="3458929" y="12892"/>
                  <a:pt x="3561863" y="-21433"/>
                  <a:pt x="3758834" y="0"/>
                </a:cubicBezTo>
                <a:cubicBezTo>
                  <a:pt x="3955806" y="21433"/>
                  <a:pt x="4235288" y="-6665"/>
                  <a:pt x="4592575" y="0"/>
                </a:cubicBezTo>
                <a:cubicBezTo>
                  <a:pt x="4949862" y="6665"/>
                  <a:pt x="4880769" y="-4367"/>
                  <a:pt x="5050449" y="0"/>
                </a:cubicBezTo>
                <a:cubicBezTo>
                  <a:pt x="5220129" y="4367"/>
                  <a:pt x="5395237" y="-19108"/>
                  <a:pt x="5733843" y="0"/>
                </a:cubicBezTo>
                <a:cubicBezTo>
                  <a:pt x="6072449" y="19108"/>
                  <a:pt x="6160264" y="20541"/>
                  <a:pt x="6492411" y="0"/>
                </a:cubicBezTo>
                <a:cubicBezTo>
                  <a:pt x="6824558" y="-20541"/>
                  <a:pt x="7334269" y="54011"/>
                  <a:pt x="7702019" y="0"/>
                </a:cubicBezTo>
                <a:cubicBezTo>
                  <a:pt x="7819170" y="10411"/>
                  <a:pt x="7896074" y="93517"/>
                  <a:pt x="7886700" y="184681"/>
                </a:cubicBezTo>
                <a:cubicBezTo>
                  <a:pt x="7895280" y="317112"/>
                  <a:pt x="7889848" y="561816"/>
                  <a:pt x="7886700" y="718533"/>
                </a:cubicBezTo>
                <a:cubicBezTo>
                  <a:pt x="7883552" y="875250"/>
                  <a:pt x="7900346" y="1228845"/>
                  <a:pt x="7886700" y="1428166"/>
                </a:cubicBezTo>
                <a:cubicBezTo>
                  <a:pt x="7873054" y="1627487"/>
                  <a:pt x="7884191" y="1685177"/>
                  <a:pt x="7886700" y="1903424"/>
                </a:cubicBezTo>
                <a:cubicBezTo>
                  <a:pt x="7889209" y="2121671"/>
                  <a:pt x="7898563" y="2434295"/>
                  <a:pt x="7886700" y="2671650"/>
                </a:cubicBezTo>
                <a:cubicBezTo>
                  <a:pt x="7874837" y="2909005"/>
                  <a:pt x="7892258" y="3175117"/>
                  <a:pt x="7886700" y="3381283"/>
                </a:cubicBezTo>
                <a:cubicBezTo>
                  <a:pt x="7881142" y="3587449"/>
                  <a:pt x="7904816" y="3936291"/>
                  <a:pt x="7886700" y="4149509"/>
                </a:cubicBezTo>
                <a:cubicBezTo>
                  <a:pt x="7868584" y="4362727"/>
                  <a:pt x="7902127" y="4424729"/>
                  <a:pt x="7886700" y="4624768"/>
                </a:cubicBezTo>
                <a:cubicBezTo>
                  <a:pt x="7871273" y="4824807"/>
                  <a:pt x="7900579" y="5041863"/>
                  <a:pt x="7886700" y="5217213"/>
                </a:cubicBezTo>
                <a:cubicBezTo>
                  <a:pt x="7872821" y="5392563"/>
                  <a:pt x="7900902" y="5816037"/>
                  <a:pt x="7886700" y="6044033"/>
                </a:cubicBezTo>
                <a:cubicBezTo>
                  <a:pt x="7905333" y="6144589"/>
                  <a:pt x="7803943" y="6226053"/>
                  <a:pt x="7702019" y="6228714"/>
                </a:cubicBezTo>
                <a:cubicBezTo>
                  <a:pt x="7473737" y="6250251"/>
                  <a:pt x="7346584" y="6232216"/>
                  <a:pt x="7093798" y="6228714"/>
                </a:cubicBezTo>
                <a:cubicBezTo>
                  <a:pt x="6841012" y="6225212"/>
                  <a:pt x="6771487" y="6235053"/>
                  <a:pt x="6485577" y="6228714"/>
                </a:cubicBezTo>
                <a:cubicBezTo>
                  <a:pt x="6199667" y="6222375"/>
                  <a:pt x="6203238" y="6208489"/>
                  <a:pt x="6027703" y="6228714"/>
                </a:cubicBezTo>
                <a:cubicBezTo>
                  <a:pt x="5852168" y="6248939"/>
                  <a:pt x="5366730" y="6270253"/>
                  <a:pt x="5193962" y="6228714"/>
                </a:cubicBezTo>
                <a:cubicBezTo>
                  <a:pt x="5021194" y="6187175"/>
                  <a:pt x="4748429" y="6198575"/>
                  <a:pt x="4435394" y="6228714"/>
                </a:cubicBezTo>
                <a:cubicBezTo>
                  <a:pt x="4122359" y="6258853"/>
                  <a:pt x="4131036" y="6232151"/>
                  <a:pt x="3902346" y="6228714"/>
                </a:cubicBezTo>
                <a:cubicBezTo>
                  <a:pt x="3673656" y="6225277"/>
                  <a:pt x="3528376" y="6224884"/>
                  <a:pt x="3369299" y="6228714"/>
                </a:cubicBezTo>
                <a:cubicBezTo>
                  <a:pt x="3210222" y="6232544"/>
                  <a:pt x="2864981" y="6196375"/>
                  <a:pt x="2535558" y="6228714"/>
                </a:cubicBezTo>
                <a:cubicBezTo>
                  <a:pt x="2206135" y="6261053"/>
                  <a:pt x="2079480" y="6193018"/>
                  <a:pt x="1776990" y="6228714"/>
                </a:cubicBezTo>
                <a:cubicBezTo>
                  <a:pt x="1474500" y="6264410"/>
                  <a:pt x="1495701" y="6235446"/>
                  <a:pt x="1319116" y="6228714"/>
                </a:cubicBezTo>
                <a:cubicBezTo>
                  <a:pt x="1142531" y="6221982"/>
                  <a:pt x="476217" y="6224752"/>
                  <a:pt x="184681" y="6228714"/>
                </a:cubicBezTo>
                <a:cubicBezTo>
                  <a:pt x="99170" y="6230550"/>
                  <a:pt x="-19247" y="6132841"/>
                  <a:pt x="0" y="6044033"/>
                </a:cubicBezTo>
                <a:cubicBezTo>
                  <a:pt x="30574" y="5736569"/>
                  <a:pt x="-34351" y="5523649"/>
                  <a:pt x="0" y="5275807"/>
                </a:cubicBezTo>
                <a:cubicBezTo>
                  <a:pt x="34351" y="5027965"/>
                  <a:pt x="20138" y="4850290"/>
                  <a:pt x="0" y="4741955"/>
                </a:cubicBezTo>
                <a:cubicBezTo>
                  <a:pt x="-20138" y="4633620"/>
                  <a:pt x="-23003" y="4290369"/>
                  <a:pt x="0" y="4032322"/>
                </a:cubicBezTo>
                <a:cubicBezTo>
                  <a:pt x="23003" y="3774275"/>
                  <a:pt x="-10959" y="3528671"/>
                  <a:pt x="0" y="3381283"/>
                </a:cubicBezTo>
                <a:cubicBezTo>
                  <a:pt x="10959" y="3233895"/>
                  <a:pt x="-16974" y="3082627"/>
                  <a:pt x="0" y="2906024"/>
                </a:cubicBezTo>
                <a:cubicBezTo>
                  <a:pt x="16974" y="2729421"/>
                  <a:pt x="27389" y="2412761"/>
                  <a:pt x="0" y="2196392"/>
                </a:cubicBezTo>
                <a:cubicBezTo>
                  <a:pt x="-27389" y="1980023"/>
                  <a:pt x="-16741" y="1753041"/>
                  <a:pt x="0" y="1486759"/>
                </a:cubicBezTo>
                <a:cubicBezTo>
                  <a:pt x="16741" y="1220477"/>
                  <a:pt x="14585" y="1032672"/>
                  <a:pt x="0" y="835720"/>
                </a:cubicBezTo>
                <a:cubicBezTo>
                  <a:pt x="-14585" y="638768"/>
                  <a:pt x="-22590" y="432343"/>
                  <a:pt x="0" y="184681"/>
                </a:cubicBezTo>
                <a:close/>
              </a:path>
              <a:path w="7886700" h="6228714" stroke="0" extrusionOk="0">
                <a:moveTo>
                  <a:pt x="0" y="184681"/>
                </a:moveTo>
                <a:cubicBezTo>
                  <a:pt x="-8111" y="80500"/>
                  <a:pt x="59851" y="1433"/>
                  <a:pt x="184681" y="0"/>
                </a:cubicBezTo>
                <a:cubicBezTo>
                  <a:pt x="493532" y="6723"/>
                  <a:pt x="592524" y="-2050"/>
                  <a:pt x="943249" y="0"/>
                </a:cubicBezTo>
                <a:cubicBezTo>
                  <a:pt x="1293974" y="2050"/>
                  <a:pt x="1420215" y="-4610"/>
                  <a:pt x="1776990" y="0"/>
                </a:cubicBezTo>
                <a:cubicBezTo>
                  <a:pt x="2133765" y="4610"/>
                  <a:pt x="2015618" y="5196"/>
                  <a:pt x="2234864" y="0"/>
                </a:cubicBezTo>
                <a:cubicBezTo>
                  <a:pt x="2454110" y="-5196"/>
                  <a:pt x="2611549" y="17277"/>
                  <a:pt x="2918258" y="0"/>
                </a:cubicBezTo>
                <a:cubicBezTo>
                  <a:pt x="3224967" y="-17277"/>
                  <a:pt x="3226414" y="11602"/>
                  <a:pt x="3376133" y="0"/>
                </a:cubicBezTo>
                <a:cubicBezTo>
                  <a:pt x="3525852" y="-11602"/>
                  <a:pt x="3779010" y="-20689"/>
                  <a:pt x="4059527" y="0"/>
                </a:cubicBezTo>
                <a:cubicBezTo>
                  <a:pt x="4340044" y="20689"/>
                  <a:pt x="4484074" y="30318"/>
                  <a:pt x="4667748" y="0"/>
                </a:cubicBezTo>
                <a:cubicBezTo>
                  <a:pt x="4851422" y="-30318"/>
                  <a:pt x="5232166" y="25358"/>
                  <a:pt x="5426316" y="0"/>
                </a:cubicBezTo>
                <a:cubicBezTo>
                  <a:pt x="5620466" y="-25358"/>
                  <a:pt x="5768898" y="-11951"/>
                  <a:pt x="5884190" y="0"/>
                </a:cubicBezTo>
                <a:cubicBezTo>
                  <a:pt x="5999482" y="11951"/>
                  <a:pt x="6359767" y="-4295"/>
                  <a:pt x="6492411" y="0"/>
                </a:cubicBezTo>
                <a:cubicBezTo>
                  <a:pt x="6625055" y="4295"/>
                  <a:pt x="7187348" y="-53987"/>
                  <a:pt x="7702019" y="0"/>
                </a:cubicBezTo>
                <a:cubicBezTo>
                  <a:pt x="7821817" y="-2244"/>
                  <a:pt x="7894509" y="64819"/>
                  <a:pt x="7886700" y="184681"/>
                </a:cubicBezTo>
                <a:cubicBezTo>
                  <a:pt x="7907739" y="347972"/>
                  <a:pt x="7860017" y="640702"/>
                  <a:pt x="7886700" y="835720"/>
                </a:cubicBezTo>
                <a:cubicBezTo>
                  <a:pt x="7913383" y="1030738"/>
                  <a:pt x="7911803" y="1388166"/>
                  <a:pt x="7886700" y="1603946"/>
                </a:cubicBezTo>
                <a:cubicBezTo>
                  <a:pt x="7861597" y="1819726"/>
                  <a:pt x="7896483" y="2159826"/>
                  <a:pt x="7886700" y="2372172"/>
                </a:cubicBezTo>
                <a:cubicBezTo>
                  <a:pt x="7876917" y="2584518"/>
                  <a:pt x="7879968" y="2815878"/>
                  <a:pt x="7886700" y="3140399"/>
                </a:cubicBezTo>
                <a:cubicBezTo>
                  <a:pt x="7893432" y="3464920"/>
                  <a:pt x="7880457" y="3569960"/>
                  <a:pt x="7886700" y="3732844"/>
                </a:cubicBezTo>
                <a:cubicBezTo>
                  <a:pt x="7892943" y="3895729"/>
                  <a:pt x="7889399" y="4119008"/>
                  <a:pt x="7886700" y="4442477"/>
                </a:cubicBezTo>
                <a:cubicBezTo>
                  <a:pt x="7884001" y="4765946"/>
                  <a:pt x="7870622" y="4778596"/>
                  <a:pt x="7886700" y="5034922"/>
                </a:cubicBezTo>
                <a:cubicBezTo>
                  <a:pt x="7902778" y="5291248"/>
                  <a:pt x="7847521" y="5554788"/>
                  <a:pt x="7886700" y="6044033"/>
                </a:cubicBezTo>
                <a:cubicBezTo>
                  <a:pt x="7886932" y="6136914"/>
                  <a:pt x="7800835" y="6229049"/>
                  <a:pt x="7702019" y="6228714"/>
                </a:cubicBezTo>
                <a:cubicBezTo>
                  <a:pt x="7450646" y="6193432"/>
                  <a:pt x="7106170" y="6200186"/>
                  <a:pt x="6943451" y="6228714"/>
                </a:cubicBezTo>
                <a:cubicBezTo>
                  <a:pt x="6780732" y="6257242"/>
                  <a:pt x="6412060" y="6199118"/>
                  <a:pt x="6260057" y="6228714"/>
                </a:cubicBezTo>
                <a:cubicBezTo>
                  <a:pt x="6108054" y="6258310"/>
                  <a:pt x="5953698" y="6241536"/>
                  <a:pt x="5651836" y="6228714"/>
                </a:cubicBezTo>
                <a:cubicBezTo>
                  <a:pt x="5349974" y="6215892"/>
                  <a:pt x="5097423" y="6204173"/>
                  <a:pt x="4893268" y="6228714"/>
                </a:cubicBezTo>
                <a:cubicBezTo>
                  <a:pt x="4689113" y="6253255"/>
                  <a:pt x="4596147" y="6234400"/>
                  <a:pt x="4360221" y="6228714"/>
                </a:cubicBezTo>
                <a:cubicBezTo>
                  <a:pt x="4124295" y="6223028"/>
                  <a:pt x="3800483" y="6265121"/>
                  <a:pt x="3601653" y="6228714"/>
                </a:cubicBezTo>
                <a:cubicBezTo>
                  <a:pt x="3402823" y="6192307"/>
                  <a:pt x="3336115" y="6224437"/>
                  <a:pt x="3143779" y="6228714"/>
                </a:cubicBezTo>
                <a:cubicBezTo>
                  <a:pt x="2951443" y="6232991"/>
                  <a:pt x="2581902" y="6249992"/>
                  <a:pt x="2385211" y="6228714"/>
                </a:cubicBezTo>
                <a:cubicBezTo>
                  <a:pt x="2188520" y="6207436"/>
                  <a:pt x="2107920" y="6208345"/>
                  <a:pt x="1927337" y="6228714"/>
                </a:cubicBezTo>
                <a:cubicBezTo>
                  <a:pt x="1746754" y="6249083"/>
                  <a:pt x="1402866" y="6216482"/>
                  <a:pt x="1168769" y="6228714"/>
                </a:cubicBezTo>
                <a:cubicBezTo>
                  <a:pt x="934672" y="6240946"/>
                  <a:pt x="538971" y="6213331"/>
                  <a:pt x="184681" y="6228714"/>
                </a:cubicBezTo>
                <a:cubicBezTo>
                  <a:pt x="60069" y="6234698"/>
                  <a:pt x="-10029" y="6143826"/>
                  <a:pt x="0" y="6044033"/>
                </a:cubicBezTo>
                <a:cubicBezTo>
                  <a:pt x="-5049" y="5947757"/>
                  <a:pt x="12839" y="5690916"/>
                  <a:pt x="0" y="5568774"/>
                </a:cubicBezTo>
                <a:cubicBezTo>
                  <a:pt x="-12839" y="5446632"/>
                  <a:pt x="-16586" y="5208505"/>
                  <a:pt x="0" y="4917735"/>
                </a:cubicBezTo>
                <a:cubicBezTo>
                  <a:pt x="16586" y="4626965"/>
                  <a:pt x="-6933" y="4529488"/>
                  <a:pt x="0" y="4208103"/>
                </a:cubicBezTo>
                <a:cubicBezTo>
                  <a:pt x="6933" y="3886718"/>
                  <a:pt x="-17313" y="3787253"/>
                  <a:pt x="0" y="3498470"/>
                </a:cubicBezTo>
                <a:cubicBezTo>
                  <a:pt x="17313" y="3209687"/>
                  <a:pt x="14086" y="3169044"/>
                  <a:pt x="0" y="3023212"/>
                </a:cubicBezTo>
                <a:cubicBezTo>
                  <a:pt x="-14086" y="2877380"/>
                  <a:pt x="23532" y="2635061"/>
                  <a:pt x="0" y="2313579"/>
                </a:cubicBezTo>
                <a:cubicBezTo>
                  <a:pt x="-23532" y="1992097"/>
                  <a:pt x="-15617" y="1971617"/>
                  <a:pt x="0" y="1721133"/>
                </a:cubicBezTo>
                <a:cubicBezTo>
                  <a:pt x="15617" y="1470649"/>
                  <a:pt x="18073" y="1181837"/>
                  <a:pt x="0" y="1011501"/>
                </a:cubicBezTo>
                <a:cubicBezTo>
                  <a:pt x="-18073" y="841165"/>
                  <a:pt x="38637" y="462246"/>
                  <a:pt x="0" y="184681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742615537">
                  <a:prstGeom prst="roundRect">
                    <a:avLst>
                      <a:gd name="adj" fmla="val 296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7B20C-CDF0-4B20-8C05-0D60B5923E0E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638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99CC0-6ABF-462D-96EA-7235282C23FE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book&#10;&#10;Description automatically generated">
            <a:extLst>
              <a:ext uri="{FF2B5EF4-FFF2-40B4-BE49-F238E27FC236}">
                <a16:creationId xmlns:a16="http://schemas.microsoft.com/office/drawing/2014/main" id="{47FF2D97-ADDB-4478-B27E-18923F3C21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7" r="-2" b="-2"/>
          <a:stretch/>
        </p:blipFill>
        <p:spPr>
          <a:xfrm>
            <a:off x="-1" y="-1"/>
            <a:ext cx="924306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8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3E2789-C988-4185-9212-5584BC182D48}"/>
              </a:ext>
            </a:extLst>
          </p:cNvPr>
          <p:cNvSpPr txBox="1"/>
          <p:nvPr/>
        </p:nvSpPr>
        <p:spPr>
          <a:xfrm>
            <a:off x="457200" y="446310"/>
            <a:ext cx="83058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2800" b="1" dirty="0"/>
              <a:t>Hosea – Prophet to the Northern Kingdom of Israel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i="1" dirty="0"/>
              <a:t>Worked 750-725 BC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i="1" dirty="0"/>
              <a:t>Time of political, moral and religious decline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i="1" dirty="0"/>
              <a:t>Point: to warn of inevitable doom (1:4)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i="1" dirty="0"/>
              <a:t>Yet – God’s love continues (3:1; 11:8; 14:4)</a:t>
            </a:r>
          </a:p>
          <a:p>
            <a:pPr marL="457200" indent="-457200">
              <a:buFont typeface="Wingdings" pitchFamily="2" charset="2"/>
              <a:buChar char="§"/>
            </a:pPr>
            <a:endParaRPr lang="en-US" sz="1000" dirty="0"/>
          </a:p>
          <a:p>
            <a:pPr marL="457200" indent="-457200">
              <a:buFont typeface="Wingdings" pitchFamily="2" charset="2"/>
              <a:buChar char="§"/>
            </a:pPr>
            <a:endParaRPr lang="en-US" sz="1000" dirty="0"/>
          </a:p>
          <a:p>
            <a:pPr marL="457200" indent="-457200">
              <a:buFont typeface="Wingdings" pitchFamily="2" charset="2"/>
              <a:buChar char="§"/>
            </a:pPr>
            <a:r>
              <a:rPr lang="en-US" sz="2800" b="1" dirty="0"/>
              <a:t>Outline of the Book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 sz="2400" i="1" dirty="0"/>
              <a:t>Israel’s Adultery Illustrated by Hosea &amp; Gomer (1-3)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 sz="2400" i="1" dirty="0"/>
              <a:t>Inevitable Doom (4-13)</a:t>
            </a:r>
          </a:p>
          <a:p>
            <a:pPr marL="1428750" lvl="2" indent="-514350">
              <a:buFont typeface="+mj-lt"/>
              <a:buAutoNum type="alphaUcPeriod"/>
            </a:pPr>
            <a:r>
              <a:rPr lang="en-US" sz="2400" dirty="0"/>
              <a:t>Guilt (4-8)</a:t>
            </a:r>
          </a:p>
          <a:p>
            <a:pPr marL="1428750" lvl="2" indent="-514350">
              <a:buFont typeface="+mj-lt"/>
              <a:buAutoNum type="alphaUcPeriod"/>
            </a:pPr>
            <a:r>
              <a:rPr lang="en-US" sz="2400" dirty="0"/>
              <a:t>Doom (9-11)</a:t>
            </a:r>
          </a:p>
          <a:p>
            <a:pPr marL="1428750" lvl="2" indent="-514350">
              <a:buFont typeface="+mj-lt"/>
              <a:buAutoNum type="alphaUcPeriod"/>
            </a:pPr>
            <a:r>
              <a:rPr lang="en-US" sz="2400" dirty="0"/>
              <a:t>Retrospect and earlier history (12-13)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 sz="2400" i="1" dirty="0"/>
              <a:t>Restoration and Pardon (14)</a:t>
            </a:r>
          </a:p>
          <a:p>
            <a:pPr marL="971550" lvl="1" indent="-514350">
              <a:buFont typeface="+mj-lt"/>
              <a:buAutoNum type="romanUcPeriod"/>
            </a:pPr>
            <a:endParaRPr lang="en-US" sz="2000" i="1" dirty="0"/>
          </a:p>
          <a:p>
            <a:pPr marL="514350" indent="-514350">
              <a:buFont typeface="Wingdings" panose="05000000000000000000" pitchFamily="2" charset="2"/>
              <a:buChar char="§"/>
            </a:pPr>
            <a:r>
              <a:rPr lang="en-US" sz="2800" b="1" dirty="0"/>
              <a:t>Hosea is a colorful prophet that is applicable to our time</a:t>
            </a:r>
          </a:p>
        </p:txBody>
      </p:sp>
    </p:spTree>
    <p:extLst>
      <p:ext uri="{BB962C8B-B14F-4D97-AF65-F5344CB8AC3E}">
        <p14:creationId xmlns:p14="http://schemas.microsoft.com/office/powerpoint/2010/main" val="3616829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0D92405-0CBC-430B-A56F-DDD399FC0B47}"/>
              </a:ext>
            </a:extLst>
          </p:cNvPr>
          <p:cNvSpPr/>
          <p:nvPr/>
        </p:nvSpPr>
        <p:spPr>
          <a:xfrm>
            <a:off x="696579" y="1020336"/>
            <a:ext cx="775084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Hosea for Today</a:t>
            </a:r>
          </a:p>
        </p:txBody>
      </p:sp>
    </p:spTree>
    <p:extLst>
      <p:ext uri="{BB962C8B-B14F-4D97-AF65-F5344CB8AC3E}">
        <p14:creationId xmlns:p14="http://schemas.microsoft.com/office/powerpoint/2010/main" val="919017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B85A04-02F2-4B04-93FA-B846E1AE5DF4}"/>
              </a:ext>
            </a:extLst>
          </p:cNvPr>
          <p:cNvSpPr/>
          <p:nvPr/>
        </p:nvSpPr>
        <p:spPr>
          <a:xfrm>
            <a:off x="365760" y="985503"/>
            <a:ext cx="2429691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Hosea</a:t>
            </a:r>
          </a:p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For</a:t>
            </a:r>
          </a:p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Today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255105-2C11-4D04-AD47-01C38B94B478}"/>
              </a:ext>
            </a:extLst>
          </p:cNvPr>
          <p:cNvSpPr txBox="1"/>
          <p:nvPr/>
        </p:nvSpPr>
        <p:spPr>
          <a:xfrm>
            <a:off x="2952206" y="513800"/>
            <a:ext cx="589570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600" dirty="0"/>
              <a:t>God views the sin of his people as adultery (1-3)</a:t>
            </a:r>
          </a:p>
        </p:txBody>
      </p:sp>
    </p:spTree>
    <p:extLst>
      <p:ext uri="{BB962C8B-B14F-4D97-AF65-F5344CB8AC3E}">
        <p14:creationId xmlns:p14="http://schemas.microsoft.com/office/powerpoint/2010/main" val="38811513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3D1B9B-24E6-47EC-A942-B818814A9CFA}"/>
              </a:ext>
            </a:extLst>
          </p:cNvPr>
          <p:cNvSpPr txBox="1"/>
          <p:nvPr/>
        </p:nvSpPr>
        <p:spPr>
          <a:xfrm>
            <a:off x="2873830" y="757640"/>
            <a:ext cx="59044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rabicPeriod"/>
            </a:pPr>
            <a:r>
              <a:rPr lang="en-US" sz="2800" dirty="0"/>
              <a:t>God views the sin of his people as adultery (1-3)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CDD8EC-B95F-4B79-8295-3A25A9A84441}"/>
              </a:ext>
            </a:extLst>
          </p:cNvPr>
          <p:cNvSpPr txBox="1"/>
          <p:nvPr/>
        </p:nvSpPr>
        <p:spPr>
          <a:xfrm>
            <a:off x="696685" y="2516777"/>
            <a:ext cx="7959635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/>
              <a:t>Charge against Israel – Adultery (2:2-5)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Parallel to Hosea’s wife (Gomer) who followed after her lovers (3:1, 3)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Think how you would feel if your mate turned away to another lover 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That’s how God views us when we turn to sin</a:t>
            </a:r>
          </a:p>
        </p:txBody>
      </p:sp>
    </p:spTree>
    <p:extLst>
      <p:ext uri="{BB962C8B-B14F-4D97-AF65-F5344CB8AC3E}">
        <p14:creationId xmlns:p14="http://schemas.microsoft.com/office/powerpoint/2010/main" val="4305279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B85A04-02F2-4B04-93FA-B846E1AE5DF4}"/>
              </a:ext>
            </a:extLst>
          </p:cNvPr>
          <p:cNvSpPr/>
          <p:nvPr/>
        </p:nvSpPr>
        <p:spPr>
          <a:xfrm>
            <a:off x="365760" y="985503"/>
            <a:ext cx="2429691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Hosea</a:t>
            </a:r>
          </a:p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For</a:t>
            </a:r>
          </a:p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Today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255105-2C11-4D04-AD47-01C38B94B478}"/>
              </a:ext>
            </a:extLst>
          </p:cNvPr>
          <p:cNvSpPr txBox="1"/>
          <p:nvPr/>
        </p:nvSpPr>
        <p:spPr>
          <a:xfrm>
            <a:off x="2952206" y="513800"/>
            <a:ext cx="589570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God views the sin of his people as adultery (1-3)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God’s merciful love (3:1-5)</a:t>
            </a:r>
          </a:p>
        </p:txBody>
      </p:sp>
    </p:spTree>
    <p:extLst>
      <p:ext uri="{BB962C8B-B14F-4D97-AF65-F5344CB8AC3E}">
        <p14:creationId xmlns:p14="http://schemas.microsoft.com/office/powerpoint/2010/main" val="465109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EFBD6A-D2E2-4947-8BD8-893EF77AD59F}"/>
              </a:ext>
            </a:extLst>
          </p:cNvPr>
          <p:cNvSpPr txBox="1"/>
          <p:nvPr/>
        </p:nvSpPr>
        <p:spPr>
          <a:xfrm>
            <a:off x="2795451" y="956156"/>
            <a:ext cx="59479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ctr">
              <a:buFont typeface="+mj-lt"/>
              <a:buAutoNum type="arabicPeriod" startAt="2"/>
            </a:pPr>
            <a:r>
              <a:rPr lang="en-US" sz="2800" dirty="0"/>
              <a:t>God’s merciful love (3:1-5)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8F7D8B-D1AB-4BCF-A1E0-E6AF8BB686C1}"/>
              </a:ext>
            </a:extLst>
          </p:cNvPr>
          <p:cNvSpPr txBox="1"/>
          <p:nvPr/>
        </p:nvSpPr>
        <p:spPr>
          <a:xfrm>
            <a:off x="696685" y="2516777"/>
            <a:ext cx="795963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/>
              <a:t>In spite of Israel’s adultery – God still loved them and wanted to rescue them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Illustrated: Hosea’s love for Gomer (3:1-5) – bought her back at a slave auction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We never go so far that God doesn’t love us – wants us to be saved (1 Tim. 2:4)</a:t>
            </a:r>
          </a:p>
        </p:txBody>
      </p:sp>
    </p:spTree>
    <p:extLst>
      <p:ext uri="{BB962C8B-B14F-4D97-AF65-F5344CB8AC3E}">
        <p14:creationId xmlns:p14="http://schemas.microsoft.com/office/powerpoint/2010/main" val="33379262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B85A04-02F2-4B04-93FA-B846E1AE5DF4}"/>
              </a:ext>
            </a:extLst>
          </p:cNvPr>
          <p:cNvSpPr/>
          <p:nvPr/>
        </p:nvSpPr>
        <p:spPr>
          <a:xfrm>
            <a:off x="365760" y="985503"/>
            <a:ext cx="2429691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Hosea</a:t>
            </a:r>
          </a:p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For</a:t>
            </a:r>
          </a:p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Today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255105-2C11-4D04-AD47-01C38B94B478}"/>
              </a:ext>
            </a:extLst>
          </p:cNvPr>
          <p:cNvSpPr txBox="1"/>
          <p:nvPr/>
        </p:nvSpPr>
        <p:spPr>
          <a:xfrm>
            <a:off x="2952206" y="513800"/>
            <a:ext cx="589570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God views the sin of his people as adultery (1-3)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God’s merciful love (3:1-5)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Forgetting the law of God (4:6; 8:14)</a:t>
            </a:r>
          </a:p>
        </p:txBody>
      </p:sp>
    </p:spTree>
    <p:extLst>
      <p:ext uri="{BB962C8B-B14F-4D97-AF65-F5344CB8AC3E}">
        <p14:creationId xmlns:p14="http://schemas.microsoft.com/office/powerpoint/2010/main" val="485643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F536BC-F051-41C3-A468-CEFBC8C6A3F9}"/>
              </a:ext>
            </a:extLst>
          </p:cNvPr>
          <p:cNvSpPr txBox="1"/>
          <p:nvPr/>
        </p:nvSpPr>
        <p:spPr>
          <a:xfrm>
            <a:off x="2878184" y="913452"/>
            <a:ext cx="58042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>
              <a:buFont typeface="+mj-lt"/>
              <a:buAutoNum type="arabicPeriod" startAt="3"/>
            </a:pPr>
            <a:r>
              <a:rPr lang="en-US" sz="2800" dirty="0"/>
              <a:t>Forgetting the law of God (4:6; 8:14)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FCC051-2F4A-48D8-8C92-9BDDAF230864}"/>
              </a:ext>
            </a:extLst>
          </p:cNvPr>
          <p:cNvSpPr txBox="1"/>
          <p:nvPr/>
        </p:nvSpPr>
        <p:spPr>
          <a:xfrm>
            <a:off x="696685" y="2516777"/>
            <a:ext cx="795963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/>
              <a:t>Israel was lacking in knowledge (4:6)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Rejected knowledge (v. 6a)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Forgot the law of God (v. 6b)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Forgot their God (8:14)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Do we forget the law of God?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Ignore what we know it says?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Ever forget to check or compare the word before we decide on a matter?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Do we forget to apply the simple matters (i.e. Mt. 7:12)?</a:t>
            </a:r>
          </a:p>
        </p:txBody>
      </p:sp>
    </p:spTree>
    <p:extLst>
      <p:ext uri="{BB962C8B-B14F-4D97-AF65-F5344CB8AC3E}">
        <p14:creationId xmlns:p14="http://schemas.microsoft.com/office/powerpoint/2010/main" val="41118827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B85A04-02F2-4B04-93FA-B846E1AE5DF4}"/>
              </a:ext>
            </a:extLst>
          </p:cNvPr>
          <p:cNvSpPr/>
          <p:nvPr/>
        </p:nvSpPr>
        <p:spPr>
          <a:xfrm>
            <a:off x="365760" y="985503"/>
            <a:ext cx="2429691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Hosea</a:t>
            </a:r>
          </a:p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For</a:t>
            </a:r>
          </a:p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Today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255105-2C11-4D04-AD47-01C38B94B478}"/>
              </a:ext>
            </a:extLst>
          </p:cNvPr>
          <p:cNvSpPr txBox="1"/>
          <p:nvPr/>
        </p:nvSpPr>
        <p:spPr>
          <a:xfrm>
            <a:off x="2952206" y="513800"/>
            <a:ext cx="589570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God views the sin of his people as adultery (1-3)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God’s merciful love (3:1-5)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Forgetting the law of God (4:6; 8:14)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Pay attention to the problems of others (4:15)</a:t>
            </a:r>
          </a:p>
        </p:txBody>
      </p:sp>
    </p:spTree>
    <p:extLst>
      <p:ext uri="{BB962C8B-B14F-4D97-AF65-F5344CB8AC3E}">
        <p14:creationId xmlns:p14="http://schemas.microsoft.com/office/powerpoint/2010/main" val="32149070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02CE45-D8AE-4081-BCE5-7ED9FEA15443}"/>
              </a:ext>
            </a:extLst>
          </p:cNvPr>
          <p:cNvSpPr txBox="1"/>
          <p:nvPr/>
        </p:nvSpPr>
        <p:spPr>
          <a:xfrm>
            <a:off x="2817222" y="800241"/>
            <a:ext cx="590876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ctr">
              <a:buFont typeface="+mj-lt"/>
              <a:buAutoNum type="arabicPeriod" startAt="4"/>
            </a:pPr>
            <a:r>
              <a:rPr lang="en-US" sz="2800" dirty="0"/>
              <a:t>Pay attention to the problems of others (4:15)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355B04-FB25-475E-B1BF-4FC8CEE55747}"/>
              </a:ext>
            </a:extLst>
          </p:cNvPr>
          <p:cNvSpPr txBox="1"/>
          <p:nvPr/>
        </p:nvSpPr>
        <p:spPr>
          <a:xfrm>
            <a:off x="696685" y="2516777"/>
            <a:ext cx="795963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/>
              <a:t>As Israel was going down the drain – her sister Judah needs to watch and be warned (4:15)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Point: take heed that they are doing the same things – which will lead to same results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Some things we ought to pay close attention to: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Our history (where this road lead before)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Problems in other families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What is going on in other churches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/>
              <a:t>Ideas &amp; practices in denom. &amp; institutional may come our way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/>
              <a:t>Loose thinking &amp; toleration among non-institutional will spread</a:t>
            </a:r>
          </a:p>
        </p:txBody>
      </p:sp>
    </p:spTree>
    <p:extLst>
      <p:ext uri="{BB962C8B-B14F-4D97-AF65-F5344CB8AC3E}">
        <p14:creationId xmlns:p14="http://schemas.microsoft.com/office/powerpoint/2010/main" val="2968659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B85A04-02F2-4B04-93FA-B846E1AE5DF4}"/>
              </a:ext>
            </a:extLst>
          </p:cNvPr>
          <p:cNvSpPr/>
          <p:nvPr/>
        </p:nvSpPr>
        <p:spPr>
          <a:xfrm>
            <a:off x="365760" y="985503"/>
            <a:ext cx="2429691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Hosea</a:t>
            </a:r>
          </a:p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For</a:t>
            </a:r>
          </a:p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Today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255105-2C11-4D04-AD47-01C38B94B478}"/>
              </a:ext>
            </a:extLst>
          </p:cNvPr>
          <p:cNvSpPr txBox="1"/>
          <p:nvPr/>
        </p:nvSpPr>
        <p:spPr>
          <a:xfrm>
            <a:off x="2952206" y="513800"/>
            <a:ext cx="5895703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God views the sin of his people as adultery (1-3)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God’s merciful love (3:1-5)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Forgetting the law of God (4:6; 8:14)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Pay attention to the problems of others (4:15)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Walking by human precept (5:11)</a:t>
            </a:r>
          </a:p>
        </p:txBody>
      </p:sp>
    </p:spTree>
    <p:extLst>
      <p:ext uri="{BB962C8B-B14F-4D97-AF65-F5344CB8AC3E}">
        <p14:creationId xmlns:p14="http://schemas.microsoft.com/office/powerpoint/2010/main" val="3502903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62B3E6F-5DBC-4C27-ACFA-2D90D2C15319}"/>
              </a:ext>
            </a:extLst>
          </p:cNvPr>
          <p:cNvSpPr txBox="1"/>
          <p:nvPr/>
        </p:nvSpPr>
        <p:spPr>
          <a:xfrm>
            <a:off x="2760616" y="964865"/>
            <a:ext cx="5991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en-US" sz="2800" dirty="0"/>
              <a:t>Walking by human precept (5:11)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5A1439-1B5D-4BBD-B6D2-B22C69CA5081}"/>
              </a:ext>
            </a:extLst>
          </p:cNvPr>
          <p:cNvSpPr txBox="1"/>
          <p:nvPr/>
        </p:nvSpPr>
        <p:spPr>
          <a:xfrm>
            <a:off x="696685" y="2516777"/>
            <a:ext cx="7959635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/>
              <a:t>Only alternative when reject the precepts of God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Involves: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Listening to those who teach contrary to the word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Accepting advice from family or friends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Following our own wisdom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What is being followed is useless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“for he is determined to follow what is worthless” (HCSB)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“because he was determined to go after filth” (ESV)</a:t>
            </a:r>
          </a:p>
        </p:txBody>
      </p:sp>
    </p:spTree>
    <p:extLst>
      <p:ext uri="{BB962C8B-B14F-4D97-AF65-F5344CB8AC3E}">
        <p14:creationId xmlns:p14="http://schemas.microsoft.com/office/powerpoint/2010/main" val="1480748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B85A04-02F2-4B04-93FA-B846E1AE5DF4}"/>
              </a:ext>
            </a:extLst>
          </p:cNvPr>
          <p:cNvSpPr/>
          <p:nvPr/>
        </p:nvSpPr>
        <p:spPr>
          <a:xfrm>
            <a:off x="365760" y="985503"/>
            <a:ext cx="2429691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Hosea</a:t>
            </a:r>
          </a:p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For</a:t>
            </a:r>
          </a:p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Today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255105-2C11-4D04-AD47-01C38B94B478}"/>
              </a:ext>
            </a:extLst>
          </p:cNvPr>
          <p:cNvSpPr txBox="1"/>
          <p:nvPr/>
        </p:nvSpPr>
        <p:spPr>
          <a:xfrm>
            <a:off x="2952206" y="513800"/>
            <a:ext cx="589570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God views the sin of his people as adultery (1-3)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God’s merciful love (3:1-5)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Forgetting the law of God (4:6; 8:14)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Pay attention to the problems of others (4:15)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Walking by human precept (5:11)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Fading faithfulness (6:4)</a:t>
            </a:r>
          </a:p>
        </p:txBody>
      </p:sp>
    </p:spTree>
    <p:extLst>
      <p:ext uri="{BB962C8B-B14F-4D97-AF65-F5344CB8AC3E}">
        <p14:creationId xmlns:p14="http://schemas.microsoft.com/office/powerpoint/2010/main" val="3589532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5A73699-F1E8-4507-A91E-8C83A1557807}"/>
              </a:ext>
            </a:extLst>
          </p:cNvPr>
          <p:cNvSpPr txBox="1"/>
          <p:nvPr/>
        </p:nvSpPr>
        <p:spPr>
          <a:xfrm>
            <a:off x="2795450" y="895197"/>
            <a:ext cx="59479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ctr">
              <a:buFont typeface="+mj-lt"/>
              <a:buAutoNum type="arabicPeriod" startAt="6"/>
            </a:pPr>
            <a:r>
              <a:rPr lang="en-US" sz="3200" dirty="0"/>
              <a:t>Fading faithfulness (6:4)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015AC1-ED88-46F5-AC51-887EB4871793}"/>
              </a:ext>
            </a:extLst>
          </p:cNvPr>
          <p:cNvSpPr txBox="1"/>
          <p:nvPr/>
        </p:nvSpPr>
        <p:spPr>
          <a:xfrm>
            <a:off x="696685" y="2516777"/>
            <a:ext cx="7959635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/>
              <a:t>Faithfulness is compared to a morning cloud &amp; dew that is soon gone (6:4)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Same language used of the consequence – Israel will not last (13:3)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Could our faithfulness be like the morning dew?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A new convert is “on fire” then soon loses excitement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Talk to some about lack of attendance – they start doing better – then it fades like morning cloud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Get married – devoted to each other – closeness soon gone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Start new study – ready to dig in – then gone like dew </a:t>
            </a:r>
          </a:p>
        </p:txBody>
      </p:sp>
    </p:spTree>
    <p:extLst>
      <p:ext uri="{BB962C8B-B14F-4D97-AF65-F5344CB8AC3E}">
        <p14:creationId xmlns:p14="http://schemas.microsoft.com/office/powerpoint/2010/main" val="3206198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B85A04-02F2-4B04-93FA-B846E1AE5DF4}"/>
              </a:ext>
            </a:extLst>
          </p:cNvPr>
          <p:cNvSpPr/>
          <p:nvPr/>
        </p:nvSpPr>
        <p:spPr>
          <a:xfrm>
            <a:off x="365760" y="985503"/>
            <a:ext cx="2429691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Hosea</a:t>
            </a:r>
          </a:p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For</a:t>
            </a:r>
          </a:p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Today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255105-2C11-4D04-AD47-01C38B94B478}"/>
              </a:ext>
            </a:extLst>
          </p:cNvPr>
          <p:cNvSpPr txBox="1"/>
          <p:nvPr/>
        </p:nvSpPr>
        <p:spPr>
          <a:xfrm>
            <a:off x="2952206" y="513800"/>
            <a:ext cx="589570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God views the sin of his people as adultery (1-3)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God’s merciful love (3:1-5)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Forgetting the law of God (4:6; 8:14)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Pay attention to the problems of others (4:15)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Walking by human precept (5:11)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Fading faithfulness (6:4)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Inward vs outward service (6:6-7)</a:t>
            </a:r>
          </a:p>
        </p:txBody>
      </p:sp>
    </p:spTree>
    <p:extLst>
      <p:ext uri="{BB962C8B-B14F-4D97-AF65-F5344CB8AC3E}">
        <p14:creationId xmlns:p14="http://schemas.microsoft.com/office/powerpoint/2010/main" val="4219859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064D2A-3C9A-4231-9569-C74384DE46A6}"/>
              </a:ext>
            </a:extLst>
          </p:cNvPr>
          <p:cNvSpPr txBox="1"/>
          <p:nvPr/>
        </p:nvSpPr>
        <p:spPr>
          <a:xfrm>
            <a:off x="2860766" y="895196"/>
            <a:ext cx="58826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ctr">
              <a:buFont typeface="+mj-lt"/>
              <a:buAutoNum type="arabicPeriod" startAt="7"/>
            </a:pPr>
            <a:r>
              <a:rPr lang="en-US" sz="2800" dirty="0"/>
              <a:t>Inward vs outward service (6:6-7)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344F5F-5040-4C8C-A15A-02FDDC2FF0A7}"/>
              </a:ext>
            </a:extLst>
          </p:cNvPr>
          <p:cNvSpPr txBox="1"/>
          <p:nvPr/>
        </p:nvSpPr>
        <p:spPr>
          <a:xfrm>
            <a:off x="696685" y="2516777"/>
            <a:ext cx="795963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/>
              <a:t>God desires: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Mercy (ft: faithfulness, loyalty) over sacrifice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Knowledge of God more than burnt offering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571187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064D2A-3C9A-4231-9569-C74384DE46A6}"/>
              </a:ext>
            </a:extLst>
          </p:cNvPr>
          <p:cNvSpPr txBox="1"/>
          <p:nvPr/>
        </p:nvSpPr>
        <p:spPr>
          <a:xfrm>
            <a:off x="2860766" y="895196"/>
            <a:ext cx="58826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ctr">
              <a:buFont typeface="+mj-lt"/>
              <a:buAutoNum type="arabicPeriod" startAt="7"/>
            </a:pPr>
            <a:r>
              <a:rPr lang="en-US" sz="2800" dirty="0"/>
              <a:t>Inward vs outward service (6:6-7)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344F5F-5040-4C8C-A15A-02FDDC2FF0A7}"/>
              </a:ext>
            </a:extLst>
          </p:cNvPr>
          <p:cNvSpPr txBox="1"/>
          <p:nvPr/>
        </p:nvSpPr>
        <p:spPr>
          <a:xfrm>
            <a:off x="696685" y="2516777"/>
            <a:ext cx="7959635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/>
              <a:t>God desires:</a:t>
            </a:r>
          </a:p>
          <a:p>
            <a:pPr marL="914400" lvl="1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Point: wants inward and not merely outward service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Not that he did not want sacrifice or burnt offering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NCV: “I want faithfulness more than I want animal sacrifices; and the knowledge of God more than burnt offerings”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573476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064D2A-3C9A-4231-9569-C74384DE46A6}"/>
              </a:ext>
            </a:extLst>
          </p:cNvPr>
          <p:cNvSpPr txBox="1"/>
          <p:nvPr/>
        </p:nvSpPr>
        <p:spPr>
          <a:xfrm>
            <a:off x="2860766" y="895196"/>
            <a:ext cx="58826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ctr">
              <a:buFont typeface="+mj-lt"/>
              <a:buAutoNum type="arabicPeriod" startAt="7"/>
            </a:pPr>
            <a:r>
              <a:rPr lang="en-US" sz="2800" dirty="0"/>
              <a:t>Inward vs outward service (6:6-7)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344F5F-5040-4C8C-A15A-02FDDC2FF0A7}"/>
              </a:ext>
            </a:extLst>
          </p:cNvPr>
          <p:cNvSpPr txBox="1"/>
          <p:nvPr/>
        </p:nvSpPr>
        <p:spPr>
          <a:xfrm>
            <a:off x="696685" y="2516777"/>
            <a:ext cx="795963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/>
              <a:t>God desires:</a:t>
            </a:r>
          </a:p>
          <a:p>
            <a:pPr marL="914400" lvl="1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Point: wants inward and not merely outward service</a:t>
            </a:r>
          </a:p>
          <a:p>
            <a:pPr marL="914400" lvl="1" indent="-457200">
              <a:buFont typeface="+mj-lt"/>
              <a:buAutoNum type="alphaUcPeriod"/>
            </a:pPr>
            <a:endParaRPr lang="en-US" sz="1000" i="1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Quoted in NT (Matt. 9:13; 12:7)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Service / obedience that is heartless is worthless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God wants more than outward service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Going through the motions is not enough (prayer, songs, Lord’s Supper, giving, etc.)</a:t>
            </a:r>
          </a:p>
        </p:txBody>
      </p:sp>
    </p:spTree>
    <p:extLst>
      <p:ext uri="{BB962C8B-B14F-4D97-AF65-F5344CB8AC3E}">
        <p14:creationId xmlns:p14="http://schemas.microsoft.com/office/powerpoint/2010/main" val="721970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B85A04-02F2-4B04-93FA-B846E1AE5DF4}"/>
              </a:ext>
            </a:extLst>
          </p:cNvPr>
          <p:cNvSpPr/>
          <p:nvPr/>
        </p:nvSpPr>
        <p:spPr>
          <a:xfrm>
            <a:off x="365760" y="985503"/>
            <a:ext cx="2429691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Hosea</a:t>
            </a:r>
          </a:p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For</a:t>
            </a:r>
          </a:p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Today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255105-2C11-4D04-AD47-01C38B94B478}"/>
              </a:ext>
            </a:extLst>
          </p:cNvPr>
          <p:cNvSpPr txBox="1"/>
          <p:nvPr/>
        </p:nvSpPr>
        <p:spPr>
          <a:xfrm>
            <a:off x="2952206" y="513800"/>
            <a:ext cx="589570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God views the sin of his people as adultery (1-3)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God’s merciful love (3:1-5)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Forgetting the law of God (4:6; 8:14)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Pay attention to the problems of others (4:15)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Walking by human precept (5:11)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Fading faithfulness (6:4)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Inward vs outward service (6:6-7)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Cake unturned (7:8)</a:t>
            </a:r>
          </a:p>
        </p:txBody>
      </p:sp>
    </p:spTree>
    <p:extLst>
      <p:ext uri="{BB962C8B-B14F-4D97-AF65-F5344CB8AC3E}">
        <p14:creationId xmlns:p14="http://schemas.microsoft.com/office/powerpoint/2010/main" val="18129491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6F90A4-0128-4522-AF91-6EB61747215B}"/>
              </a:ext>
            </a:extLst>
          </p:cNvPr>
          <p:cNvSpPr txBox="1"/>
          <p:nvPr/>
        </p:nvSpPr>
        <p:spPr>
          <a:xfrm>
            <a:off x="2721428" y="973572"/>
            <a:ext cx="60219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ctr">
              <a:buFont typeface="+mj-lt"/>
              <a:buAutoNum type="arabicPeriod" startAt="8"/>
            </a:pPr>
            <a:r>
              <a:rPr lang="en-US" sz="2800" dirty="0"/>
              <a:t>Cake unturned (7:8)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029246-5955-4581-899E-1C8E03EF8876}"/>
              </a:ext>
            </a:extLst>
          </p:cNvPr>
          <p:cNvSpPr txBox="1"/>
          <p:nvPr/>
        </p:nvSpPr>
        <p:spPr>
          <a:xfrm>
            <a:off x="696685" y="2516777"/>
            <a:ext cx="795963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/>
              <a:t>Translations: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“Ephraim is a flat loaf not turned over” (NIV)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“He is like a pancake cooked only on one side (NCV)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Means: overdo in one area (sin) while lacking in another (relationship to God)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It maybe that we are not turning our cakes: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Overcooked with worldliness – raw in spirituality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Overdone with emphasis on favorite “soap box” – uncooked on other Bible topics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Burnt on outward sin – undone on what we don’t do</a:t>
            </a:r>
          </a:p>
        </p:txBody>
      </p:sp>
    </p:spTree>
    <p:extLst>
      <p:ext uri="{BB962C8B-B14F-4D97-AF65-F5344CB8AC3E}">
        <p14:creationId xmlns:p14="http://schemas.microsoft.com/office/powerpoint/2010/main" val="29453630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B85A04-02F2-4B04-93FA-B846E1AE5DF4}"/>
              </a:ext>
            </a:extLst>
          </p:cNvPr>
          <p:cNvSpPr/>
          <p:nvPr/>
        </p:nvSpPr>
        <p:spPr>
          <a:xfrm>
            <a:off x="365760" y="985503"/>
            <a:ext cx="2429691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Hosea</a:t>
            </a:r>
          </a:p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For</a:t>
            </a:r>
          </a:p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Today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255105-2C11-4D04-AD47-01C38B94B478}"/>
              </a:ext>
            </a:extLst>
          </p:cNvPr>
          <p:cNvSpPr txBox="1"/>
          <p:nvPr/>
        </p:nvSpPr>
        <p:spPr>
          <a:xfrm>
            <a:off x="2952206" y="513800"/>
            <a:ext cx="5895703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God views the sin of his people as adultery (1-3)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God’s merciful love (3:1-5)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Forgetting the law of God (4:6; 8:14)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Pay attention to the problems of others (4:15)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Walking by human precept (5:11)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Fading faithfulness (6:4)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Inward vs outward service (6:6-7)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Cake unturned (7:8)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Change that is not complete (7:16)</a:t>
            </a:r>
          </a:p>
        </p:txBody>
      </p:sp>
    </p:spTree>
    <p:extLst>
      <p:ext uri="{BB962C8B-B14F-4D97-AF65-F5344CB8AC3E}">
        <p14:creationId xmlns:p14="http://schemas.microsoft.com/office/powerpoint/2010/main" val="9673312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50E3F3-032D-4770-B5CB-B4A42BC8D9A1}"/>
              </a:ext>
            </a:extLst>
          </p:cNvPr>
          <p:cNvSpPr txBox="1"/>
          <p:nvPr/>
        </p:nvSpPr>
        <p:spPr>
          <a:xfrm>
            <a:off x="2812868" y="912615"/>
            <a:ext cx="60002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 startAt="9"/>
            </a:pPr>
            <a:r>
              <a:rPr lang="en-US" sz="2800" dirty="0"/>
              <a:t>Change that is not complete (7:16)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D7B022-FC25-4FEF-A576-062EB185BF8C}"/>
              </a:ext>
            </a:extLst>
          </p:cNvPr>
          <p:cNvSpPr txBox="1"/>
          <p:nvPr/>
        </p:nvSpPr>
        <p:spPr>
          <a:xfrm>
            <a:off x="696685" y="2516777"/>
            <a:ext cx="7959635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/>
              <a:t>Turn, but not to God (NASB95)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Change (BDB: “turn back, return”)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Like a crooked bow – doesn’t go straight (16b)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Possible to partially turn toward God (Jer. 3:10)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We can change – yet not completely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Stop sin – but not repent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Do better – yet not go far enough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Change, but for the wrong reason</a:t>
            </a:r>
          </a:p>
        </p:txBody>
      </p:sp>
    </p:spTree>
    <p:extLst>
      <p:ext uri="{BB962C8B-B14F-4D97-AF65-F5344CB8AC3E}">
        <p14:creationId xmlns:p14="http://schemas.microsoft.com/office/powerpoint/2010/main" val="460797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B85A04-02F2-4B04-93FA-B846E1AE5DF4}"/>
              </a:ext>
            </a:extLst>
          </p:cNvPr>
          <p:cNvSpPr/>
          <p:nvPr/>
        </p:nvSpPr>
        <p:spPr>
          <a:xfrm>
            <a:off x="365760" y="985503"/>
            <a:ext cx="2429691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Hosea</a:t>
            </a:r>
          </a:p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For</a:t>
            </a:r>
          </a:p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Today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255105-2C11-4D04-AD47-01C38B94B478}"/>
              </a:ext>
            </a:extLst>
          </p:cNvPr>
          <p:cNvSpPr txBox="1"/>
          <p:nvPr/>
        </p:nvSpPr>
        <p:spPr>
          <a:xfrm>
            <a:off x="2952206" y="513800"/>
            <a:ext cx="589570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God views the sin of his people as adultery (1-3)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God’s merciful love (3:1-5)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Forgetting the law of God (4:6; 8:14)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Pay attention to the problems of others (4:15)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Walking by human precept (5:11)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Fading faithfulness (6:4)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Inward vs outward service (6:6-7)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Cake unturned (7:8)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Change that is not complete (7:16)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Sow to wind – reap whirlwind (8:7)</a:t>
            </a:r>
          </a:p>
        </p:txBody>
      </p:sp>
    </p:spTree>
    <p:extLst>
      <p:ext uri="{BB962C8B-B14F-4D97-AF65-F5344CB8AC3E}">
        <p14:creationId xmlns:p14="http://schemas.microsoft.com/office/powerpoint/2010/main" val="2504714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6D352A-5F71-4839-8C31-E03988391C3D}"/>
              </a:ext>
            </a:extLst>
          </p:cNvPr>
          <p:cNvSpPr txBox="1"/>
          <p:nvPr/>
        </p:nvSpPr>
        <p:spPr>
          <a:xfrm>
            <a:off x="2804160" y="877780"/>
            <a:ext cx="59653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ctr">
              <a:buFont typeface="+mj-lt"/>
              <a:buAutoNum type="arabicPeriod" startAt="10"/>
            </a:pPr>
            <a:r>
              <a:rPr lang="en-US" sz="2800" dirty="0"/>
              <a:t>Sow to wind – reap whirlwind (8:7)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908523-0A34-40DE-861B-3D9A867AC5DB}"/>
              </a:ext>
            </a:extLst>
          </p:cNvPr>
          <p:cNvSpPr txBox="1"/>
          <p:nvPr/>
        </p:nvSpPr>
        <p:spPr>
          <a:xfrm>
            <a:off x="696685" y="2516777"/>
            <a:ext cx="7959635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/>
              <a:t>Reap great consequences of actions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Acts are small (seemingly) – have great consequences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Israel turned to idols &amp; trusted the nations – consequently lose the nation in captivity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Little leaven corrupts the lump (1 Cor. 5:6)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Tolerate things in children (misbehavior, smart mouth)….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Material mindset (little focus on spiritual)….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Ignore softer stand &amp; strange views (uncertain sounds)….</a:t>
            </a:r>
          </a:p>
        </p:txBody>
      </p:sp>
    </p:spTree>
    <p:extLst>
      <p:ext uri="{BB962C8B-B14F-4D97-AF65-F5344CB8AC3E}">
        <p14:creationId xmlns:p14="http://schemas.microsoft.com/office/powerpoint/2010/main" val="42362834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B85A04-02F2-4B04-93FA-B846E1AE5DF4}"/>
              </a:ext>
            </a:extLst>
          </p:cNvPr>
          <p:cNvSpPr/>
          <p:nvPr/>
        </p:nvSpPr>
        <p:spPr>
          <a:xfrm>
            <a:off x="365760" y="985503"/>
            <a:ext cx="2429691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Hosea</a:t>
            </a:r>
          </a:p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For</a:t>
            </a:r>
          </a:p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Today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255105-2C11-4D04-AD47-01C38B94B478}"/>
              </a:ext>
            </a:extLst>
          </p:cNvPr>
          <p:cNvSpPr txBox="1"/>
          <p:nvPr/>
        </p:nvSpPr>
        <p:spPr>
          <a:xfrm>
            <a:off x="2952206" y="513800"/>
            <a:ext cx="5895703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God views the sin of his people as adultery (1-3)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God’s merciful love (3:1-5)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Forgetting the law of God (4:6; 8:14)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Pay attention to the problems of others (4:15)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Walking by human precept (5:11)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Fading faithfulness (6:4)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Inward vs outward service (6:6-7)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Cake unturned (7:8)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Change that is not complete (7:16)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Sow to wind – reap whirlwind (8:7)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True repentance (14:1-3)</a:t>
            </a:r>
          </a:p>
        </p:txBody>
      </p:sp>
    </p:spTree>
    <p:extLst>
      <p:ext uri="{BB962C8B-B14F-4D97-AF65-F5344CB8AC3E}">
        <p14:creationId xmlns:p14="http://schemas.microsoft.com/office/powerpoint/2010/main" val="41331285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6B1B673-EA1E-4010-B24C-4F8B1064F2B5}"/>
              </a:ext>
            </a:extLst>
          </p:cNvPr>
          <p:cNvSpPr txBox="1"/>
          <p:nvPr/>
        </p:nvSpPr>
        <p:spPr>
          <a:xfrm>
            <a:off x="2804161" y="851655"/>
            <a:ext cx="60176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>
              <a:buFont typeface="+mj-lt"/>
              <a:buAutoNum type="arabicPeriod" startAt="11"/>
            </a:pPr>
            <a:r>
              <a:rPr lang="en-US" sz="2800" dirty="0"/>
              <a:t> True repentance (14:1-3)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33313C-C461-496C-9100-901EEE5DFC47}"/>
              </a:ext>
            </a:extLst>
          </p:cNvPr>
          <p:cNvSpPr txBox="1"/>
          <p:nvPr/>
        </p:nvSpPr>
        <p:spPr>
          <a:xfrm>
            <a:off x="696685" y="2516777"/>
            <a:ext cx="795963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/>
              <a:t>Several points involved: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Return to the Lord (v. 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Acknowledge wrong (v. 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Plea to remove guilt (v. 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Pledge to change (vv. 2-3)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True repentance: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Involves more than stopping the sin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Involves more than reporting “I have sinned”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Complete change of the will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Genuine sorrow / remorse</a:t>
            </a:r>
          </a:p>
        </p:txBody>
      </p:sp>
    </p:spTree>
    <p:extLst>
      <p:ext uri="{BB962C8B-B14F-4D97-AF65-F5344CB8AC3E}">
        <p14:creationId xmlns:p14="http://schemas.microsoft.com/office/powerpoint/2010/main" val="31180317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B85A04-02F2-4B04-93FA-B846E1AE5DF4}"/>
              </a:ext>
            </a:extLst>
          </p:cNvPr>
          <p:cNvSpPr/>
          <p:nvPr/>
        </p:nvSpPr>
        <p:spPr>
          <a:xfrm>
            <a:off x="365760" y="985503"/>
            <a:ext cx="2429691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Hosea</a:t>
            </a:r>
          </a:p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For</a:t>
            </a:r>
          </a:p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Today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255105-2C11-4D04-AD47-01C38B94B478}"/>
              </a:ext>
            </a:extLst>
          </p:cNvPr>
          <p:cNvSpPr txBox="1"/>
          <p:nvPr/>
        </p:nvSpPr>
        <p:spPr>
          <a:xfrm>
            <a:off x="2952206" y="513800"/>
            <a:ext cx="5895703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God views the sin of his people as adultery (1-3)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God’s merciful love (3:1-5)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Forgetting the law of God (4:6; 8:14)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Pay attention to the problems of others (4:15)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Walking by human precept (5:11)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Fading faithfulness (6:4)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Inward vs outward service (6:6-7)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Cake unturned (7:8)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Change that is not complete (7:16)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Sow to wind – reap whirlwind (8:7)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True repentance (14:1-3)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God will forgive (14:4) </a:t>
            </a:r>
          </a:p>
        </p:txBody>
      </p:sp>
    </p:spTree>
    <p:extLst>
      <p:ext uri="{BB962C8B-B14F-4D97-AF65-F5344CB8AC3E}">
        <p14:creationId xmlns:p14="http://schemas.microsoft.com/office/powerpoint/2010/main" val="11811467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6AF942-CCB3-4FBF-B320-BCBB391176B6}"/>
              </a:ext>
            </a:extLst>
          </p:cNvPr>
          <p:cNvSpPr txBox="1"/>
          <p:nvPr/>
        </p:nvSpPr>
        <p:spPr>
          <a:xfrm>
            <a:off x="2656114" y="982278"/>
            <a:ext cx="60872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ctr">
              <a:buFont typeface="+mj-lt"/>
              <a:buAutoNum type="arabicPeriod" startAt="12"/>
            </a:pPr>
            <a:r>
              <a:rPr lang="en-US" sz="2800" dirty="0"/>
              <a:t>God will forgive (14:4)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C81374-61DF-4AB2-BE03-C5F353C67BAD}"/>
              </a:ext>
            </a:extLst>
          </p:cNvPr>
          <p:cNvSpPr txBox="1"/>
          <p:nvPr/>
        </p:nvSpPr>
        <p:spPr>
          <a:xfrm>
            <a:off x="696685" y="2516777"/>
            <a:ext cx="7959635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/>
              <a:t>Based upon the repentance (vv. 1-3)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Forgiveness described: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Take away all iniquity (v. 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Receive us graciously (v. 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Heal our backsliding (v. 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Anger turned away (v. 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Blessed (vv. 5-6)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/>
          </a:p>
          <a:p>
            <a:pPr marL="457200" indent="-457200">
              <a:buFont typeface="+mj-lt"/>
              <a:buAutoNum type="alphaUcPeriod"/>
            </a:pPr>
            <a:r>
              <a:rPr lang="en-US" sz="2400" dirty="0"/>
              <a:t>God will forgive you of any and all sin (Heb. 8:12)</a:t>
            </a:r>
          </a:p>
        </p:txBody>
      </p:sp>
    </p:spTree>
    <p:extLst>
      <p:ext uri="{BB962C8B-B14F-4D97-AF65-F5344CB8AC3E}">
        <p14:creationId xmlns:p14="http://schemas.microsoft.com/office/powerpoint/2010/main" val="1603515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B85A04-02F2-4B04-93FA-B846E1AE5DF4}"/>
              </a:ext>
            </a:extLst>
          </p:cNvPr>
          <p:cNvSpPr/>
          <p:nvPr/>
        </p:nvSpPr>
        <p:spPr>
          <a:xfrm>
            <a:off x="365760" y="985503"/>
            <a:ext cx="2429691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Hosea</a:t>
            </a:r>
          </a:p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For</a:t>
            </a:r>
          </a:p>
          <a:p>
            <a:pPr algn="ctr"/>
            <a:r>
              <a:rPr lang="en-US" sz="5400" b="1" cap="none" spc="0" dirty="0">
                <a:ln/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Today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255105-2C11-4D04-AD47-01C38B94B478}"/>
              </a:ext>
            </a:extLst>
          </p:cNvPr>
          <p:cNvSpPr txBox="1"/>
          <p:nvPr/>
        </p:nvSpPr>
        <p:spPr>
          <a:xfrm>
            <a:off x="2952206" y="513800"/>
            <a:ext cx="5895703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600" dirty="0"/>
              <a:t>God views the sin of his people as adultery (1-3)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God’s merciful love (3:1-5)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Forgetting the law of God (4:6; 8:14)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Pay attention to the problems of others (4:15)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Walking by human precept (5:11)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Fading faithfulness (6:4)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Inward vs outward service (6:6-7)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Cake unturned (7:8)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Change that is not complete (7:16)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Sow to wind – reap whirlwind (8:7)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True repentance (14:1-3)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God will forgive (14:4) </a:t>
            </a:r>
          </a:p>
        </p:txBody>
      </p:sp>
    </p:spTree>
    <p:extLst>
      <p:ext uri="{BB962C8B-B14F-4D97-AF65-F5344CB8AC3E}">
        <p14:creationId xmlns:p14="http://schemas.microsoft.com/office/powerpoint/2010/main" val="3557767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247</TotalTime>
  <Words>1864</Words>
  <Application>Microsoft Office PowerPoint</Application>
  <PresentationFormat>On-screen Show (4:3)</PresentationFormat>
  <Paragraphs>279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29</vt:i4>
      </vt:variant>
    </vt:vector>
  </HeadingPairs>
  <TitlesOfParts>
    <vt:vector size="41" baseType="lpstr">
      <vt:lpstr>Calibri</vt:lpstr>
      <vt:lpstr>Arial</vt:lpstr>
      <vt:lpstr>Calibri Light</vt:lpstr>
      <vt:lpstr>Wingdings</vt:lpstr>
      <vt:lpstr>Comic Sans MS</vt:lpstr>
      <vt:lpstr>Times New Roman</vt:lpstr>
      <vt:lpstr>Office Theme</vt:lpstr>
      <vt:lpstr>5_Office Theme</vt:lpstr>
      <vt:lpstr>2_Office Theme</vt:lpstr>
      <vt:lpstr>1_Office Theme</vt:lpstr>
      <vt:lpstr>4_Office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14</cp:revision>
  <cp:lastPrinted>2021-10-24T04:42:54Z</cp:lastPrinted>
  <dcterms:created xsi:type="dcterms:W3CDTF">2021-10-24T01:26:23Z</dcterms:created>
  <dcterms:modified xsi:type="dcterms:W3CDTF">2021-10-24T13:03:41Z</dcterms:modified>
</cp:coreProperties>
</file>