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66" r:id="rId5"/>
    <p:sldId id="267" r:id="rId6"/>
    <p:sldId id="268" r:id="rId7"/>
    <p:sldId id="256" r:id="rId8"/>
    <p:sldId id="259" r:id="rId9"/>
    <p:sldId id="260" r:id="rId10"/>
    <p:sldId id="258" r:id="rId11"/>
    <p:sldId id="269" r:id="rId12"/>
    <p:sldId id="270" r:id="rId13"/>
    <p:sldId id="276" r:id="rId14"/>
    <p:sldId id="261" r:id="rId15"/>
    <p:sldId id="264" r:id="rId16"/>
    <p:sldId id="271" r:id="rId17"/>
    <p:sldId id="272" r:id="rId18"/>
    <p:sldId id="273" r:id="rId19"/>
    <p:sldId id="274" r:id="rId20"/>
    <p:sldId id="275" r:id="rId21"/>
    <p:sldId id="277" r:id="rId22"/>
    <p:sldId id="262" r:id="rId23"/>
    <p:sldId id="265" r:id="rId24"/>
    <p:sldId id="278" r:id="rId25"/>
    <p:sldId id="279" r:id="rId26"/>
    <p:sldId id="263" r:id="rId27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Cavolini" panose="03000502040302020204" pitchFamily="66" charset="0"/>
      <p:regular r:id="rId34"/>
      <p:bold r:id="rId35"/>
      <p:italic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0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6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8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7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8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7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8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7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4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4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93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3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9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9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1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3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8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2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3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6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9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9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1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5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4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7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7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2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2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80437B-1D8E-4993-9A33-26B0E9A943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33404" y="1320691"/>
            <a:ext cx="5677192" cy="421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4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AB89864-EB6D-4929-94A0-5E4789BABFE4}"/>
              </a:ext>
            </a:extLst>
          </p:cNvPr>
          <p:cNvSpPr/>
          <p:nvPr userDrawn="1"/>
        </p:nvSpPr>
        <p:spPr>
          <a:xfrm>
            <a:off x="-29817" y="-29817"/>
            <a:ext cx="9183756" cy="6917635"/>
          </a:xfrm>
          <a:custGeom>
            <a:avLst/>
            <a:gdLst>
              <a:gd name="connsiteX0" fmla="*/ 9939 w 9183756"/>
              <a:gd name="connsiteY0" fmla="*/ 29817 h 6917635"/>
              <a:gd name="connsiteX1" fmla="*/ 9183756 w 9183756"/>
              <a:gd name="connsiteY1" fmla="*/ 0 h 6917635"/>
              <a:gd name="connsiteX2" fmla="*/ 0 w 9183756"/>
              <a:gd name="connsiteY2" fmla="*/ 6917635 h 6917635"/>
              <a:gd name="connsiteX3" fmla="*/ 9939 w 9183756"/>
              <a:gd name="connsiteY3" fmla="*/ 29817 h 6917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3756" h="6917635">
                <a:moveTo>
                  <a:pt x="9939" y="29817"/>
                </a:moveTo>
                <a:lnTo>
                  <a:pt x="9183756" y="0"/>
                </a:lnTo>
                <a:lnTo>
                  <a:pt x="0" y="6917635"/>
                </a:lnTo>
                <a:lnTo>
                  <a:pt x="9939" y="29817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95933CE-4DB1-427F-806C-B29FFAE7C883}"/>
              </a:ext>
            </a:extLst>
          </p:cNvPr>
          <p:cNvSpPr/>
          <p:nvPr userDrawn="1"/>
        </p:nvSpPr>
        <p:spPr>
          <a:xfrm>
            <a:off x="-159028" y="-149087"/>
            <a:ext cx="9511749" cy="7243003"/>
          </a:xfrm>
          <a:custGeom>
            <a:avLst/>
            <a:gdLst>
              <a:gd name="connsiteX0" fmla="*/ 0 w 9213574"/>
              <a:gd name="connsiteY0" fmla="*/ 6549887 h 6957391"/>
              <a:gd name="connsiteX1" fmla="*/ 8676861 w 9213574"/>
              <a:gd name="connsiteY1" fmla="*/ 19878 h 6957391"/>
              <a:gd name="connsiteX2" fmla="*/ 9213574 w 9213574"/>
              <a:gd name="connsiteY2" fmla="*/ 0 h 6957391"/>
              <a:gd name="connsiteX3" fmla="*/ 9173818 w 9213574"/>
              <a:gd name="connsiteY3" fmla="*/ 308113 h 6957391"/>
              <a:gd name="connsiteX4" fmla="*/ 298174 w 9213574"/>
              <a:gd name="connsiteY4" fmla="*/ 6957391 h 6957391"/>
              <a:gd name="connsiteX5" fmla="*/ 0 w 9213574"/>
              <a:gd name="connsiteY5" fmla="*/ 6917634 h 6957391"/>
              <a:gd name="connsiteX6" fmla="*/ 9939 w 9213574"/>
              <a:gd name="connsiteY6" fmla="*/ 6788426 h 6957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13574" h="6957391">
                <a:moveTo>
                  <a:pt x="0" y="6549887"/>
                </a:moveTo>
                <a:lnTo>
                  <a:pt x="8676861" y="19878"/>
                </a:lnTo>
                <a:lnTo>
                  <a:pt x="9213574" y="0"/>
                </a:lnTo>
                <a:lnTo>
                  <a:pt x="9173818" y="308113"/>
                </a:lnTo>
                <a:lnTo>
                  <a:pt x="298174" y="6957391"/>
                </a:lnTo>
                <a:lnTo>
                  <a:pt x="0" y="6917634"/>
                </a:lnTo>
                <a:lnTo>
                  <a:pt x="9939" y="6788426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6040A1-9713-454A-B55B-09B4D75312A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0" y="0"/>
            <a:ext cx="9233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1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BA6CE-B3F2-4BC2-AB9F-F8E8E3A1E4DC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1A567-A108-441A-9141-C87E981E12E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6040A1-9713-454A-B55B-09B4D75312A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28650" y="365126"/>
            <a:ext cx="1784719" cy="1325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96850A-3FB8-4618-B4CC-7416A46C0163}"/>
              </a:ext>
            </a:extLst>
          </p:cNvPr>
          <p:cNvSpPr txBox="1"/>
          <p:nvPr userDrawn="1"/>
        </p:nvSpPr>
        <p:spPr>
          <a:xfrm>
            <a:off x="260803" y="426028"/>
            <a:ext cx="1905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D3A573-0C48-4815-A55F-DBD013E3C623}"/>
              </a:ext>
            </a:extLst>
          </p:cNvPr>
          <p:cNvSpPr txBox="1"/>
          <p:nvPr userDrawn="1"/>
        </p:nvSpPr>
        <p:spPr>
          <a:xfrm>
            <a:off x="901331" y="1103958"/>
            <a:ext cx="1784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Faith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8463DC-DD39-4503-AD33-D7AE723CE846}"/>
              </a:ext>
            </a:extLst>
          </p:cNvPr>
          <p:cNvSpPr txBox="1"/>
          <p:nvPr userDrawn="1"/>
        </p:nvSpPr>
        <p:spPr>
          <a:xfrm>
            <a:off x="160218" y="739769"/>
            <a:ext cx="2721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426330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90198C-DA12-4603-9E87-CF8CCBF85897}"/>
              </a:ext>
            </a:extLst>
          </p:cNvPr>
          <p:cNvSpPr txBox="1"/>
          <p:nvPr/>
        </p:nvSpPr>
        <p:spPr>
          <a:xfrm>
            <a:off x="320040" y="284480"/>
            <a:ext cx="8503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We all have </a:t>
            </a:r>
            <a:r>
              <a:rPr lang="en-US" sz="3200" b="1" dirty="0"/>
              <a:t>faith</a:t>
            </a:r>
            <a:r>
              <a:rPr lang="en-US" sz="3200" dirty="0"/>
              <a:t> (may vary in strength)</a:t>
            </a:r>
          </a:p>
          <a:p>
            <a:pPr algn="ctr"/>
            <a:endParaRPr lang="en-US" sz="800" dirty="0"/>
          </a:p>
          <a:p>
            <a:pPr algn="ctr"/>
            <a:r>
              <a:rPr lang="en-US" sz="3200" dirty="0"/>
              <a:t>We all have </a:t>
            </a:r>
            <a:r>
              <a:rPr lang="en-US" sz="3200" b="1" dirty="0"/>
              <a:t>fears</a:t>
            </a:r>
            <a:r>
              <a:rPr lang="en-US" sz="3200" dirty="0"/>
              <a:t> (may vary as to what &amp; degree)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2C07C4-9376-4C0A-A2F4-815F91982439}"/>
              </a:ext>
            </a:extLst>
          </p:cNvPr>
          <p:cNvSpPr txBox="1"/>
          <p:nvPr/>
        </p:nvSpPr>
        <p:spPr>
          <a:xfrm>
            <a:off x="492760" y="2336393"/>
            <a:ext cx="2392680" cy="2185214"/>
          </a:xfrm>
          <a:custGeom>
            <a:avLst/>
            <a:gdLst>
              <a:gd name="connsiteX0" fmla="*/ 0 w 2392680"/>
              <a:gd name="connsiteY0" fmla="*/ 0 h 2185214"/>
              <a:gd name="connsiteX1" fmla="*/ 2392680 w 2392680"/>
              <a:gd name="connsiteY1" fmla="*/ 0 h 2185214"/>
              <a:gd name="connsiteX2" fmla="*/ 2392680 w 2392680"/>
              <a:gd name="connsiteY2" fmla="*/ 2185214 h 2185214"/>
              <a:gd name="connsiteX3" fmla="*/ 0 w 2392680"/>
              <a:gd name="connsiteY3" fmla="*/ 2185214 h 2185214"/>
              <a:gd name="connsiteX4" fmla="*/ 0 w 2392680"/>
              <a:gd name="connsiteY4" fmla="*/ 0 h 218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2185214" extrusionOk="0">
                <a:moveTo>
                  <a:pt x="0" y="0"/>
                </a:moveTo>
                <a:cubicBezTo>
                  <a:pt x="503356" y="-57207"/>
                  <a:pt x="2081614" y="-153537"/>
                  <a:pt x="2392680" y="0"/>
                </a:cubicBezTo>
                <a:cubicBezTo>
                  <a:pt x="2399771" y="267195"/>
                  <a:pt x="2445594" y="1296458"/>
                  <a:pt x="2392680" y="2185214"/>
                </a:cubicBezTo>
                <a:cubicBezTo>
                  <a:pt x="1505612" y="2026817"/>
                  <a:pt x="1096967" y="2164898"/>
                  <a:pt x="0" y="2185214"/>
                </a:cubicBezTo>
                <a:cubicBezTo>
                  <a:pt x="-19219" y="1559238"/>
                  <a:pt x="46820" y="52757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1085344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If you have</a:t>
            </a:r>
          </a:p>
          <a:p>
            <a:pPr algn="ctr"/>
            <a:r>
              <a:rPr lang="en-US" sz="3200" dirty="0"/>
              <a:t>fears</a:t>
            </a:r>
          </a:p>
          <a:p>
            <a:pPr algn="ctr"/>
            <a:endParaRPr lang="en-US" sz="800" dirty="0"/>
          </a:p>
          <a:p>
            <a:pPr algn="ctr"/>
            <a:r>
              <a:rPr lang="en-US" sz="3200" dirty="0"/>
              <a:t>Your faith</a:t>
            </a:r>
          </a:p>
          <a:p>
            <a:pPr algn="ctr"/>
            <a:r>
              <a:rPr lang="en-US" sz="3200" dirty="0"/>
              <a:t>Is weak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BF34EF-21ED-4DC4-BEEA-2E34F819101D}"/>
              </a:ext>
            </a:extLst>
          </p:cNvPr>
          <p:cNvSpPr txBox="1"/>
          <p:nvPr/>
        </p:nvSpPr>
        <p:spPr>
          <a:xfrm>
            <a:off x="6258562" y="2336393"/>
            <a:ext cx="2570480" cy="2185214"/>
          </a:xfrm>
          <a:custGeom>
            <a:avLst/>
            <a:gdLst>
              <a:gd name="connsiteX0" fmla="*/ 0 w 2570480"/>
              <a:gd name="connsiteY0" fmla="*/ 0 h 2185214"/>
              <a:gd name="connsiteX1" fmla="*/ 2570480 w 2570480"/>
              <a:gd name="connsiteY1" fmla="*/ 0 h 2185214"/>
              <a:gd name="connsiteX2" fmla="*/ 2570480 w 2570480"/>
              <a:gd name="connsiteY2" fmla="*/ 2185214 h 2185214"/>
              <a:gd name="connsiteX3" fmla="*/ 0 w 2570480"/>
              <a:gd name="connsiteY3" fmla="*/ 2185214 h 2185214"/>
              <a:gd name="connsiteX4" fmla="*/ 0 w 2570480"/>
              <a:gd name="connsiteY4" fmla="*/ 0 h 218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0480" h="2185214" extrusionOk="0">
                <a:moveTo>
                  <a:pt x="0" y="0"/>
                </a:moveTo>
                <a:cubicBezTo>
                  <a:pt x="473394" y="159335"/>
                  <a:pt x="1455580" y="-122089"/>
                  <a:pt x="2570480" y="0"/>
                </a:cubicBezTo>
                <a:cubicBezTo>
                  <a:pt x="2664592" y="1040425"/>
                  <a:pt x="2534709" y="1123644"/>
                  <a:pt x="2570480" y="2185214"/>
                </a:cubicBezTo>
                <a:cubicBezTo>
                  <a:pt x="1563922" y="2030382"/>
                  <a:pt x="939660" y="2248588"/>
                  <a:pt x="0" y="2185214"/>
                </a:cubicBezTo>
                <a:cubicBezTo>
                  <a:pt x="-120690" y="1861668"/>
                  <a:pt x="-73582" y="50306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4837996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If are not</a:t>
            </a:r>
          </a:p>
          <a:p>
            <a:pPr algn="ctr"/>
            <a:r>
              <a:rPr lang="en-US" sz="3200" dirty="0"/>
              <a:t>driven by fear</a:t>
            </a:r>
          </a:p>
          <a:p>
            <a:pPr algn="ctr"/>
            <a:endParaRPr lang="en-US" sz="800" dirty="0"/>
          </a:p>
          <a:p>
            <a:pPr algn="ctr"/>
            <a:r>
              <a:rPr lang="en-US" sz="3200" dirty="0"/>
              <a:t>You’re too</a:t>
            </a:r>
          </a:p>
          <a:p>
            <a:pPr algn="ctr"/>
            <a:r>
              <a:rPr lang="en-US" sz="3200" dirty="0"/>
              <a:t>carefree</a:t>
            </a:r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00C52EFF-771D-4CFE-A2DC-C8B6CA09CA59}"/>
              </a:ext>
            </a:extLst>
          </p:cNvPr>
          <p:cNvSpPr/>
          <p:nvPr/>
        </p:nvSpPr>
        <p:spPr>
          <a:xfrm>
            <a:off x="2712720" y="2595880"/>
            <a:ext cx="3718560" cy="1666240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Extremes</a:t>
            </a:r>
          </a:p>
        </p:txBody>
      </p:sp>
    </p:spTree>
    <p:extLst>
      <p:ext uri="{BB962C8B-B14F-4D97-AF65-F5344CB8AC3E}">
        <p14:creationId xmlns:p14="http://schemas.microsoft.com/office/powerpoint/2010/main" val="67636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5" grpId="0" animBg="1"/>
      <p:bldP spid="6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421232-DC01-4AB4-9C07-90AB5AC57F15}"/>
              </a:ext>
            </a:extLst>
          </p:cNvPr>
          <p:cNvSpPr txBox="1"/>
          <p:nvPr/>
        </p:nvSpPr>
        <p:spPr>
          <a:xfrm>
            <a:off x="1" y="11529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&amp; Faith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3F26A7-98EC-460A-8EC4-F53A5710044E}"/>
              </a:ext>
            </a:extLst>
          </p:cNvPr>
          <p:cNvSpPr txBox="1"/>
          <p:nvPr/>
        </p:nvSpPr>
        <p:spPr>
          <a:xfrm>
            <a:off x="538480" y="2091357"/>
            <a:ext cx="836168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Are these totally exclusive?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If have faith – does that mean have </a:t>
            </a:r>
            <a:r>
              <a:rPr lang="en-US" sz="2800" i="1" u="sng" dirty="0"/>
              <a:t>no</a:t>
            </a:r>
            <a:r>
              <a:rPr lang="en-US" sz="2800" i="1" dirty="0"/>
              <a:t> fears?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If have some fear – does that mean have </a:t>
            </a:r>
            <a:r>
              <a:rPr lang="en-US" sz="2800" i="1" u="sng" dirty="0"/>
              <a:t>no</a:t>
            </a:r>
            <a:r>
              <a:rPr lang="en-US" sz="2800" i="1" dirty="0"/>
              <a:t> faith?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Is there anyway they can work together?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Is it possible to have some fear &amp; strong faith too?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When the clash comes – which of the two wins?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800" i="1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Are you driven by faith or driven by fear?</a:t>
            </a:r>
          </a:p>
        </p:txBody>
      </p:sp>
    </p:spTree>
    <p:extLst>
      <p:ext uri="{BB962C8B-B14F-4D97-AF65-F5344CB8AC3E}">
        <p14:creationId xmlns:p14="http://schemas.microsoft.com/office/powerpoint/2010/main" val="130093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421232-DC01-4AB4-9C07-90AB5AC57F15}"/>
              </a:ext>
            </a:extLst>
          </p:cNvPr>
          <p:cNvSpPr txBox="1"/>
          <p:nvPr/>
        </p:nvSpPr>
        <p:spPr>
          <a:xfrm>
            <a:off x="1" y="11529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&amp; Faith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3F26A7-98EC-460A-8EC4-F53A5710044E}"/>
              </a:ext>
            </a:extLst>
          </p:cNvPr>
          <p:cNvSpPr txBox="1"/>
          <p:nvPr/>
        </p:nvSpPr>
        <p:spPr>
          <a:xfrm>
            <a:off x="538480" y="2091357"/>
            <a:ext cx="83616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Today we have many fears: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Fear of death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Fear of old age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Fear of being alone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Fear of Coronavirus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Fear of an overreaching government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Fear of failure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Fear of rejection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Fear financial strain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4896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421232-DC01-4AB4-9C07-90AB5AC57F15}"/>
              </a:ext>
            </a:extLst>
          </p:cNvPr>
          <p:cNvSpPr txBox="1"/>
          <p:nvPr/>
        </p:nvSpPr>
        <p:spPr>
          <a:xfrm>
            <a:off x="1" y="11529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&amp; Faith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3F26A7-98EC-460A-8EC4-F53A5710044E}"/>
              </a:ext>
            </a:extLst>
          </p:cNvPr>
          <p:cNvSpPr txBox="1"/>
          <p:nvPr/>
        </p:nvSpPr>
        <p:spPr>
          <a:xfrm>
            <a:off x="538480" y="2091357"/>
            <a:ext cx="83616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Today we have many fears: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8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Many passages talk about fear and faith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Faith vs fear (Matt. 6:25-30; 8:25-26)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Do not fear (Matt. 10:28; 2 Tim. 1:7)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/>
              <a:t>Paul said was in fear (1 Cor. 2:3; 2 Cor. 7:5)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2630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3B7A0A-CB3B-4562-A45E-AD1289DECFD4}"/>
              </a:ext>
            </a:extLst>
          </p:cNvPr>
          <p:cNvSpPr txBox="1"/>
          <p:nvPr/>
        </p:nvSpPr>
        <p:spPr>
          <a:xfrm>
            <a:off x="-597093" y="369297"/>
            <a:ext cx="74121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F60663-21A3-4A36-8827-02342793C64F}"/>
              </a:ext>
            </a:extLst>
          </p:cNvPr>
          <p:cNvSpPr txBox="1"/>
          <p:nvPr/>
        </p:nvSpPr>
        <p:spPr>
          <a:xfrm>
            <a:off x="2664267" y="4260577"/>
            <a:ext cx="74121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Faith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88DD05-716A-46D1-A3F0-A386B74D577E}"/>
              </a:ext>
            </a:extLst>
          </p:cNvPr>
          <p:cNvSpPr txBox="1"/>
          <p:nvPr/>
        </p:nvSpPr>
        <p:spPr>
          <a:xfrm>
            <a:off x="764347" y="1902346"/>
            <a:ext cx="74121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&amp;</a:t>
            </a:r>
          </a:p>
        </p:txBody>
      </p:sp>
      <p:pic>
        <p:nvPicPr>
          <p:cNvPr id="1026" name="Picture 2" descr="Balance GIF | Gfycat">
            <a:extLst>
              <a:ext uri="{FF2B5EF4-FFF2-40B4-BE49-F238E27FC236}">
                <a16:creationId xmlns:a16="http://schemas.microsoft.com/office/drawing/2014/main" id="{B4893355-4131-4754-AFD1-78C4EC28522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2" y="2543132"/>
            <a:ext cx="2403475" cy="1806204"/>
          </a:xfrm>
          <a:custGeom>
            <a:avLst/>
            <a:gdLst>
              <a:gd name="connsiteX0" fmla="*/ 0 w 2403475"/>
              <a:gd name="connsiteY0" fmla="*/ 0 h 1806204"/>
              <a:gd name="connsiteX1" fmla="*/ 2403475 w 2403475"/>
              <a:gd name="connsiteY1" fmla="*/ 0 h 1806204"/>
              <a:gd name="connsiteX2" fmla="*/ 2403475 w 2403475"/>
              <a:gd name="connsiteY2" fmla="*/ 1806204 h 1806204"/>
              <a:gd name="connsiteX3" fmla="*/ 0 w 2403475"/>
              <a:gd name="connsiteY3" fmla="*/ 1806204 h 1806204"/>
              <a:gd name="connsiteX4" fmla="*/ 0 w 2403475"/>
              <a:gd name="connsiteY4" fmla="*/ 0 h 180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3475" h="1806204" fill="none" extrusionOk="0">
                <a:moveTo>
                  <a:pt x="0" y="0"/>
                </a:moveTo>
                <a:cubicBezTo>
                  <a:pt x="553747" y="18140"/>
                  <a:pt x="1577122" y="-122570"/>
                  <a:pt x="2403475" y="0"/>
                </a:cubicBezTo>
                <a:cubicBezTo>
                  <a:pt x="2333140" y="472346"/>
                  <a:pt x="2304848" y="1082070"/>
                  <a:pt x="2403475" y="1806204"/>
                </a:cubicBezTo>
                <a:cubicBezTo>
                  <a:pt x="1361300" y="1836489"/>
                  <a:pt x="806565" y="1975459"/>
                  <a:pt x="0" y="1806204"/>
                </a:cubicBezTo>
                <a:cubicBezTo>
                  <a:pt x="28643" y="1472281"/>
                  <a:pt x="125134" y="248463"/>
                  <a:pt x="0" y="0"/>
                </a:cubicBezTo>
                <a:close/>
              </a:path>
              <a:path w="2403475" h="1806204" stroke="0" extrusionOk="0">
                <a:moveTo>
                  <a:pt x="0" y="0"/>
                </a:moveTo>
                <a:cubicBezTo>
                  <a:pt x="944440" y="129681"/>
                  <a:pt x="1636674" y="-121541"/>
                  <a:pt x="2403475" y="0"/>
                </a:cubicBezTo>
                <a:cubicBezTo>
                  <a:pt x="2488720" y="208120"/>
                  <a:pt x="2471092" y="952975"/>
                  <a:pt x="2403475" y="1806204"/>
                </a:cubicBezTo>
                <a:cubicBezTo>
                  <a:pt x="1530168" y="1968618"/>
                  <a:pt x="393535" y="1637198"/>
                  <a:pt x="0" y="1806204"/>
                </a:cubicBezTo>
                <a:cubicBezTo>
                  <a:pt x="135667" y="1591931"/>
                  <a:pt x="-118619" y="53951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4910594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596494-C975-4400-8647-B33A915B7352}"/>
              </a:ext>
            </a:extLst>
          </p:cNvPr>
          <p:cNvSpPr txBox="1"/>
          <p:nvPr/>
        </p:nvSpPr>
        <p:spPr>
          <a:xfrm rot="19436368">
            <a:off x="1125026" y="3590418"/>
            <a:ext cx="279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</a:rPr>
              <a:t>Balanced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A7624A-7E2A-46D1-9231-10C1E92A88E0}"/>
              </a:ext>
            </a:extLst>
          </p:cNvPr>
          <p:cNvSpPr txBox="1"/>
          <p:nvPr/>
        </p:nvSpPr>
        <p:spPr>
          <a:xfrm rot="19436368">
            <a:off x="5299815" y="2182932"/>
            <a:ext cx="279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Approach</a:t>
            </a:r>
          </a:p>
        </p:txBody>
      </p:sp>
    </p:spTree>
    <p:extLst>
      <p:ext uri="{BB962C8B-B14F-4D97-AF65-F5344CB8AC3E}">
        <p14:creationId xmlns:p14="http://schemas.microsoft.com/office/powerpoint/2010/main" val="408472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3B7A0A-CB3B-4562-A45E-AD1289DECFD4}"/>
              </a:ext>
            </a:extLst>
          </p:cNvPr>
          <p:cNvSpPr txBox="1"/>
          <p:nvPr/>
        </p:nvSpPr>
        <p:spPr>
          <a:xfrm>
            <a:off x="1" y="11529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&amp; Faith </a:t>
            </a:r>
          </a:p>
        </p:txBody>
      </p:sp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F929D04-008A-445F-8C09-27F91B47F09F}"/>
              </a:ext>
            </a:extLst>
          </p:cNvPr>
          <p:cNvSpPr/>
          <p:nvPr/>
        </p:nvSpPr>
        <p:spPr>
          <a:xfrm>
            <a:off x="939800" y="199136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Holding on to Faith</a:t>
            </a: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7DB46B7A-518A-4849-8363-EDB05E3D00A2}"/>
              </a:ext>
            </a:extLst>
          </p:cNvPr>
          <p:cNvSpPr/>
          <p:nvPr/>
        </p:nvSpPr>
        <p:spPr>
          <a:xfrm>
            <a:off x="939800" y="348488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158D930D-9698-4506-9B57-2ACC27A9EE23}"/>
              </a:ext>
            </a:extLst>
          </p:cNvPr>
          <p:cNvSpPr/>
          <p:nvPr/>
        </p:nvSpPr>
        <p:spPr>
          <a:xfrm>
            <a:off x="939800" y="497840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Harmonizing the Two</a:t>
            </a:r>
          </a:p>
        </p:txBody>
      </p:sp>
    </p:spTree>
    <p:extLst>
      <p:ext uri="{BB962C8B-B14F-4D97-AF65-F5344CB8AC3E}">
        <p14:creationId xmlns:p14="http://schemas.microsoft.com/office/powerpoint/2010/main" val="189368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3B7A0A-CB3B-4562-A45E-AD1289DECFD4}"/>
              </a:ext>
            </a:extLst>
          </p:cNvPr>
          <p:cNvSpPr txBox="1"/>
          <p:nvPr/>
        </p:nvSpPr>
        <p:spPr>
          <a:xfrm>
            <a:off x="1" y="11529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&amp; Faith </a:t>
            </a:r>
          </a:p>
        </p:txBody>
      </p:sp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F929D04-008A-445F-8C09-27F91B47F09F}"/>
              </a:ext>
            </a:extLst>
          </p:cNvPr>
          <p:cNvSpPr/>
          <p:nvPr/>
        </p:nvSpPr>
        <p:spPr>
          <a:xfrm>
            <a:off x="939800" y="199136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Holding on to Faith</a:t>
            </a: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7DB46B7A-518A-4849-8363-EDB05E3D00A2}"/>
              </a:ext>
            </a:extLst>
          </p:cNvPr>
          <p:cNvSpPr/>
          <p:nvPr/>
        </p:nvSpPr>
        <p:spPr>
          <a:xfrm>
            <a:off x="939800" y="348488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158D930D-9698-4506-9B57-2ACC27A9EE23}"/>
              </a:ext>
            </a:extLst>
          </p:cNvPr>
          <p:cNvSpPr/>
          <p:nvPr/>
        </p:nvSpPr>
        <p:spPr>
          <a:xfrm>
            <a:off x="939800" y="497840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Harmonizing the Two</a:t>
            </a:r>
          </a:p>
        </p:txBody>
      </p:sp>
    </p:spTree>
    <p:extLst>
      <p:ext uri="{BB962C8B-B14F-4D97-AF65-F5344CB8AC3E}">
        <p14:creationId xmlns:p14="http://schemas.microsoft.com/office/powerpoint/2010/main" val="160996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E6D09374-71CA-4B9D-9160-0524EF78F41D}"/>
              </a:ext>
            </a:extLst>
          </p:cNvPr>
          <p:cNvSpPr/>
          <p:nvPr/>
        </p:nvSpPr>
        <p:spPr>
          <a:xfrm>
            <a:off x="2758440" y="396240"/>
            <a:ext cx="6172200" cy="1087120"/>
          </a:xfrm>
          <a:custGeom>
            <a:avLst/>
            <a:gdLst>
              <a:gd name="connsiteX0" fmla="*/ 248918 w 6172200"/>
              <a:gd name="connsiteY0" fmla="*/ 0 h 1087120"/>
              <a:gd name="connsiteX1" fmla="*/ 6172200 w 6172200"/>
              <a:gd name="connsiteY1" fmla="*/ 0 h 1087120"/>
              <a:gd name="connsiteX2" fmla="*/ 6172200 w 6172200"/>
              <a:gd name="connsiteY2" fmla="*/ 0 h 1087120"/>
              <a:gd name="connsiteX3" fmla="*/ 6172200 w 6172200"/>
              <a:gd name="connsiteY3" fmla="*/ 838202 h 1087120"/>
              <a:gd name="connsiteX4" fmla="*/ 5923282 w 6172200"/>
              <a:gd name="connsiteY4" fmla="*/ 1087120 h 1087120"/>
              <a:gd name="connsiteX5" fmla="*/ 0 w 6172200"/>
              <a:gd name="connsiteY5" fmla="*/ 1087120 h 1087120"/>
              <a:gd name="connsiteX6" fmla="*/ 0 w 6172200"/>
              <a:gd name="connsiteY6" fmla="*/ 1087120 h 1087120"/>
              <a:gd name="connsiteX7" fmla="*/ 0 w 6172200"/>
              <a:gd name="connsiteY7" fmla="*/ 248918 h 1087120"/>
              <a:gd name="connsiteX8" fmla="*/ 248918 w 61722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72200" h="1087120" fill="none" extrusionOk="0">
                <a:moveTo>
                  <a:pt x="248918" y="0"/>
                </a:moveTo>
                <a:cubicBezTo>
                  <a:pt x="2791718" y="78282"/>
                  <a:pt x="4894433" y="-103035"/>
                  <a:pt x="6172200" y="0"/>
                </a:cubicBezTo>
                <a:lnTo>
                  <a:pt x="6172200" y="0"/>
                </a:lnTo>
                <a:cubicBezTo>
                  <a:pt x="6238478" y="188428"/>
                  <a:pt x="6099939" y="509089"/>
                  <a:pt x="6172200" y="838202"/>
                </a:cubicBezTo>
                <a:cubicBezTo>
                  <a:pt x="6156390" y="975571"/>
                  <a:pt x="6057500" y="1103534"/>
                  <a:pt x="5923282" y="1087120"/>
                </a:cubicBezTo>
                <a:cubicBezTo>
                  <a:pt x="2980822" y="1140302"/>
                  <a:pt x="93708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6172200" h="1087120" stroke="0" extrusionOk="0">
                <a:moveTo>
                  <a:pt x="248918" y="0"/>
                </a:moveTo>
                <a:cubicBezTo>
                  <a:pt x="3133014" y="92795"/>
                  <a:pt x="4792159" y="-131628"/>
                  <a:pt x="6172200" y="0"/>
                </a:cubicBezTo>
                <a:lnTo>
                  <a:pt x="6172200" y="0"/>
                </a:lnTo>
                <a:cubicBezTo>
                  <a:pt x="6162847" y="292091"/>
                  <a:pt x="6210898" y="680196"/>
                  <a:pt x="6172200" y="838202"/>
                </a:cubicBezTo>
                <a:cubicBezTo>
                  <a:pt x="6178352" y="953113"/>
                  <a:pt x="6072742" y="1080960"/>
                  <a:pt x="5923282" y="1087120"/>
                </a:cubicBezTo>
                <a:cubicBezTo>
                  <a:pt x="3459596" y="1123927"/>
                  <a:pt x="1884965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Holding on to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79E1B2-7D9D-458F-933E-B4DE070FC84D}"/>
              </a:ext>
            </a:extLst>
          </p:cNvPr>
          <p:cNvSpPr txBox="1"/>
          <p:nvPr/>
        </p:nvSpPr>
        <p:spPr>
          <a:xfrm>
            <a:off x="558800" y="2090410"/>
            <a:ext cx="81686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Faith is based upon evidence </a:t>
            </a:r>
            <a:r>
              <a:rPr lang="en-US" sz="2800" dirty="0"/>
              <a:t>(Rom. 10:17)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a blind leap into the dark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baseless dream of way I want it to be</a:t>
            </a:r>
          </a:p>
        </p:txBody>
      </p:sp>
    </p:spTree>
    <p:extLst>
      <p:ext uri="{BB962C8B-B14F-4D97-AF65-F5344CB8AC3E}">
        <p14:creationId xmlns:p14="http://schemas.microsoft.com/office/powerpoint/2010/main" val="306340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E6D09374-71CA-4B9D-9160-0524EF78F41D}"/>
              </a:ext>
            </a:extLst>
          </p:cNvPr>
          <p:cNvSpPr/>
          <p:nvPr/>
        </p:nvSpPr>
        <p:spPr>
          <a:xfrm>
            <a:off x="2758440" y="396240"/>
            <a:ext cx="6172200" cy="1087120"/>
          </a:xfrm>
          <a:custGeom>
            <a:avLst/>
            <a:gdLst>
              <a:gd name="connsiteX0" fmla="*/ 248918 w 6172200"/>
              <a:gd name="connsiteY0" fmla="*/ 0 h 1087120"/>
              <a:gd name="connsiteX1" fmla="*/ 6172200 w 6172200"/>
              <a:gd name="connsiteY1" fmla="*/ 0 h 1087120"/>
              <a:gd name="connsiteX2" fmla="*/ 6172200 w 6172200"/>
              <a:gd name="connsiteY2" fmla="*/ 0 h 1087120"/>
              <a:gd name="connsiteX3" fmla="*/ 6172200 w 6172200"/>
              <a:gd name="connsiteY3" fmla="*/ 838202 h 1087120"/>
              <a:gd name="connsiteX4" fmla="*/ 5923282 w 6172200"/>
              <a:gd name="connsiteY4" fmla="*/ 1087120 h 1087120"/>
              <a:gd name="connsiteX5" fmla="*/ 0 w 6172200"/>
              <a:gd name="connsiteY5" fmla="*/ 1087120 h 1087120"/>
              <a:gd name="connsiteX6" fmla="*/ 0 w 6172200"/>
              <a:gd name="connsiteY6" fmla="*/ 1087120 h 1087120"/>
              <a:gd name="connsiteX7" fmla="*/ 0 w 6172200"/>
              <a:gd name="connsiteY7" fmla="*/ 248918 h 1087120"/>
              <a:gd name="connsiteX8" fmla="*/ 248918 w 61722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72200" h="1087120" fill="none" extrusionOk="0">
                <a:moveTo>
                  <a:pt x="248918" y="0"/>
                </a:moveTo>
                <a:cubicBezTo>
                  <a:pt x="2791718" y="78282"/>
                  <a:pt x="4894433" y="-103035"/>
                  <a:pt x="6172200" y="0"/>
                </a:cubicBezTo>
                <a:lnTo>
                  <a:pt x="6172200" y="0"/>
                </a:lnTo>
                <a:cubicBezTo>
                  <a:pt x="6238478" y="188428"/>
                  <a:pt x="6099939" y="509089"/>
                  <a:pt x="6172200" y="838202"/>
                </a:cubicBezTo>
                <a:cubicBezTo>
                  <a:pt x="6156390" y="975571"/>
                  <a:pt x="6057500" y="1103534"/>
                  <a:pt x="5923282" y="1087120"/>
                </a:cubicBezTo>
                <a:cubicBezTo>
                  <a:pt x="2980822" y="1140302"/>
                  <a:pt x="93708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6172200" h="1087120" stroke="0" extrusionOk="0">
                <a:moveTo>
                  <a:pt x="248918" y="0"/>
                </a:moveTo>
                <a:cubicBezTo>
                  <a:pt x="3133014" y="92795"/>
                  <a:pt x="4792159" y="-131628"/>
                  <a:pt x="6172200" y="0"/>
                </a:cubicBezTo>
                <a:lnTo>
                  <a:pt x="6172200" y="0"/>
                </a:lnTo>
                <a:cubicBezTo>
                  <a:pt x="6162847" y="292091"/>
                  <a:pt x="6210898" y="680196"/>
                  <a:pt x="6172200" y="838202"/>
                </a:cubicBezTo>
                <a:cubicBezTo>
                  <a:pt x="6178352" y="953113"/>
                  <a:pt x="6072742" y="1080960"/>
                  <a:pt x="5923282" y="1087120"/>
                </a:cubicBezTo>
                <a:cubicBezTo>
                  <a:pt x="3459596" y="1123927"/>
                  <a:pt x="1884965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Holding on to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79E1B2-7D9D-458F-933E-B4DE070FC84D}"/>
              </a:ext>
            </a:extLst>
          </p:cNvPr>
          <p:cNvSpPr txBox="1"/>
          <p:nvPr/>
        </p:nvSpPr>
        <p:spPr>
          <a:xfrm>
            <a:off x="558800" y="2090410"/>
            <a:ext cx="81686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Faith is based upon evidence </a:t>
            </a:r>
            <a:r>
              <a:rPr lang="en-US" sz="2800" dirty="0"/>
              <a:t>(Rom. 10:17)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What faith means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Believe in God – that he is (Heb. 11:6)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Trust what he says (Acts 27:25; Rom. 4:20-21)</a:t>
            </a:r>
          </a:p>
        </p:txBody>
      </p:sp>
    </p:spTree>
    <p:extLst>
      <p:ext uri="{BB962C8B-B14F-4D97-AF65-F5344CB8AC3E}">
        <p14:creationId xmlns:p14="http://schemas.microsoft.com/office/powerpoint/2010/main" val="252627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E6D09374-71CA-4B9D-9160-0524EF78F41D}"/>
              </a:ext>
            </a:extLst>
          </p:cNvPr>
          <p:cNvSpPr/>
          <p:nvPr/>
        </p:nvSpPr>
        <p:spPr>
          <a:xfrm>
            <a:off x="2758440" y="396240"/>
            <a:ext cx="6172200" cy="1087120"/>
          </a:xfrm>
          <a:custGeom>
            <a:avLst/>
            <a:gdLst>
              <a:gd name="connsiteX0" fmla="*/ 248918 w 6172200"/>
              <a:gd name="connsiteY0" fmla="*/ 0 h 1087120"/>
              <a:gd name="connsiteX1" fmla="*/ 6172200 w 6172200"/>
              <a:gd name="connsiteY1" fmla="*/ 0 h 1087120"/>
              <a:gd name="connsiteX2" fmla="*/ 6172200 w 6172200"/>
              <a:gd name="connsiteY2" fmla="*/ 0 h 1087120"/>
              <a:gd name="connsiteX3" fmla="*/ 6172200 w 6172200"/>
              <a:gd name="connsiteY3" fmla="*/ 838202 h 1087120"/>
              <a:gd name="connsiteX4" fmla="*/ 5923282 w 6172200"/>
              <a:gd name="connsiteY4" fmla="*/ 1087120 h 1087120"/>
              <a:gd name="connsiteX5" fmla="*/ 0 w 6172200"/>
              <a:gd name="connsiteY5" fmla="*/ 1087120 h 1087120"/>
              <a:gd name="connsiteX6" fmla="*/ 0 w 6172200"/>
              <a:gd name="connsiteY6" fmla="*/ 1087120 h 1087120"/>
              <a:gd name="connsiteX7" fmla="*/ 0 w 6172200"/>
              <a:gd name="connsiteY7" fmla="*/ 248918 h 1087120"/>
              <a:gd name="connsiteX8" fmla="*/ 248918 w 61722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72200" h="1087120" fill="none" extrusionOk="0">
                <a:moveTo>
                  <a:pt x="248918" y="0"/>
                </a:moveTo>
                <a:cubicBezTo>
                  <a:pt x="2791718" y="78282"/>
                  <a:pt x="4894433" y="-103035"/>
                  <a:pt x="6172200" y="0"/>
                </a:cubicBezTo>
                <a:lnTo>
                  <a:pt x="6172200" y="0"/>
                </a:lnTo>
                <a:cubicBezTo>
                  <a:pt x="6238478" y="188428"/>
                  <a:pt x="6099939" y="509089"/>
                  <a:pt x="6172200" y="838202"/>
                </a:cubicBezTo>
                <a:cubicBezTo>
                  <a:pt x="6156390" y="975571"/>
                  <a:pt x="6057500" y="1103534"/>
                  <a:pt x="5923282" y="1087120"/>
                </a:cubicBezTo>
                <a:cubicBezTo>
                  <a:pt x="2980822" y="1140302"/>
                  <a:pt x="93708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6172200" h="1087120" stroke="0" extrusionOk="0">
                <a:moveTo>
                  <a:pt x="248918" y="0"/>
                </a:moveTo>
                <a:cubicBezTo>
                  <a:pt x="3133014" y="92795"/>
                  <a:pt x="4792159" y="-131628"/>
                  <a:pt x="6172200" y="0"/>
                </a:cubicBezTo>
                <a:lnTo>
                  <a:pt x="6172200" y="0"/>
                </a:lnTo>
                <a:cubicBezTo>
                  <a:pt x="6162847" y="292091"/>
                  <a:pt x="6210898" y="680196"/>
                  <a:pt x="6172200" y="838202"/>
                </a:cubicBezTo>
                <a:cubicBezTo>
                  <a:pt x="6178352" y="953113"/>
                  <a:pt x="6072742" y="1080960"/>
                  <a:pt x="5923282" y="1087120"/>
                </a:cubicBezTo>
                <a:cubicBezTo>
                  <a:pt x="3459596" y="1123927"/>
                  <a:pt x="1884965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Holding on to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79E1B2-7D9D-458F-933E-B4DE070FC84D}"/>
              </a:ext>
            </a:extLst>
          </p:cNvPr>
          <p:cNvSpPr txBox="1"/>
          <p:nvPr/>
        </p:nvSpPr>
        <p:spPr>
          <a:xfrm>
            <a:off x="558800" y="2090410"/>
            <a:ext cx="81686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Faith is based upon evidence </a:t>
            </a:r>
            <a:r>
              <a:rPr lang="en-US" sz="2800" dirty="0"/>
              <a:t>(Rom. 10:17)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What faith means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Faith becomes an anchor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It is what anchored Job (Job 19:25)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It is what anchored Moses (Heb. 11:27)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have hold on for dear life (Heb. 10:35-ff)</a:t>
            </a:r>
          </a:p>
        </p:txBody>
      </p:sp>
    </p:spTree>
    <p:extLst>
      <p:ext uri="{BB962C8B-B14F-4D97-AF65-F5344CB8AC3E}">
        <p14:creationId xmlns:p14="http://schemas.microsoft.com/office/powerpoint/2010/main" val="65015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E6D09374-71CA-4B9D-9160-0524EF78F41D}"/>
              </a:ext>
            </a:extLst>
          </p:cNvPr>
          <p:cNvSpPr/>
          <p:nvPr/>
        </p:nvSpPr>
        <p:spPr>
          <a:xfrm>
            <a:off x="2758440" y="396240"/>
            <a:ext cx="6172200" cy="1087120"/>
          </a:xfrm>
          <a:custGeom>
            <a:avLst/>
            <a:gdLst>
              <a:gd name="connsiteX0" fmla="*/ 248918 w 6172200"/>
              <a:gd name="connsiteY0" fmla="*/ 0 h 1087120"/>
              <a:gd name="connsiteX1" fmla="*/ 6172200 w 6172200"/>
              <a:gd name="connsiteY1" fmla="*/ 0 h 1087120"/>
              <a:gd name="connsiteX2" fmla="*/ 6172200 w 6172200"/>
              <a:gd name="connsiteY2" fmla="*/ 0 h 1087120"/>
              <a:gd name="connsiteX3" fmla="*/ 6172200 w 6172200"/>
              <a:gd name="connsiteY3" fmla="*/ 838202 h 1087120"/>
              <a:gd name="connsiteX4" fmla="*/ 5923282 w 6172200"/>
              <a:gd name="connsiteY4" fmla="*/ 1087120 h 1087120"/>
              <a:gd name="connsiteX5" fmla="*/ 0 w 6172200"/>
              <a:gd name="connsiteY5" fmla="*/ 1087120 h 1087120"/>
              <a:gd name="connsiteX6" fmla="*/ 0 w 6172200"/>
              <a:gd name="connsiteY6" fmla="*/ 1087120 h 1087120"/>
              <a:gd name="connsiteX7" fmla="*/ 0 w 6172200"/>
              <a:gd name="connsiteY7" fmla="*/ 248918 h 1087120"/>
              <a:gd name="connsiteX8" fmla="*/ 248918 w 61722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72200" h="1087120" fill="none" extrusionOk="0">
                <a:moveTo>
                  <a:pt x="248918" y="0"/>
                </a:moveTo>
                <a:cubicBezTo>
                  <a:pt x="2791718" y="78282"/>
                  <a:pt x="4894433" y="-103035"/>
                  <a:pt x="6172200" y="0"/>
                </a:cubicBezTo>
                <a:lnTo>
                  <a:pt x="6172200" y="0"/>
                </a:lnTo>
                <a:cubicBezTo>
                  <a:pt x="6238478" y="188428"/>
                  <a:pt x="6099939" y="509089"/>
                  <a:pt x="6172200" y="838202"/>
                </a:cubicBezTo>
                <a:cubicBezTo>
                  <a:pt x="6156390" y="975571"/>
                  <a:pt x="6057500" y="1103534"/>
                  <a:pt x="5923282" y="1087120"/>
                </a:cubicBezTo>
                <a:cubicBezTo>
                  <a:pt x="2980822" y="1140302"/>
                  <a:pt x="93708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6172200" h="1087120" stroke="0" extrusionOk="0">
                <a:moveTo>
                  <a:pt x="248918" y="0"/>
                </a:moveTo>
                <a:cubicBezTo>
                  <a:pt x="3133014" y="92795"/>
                  <a:pt x="4792159" y="-131628"/>
                  <a:pt x="6172200" y="0"/>
                </a:cubicBezTo>
                <a:lnTo>
                  <a:pt x="6172200" y="0"/>
                </a:lnTo>
                <a:cubicBezTo>
                  <a:pt x="6162847" y="292091"/>
                  <a:pt x="6210898" y="680196"/>
                  <a:pt x="6172200" y="838202"/>
                </a:cubicBezTo>
                <a:cubicBezTo>
                  <a:pt x="6178352" y="953113"/>
                  <a:pt x="6072742" y="1080960"/>
                  <a:pt x="5923282" y="1087120"/>
                </a:cubicBezTo>
                <a:cubicBezTo>
                  <a:pt x="3459596" y="1123927"/>
                  <a:pt x="1884965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Holding on to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79E1B2-7D9D-458F-933E-B4DE070FC84D}"/>
              </a:ext>
            </a:extLst>
          </p:cNvPr>
          <p:cNvSpPr txBox="1"/>
          <p:nvPr/>
        </p:nvSpPr>
        <p:spPr>
          <a:xfrm>
            <a:off x="558800" y="2090410"/>
            <a:ext cx="8585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Faith is based upon evidence </a:t>
            </a:r>
            <a:r>
              <a:rPr lang="en-US" sz="3600" dirty="0"/>
              <a:t>(Rom. 10:17)</a:t>
            </a:r>
          </a:p>
          <a:p>
            <a:pPr marL="514350" indent="-514350">
              <a:buFont typeface="+mj-lt"/>
              <a:buAutoNum type="alphaUcPeriod"/>
            </a:pPr>
            <a:endParaRPr lang="en-US" sz="1100" dirty="0"/>
          </a:p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What faith means</a:t>
            </a:r>
          </a:p>
          <a:p>
            <a:pPr marL="514350" indent="-514350">
              <a:buFont typeface="+mj-lt"/>
              <a:buAutoNum type="alphaUcPeriod"/>
            </a:pPr>
            <a:endParaRPr lang="en-US" sz="11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Faith becomes an anchor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C33518-2080-4334-8B8C-49A2BE07EA01}"/>
              </a:ext>
            </a:extLst>
          </p:cNvPr>
          <p:cNvSpPr/>
          <p:nvPr/>
        </p:nvSpPr>
        <p:spPr>
          <a:xfrm>
            <a:off x="975360" y="4572000"/>
            <a:ext cx="7284720" cy="209288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 Faith</a:t>
            </a:r>
          </a:p>
          <a:p>
            <a:pPr algn="ctr"/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be Needed</a:t>
            </a:r>
          </a:p>
          <a:p>
            <a:pPr algn="ctr"/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a Storm Comes </a:t>
            </a:r>
          </a:p>
        </p:txBody>
      </p:sp>
    </p:spTree>
    <p:extLst>
      <p:ext uri="{BB962C8B-B14F-4D97-AF65-F5344CB8AC3E}">
        <p14:creationId xmlns:p14="http://schemas.microsoft.com/office/powerpoint/2010/main" val="265689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3B7A0A-CB3B-4562-A45E-AD1289DECFD4}"/>
              </a:ext>
            </a:extLst>
          </p:cNvPr>
          <p:cNvSpPr txBox="1"/>
          <p:nvPr/>
        </p:nvSpPr>
        <p:spPr>
          <a:xfrm>
            <a:off x="1" y="11529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&amp; Faith </a:t>
            </a:r>
          </a:p>
        </p:txBody>
      </p:sp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F929D04-008A-445F-8C09-27F91B47F09F}"/>
              </a:ext>
            </a:extLst>
          </p:cNvPr>
          <p:cNvSpPr/>
          <p:nvPr/>
        </p:nvSpPr>
        <p:spPr>
          <a:xfrm>
            <a:off x="939800" y="199136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Holding on to Faith</a:t>
            </a: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7DB46B7A-518A-4849-8363-EDB05E3D00A2}"/>
              </a:ext>
            </a:extLst>
          </p:cNvPr>
          <p:cNvSpPr/>
          <p:nvPr/>
        </p:nvSpPr>
        <p:spPr>
          <a:xfrm>
            <a:off x="939800" y="348488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158D930D-9698-4506-9B57-2ACC27A9EE23}"/>
              </a:ext>
            </a:extLst>
          </p:cNvPr>
          <p:cNvSpPr/>
          <p:nvPr/>
        </p:nvSpPr>
        <p:spPr>
          <a:xfrm>
            <a:off x="939800" y="497840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Harmonizing the Two</a:t>
            </a:r>
          </a:p>
        </p:txBody>
      </p:sp>
    </p:spTree>
    <p:extLst>
      <p:ext uri="{BB962C8B-B14F-4D97-AF65-F5344CB8AC3E}">
        <p14:creationId xmlns:p14="http://schemas.microsoft.com/office/powerpoint/2010/main" val="62402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4FC9A33-4249-4587-8985-291A40167610}"/>
              </a:ext>
            </a:extLst>
          </p:cNvPr>
          <p:cNvSpPr/>
          <p:nvPr/>
        </p:nvSpPr>
        <p:spPr>
          <a:xfrm>
            <a:off x="2804160" y="426720"/>
            <a:ext cx="5877560" cy="1087120"/>
          </a:xfrm>
          <a:custGeom>
            <a:avLst/>
            <a:gdLst>
              <a:gd name="connsiteX0" fmla="*/ 248918 w 5877560"/>
              <a:gd name="connsiteY0" fmla="*/ 0 h 1087120"/>
              <a:gd name="connsiteX1" fmla="*/ 5877560 w 5877560"/>
              <a:gd name="connsiteY1" fmla="*/ 0 h 1087120"/>
              <a:gd name="connsiteX2" fmla="*/ 5877560 w 5877560"/>
              <a:gd name="connsiteY2" fmla="*/ 0 h 1087120"/>
              <a:gd name="connsiteX3" fmla="*/ 5877560 w 5877560"/>
              <a:gd name="connsiteY3" fmla="*/ 838202 h 1087120"/>
              <a:gd name="connsiteX4" fmla="*/ 5628642 w 5877560"/>
              <a:gd name="connsiteY4" fmla="*/ 1087120 h 1087120"/>
              <a:gd name="connsiteX5" fmla="*/ 0 w 5877560"/>
              <a:gd name="connsiteY5" fmla="*/ 1087120 h 1087120"/>
              <a:gd name="connsiteX6" fmla="*/ 0 w 5877560"/>
              <a:gd name="connsiteY6" fmla="*/ 1087120 h 1087120"/>
              <a:gd name="connsiteX7" fmla="*/ 0 w 5877560"/>
              <a:gd name="connsiteY7" fmla="*/ 248918 h 1087120"/>
              <a:gd name="connsiteX8" fmla="*/ 248918 w 587756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7560" h="1087120" fill="none" extrusionOk="0">
                <a:moveTo>
                  <a:pt x="248918" y="0"/>
                </a:moveTo>
                <a:cubicBezTo>
                  <a:pt x="1291043" y="78282"/>
                  <a:pt x="5190016" y="-103035"/>
                  <a:pt x="5877560" y="0"/>
                </a:cubicBezTo>
                <a:lnTo>
                  <a:pt x="5877560" y="0"/>
                </a:lnTo>
                <a:cubicBezTo>
                  <a:pt x="5943838" y="188428"/>
                  <a:pt x="5805299" y="509089"/>
                  <a:pt x="5877560" y="838202"/>
                </a:cubicBezTo>
                <a:cubicBezTo>
                  <a:pt x="5861750" y="975571"/>
                  <a:pt x="5762860" y="1103534"/>
                  <a:pt x="5628642" y="1087120"/>
                </a:cubicBezTo>
                <a:cubicBezTo>
                  <a:pt x="4012167" y="1140302"/>
                  <a:pt x="1492920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5877560" h="1087120" stroke="0" extrusionOk="0">
                <a:moveTo>
                  <a:pt x="248918" y="0"/>
                </a:moveTo>
                <a:cubicBezTo>
                  <a:pt x="1656726" y="92795"/>
                  <a:pt x="3515002" y="-131628"/>
                  <a:pt x="5877560" y="0"/>
                </a:cubicBezTo>
                <a:lnTo>
                  <a:pt x="5877560" y="0"/>
                </a:lnTo>
                <a:cubicBezTo>
                  <a:pt x="5868207" y="292091"/>
                  <a:pt x="5916258" y="680196"/>
                  <a:pt x="5877560" y="838202"/>
                </a:cubicBezTo>
                <a:cubicBezTo>
                  <a:pt x="5883712" y="953113"/>
                  <a:pt x="5778102" y="1080960"/>
                  <a:pt x="5628642" y="1087120"/>
                </a:cubicBezTo>
                <a:cubicBezTo>
                  <a:pt x="3413909" y="1123927"/>
                  <a:pt x="884288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C05829-9026-4CA8-8306-42C465AD8B40}"/>
              </a:ext>
            </a:extLst>
          </p:cNvPr>
          <p:cNvSpPr txBox="1"/>
          <p:nvPr/>
        </p:nvSpPr>
        <p:spPr>
          <a:xfrm>
            <a:off x="172720" y="2092960"/>
            <a:ext cx="87680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To tell someone who is afraid</a:t>
            </a:r>
          </a:p>
          <a:p>
            <a:pPr algn="ctr"/>
            <a:r>
              <a:rPr lang="en-US" sz="3200" b="1" dirty="0"/>
              <a:t>“You don’t need to fear.”</a:t>
            </a:r>
          </a:p>
          <a:p>
            <a:pPr algn="ctr"/>
            <a:endParaRPr lang="en-US" sz="1200" dirty="0"/>
          </a:p>
          <a:p>
            <a:pPr algn="ctr"/>
            <a:r>
              <a:rPr lang="en-US" sz="3200" dirty="0"/>
              <a:t>Is like telling a child</a:t>
            </a:r>
          </a:p>
          <a:p>
            <a:pPr algn="ctr"/>
            <a:r>
              <a:rPr lang="en-US" sz="3200" dirty="0"/>
              <a:t>Who is afraid of the dark</a:t>
            </a:r>
          </a:p>
          <a:p>
            <a:pPr algn="ctr"/>
            <a:r>
              <a:rPr lang="en-US" sz="3200" b="1" dirty="0"/>
              <a:t>“You are silly. The dark is not going to hurt you.”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374301-9035-42C4-BB03-868BFBBF1EC6}"/>
              </a:ext>
            </a:extLst>
          </p:cNvPr>
          <p:cNvSpPr txBox="1"/>
          <p:nvPr/>
        </p:nvSpPr>
        <p:spPr>
          <a:xfrm>
            <a:off x="1117600" y="5167451"/>
            <a:ext cx="7335520" cy="138499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to put self in their place</a:t>
            </a:r>
          </a:p>
          <a:p>
            <a:pPr algn="ctr"/>
            <a:r>
              <a:rPr lang="en-US" sz="28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“sat where they sat” </a:t>
            </a:r>
          </a:p>
          <a:p>
            <a:pPr algn="ctr"/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(Ezek. 3:15)</a:t>
            </a:r>
          </a:p>
        </p:txBody>
      </p:sp>
    </p:spTree>
    <p:extLst>
      <p:ext uri="{BB962C8B-B14F-4D97-AF65-F5344CB8AC3E}">
        <p14:creationId xmlns:p14="http://schemas.microsoft.com/office/powerpoint/2010/main" val="170237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4FC9A33-4249-4587-8985-291A40167610}"/>
              </a:ext>
            </a:extLst>
          </p:cNvPr>
          <p:cNvSpPr/>
          <p:nvPr/>
        </p:nvSpPr>
        <p:spPr>
          <a:xfrm>
            <a:off x="2804160" y="426720"/>
            <a:ext cx="5877560" cy="1087120"/>
          </a:xfrm>
          <a:custGeom>
            <a:avLst/>
            <a:gdLst>
              <a:gd name="connsiteX0" fmla="*/ 248918 w 5877560"/>
              <a:gd name="connsiteY0" fmla="*/ 0 h 1087120"/>
              <a:gd name="connsiteX1" fmla="*/ 5877560 w 5877560"/>
              <a:gd name="connsiteY1" fmla="*/ 0 h 1087120"/>
              <a:gd name="connsiteX2" fmla="*/ 5877560 w 5877560"/>
              <a:gd name="connsiteY2" fmla="*/ 0 h 1087120"/>
              <a:gd name="connsiteX3" fmla="*/ 5877560 w 5877560"/>
              <a:gd name="connsiteY3" fmla="*/ 838202 h 1087120"/>
              <a:gd name="connsiteX4" fmla="*/ 5628642 w 5877560"/>
              <a:gd name="connsiteY4" fmla="*/ 1087120 h 1087120"/>
              <a:gd name="connsiteX5" fmla="*/ 0 w 5877560"/>
              <a:gd name="connsiteY5" fmla="*/ 1087120 h 1087120"/>
              <a:gd name="connsiteX6" fmla="*/ 0 w 5877560"/>
              <a:gd name="connsiteY6" fmla="*/ 1087120 h 1087120"/>
              <a:gd name="connsiteX7" fmla="*/ 0 w 5877560"/>
              <a:gd name="connsiteY7" fmla="*/ 248918 h 1087120"/>
              <a:gd name="connsiteX8" fmla="*/ 248918 w 587756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7560" h="1087120" fill="none" extrusionOk="0">
                <a:moveTo>
                  <a:pt x="248918" y="0"/>
                </a:moveTo>
                <a:cubicBezTo>
                  <a:pt x="1291043" y="78282"/>
                  <a:pt x="5190016" y="-103035"/>
                  <a:pt x="5877560" y="0"/>
                </a:cubicBezTo>
                <a:lnTo>
                  <a:pt x="5877560" y="0"/>
                </a:lnTo>
                <a:cubicBezTo>
                  <a:pt x="5943838" y="188428"/>
                  <a:pt x="5805299" y="509089"/>
                  <a:pt x="5877560" y="838202"/>
                </a:cubicBezTo>
                <a:cubicBezTo>
                  <a:pt x="5861750" y="975571"/>
                  <a:pt x="5762860" y="1103534"/>
                  <a:pt x="5628642" y="1087120"/>
                </a:cubicBezTo>
                <a:cubicBezTo>
                  <a:pt x="4012167" y="1140302"/>
                  <a:pt x="1492920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5877560" h="1087120" stroke="0" extrusionOk="0">
                <a:moveTo>
                  <a:pt x="248918" y="0"/>
                </a:moveTo>
                <a:cubicBezTo>
                  <a:pt x="1656726" y="92795"/>
                  <a:pt x="3515002" y="-131628"/>
                  <a:pt x="5877560" y="0"/>
                </a:cubicBezTo>
                <a:lnTo>
                  <a:pt x="5877560" y="0"/>
                </a:lnTo>
                <a:cubicBezTo>
                  <a:pt x="5868207" y="292091"/>
                  <a:pt x="5916258" y="680196"/>
                  <a:pt x="5877560" y="838202"/>
                </a:cubicBezTo>
                <a:cubicBezTo>
                  <a:pt x="5883712" y="953113"/>
                  <a:pt x="5778102" y="1080960"/>
                  <a:pt x="5628642" y="1087120"/>
                </a:cubicBezTo>
                <a:cubicBezTo>
                  <a:pt x="3413909" y="1123927"/>
                  <a:pt x="884288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DBCC8E-F470-4B9F-8F47-3BD97141E0AC}"/>
              </a:ext>
            </a:extLst>
          </p:cNvPr>
          <p:cNvSpPr txBox="1"/>
          <p:nvPr/>
        </p:nvSpPr>
        <p:spPr>
          <a:xfrm>
            <a:off x="558800" y="1988810"/>
            <a:ext cx="82905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All have fears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Psa. 31:13 – fear is on every side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Many occasions – say “I was afraid” (Matt. 25:25)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Fear is why we take precautions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Who wouldn’t have fear under some circumstances?  [Gun in your face?]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fear intruders  - if not, why lock doors? Why have a weapon?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fear government overreach – if not, why do you vote? Why do you complain?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fear sickness – if not, why do you wash hands? Why take vitamins?</a:t>
            </a:r>
          </a:p>
        </p:txBody>
      </p:sp>
    </p:spTree>
    <p:extLst>
      <p:ext uri="{BB962C8B-B14F-4D97-AF65-F5344CB8AC3E}">
        <p14:creationId xmlns:p14="http://schemas.microsoft.com/office/powerpoint/2010/main" val="116468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4FC9A33-4249-4587-8985-291A40167610}"/>
              </a:ext>
            </a:extLst>
          </p:cNvPr>
          <p:cNvSpPr/>
          <p:nvPr/>
        </p:nvSpPr>
        <p:spPr>
          <a:xfrm>
            <a:off x="2804160" y="426720"/>
            <a:ext cx="5877560" cy="1087120"/>
          </a:xfrm>
          <a:custGeom>
            <a:avLst/>
            <a:gdLst>
              <a:gd name="connsiteX0" fmla="*/ 248918 w 5877560"/>
              <a:gd name="connsiteY0" fmla="*/ 0 h 1087120"/>
              <a:gd name="connsiteX1" fmla="*/ 5877560 w 5877560"/>
              <a:gd name="connsiteY1" fmla="*/ 0 h 1087120"/>
              <a:gd name="connsiteX2" fmla="*/ 5877560 w 5877560"/>
              <a:gd name="connsiteY2" fmla="*/ 0 h 1087120"/>
              <a:gd name="connsiteX3" fmla="*/ 5877560 w 5877560"/>
              <a:gd name="connsiteY3" fmla="*/ 838202 h 1087120"/>
              <a:gd name="connsiteX4" fmla="*/ 5628642 w 5877560"/>
              <a:gd name="connsiteY4" fmla="*/ 1087120 h 1087120"/>
              <a:gd name="connsiteX5" fmla="*/ 0 w 5877560"/>
              <a:gd name="connsiteY5" fmla="*/ 1087120 h 1087120"/>
              <a:gd name="connsiteX6" fmla="*/ 0 w 5877560"/>
              <a:gd name="connsiteY6" fmla="*/ 1087120 h 1087120"/>
              <a:gd name="connsiteX7" fmla="*/ 0 w 5877560"/>
              <a:gd name="connsiteY7" fmla="*/ 248918 h 1087120"/>
              <a:gd name="connsiteX8" fmla="*/ 248918 w 587756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7560" h="1087120" fill="none" extrusionOk="0">
                <a:moveTo>
                  <a:pt x="248918" y="0"/>
                </a:moveTo>
                <a:cubicBezTo>
                  <a:pt x="1291043" y="78282"/>
                  <a:pt x="5190016" y="-103035"/>
                  <a:pt x="5877560" y="0"/>
                </a:cubicBezTo>
                <a:lnTo>
                  <a:pt x="5877560" y="0"/>
                </a:lnTo>
                <a:cubicBezTo>
                  <a:pt x="5943838" y="188428"/>
                  <a:pt x="5805299" y="509089"/>
                  <a:pt x="5877560" y="838202"/>
                </a:cubicBezTo>
                <a:cubicBezTo>
                  <a:pt x="5861750" y="975571"/>
                  <a:pt x="5762860" y="1103534"/>
                  <a:pt x="5628642" y="1087120"/>
                </a:cubicBezTo>
                <a:cubicBezTo>
                  <a:pt x="4012167" y="1140302"/>
                  <a:pt x="1492920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5877560" h="1087120" stroke="0" extrusionOk="0">
                <a:moveTo>
                  <a:pt x="248918" y="0"/>
                </a:moveTo>
                <a:cubicBezTo>
                  <a:pt x="1656726" y="92795"/>
                  <a:pt x="3515002" y="-131628"/>
                  <a:pt x="5877560" y="0"/>
                </a:cubicBezTo>
                <a:lnTo>
                  <a:pt x="5877560" y="0"/>
                </a:lnTo>
                <a:cubicBezTo>
                  <a:pt x="5868207" y="292091"/>
                  <a:pt x="5916258" y="680196"/>
                  <a:pt x="5877560" y="838202"/>
                </a:cubicBezTo>
                <a:cubicBezTo>
                  <a:pt x="5883712" y="953113"/>
                  <a:pt x="5778102" y="1080960"/>
                  <a:pt x="5628642" y="1087120"/>
                </a:cubicBezTo>
                <a:cubicBezTo>
                  <a:pt x="3413909" y="1123927"/>
                  <a:pt x="884288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DBCC8E-F470-4B9F-8F47-3BD97141E0AC}"/>
              </a:ext>
            </a:extLst>
          </p:cNvPr>
          <p:cNvSpPr txBox="1"/>
          <p:nvPr/>
        </p:nvSpPr>
        <p:spPr>
          <a:xfrm>
            <a:off x="558800" y="1988810"/>
            <a:ext cx="82905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All have fears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Varying degrees of fear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Seen in varying degrees of fear of God (Neh. 7:2)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One who is afraid of intruder – takes measures – then goes on with life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Another is afraid of intruder – stopped in their tracts</a:t>
            </a:r>
          </a:p>
        </p:txBody>
      </p:sp>
    </p:spTree>
    <p:extLst>
      <p:ext uri="{BB962C8B-B14F-4D97-AF65-F5344CB8AC3E}">
        <p14:creationId xmlns:p14="http://schemas.microsoft.com/office/powerpoint/2010/main" val="149053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4FC9A33-4249-4587-8985-291A40167610}"/>
              </a:ext>
            </a:extLst>
          </p:cNvPr>
          <p:cNvSpPr/>
          <p:nvPr/>
        </p:nvSpPr>
        <p:spPr>
          <a:xfrm>
            <a:off x="2804160" y="426720"/>
            <a:ext cx="5877560" cy="1087120"/>
          </a:xfrm>
          <a:custGeom>
            <a:avLst/>
            <a:gdLst>
              <a:gd name="connsiteX0" fmla="*/ 248918 w 5877560"/>
              <a:gd name="connsiteY0" fmla="*/ 0 h 1087120"/>
              <a:gd name="connsiteX1" fmla="*/ 5877560 w 5877560"/>
              <a:gd name="connsiteY1" fmla="*/ 0 h 1087120"/>
              <a:gd name="connsiteX2" fmla="*/ 5877560 w 5877560"/>
              <a:gd name="connsiteY2" fmla="*/ 0 h 1087120"/>
              <a:gd name="connsiteX3" fmla="*/ 5877560 w 5877560"/>
              <a:gd name="connsiteY3" fmla="*/ 838202 h 1087120"/>
              <a:gd name="connsiteX4" fmla="*/ 5628642 w 5877560"/>
              <a:gd name="connsiteY4" fmla="*/ 1087120 h 1087120"/>
              <a:gd name="connsiteX5" fmla="*/ 0 w 5877560"/>
              <a:gd name="connsiteY5" fmla="*/ 1087120 h 1087120"/>
              <a:gd name="connsiteX6" fmla="*/ 0 w 5877560"/>
              <a:gd name="connsiteY6" fmla="*/ 1087120 h 1087120"/>
              <a:gd name="connsiteX7" fmla="*/ 0 w 5877560"/>
              <a:gd name="connsiteY7" fmla="*/ 248918 h 1087120"/>
              <a:gd name="connsiteX8" fmla="*/ 248918 w 587756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7560" h="1087120" fill="none" extrusionOk="0">
                <a:moveTo>
                  <a:pt x="248918" y="0"/>
                </a:moveTo>
                <a:cubicBezTo>
                  <a:pt x="1291043" y="78282"/>
                  <a:pt x="5190016" y="-103035"/>
                  <a:pt x="5877560" y="0"/>
                </a:cubicBezTo>
                <a:lnTo>
                  <a:pt x="5877560" y="0"/>
                </a:lnTo>
                <a:cubicBezTo>
                  <a:pt x="5943838" y="188428"/>
                  <a:pt x="5805299" y="509089"/>
                  <a:pt x="5877560" y="838202"/>
                </a:cubicBezTo>
                <a:cubicBezTo>
                  <a:pt x="5861750" y="975571"/>
                  <a:pt x="5762860" y="1103534"/>
                  <a:pt x="5628642" y="1087120"/>
                </a:cubicBezTo>
                <a:cubicBezTo>
                  <a:pt x="4012167" y="1140302"/>
                  <a:pt x="1492920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5877560" h="1087120" stroke="0" extrusionOk="0">
                <a:moveTo>
                  <a:pt x="248918" y="0"/>
                </a:moveTo>
                <a:cubicBezTo>
                  <a:pt x="1656726" y="92795"/>
                  <a:pt x="3515002" y="-131628"/>
                  <a:pt x="5877560" y="0"/>
                </a:cubicBezTo>
                <a:lnTo>
                  <a:pt x="5877560" y="0"/>
                </a:lnTo>
                <a:cubicBezTo>
                  <a:pt x="5868207" y="292091"/>
                  <a:pt x="5916258" y="680196"/>
                  <a:pt x="5877560" y="838202"/>
                </a:cubicBezTo>
                <a:cubicBezTo>
                  <a:pt x="5883712" y="953113"/>
                  <a:pt x="5778102" y="1080960"/>
                  <a:pt x="5628642" y="1087120"/>
                </a:cubicBezTo>
                <a:cubicBezTo>
                  <a:pt x="3413909" y="1123927"/>
                  <a:pt x="884288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DBCC8E-F470-4B9F-8F47-3BD97141E0AC}"/>
              </a:ext>
            </a:extLst>
          </p:cNvPr>
          <p:cNvSpPr txBox="1"/>
          <p:nvPr/>
        </p:nvSpPr>
        <p:spPr>
          <a:xfrm>
            <a:off x="558800" y="1988810"/>
            <a:ext cx="84937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All have fears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Varying degrees of fear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Fear does not disappear with faith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Like temptation (fear can be) doesn’t go away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Constant battle (2 Pet. 1:5-10)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Learn to handle – resist (1 Cor. 10:12)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Illustrated: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Fear of intruder is not gone – when lock door / weapon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Fear of government overreach is not gone – when change in administration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Fear of Covid-19 is not gone – when wash hands, wear mask, get vaccination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Difference: HOW deal with fear</a:t>
            </a:r>
          </a:p>
        </p:txBody>
      </p:sp>
    </p:spTree>
    <p:extLst>
      <p:ext uri="{BB962C8B-B14F-4D97-AF65-F5344CB8AC3E}">
        <p14:creationId xmlns:p14="http://schemas.microsoft.com/office/powerpoint/2010/main" val="196357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4FC9A33-4249-4587-8985-291A40167610}"/>
              </a:ext>
            </a:extLst>
          </p:cNvPr>
          <p:cNvSpPr/>
          <p:nvPr/>
        </p:nvSpPr>
        <p:spPr>
          <a:xfrm>
            <a:off x="2804160" y="426720"/>
            <a:ext cx="5877560" cy="1087120"/>
          </a:xfrm>
          <a:custGeom>
            <a:avLst/>
            <a:gdLst>
              <a:gd name="connsiteX0" fmla="*/ 248918 w 5877560"/>
              <a:gd name="connsiteY0" fmla="*/ 0 h 1087120"/>
              <a:gd name="connsiteX1" fmla="*/ 5877560 w 5877560"/>
              <a:gd name="connsiteY1" fmla="*/ 0 h 1087120"/>
              <a:gd name="connsiteX2" fmla="*/ 5877560 w 5877560"/>
              <a:gd name="connsiteY2" fmla="*/ 0 h 1087120"/>
              <a:gd name="connsiteX3" fmla="*/ 5877560 w 5877560"/>
              <a:gd name="connsiteY3" fmla="*/ 838202 h 1087120"/>
              <a:gd name="connsiteX4" fmla="*/ 5628642 w 5877560"/>
              <a:gd name="connsiteY4" fmla="*/ 1087120 h 1087120"/>
              <a:gd name="connsiteX5" fmla="*/ 0 w 5877560"/>
              <a:gd name="connsiteY5" fmla="*/ 1087120 h 1087120"/>
              <a:gd name="connsiteX6" fmla="*/ 0 w 5877560"/>
              <a:gd name="connsiteY6" fmla="*/ 1087120 h 1087120"/>
              <a:gd name="connsiteX7" fmla="*/ 0 w 5877560"/>
              <a:gd name="connsiteY7" fmla="*/ 248918 h 1087120"/>
              <a:gd name="connsiteX8" fmla="*/ 248918 w 587756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7560" h="1087120" fill="none" extrusionOk="0">
                <a:moveTo>
                  <a:pt x="248918" y="0"/>
                </a:moveTo>
                <a:cubicBezTo>
                  <a:pt x="1291043" y="78282"/>
                  <a:pt x="5190016" y="-103035"/>
                  <a:pt x="5877560" y="0"/>
                </a:cubicBezTo>
                <a:lnTo>
                  <a:pt x="5877560" y="0"/>
                </a:lnTo>
                <a:cubicBezTo>
                  <a:pt x="5943838" y="188428"/>
                  <a:pt x="5805299" y="509089"/>
                  <a:pt x="5877560" y="838202"/>
                </a:cubicBezTo>
                <a:cubicBezTo>
                  <a:pt x="5861750" y="975571"/>
                  <a:pt x="5762860" y="1103534"/>
                  <a:pt x="5628642" y="1087120"/>
                </a:cubicBezTo>
                <a:cubicBezTo>
                  <a:pt x="4012167" y="1140302"/>
                  <a:pt x="1492920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5877560" h="1087120" stroke="0" extrusionOk="0">
                <a:moveTo>
                  <a:pt x="248918" y="0"/>
                </a:moveTo>
                <a:cubicBezTo>
                  <a:pt x="1656726" y="92795"/>
                  <a:pt x="3515002" y="-131628"/>
                  <a:pt x="5877560" y="0"/>
                </a:cubicBezTo>
                <a:lnTo>
                  <a:pt x="5877560" y="0"/>
                </a:lnTo>
                <a:cubicBezTo>
                  <a:pt x="5868207" y="292091"/>
                  <a:pt x="5916258" y="680196"/>
                  <a:pt x="5877560" y="838202"/>
                </a:cubicBezTo>
                <a:cubicBezTo>
                  <a:pt x="5883712" y="953113"/>
                  <a:pt x="5778102" y="1080960"/>
                  <a:pt x="5628642" y="1087120"/>
                </a:cubicBezTo>
                <a:cubicBezTo>
                  <a:pt x="3413909" y="1123927"/>
                  <a:pt x="884288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DBCC8E-F470-4B9F-8F47-3BD97141E0AC}"/>
              </a:ext>
            </a:extLst>
          </p:cNvPr>
          <p:cNvSpPr txBox="1"/>
          <p:nvPr/>
        </p:nvSpPr>
        <p:spPr>
          <a:xfrm>
            <a:off x="558800" y="1988810"/>
            <a:ext cx="84937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All have fears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Varying degrees of fear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Fear does not disappear with faith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Great Bible characters had fears</a:t>
            </a:r>
          </a:p>
          <a:p>
            <a:pPr algn="ctr"/>
            <a:r>
              <a:rPr lang="en-US" sz="2400" b="1" dirty="0"/>
              <a:t>(Does not mean all their actions were right)</a:t>
            </a:r>
            <a:endParaRPr lang="en-US" sz="2800" b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Abraham feared for his life – lied (Gen. 12:11-13; 20:1-11)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Moses feared he could not do job – made excuses (Exo. 3:11, 13; 4:1,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Elijah feared opposition – discouraged (1 Kings 19:1-10)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Peter feared storm  – sank (Matt. 14:30)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Peter feared crowd – denied the Lord (Matt. 26:69-75)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Paul feared opposition – pressed on (2 Cor. 7:5)</a:t>
            </a:r>
          </a:p>
        </p:txBody>
      </p:sp>
    </p:spTree>
    <p:extLst>
      <p:ext uri="{BB962C8B-B14F-4D97-AF65-F5344CB8AC3E}">
        <p14:creationId xmlns:p14="http://schemas.microsoft.com/office/powerpoint/2010/main" val="270580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4FC9A33-4249-4587-8985-291A40167610}"/>
              </a:ext>
            </a:extLst>
          </p:cNvPr>
          <p:cNvSpPr/>
          <p:nvPr/>
        </p:nvSpPr>
        <p:spPr>
          <a:xfrm>
            <a:off x="2804160" y="426720"/>
            <a:ext cx="5877560" cy="1087120"/>
          </a:xfrm>
          <a:custGeom>
            <a:avLst/>
            <a:gdLst>
              <a:gd name="connsiteX0" fmla="*/ 248918 w 5877560"/>
              <a:gd name="connsiteY0" fmla="*/ 0 h 1087120"/>
              <a:gd name="connsiteX1" fmla="*/ 5877560 w 5877560"/>
              <a:gd name="connsiteY1" fmla="*/ 0 h 1087120"/>
              <a:gd name="connsiteX2" fmla="*/ 5877560 w 5877560"/>
              <a:gd name="connsiteY2" fmla="*/ 0 h 1087120"/>
              <a:gd name="connsiteX3" fmla="*/ 5877560 w 5877560"/>
              <a:gd name="connsiteY3" fmla="*/ 838202 h 1087120"/>
              <a:gd name="connsiteX4" fmla="*/ 5628642 w 5877560"/>
              <a:gd name="connsiteY4" fmla="*/ 1087120 h 1087120"/>
              <a:gd name="connsiteX5" fmla="*/ 0 w 5877560"/>
              <a:gd name="connsiteY5" fmla="*/ 1087120 h 1087120"/>
              <a:gd name="connsiteX6" fmla="*/ 0 w 5877560"/>
              <a:gd name="connsiteY6" fmla="*/ 1087120 h 1087120"/>
              <a:gd name="connsiteX7" fmla="*/ 0 w 5877560"/>
              <a:gd name="connsiteY7" fmla="*/ 248918 h 1087120"/>
              <a:gd name="connsiteX8" fmla="*/ 248918 w 587756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7560" h="1087120" fill="none" extrusionOk="0">
                <a:moveTo>
                  <a:pt x="248918" y="0"/>
                </a:moveTo>
                <a:cubicBezTo>
                  <a:pt x="1291043" y="78282"/>
                  <a:pt x="5190016" y="-103035"/>
                  <a:pt x="5877560" y="0"/>
                </a:cubicBezTo>
                <a:lnTo>
                  <a:pt x="5877560" y="0"/>
                </a:lnTo>
                <a:cubicBezTo>
                  <a:pt x="5943838" y="188428"/>
                  <a:pt x="5805299" y="509089"/>
                  <a:pt x="5877560" y="838202"/>
                </a:cubicBezTo>
                <a:cubicBezTo>
                  <a:pt x="5861750" y="975571"/>
                  <a:pt x="5762860" y="1103534"/>
                  <a:pt x="5628642" y="1087120"/>
                </a:cubicBezTo>
                <a:cubicBezTo>
                  <a:pt x="4012167" y="1140302"/>
                  <a:pt x="1492920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5877560" h="1087120" stroke="0" extrusionOk="0">
                <a:moveTo>
                  <a:pt x="248918" y="0"/>
                </a:moveTo>
                <a:cubicBezTo>
                  <a:pt x="1656726" y="92795"/>
                  <a:pt x="3515002" y="-131628"/>
                  <a:pt x="5877560" y="0"/>
                </a:cubicBezTo>
                <a:lnTo>
                  <a:pt x="5877560" y="0"/>
                </a:lnTo>
                <a:cubicBezTo>
                  <a:pt x="5868207" y="292091"/>
                  <a:pt x="5916258" y="680196"/>
                  <a:pt x="5877560" y="838202"/>
                </a:cubicBezTo>
                <a:cubicBezTo>
                  <a:pt x="5883712" y="953113"/>
                  <a:pt x="5778102" y="1080960"/>
                  <a:pt x="5628642" y="1087120"/>
                </a:cubicBezTo>
                <a:cubicBezTo>
                  <a:pt x="3413909" y="1123927"/>
                  <a:pt x="884288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DBCC8E-F470-4B9F-8F47-3BD97141E0AC}"/>
              </a:ext>
            </a:extLst>
          </p:cNvPr>
          <p:cNvSpPr txBox="1"/>
          <p:nvPr/>
        </p:nvSpPr>
        <p:spPr>
          <a:xfrm>
            <a:off x="558800" y="1988810"/>
            <a:ext cx="84937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All have fears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Varying degrees of fear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Fear does not disappear with faith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Great Bible characters had fears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We could easily become fearful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Anxiety / worry is fear (Matt. 6:25-33)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Discouragement is fear (Deut. 1:21; Psa. 55:5-6)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Afraid of dying or being killed is fear (Matt. 8:26; 10:28)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Concern how people will react is fear (Matt. 21:26)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Being timid is fear (2 Tim. 1:7)</a:t>
            </a:r>
          </a:p>
        </p:txBody>
      </p:sp>
    </p:spTree>
    <p:extLst>
      <p:ext uri="{BB962C8B-B14F-4D97-AF65-F5344CB8AC3E}">
        <p14:creationId xmlns:p14="http://schemas.microsoft.com/office/powerpoint/2010/main" val="230643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4FC9A33-4249-4587-8985-291A40167610}"/>
              </a:ext>
            </a:extLst>
          </p:cNvPr>
          <p:cNvSpPr/>
          <p:nvPr/>
        </p:nvSpPr>
        <p:spPr>
          <a:xfrm>
            <a:off x="2804160" y="426720"/>
            <a:ext cx="5877560" cy="1087120"/>
          </a:xfrm>
          <a:custGeom>
            <a:avLst/>
            <a:gdLst>
              <a:gd name="connsiteX0" fmla="*/ 248918 w 5877560"/>
              <a:gd name="connsiteY0" fmla="*/ 0 h 1087120"/>
              <a:gd name="connsiteX1" fmla="*/ 5877560 w 5877560"/>
              <a:gd name="connsiteY1" fmla="*/ 0 h 1087120"/>
              <a:gd name="connsiteX2" fmla="*/ 5877560 w 5877560"/>
              <a:gd name="connsiteY2" fmla="*/ 0 h 1087120"/>
              <a:gd name="connsiteX3" fmla="*/ 5877560 w 5877560"/>
              <a:gd name="connsiteY3" fmla="*/ 838202 h 1087120"/>
              <a:gd name="connsiteX4" fmla="*/ 5628642 w 5877560"/>
              <a:gd name="connsiteY4" fmla="*/ 1087120 h 1087120"/>
              <a:gd name="connsiteX5" fmla="*/ 0 w 5877560"/>
              <a:gd name="connsiteY5" fmla="*/ 1087120 h 1087120"/>
              <a:gd name="connsiteX6" fmla="*/ 0 w 5877560"/>
              <a:gd name="connsiteY6" fmla="*/ 1087120 h 1087120"/>
              <a:gd name="connsiteX7" fmla="*/ 0 w 5877560"/>
              <a:gd name="connsiteY7" fmla="*/ 248918 h 1087120"/>
              <a:gd name="connsiteX8" fmla="*/ 248918 w 587756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7560" h="1087120" fill="none" extrusionOk="0">
                <a:moveTo>
                  <a:pt x="248918" y="0"/>
                </a:moveTo>
                <a:cubicBezTo>
                  <a:pt x="1291043" y="78282"/>
                  <a:pt x="5190016" y="-103035"/>
                  <a:pt x="5877560" y="0"/>
                </a:cubicBezTo>
                <a:lnTo>
                  <a:pt x="5877560" y="0"/>
                </a:lnTo>
                <a:cubicBezTo>
                  <a:pt x="5943838" y="188428"/>
                  <a:pt x="5805299" y="509089"/>
                  <a:pt x="5877560" y="838202"/>
                </a:cubicBezTo>
                <a:cubicBezTo>
                  <a:pt x="5861750" y="975571"/>
                  <a:pt x="5762860" y="1103534"/>
                  <a:pt x="5628642" y="1087120"/>
                </a:cubicBezTo>
                <a:cubicBezTo>
                  <a:pt x="4012167" y="1140302"/>
                  <a:pt x="1492920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5877560" h="1087120" stroke="0" extrusionOk="0">
                <a:moveTo>
                  <a:pt x="248918" y="0"/>
                </a:moveTo>
                <a:cubicBezTo>
                  <a:pt x="1656726" y="92795"/>
                  <a:pt x="3515002" y="-131628"/>
                  <a:pt x="5877560" y="0"/>
                </a:cubicBezTo>
                <a:lnTo>
                  <a:pt x="5877560" y="0"/>
                </a:lnTo>
                <a:cubicBezTo>
                  <a:pt x="5868207" y="292091"/>
                  <a:pt x="5916258" y="680196"/>
                  <a:pt x="5877560" y="838202"/>
                </a:cubicBezTo>
                <a:cubicBezTo>
                  <a:pt x="5883712" y="953113"/>
                  <a:pt x="5778102" y="1080960"/>
                  <a:pt x="5628642" y="1087120"/>
                </a:cubicBezTo>
                <a:cubicBezTo>
                  <a:pt x="3413909" y="1123927"/>
                  <a:pt x="884288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DBCC8E-F470-4B9F-8F47-3BD97141E0AC}"/>
              </a:ext>
            </a:extLst>
          </p:cNvPr>
          <p:cNvSpPr txBox="1"/>
          <p:nvPr/>
        </p:nvSpPr>
        <p:spPr>
          <a:xfrm>
            <a:off x="558800" y="1988810"/>
            <a:ext cx="84937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All have fears</a:t>
            </a:r>
          </a:p>
          <a:p>
            <a:pPr marL="514350" indent="-514350">
              <a:buFont typeface="+mj-lt"/>
              <a:buAutoNum type="alphaUcPeriod"/>
            </a:pPr>
            <a:endParaRPr lang="en-US" sz="11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Varying degrees of fear</a:t>
            </a:r>
          </a:p>
          <a:p>
            <a:pPr marL="514350" indent="-514350">
              <a:buFont typeface="+mj-lt"/>
              <a:buAutoNum type="alphaUcPeriod"/>
            </a:pPr>
            <a:endParaRPr lang="en-US" sz="11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Fear does not disappear with faith</a:t>
            </a:r>
          </a:p>
          <a:p>
            <a:pPr marL="514350" indent="-514350">
              <a:buFont typeface="+mj-lt"/>
              <a:buAutoNum type="alphaUcPeriod"/>
            </a:pPr>
            <a:endParaRPr lang="en-US" sz="11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Great Bible characters had fears</a:t>
            </a:r>
          </a:p>
          <a:p>
            <a:pPr marL="514350" indent="-514350">
              <a:buFont typeface="+mj-lt"/>
              <a:buAutoNum type="alphaUcPeriod"/>
            </a:pPr>
            <a:endParaRPr lang="en-US" sz="11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We could easily become fearful</a:t>
            </a:r>
          </a:p>
        </p:txBody>
      </p:sp>
    </p:spTree>
    <p:extLst>
      <p:ext uri="{BB962C8B-B14F-4D97-AF65-F5344CB8AC3E}">
        <p14:creationId xmlns:p14="http://schemas.microsoft.com/office/powerpoint/2010/main" val="285235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3B7A0A-CB3B-4562-A45E-AD1289DECFD4}"/>
              </a:ext>
            </a:extLst>
          </p:cNvPr>
          <p:cNvSpPr txBox="1"/>
          <p:nvPr/>
        </p:nvSpPr>
        <p:spPr>
          <a:xfrm>
            <a:off x="1" y="11529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&amp; Faith </a:t>
            </a:r>
          </a:p>
        </p:txBody>
      </p:sp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F929D04-008A-445F-8C09-27F91B47F09F}"/>
              </a:ext>
            </a:extLst>
          </p:cNvPr>
          <p:cNvSpPr/>
          <p:nvPr/>
        </p:nvSpPr>
        <p:spPr>
          <a:xfrm>
            <a:off x="939800" y="199136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Holding on to Faith</a:t>
            </a: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7DB46B7A-518A-4849-8363-EDB05E3D00A2}"/>
              </a:ext>
            </a:extLst>
          </p:cNvPr>
          <p:cNvSpPr/>
          <p:nvPr/>
        </p:nvSpPr>
        <p:spPr>
          <a:xfrm>
            <a:off x="939800" y="348488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158D930D-9698-4506-9B57-2ACC27A9EE23}"/>
              </a:ext>
            </a:extLst>
          </p:cNvPr>
          <p:cNvSpPr/>
          <p:nvPr/>
        </p:nvSpPr>
        <p:spPr>
          <a:xfrm>
            <a:off x="939800" y="497840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Harmonizing the Two</a:t>
            </a:r>
          </a:p>
        </p:txBody>
      </p:sp>
    </p:spTree>
    <p:extLst>
      <p:ext uri="{BB962C8B-B14F-4D97-AF65-F5344CB8AC3E}">
        <p14:creationId xmlns:p14="http://schemas.microsoft.com/office/powerpoint/2010/main" val="137450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AA9548B-823B-4878-8181-C6DC115897B9}"/>
              </a:ext>
            </a:extLst>
          </p:cNvPr>
          <p:cNvSpPr/>
          <p:nvPr/>
        </p:nvSpPr>
        <p:spPr>
          <a:xfrm>
            <a:off x="2778760" y="426720"/>
            <a:ext cx="6111240" cy="1087120"/>
          </a:xfrm>
          <a:custGeom>
            <a:avLst/>
            <a:gdLst>
              <a:gd name="connsiteX0" fmla="*/ 248918 w 6111240"/>
              <a:gd name="connsiteY0" fmla="*/ 0 h 1087120"/>
              <a:gd name="connsiteX1" fmla="*/ 6111240 w 6111240"/>
              <a:gd name="connsiteY1" fmla="*/ 0 h 1087120"/>
              <a:gd name="connsiteX2" fmla="*/ 6111240 w 6111240"/>
              <a:gd name="connsiteY2" fmla="*/ 0 h 1087120"/>
              <a:gd name="connsiteX3" fmla="*/ 6111240 w 6111240"/>
              <a:gd name="connsiteY3" fmla="*/ 838202 h 1087120"/>
              <a:gd name="connsiteX4" fmla="*/ 5862322 w 6111240"/>
              <a:gd name="connsiteY4" fmla="*/ 1087120 h 1087120"/>
              <a:gd name="connsiteX5" fmla="*/ 0 w 6111240"/>
              <a:gd name="connsiteY5" fmla="*/ 1087120 h 1087120"/>
              <a:gd name="connsiteX6" fmla="*/ 0 w 6111240"/>
              <a:gd name="connsiteY6" fmla="*/ 1087120 h 1087120"/>
              <a:gd name="connsiteX7" fmla="*/ 0 w 6111240"/>
              <a:gd name="connsiteY7" fmla="*/ 248918 h 1087120"/>
              <a:gd name="connsiteX8" fmla="*/ 248918 w 611124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240" h="1087120" fill="none" extrusionOk="0">
                <a:moveTo>
                  <a:pt x="248918" y="0"/>
                </a:moveTo>
                <a:cubicBezTo>
                  <a:pt x="1936237" y="78282"/>
                  <a:pt x="5294723" y="-103035"/>
                  <a:pt x="6111240" y="0"/>
                </a:cubicBezTo>
                <a:lnTo>
                  <a:pt x="6111240" y="0"/>
                </a:lnTo>
                <a:cubicBezTo>
                  <a:pt x="6177518" y="188428"/>
                  <a:pt x="6038979" y="509089"/>
                  <a:pt x="6111240" y="838202"/>
                </a:cubicBezTo>
                <a:cubicBezTo>
                  <a:pt x="6095430" y="975571"/>
                  <a:pt x="5996540" y="1103534"/>
                  <a:pt x="5862322" y="1087120"/>
                </a:cubicBezTo>
                <a:cubicBezTo>
                  <a:pt x="4315868" y="1140302"/>
                  <a:pt x="2142076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6111240" h="1087120" stroke="0" extrusionOk="0">
                <a:moveTo>
                  <a:pt x="248918" y="0"/>
                </a:moveTo>
                <a:cubicBezTo>
                  <a:pt x="1350941" y="92795"/>
                  <a:pt x="4448742" y="-131628"/>
                  <a:pt x="6111240" y="0"/>
                </a:cubicBezTo>
                <a:lnTo>
                  <a:pt x="6111240" y="0"/>
                </a:lnTo>
                <a:cubicBezTo>
                  <a:pt x="6101887" y="292091"/>
                  <a:pt x="6149938" y="680196"/>
                  <a:pt x="6111240" y="838202"/>
                </a:cubicBezTo>
                <a:cubicBezTo>
                  <a:pt x="6117392" y="953113"/>
                  <a:pt x="6011782" y="1080960"/>
                  <a:pt x="5862322" y="1087120"/>
                </a:cubicBezTo>
                <a:cubicBezTo>
                  <a:pt x="4445124" y="1123927"/>
                  <a:pt x="1354629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Harmonizing the Two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F9E34F-AD98-4AE2-84E3-8F5D0603C47A}"/>
              </a:ext>
            </a:extLst>
          </p:cNvPr>
          <p:cNvSpPr txBox="1"/>
          <p:nvPr/>
        </p:nvSpPr>
        <p:spPr>
          <a:xfrm>
            <a:off x="558800" y="1988810"/>
            <a:ext cx="829056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Fear needs faith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Fear can cause us to miss opportunities (Num. 14:26-38)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Fear can make us afraid to live (Num. 14:2)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Fear can cloud clear vision (Exo. 14:2)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2 Chron 20:15, 17 – do not fear for Lord is with you</a:t>
            </a:r>
          </a:p>
        </p:txBody>
      </p:sp>
    </p:spTree>
    <p:extLst>
      <p:ext uri="{BB962C8B-B14F-4D97-AF65-F5344CB8AC3E}">
        <p14:creationId xmlns:p14="http://schemas.microsoft.com/office/powerpoint/2010/main" val="318218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AA9548B-823B-4878-8181-C6DC115897B9}"/>
              </a:ext>
            </a:extLst>
          </p:cNvPr>
          <p:cNvSpPr/>
          <p:nvPr/>
        </p:nvSpPr>
        <p:spPr>
          <a:xfrm>
            <a:off x="2778760" y="426720"/>
            <a:ext cx="6111240" cy="1087120"/>
          </a:xfrm>
          <a:custGeom>
            <a:avLst/>
            <a:gdLst>
              <a:gd name="connsiteX0" fmla="*/ 248918 w 6111240"/>
              <a:gd name="connsiteY0" fmla="*/ 0 h 1087120"/>
              <a:gd name="connsiteX1" fmla="*/ 6111240 w 6111240"/>
              <a:gd name="connsiteY1" fmla="*/ 0 h 1087120"/>
              <a:gd name="connsiteX2" fmla="*/ 6111240 w 6111240"/>
              <a:gd name="connsiteY2" fmla="*/ 0 h 1087120"/>
              <a:gd name="connsiteX3" fmla="*/ 6111240 w 6111240"/>
              <a:gd name="connsiteY3" fmla="*/ 838202 h 1087120"/>
              <a:gd name="connsiteX4" fmla="*/ 5862322 w 6111240"/>
              <a:gd name="connsiteY4" fmla="*/ 1087120 h 1087120"/>
              <a:gd name="connsiteX5" fmla="*/ 0 w 6111240"/>
              <a:gd name="connsiteY5" fmla="*/ 1087120 h 1087120"/>
              <a:gd name="connsiteX6" fmla="*/ 0 w 6111240"/>
              <a:gd name="connsiteY6" fmla="*/ 1087120 h 1087120"/>
              <a:gd name="connsiteX7" fmla="*/ 0 w 6111240"/>
              <a:gd name="connsiteY7" fmla="*/ 248918 h 1087120"/>
              <a:gd name="connsiteX8" fmla="*/ 248918 w 611124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240" h="1087120" fill="none" extrusionOk="0">
                <a:moveTo>
                  <a:pt x="248918" y="0"/>
                </a:moveTo>
                <a:cubicBezTo>
                  <a:pt x="1936237" y="78282"/>
                  <a:pt x="5294723" y="-103035"/>
                  <a:pt x="6111240" y="0"/>
                </a:cubicBezTo>
                <a:lnTo>
                  <a:pt x="6111240" y="0"/>
                </a:lnTo>
                <a:cubicBezTo>
                  <a:pt x="6177518" y="188428"/>
                  <a:pt x="6038979" y="509089"/>
                  <a:pt x="6111240" y="838202"/>
                </a:cubicBezTo>
                <a:cubicBezTo>
                  <a:pt x="6095430" y="975571"/>
                  <a:pt x="5996540" y="1103534"/>
                  <a:pt x="5862322" y="1087120"/>
                </a:cubicBezTo>
                <a:cubicBezTo>
                  <a:pt x="4315868" y="1140302"/>
                  <a:pt x="2142076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6111240" h="1087120" stroke="0" extrusionOk="0">
                <a:moveTo>
                  <a:pt x="248918" y="0"/>
                </a:moveTo>
                <a:cubicBezTo>
                  <a:pt x="1350941" y="92795"/>
                  <a:pt x="4448742" y="-131628"/>
                  <a:pt x="6111240" y="0"/>
                </a:cubicBezTo>
                <a:lnTo>
                  <a:pt x="6111240" y="0"/>
                </a:lnTo>
                <a:cubicBezTo>
                  <a:pt x="6101887" y="292091"/>
                  <a:pt x="6149938" y="680196"/>
                  <a:pt x="6111240" y="838202"/>
                </a:cubicBezTo>
                <a:cubicBezTo>
                  <a:pt x="6117392" y="953113"/>
                  <a:pt x="6011782" y="1080960"/>
                  <a:pt x="5862322" y="1087120"/>
                </a:cubicBezTo>
                <a:cubicBezTo>
                  <a:pt x="4445124" y="1123927"/>
                  <a:pt x="1354629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Harmonizing the Two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F9E34F-AD98-4AE2-84E3-8F5D0603C47A}"/>
              </a:ext>
            </a:extLst>
          </p:cNvPr>
          <p:cNvSpPr txBox="1"/>
          <p:nvPr/>
        </p:nvSpPr>
        <p:spPr>
          <a:xfrm>
            <a:off x="558800" y="1988810"/>
            <a:ext cx="8432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Fear needs faith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Faith overcomes fear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Faith does not eliminate distraction – just merely shifts attention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Faith does not mean – not afraid at all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Courage is being scared to death – saddling up anyway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Psa. 34:4 – Lord delivers us from our fears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Psa. 27:1, 3 – Lord is my light - whom shall I fear?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Psa. 55:5, 22 – fear turned to confidence through prayer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Matt. 10:28 – fear of God should be greater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Rev. 2:10 – do not fear (in face of death)</a:t>
            </a:r>
          </a:p>
        </p:txBody>
      </p:sp>
    </p:spTree>
    <p:extLst>
      <p:ext uri="{BB962C8B-B14F-4D97-AF65-F5344CB8AC3E}">
        <p14:creationId xmlns:p14="http://schemas.microsoft.com/office/powerpoint/2010/main" val="6962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AA9548B-823B-4878-8181-C6DC115897B9}"/>
              </a:ext>
            </a:extLst>
          </p:cNvPr>
          <p:cNvSpPr/>
          <p:nvPr/>
        </p:nvSpPr>
        <p:spPr>
          <a:xfrm>
            <a:off x="2778760" y="426720"/>
            <a:ext cx="6111240" cy="1087120"/>
          </a:xfrm>
          <a:custGeom>
            <a:avLst/>
            <a:gdLst>
              <a:gd name="connsiteX0" fmla="*/ 248918 w 6111240"/>
              <a:gd name="connsiteY0" fmla="*/ 0 h 1087120"/>
              <a:gd name="connsiteX1" fmla="*/ 6111240 w 6111240"/>
              <a:gd name="connsiteY1" fmla="*/ 0 h 1087120"/>
              <a:gd name="connsiteX2" fmla="*/ 6111240 w 6111240"/>
              <a:gd name="connsiteY2" fmla="*/ 0 h 1087120"/>
              <a:gd name="connsiteX3" fmla="*/ 6111240 w 6111240"/>
              <a:gd name="connsiteY3" fmla="*/ 838202 h 1087120"/>
              <a:gd name="connsiteX4" fmla="*/ 5862322 w 6111240"/>
              <a:gd name="connsiteY4" fmla="*/ 1087120 h 1087120"/>
              <a:gd name="connsiteX5" fmla="*/ 0 w 6111240"/>
              <a:gd name="connsiteY5" fmla="*/ 1087120 h 1087120"/>
              <a:gd name="connsiteX6" fmla="*/ 0 w 6111240"/>
              <a:gd name="connsiteY6" fmla="*/ 1087120 h 1087120"/>
              <a:gd name="connsiteX7" fmla="*/ 0 w 6111240"/>
              <a:gd name="connsiteY7" fmla="*/ 248918 h 1087120"/>
              <a:gd name="connsiteX8" fmla="*/ 248918 w 611124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240" h="1087120" fill="none" extrusionOk="0">
                <a:moveTo>
                  <a:pt x="248918" y="0"/>
                </a:moveTo>
                <a:cubicBezTo>
                  <a:pt x="1936237" y="78282"/>
                  <a:pt x="5294723" y="-103035"/>
                  <a:pt x="6111240" y="0"/>
                </a:cubicBezTo>
                <a:lnTo>
                  <a:pt x="6111240" y="0"/>
                </a:lnTo>
                <a:cubicBezTo>
                  <a:pt x="6177518" y="188428"/>
                  <a:pt x="6038979" y="509089"/>
                  <a:pt x="6111240" y="838202"/>
                </a:cubicBezTo>
                <a:cubicBezTo>
                  <a:pt x="6095430" y="975571"/>
                  <a:pt x="5996540" y="1103534"/>
                  <a:pt x="5862322" y="1087120"/>
                </a:cubicBezTo>
                <a:cubicBezTo>
                  <a:pt x="4315868" y="1140302"/>
                  <a:pt x="2142076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6111240" h="1087120" stroke="0" extrusionOk="0">
                <a:moveTo>
                  <a:pt x="248918" y="0"/>
                </a:moveTo>
                <a:cubicBezTo>
                  <a:pt x="1350941" y="92795"/>
                  <a:pt x="4448742" y="-131628"/>
                  <a:pt x="6111240" y="0"/>
                </a:cubicBezTo>
                <a:lnTo>
                  <a:pt x="6111240" y="0"/>
                </a:lnTo>
                <a:cubicBezTo>
                  <a:pt x="6101887" y="292091"/>
                  <a:pt x="6149938" y="680196"/>
                  <a:pt x="6111240" y="838202"/>
                </a:cubicBezTo>
                <a:cubicBezTo>
                  <a:pt x="6117392" y="953113"/>
                  <a:pt x="6011782" y="1080960"/>
                  <a:pt x="5862322" y="1087120"/>
                </a:cubicBezTo>
                <a:cubicBezTo>
                  <a:pt x="4445124" y="1123927"/>
                  <a:pt x="1354629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Harmonizing the Two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F9E34F-AD98-4AE2-84E3-8F5D0603C47A}"/>
              </a:ext>
            </a:extLst>
          </p:cNvPr>
          <p:cNvSpPr txBox="1"/>
          <p:nvPr/>
        </p:nvSpPr>
        <p:spPr>
          <a:xfrm>
            <a:off x="558800" y="1988810"/>
            <a:ext cx="8432800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Fear needs faith</a:t>
            </a:r>
          </a:p>
          <a:p>
            <a:pPr marL="514350" indent="-514350">
              <a:buFont typeface="+mj-lt"/>
              <a:buAutoNum type="alphaUcPeriod"/>
            </a:pPr>
            <a:endParaRPr lang="en-US" sz="11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600" u="sng" dirty="0"/>
              <a:t>Faith overcomes fear</a:t>
            </a:r>
            <a:endParaRPr lang="en-US" sz="36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7BF046B-BC27-4BF8-BF8C-48B710536BB3}"/>
              </a:ext>
            </a:extLst>
          </p:cNvPr>
          <p:cNvSpPr/>
          <p:nvPr/>
        </p:nvSpPr>
        <p:spPr>
          <a:xfrm>
            <a:off x="777240" y="3576320"/>
            <a:ext cx="7589520" cy="179832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will have fears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faith must be greater!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537527-287B-4CEA-A583-836E8C66B540}"/>
              </a:ext>
            </a:extLst>
          </p:cNvPr>
          <p:cNvSpPr txBox="1"/>
          <p:nvPr/>
        </p:nvSpPr>
        <p:spPr>
          <a:xfrm>
            <a:off x="558800" y="5680501"/>
            <a:ext cx="8148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Cavolini" panose="03000502040302020204" pitchFamily="66" charset="0"/>
                <a:cs typeface="Cavolini" panose="03000502040302020204" pitchFamily="66" charset="0"/>
              </a:rPr>
              <a:t>Fear says, “What if…”</a:t>
            </a:r>
          </a:p>
          <a:p>
            <a:pPr algn="ctr"/>
            <a:r>
              <a:rPr lang="en-US" sz="3200" i="1" dirty="0">
                <a:latin typeface="Cavolini" panose="03000502040302020204" pitchFamily="66" charset="0"/>
                <a:cs typeface="Cavolini" panose="03000502040302020204" pitchFamily="66" charset="0"/>
              </a:rPr>
              <a:t>Faith says, “Even if…”</a:t>
            </a:r>
          </a:p>
        </p:txBody>
      </p:sp>
    </p:spTree>
    <p:extLst>
      <p:ext uri="{BB962C8B-B14F-4D97-AF65-F5344CB8AC3E}">
        <p14:creationId xmlns:p14="http://schemas.microsoft.com/office/powerpoint/2010/main" val="285339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3B7A0A-CB3B-4562-A45E-AD1289DECFD4}"/>
              </a:ext>
            </a:extLst>
          </p:cNvPr>
          <p:cNvSpPr txBox="1"/>
          <p:nvPr/>
        </p:nvSpPr>
        <p:spPr>
          <a:xfrm>
            <a:off x="1" y="11529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Fear &amp; Faith </a:t>
            </a:r>
          </a:p>
        </p:txBody>
      </p:sp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8F929D04-008A-445F-8C09-27F91B47F09F}"/>
              </a:ext>
            </a:extLst>
          </p:cNvPr>
          <p:cNvSpPr/>
          <p:nvPr/>
        </p:nvSpPr>
        <p:spPr>
          <a:xfrm>
            <a:off x="939800" y="199136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Holding on to Faith</a:t>
            </a: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7DB46B7A-518A-4849-8363-EDB05E3D00A2}"/>
              </a:ext>
            </a:extLst>
          </p:cNvPr>
          <p:cNvSpPr/>
          <p:nvPr/>
        </p:nvSpPr>
        <p:spPr>
          <a:xfrm>
            <a:off x="939800" y="348488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Having Real Fears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158D930D-9698-4506-9B57-2ACC27A9EE23}"/>
              </a:ext>
            </a:extLst>
          </p:cNvPr>
          <p:cNvSpPr/>
          <p:nvPr/>
        </p:nvSpPr>
        <p:spPr>
          <a:xfrm>
            <a:off x="939800" y="4978400"/>
            <a:ext cx="7264400" cy="1087120"/>
          </a:xfrm>
          <a:custGeom>
            <a:avLst/>
            <a:gdLst>
              <a:gd name="connsiteX0" fmla="*/ 248918 w 7264400"/>
              <a:gd name="connsiteY0" fmla="*/ 0 h 1087120"/>
              <a:gd name="connsiteX1" fmla="*/ 7264400 w 7264400"/>
              <a:gd name="connsiteY1" fmla="*/ 0 h 1087120"/>
              <a:gd name="connsiteX2" fmla="*/ 7264400 w 7264400"/>
              <a:gd name="connsiteY2" fmla="*/ 0 h 1087120"/>
              <a:gd name="connsiteX3" fmla="*/ 7264400 w 7264400"/>
              <a:gd name="connsiteY3" fmla="*/ 838202 h 1087120"/>
              <a:gd name="connsiteX4" fmla="*/ 7015482 w 7264400"/>
              <a:gd name="connsiteY4" fmla="*/ 1087120 h 1087120"/>
              <a:gd name="connsiteX5" fmla="*/ 0 w 7264400"/>
              <a:gd name="connsiteY5" fmla="*/ 1087120 h 1087120"/>
              <a:gd name="connsiteX6" fmla="*/ 0 w 7264400"/>
              <a:gd name="connsiteY6" fmla="*/ 1087120 h 1087120"/>
              <a:gd name="connsiteX7" fmla="*/ 0 w 7264400"/>
              <a:gd name="connsiteY7" fmla="*/ 248918 h 1087120"/>
              <a:gd name="connsiteX8" fmla="*/ 248918 w 7264400"/>
              <a:gd name="connsiteY8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4400" h="1087120" fill="none" extrusionOk="0">
                <a:moveTo>
                  <a:pt x="248918" y="0"/>
                </a:moveTo>
                <a:cubicBezTo>
                  <a:pt x="1679831" y="78282"/>
                  <a:pt x="3971617" y="-103035"/>
                  <a:pt x="7264400" y="0"/>
                </a:cubicBezTo>
                <a:lnTo>
                  <a:pt x="7264400" y="0"/>
                </a:lnTo>
                <a:cubicBezTo>
                  <a:pt x="7330678" y="188428"/>
                  <a:pt x="7192139" y="509089"/>
                  <a:pt x="7264400" y="838202"/>
                </a:cubicBezTo>
                <a:cubicBezTo>
                  <a:pt x="7248590" y="975571"/>
                  <a:pt x="7149700" y="1103534"/>
                  <a:pt x="7015482" y="1087120"/>
                </a:cubicBezTo>
                <a:cubicBezTo>
                  <a:pt x="6168216" y="1140302"/>
                  <a:pt x="1001342" y="1231255"/>
                  <a:pt x="0" y="1087120"/>
                </a:cubicBezTo>
                <a:lnTo>
                  <a:pt x="0" y="1087120"/>
                </a:lnTo>
                <a:cubicBezTo>
                  <a:pt x="7105" y="787012"/>
                  <a:pt x="49131" y="527000"/>
                  <a:pt x="0" y="248918"/>
                </a:cubicBezTo>
                <a:cubicBezTo>
                  <a:pt x="-14658" y="118952"/>
                  <a:pt x="128702" y="-5372"/>
                  <a:pt x="248918" y="0"/>
                </a:cubicBezTo>
                <a:close/>
              </a:path>
              <a:path w="7264400" h="1087120" stroke="0" extrusionOk="0">
                <a:moveTo>
                  <a:pt x="248918" y="0"/>
                </a:moveTo>
                <a:cubicBezTo>
                  <a:pt x="1785403" y="92795"/>
                  <a:pt x="5730566" y="-131628"/>
                  <a:pt x="7264400" y="0"/>
                </a:cubicBezTo>
                <a:lnTo>
                  <a:pt x="7264400" y="0"/>
                </a:lnTo>
                <a:cubicBezTo>
                  <a:pt x="7255047" y="292091"/>
                  <a:pt x="7303098" y="680196"/>
                  <a:pt x="7264400" y="838202"/>
                </a:cubicBezTo>
                <a:cubicBezTo>
                  <a:pt x="7270552" y="953113"/>
                  <a:pt x="7164942" y="1080960"/>
                  <a:pt x="7015482" y="1087120"/>
                </a:cubicBezTo>
                <a:cubicBezTo>
                  <a:pt x="5127265" y="1123927"/>
                  <a:pt x="2252000" y="978596"/>
                  <a:pt x="0" y="1087120"/>
                </a:cubicBezTo>
                <a:lnTo>
                  <a:pt x="0" y="1087120"/>
                </a:lnTo>
                <a:cubicBezTo>
                  <a:pt x="63232" y="833863"/>
                  <a:pt x="73670" y="615053"/>
                  <a:pt x="0" y="248918"/>
                </a:cubicBezTo>
                <a:cubicBezTo>
                  <a:pt x="20519" y="107217"/>
                  <a:pt x="103147" y="-9761"/>
                  <a:pt x="248918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85353257">
                  <a:prstGeom prst="round2DiagRect">
                    <a:avLst>
                      <a:gd name="adj1" fmla="val 22897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Harmonizing the Two</a:t>
            </a:r>
          </a:p>
        </p:txBody>
      </p:sp>
    </p:spTree>
    <p:extLst>
      <p:ext uri="{BB962C8B-B14F-4D97-AF65-F5344CB8AC3E}">
        <p14:creationId xmlns:p14="http://schemas.microsoft.com/office/powerpoint/2010/main" val="311850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1750</TotalTime>
  <Words>1139</Words>
  <Application>Microsoft Office PowerPoint</Application>
  <PresentationFormat>On-screen Show (4:3)</PresentationFormat>
  <Paragraphs>190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Cavolini</vt:lpstr>
      <vt:lpstr>Calibri Light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33</cp:revision>
  <cp:lastPrinted>2021-01-24T22:37:50Z</cp:lastPrinted>
  <dcterms:created xsi:type="dcterms:W3CDTF">2021-01-22T13:26:00Z</dcterms:created>
  <dcterms:modified xsi:type="dcterms:W3CDTF">2021-01-24T22:38:03Z</dcterms:modified>
</cp:coreProperties>
</file>