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84" r:id="rId3"/>
  </p:sldMasterIdLst>
  <p:sldIdLst>
    <p:sldId id="268" r:id="rId4"/>
    <p:sldId id="269" r:id="rId5"/>
    <p:sldId id="270" r:id="rId6"/>
    <p:sldId id="271" r:id="rId7"/>
    <p:sldId id="272" r:id="rId8"/>
    <p:sldId id="273" r:id="rId9"/>
    <p:sldId id="256" r:id="rId10"/>
    <p:sldId id="260" r:id="rId11"/>
    <p:sldId id="274" r:id="rId12"/>
    <p:sldId id="275" r:id="rId13"/>
    <p:sldId id="276" r:id="rId14"/>
    <p:sldId id="257" r:id="rId15"/>
    <p:sldId id="264" r:id="rId16"/>
    <p:sldId id="277" r:id="rId17"/>
    <p:sldId id="278" r:id="rId18"/>
    <p:sldId id="279" r:id="rId19"/>
    <p:sldId id="280" r:id="rId20"/>
    <p:sldId id="258" r:id="rId21"/>
    <p:sldId id="265" r:id="rId22"/>
    <p:sldId id="281" r:id="rId23"/>
    <p:sldId id="282" r:id="rId24"/>
    <p:sldId id="283" r:id="rId25"/>
    <p:sldId id="284" r:id="rId26"/>
    <p:sldId id="259"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Kristen ITC" panose="03050502040202030202" pitchFamily="66"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FA0028-CA07-44D7-A719-63DDB4F05720}" type="slidenum">
              <a:rPr lang="en-US" smtClean="0"/>
              <a:pPr/>
              <a:t>‹#›</a:t>
            </a:fld>
            <a:endParaRPr lang="en-US" dirty="0"/>
          </a:p>
        </p:txBody>
      </p:sp>
    </p:spTree>
  </p:cSld>
  <p:clrMapOvr>
    <a:masterClrMapping/>
  </p:clrMapOvr>
  <p:transition spd="slow">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108454319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41384203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26576482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320445526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6795927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46319387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23721630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9497233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16260220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70056978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dirty="0"/>
          </a:p>
        </p:txBody>
      </p:sp>
    </p:spTree>
    <p:extLst>
      <p:ext uri="{BB962C8B-B14F-4D97-AF65-F5344CB8AC3E}">
        <p14:creationId xmlns:p14="http://schemas.microsoft.com/office/powerpoint/2010/main" val="198976202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A0028-CA07-44D7-A719-63DDB4F05720}" type="slidenum">
              <a:rPr lang="en-US" smtClean="0"/>
              <a:pPr/>
              <a:t>‹#›</a:t>
            </a:fld>
            <a:endParaRPr lang="en-US" dirty="0"/>
          </a:p>
        </p:txBody>
      </p:sp>
      <p:pic>
        <p:nvPicPr>
          <p:cNvPr id="7" name="Picture 6" descr="2006052501_road_to_heaven.jpg"/>
          <p:cNvPicPr>
            <a:picLocks noChangeAspect="1"/>
          </p:cNvPicPr>
          <p:nvPr userDrawn="1"/>
        </p:nvPicPr>
        <p:blipFill>
          <a:blip r:embed="rId13" cstate="print"/>
          <a:srcRect t="37839" b="11553"/>
          <a:stretch>
            <a:fillRect/>
          </a:stretch>
        </p:blipFill>
        <p:spPr>
          <a:xfrm>
            <a:off x="0" y="0"/>
            <a:ext cx="920028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4C35B-1605-40F8-AAE5-00EA254C0DE9}" type="datetimeFigureOut">
              <a:rPr lang="en-US" smtClean="0"/>
              <a:pPr/>
              <a:t>11/18/2020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A0028-CA07-44D7-A719-63DDB4F05720}" type="slidenum">
              <a:rPr lang="en-US" smtClean="0"/>
              <a:pPr/>
              <a:t>‹#›</a:t>
            </a:fld>
            <a:endParaRPr lang="en-US" dirty="0"/>
          </a:p>
        </p:txBody>
      </p:sp>
      <p:pic>
        <p:nvPicPr>
          <p:cNvPr id="7" name="Picture 6" descr="2006052501_road_to_heaven.jpg"/>
          <p:cNvPicPr>
            <a:picLocks noChangeAspect="1"/>
          </p:cNvPicPr>
          <p:nvPr userDrawn="1"/>
        </p:nvPicPr>
        <p:blipFill>
          <a:blip r:embed="rId13" cstate="print">
            <a:lum bright="70000" contrast="-70000"/>
          </a:blip>
          <a:srcRect t="37839" b="11553"/>
          <a:stretch>
            <a:fillRect/>
          </a:stretch>
        </p:blipFill>
        <p:spPr>
          <a:xfrm>
            <a:off x="0" y="0"/>
            <a:ext cx="92002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11/21/2020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dirty="0"/>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4803850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914400" y="1066800"/>
            <a:ext cx="7467600" cy="5293757"/>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1 "Let not your heart be troubled; you believe in God, believe also in Me.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2 In My Father's house are many mansions; if it were not so, I would have told you. I go to prepare a place for you.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3 And if I go and prepare a place for you, I will come again and receive you to Myself; that where I am, there you may be also.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4 And where I go you know, and the way you know."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5 Thomas said to Him, "Lord, we do not know where You are going, and how can we know the way?" </a:t>
            </a:r>
          </a:p>
          <a:p>
            <a:endParaRPr lang="en-US" sz="1000" dirty="0">
              <a:latin typeface="Times New Roman" pitchFamily="18" charset="0"/>
              <a:cs typeface="Times New Roman" pitchFamily="18" charset="0"/>
            </a:endParaRPr>
          </a:p>
          <a:p>
            <a:r>
              <a:rPr lang="en-US" sz="2400" dirty="0">
                <a:latin typeface="Times New Roman" pitchFamily="18" charset="0"/>
                <a:cs typeface="Times New Roman" pitchFamily="18" charset="0"/>
              </a:rPr>
              <a:t>6 Jesus said to him, "I am the way, the truth, and the life. No one comes to the Father except through Me. </a:t>
            </a:r>
          </a:p>
        </p:txBody>
      </p:sp>
      <p:sp>
        <p:nvSpPr>
          <p:cNvPr id="3" name="TextBox 2"/>
          <p:cNvSpPr txBox="1"/>
          <p:nvPr/>
        </p:nvSpPr>
        <p:spPr>
          <a:xfrm>
            <a:off x="9144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John 14:1-6</a:t>
            </a: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John 14:1-6</a:t>
            </a:r>
          </a:p>
        </p:txBody>
      </p:sp>
      <p:sp>
        <p:nvSpPr>
          <p:cNvPr id="3" name="TextBox 2"/>
          <p:cNvSpPr txBox="1"/>
          <p:nvPr/>
        </p:nvSpPr>
        <p:spPr>
          <a:xfrm>
            <a:off x="457200" y="1600200"/>
            <a:ext cx="8610600" cy="523220"/>
          </a:xfrm>
          <a:prstGeom prst="rect">
            <a:avLst/>
          </a:prstGeom>
          <a:noFill/>
        </p:spPr>
        <p:txBody>
          <a:bodyPr wrap="square" rtlCol="0">
            <a:spAutoFit/>
          </a:bodyPr>
          <a:lstStyle/>
          <a:p>
            <a:pPr marL="457200" indent="-457200">
              <a:buFont typeface="+mj-lt"/>
              <a:buAutoNum type="arabicPeriod"/>
            </a:pPr>
            <a:r>
              <a:rPr lang="en-US" sz="2800" dirty="0"/>
              <a:t>Jesus announces going away to prepare a place (v. 2)</a:t>
            </a:r>
          </a:p>
        </p:txBody>
      </p:sp>
      <p:sp>
        <p:nvSpPr>
          <p:cNvPr id="4" name="TextBox 3"/>
          <p:cNvSpPr txBox="1"/>
          <p:nvPr/>
        </p:nvSpPr>
        <p:spPr>
          <a:xfrm>
            <a:off x="838200" y="2819400"/>
            <a:ext cx="7848600" cy="2308324"/>
          </a:xfrm>
          <a:prstGeom prst="rect">
            <a:avLst/>
          </a:prstGeom>
          <a:solidFill>
            <a:schemeClr val="bg2">
              <a:lumMod val="7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2400" dirty="0">
                <a:latin typeface="Times New Roman" pitchFamily="18" charset="0"/>
                <a:cs typeface="Times New Roman" pitchFamily="18" charset="0"/>
              </a:rPr>
              <a:t>“In a very short time life of the disciples was going to fall in. Their sun was going to set at midday and their world was going to collapse in chaos around them. At such a time there was only one thing to do – stubbornly to hold on to trust in God.”</a:t>
            </a:r>
          </a:p>
          <a:p>
            <a:pPr algn="r"/>
            <a:r>
              <a:rPr lang="en-US" sz="2400" dirty="0">
                <a:latin typeface="Times New Roman" pitchFamily="18" charset="0"/>
                <a:cs typeface="Times New Roman" pitchFamily="18" charset="0"/>
              </a:rPr>
              <a:t>(Barclay, </a:t>
            </a:r>
            <a:r>
              <a:rPr lang="en-US" sz="2400" i="1" dirty="0">
                <a:latin typeface="Times New Roman" pitchFamily="18" charset="0"/>
                <a:cs typeface="Times New Roman" pitchFamily="18" charset="0"/>
              </a:rPr>
              <a:t>The Gospel of John, </a:t>
            </a:r>
            <a:r>
              <a:rPr lang="en-US" sz="2400" dirty="0">
                <a:latin typeface="Times New Roman" pitchFamily="18" charset="0"/>
                <a:cs typeface="Times New Roman" pitchFamily="18" charset="0"/>
              </a:rPr>
              <a:t>2:177)</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John 14:1-6</a:t>
            </a:r>
          </a:p>
        </p:txBody>
      </p:sp>
      <p:sp>
        <p:nvSpPr>
          <p:cNvPr id="3" name="TextBox 2"/>
          <p:cNvSpPr txBox="1"/>
          <p:nvPr/>
        </p:nvSpPr>
        <p:spPr>
          <a:xfrm>
            <a:off x="457200" y="1600200"/>
            <a:ext cx="8686800" cy="3108543"/>
          </a:xfrm>
          <a:prstGeom prst="rect">
            <a:avLst/>
          </a:prstGeom>
          <a:noFill/>
        </p:spPr>
        <p:txBody>
          <a:bodyPr wrap="square" rtlCol="0">
            <a:spAutoFit/>
          </a:bodyPr>
          <a:lstStyle/>
          <a:p>
            <a:pPr marL="457200" indent="-457200">
              <a:buFont typeface="+mj-lt"/>
              <a:buAutoNum type="arabicPeriod"/>
            </a:pPr>
            <a:r>
              <a:rPr lang="en-US" sz="2800" dirty="0"/>
              <a:t>Jesus announces going away to prepare a place (v. 2)</a:t>
            </a:r>
          </a:p>
          <a:p>
            <a:pPr marL="457200" indent="-457200">
              <a:buFont typeface="+mj-lt"/>
              <a:buAutoNum type="arabicPeriod"/>
            </a:pPr>
            <a:r>
              <a:rPr lang="en-US" sz="2800" dirty="0"/>
              <a:t>Will come again and take disciples with him (v. 3)</a:t>
            </a:r>
          </a:p>
          <a:p>
            <a:pPr marL="457200" indent="-457200">
              <a:buFont typeface="+mj-lt"/>
              <a:buAutoNum type="arabicPeriod"/>
            </a:pPr>
            <a:r>
              <a:rPr lang="en-US" sz="2800" dirty="0"/>
              <a:t>You know </a:t>
            </a:r>
            <a:r>
              <a:rPr lang="en-US" sz="2800" b="1" u="sng" dirty="0"/>
              <a:t>where</a:t>
            </a:r>
            <a:r>
              <a:rPr lang="en-US" sz="2800" dirty="0"/>
              <a:t> and the </a:t>
            </a:r>
            <a:r>
              <a:rPr lang="en-US" sz="2800" b="1" u="sng" dirty="0"/>
              <a:t>way</a:t>
            </a:r>
            <a:r>
              <a:rPr lang="en-US" sz="2800" dirty="0"/>
              <a:t> (v. 4)</a:t>
            </a:r>
          </a:p>
          <a:p>
            <a:pPr marL="457200" indent="-457200">
              <a:buFont typeface="+mj-lt"/>
              <a:buAutoNum type="arabicPeriod"/>
            </a:pPr>
            <a:r>
              <a:rPr lang="en-US" sz="2800" dirty="0"/>
              <a:t>Thomas: don’t know </a:t>
            </a:r>
            <a:r>
              <a:rPr lang="en-US" sz="2800" b="1" u="sng" dirty="0"/>
              <a:t>where</a:t>
            </a:r>
            <a:r>
              <a:rPr lang="en-US" sz="2800" dirty="0"/>
              <a:t> – how can know </a:t>
            </a:r>
            <a:r>
              <a:rPr lang="en-US" sz="2800" b="1" u="sng" dirty="0"/>
              <a:t>way</a:t>
            </a:r>
            <a:r>
              <a:rPr lang="en-US" sz="2800" dirty="0"/>
              <a:t> (v. 5)?</a:t>
            </a:r>
          </a:p>
          <a:p>
            <a:pPr marL="457200" indent="-457200">
              <a:buFont typeface="+mj-lt"/>
              <a:buAutoNum type="arabicPeriod"/>
            </a:pPr>
            <a:r>
              <a:rPr lang="en-US" sz="2800" dirty="0"/>
              <a:t>Jesus: “I am the way…” (v. 6)</a:t>
            </a:r>
          </a:p>
          <a:p>
            <a:pPr marL="971550" lvl="1" indent="-514350">
              <a:buFont typeface="+mj-lt"/>
              <a:buAutoNum type="alphaLcPeriod"/>
            </a:pPr>
            <a:r>
              <a:rPr lang="en-US" sz="2800" i="1" dirty="0"/>
              <a:t>The </a:t>
            </a:r>
            <a:r>
              <a:rPr lang="en-US" sz="2800" b="1" i="1" u="sng" dirty="0"/>
              <a:t>where</a:t>
            </a:r>
            <a:r>
              <a:rPr lang="en-US" sz="2800" i="1" dirty="0"/>
              <a:t>: to the Father</a:t>
            </a:r>
          </a:p>
          <a:p>
            <a:pPr marL="971550" lvl="1" indent="-514350">
              <a:buFont typeface="+mj-lt"/>
              <a:buAutoNum type="alphaLcPeriod"/>
            </a:pPr>
            <a:r>
              <a:rPr lang="en-US" sz="2800" i="1" dirty="0"/>
              <a:t>The </a:t>
            </a:r>
            <a:r>
              <a:rPr lang="en-US" sz="2800" b="1" i="1" u="sng" dirty="0"/>
              <a:t>way</a:t>
            </a:r>
            <a:r>
              <a:rPr lang="en-US" sz="2800" i="1" dirty="0"/>
              <a:t>: through Jesus the Christ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What Does “The Way” Mean?</a:t>
            </a:r>
          </a:p>
        </p:txBody>
      </p:sp>
      <p:sp>
        <p:nvSpPr>
          <p:cNvPr id="3" name="TextBox 2"/>
          <p:cNvSpPr txBox="1"/>
          <p:nvPr/>
        </p:nvSpPr>
        <p:spPr>
          <a:xfrm>
            <a:off x="838200" y="1676400"/>
            <a:ext cx="7848600" cy="4832092"/>
          </a:xfrm>
          <a:prstGeom prst="rect">
            <a:avLst/>
          </a:prstGeom>
          <a:noFill/>
        </p:spPr>
        <p:txBody>
          <a:bodyPr wrap="square" rtlCol="0">
            <a:spAutoFit/>
          </a:bodyPr>
          <a:lstStyle/>
          <a:p>
            <a:pPr marL="514350" indent="-514350">
              <a:buFont typeface="+mj-lt"/>
              <a:buAutoNum type="arabicPeriod"/>
            </a:pPr>
            <a:r>
              <a:rPr lang="en-US" sz="2800" b="1" dirty="0"/>
              <a:t>“Way” </a:t>
            </a:r>
            <a:r>
              <a:rPr lang="en-US" sz="2800" dirty="0"/>
              <a:t>(Gk: </a:t>
            </a:r>
            <a:r>
              <a:rPr lang="en-US" sz="2800" dirty="0" err="1"/>
              <a:t>Hodos</a:t>
            </a:r>
            <a:r>
              <a:rPr lang="en-US" sz="2800" dirty="0"/>
              <a:t>) = Road (cf. Mt. 2:12)</a:t>
            </a:r>
          </a:p>
          <a:p>
            <a:pPr marL="971550" lvl="1" indent="-514350">
              <a:buFont typeface="+mj-lt"/>
              <a:buAutoNum type="alphaLcPeriod"/>
            </a:pPr>
            <a:r>
              <a:rPr lang="en-US" sz="2800" i="1" dirty="0"/>
              <a:t>Translated: way, journey (Mt. 10:10), highway (Mt. 22:9-10)</a:t>
            </a:r>
          </a:p>
          <a:p>
            <a:pPr marL="971550" lvl="1" indent="-514350">
              <a:buFont typeface="+mj-lt"/>
              <a:buAutoNum type="alphaLcPeriod"/>
            </a:pPr>
            <a:r>
              <a:rPr lang="en-US" sz="2800" i="1" dirty="0"/>
              <a:t>Barclay: In Greece signs “</a:t>
            </a:r>
            <a:r>
              <a:rPr lang="en-US" sz="2800" i="1" dirty="0" err="1"/>
              <a:t>Hodos</a:t>
            </a:r>
            <a:r>
              <a:rPr lang="en-US" sz="2800" i="1" dirty="0"/>
              <a:t> to Athens”</a:t>
            </a:r>
          </a:p>
          <a:p>
            <a:pPr marL="514350" indent="-514350">
              <a:buFont typeface="+mj-lt"/>
              <a:buAutoNum type="arabicPeriod"/>
            </a:pPr>
            <a:endParaRPr lang="en-US" sz="2800" dirty="0"/>
          </a:p>
          <a:p>
            <a:pPr marL="514350" indent="-514350">
              <a:buFont typeface="+mj-lt"/>
              <a:buAutoNum type="arabicPeriod"/>
            </a:pPr>
            <a:r>
              <a:rPr lang="en-US" sz="2800" b="1" dirty="0"/>
              <a:t>Jesus IS the Way</a:t>
            </a:r>
          </a:p>
          <a:p>
            <a:pPr marL="971550" lvl="1" indent="-514350">
              <a:buFont typeface="+mj-lt"/>
              <a:buAutoNum type="alphaLcPeriod"/>
            </a:pPr>
            <a:r>
              <a:rPr lang="en-US" sz="2800" i="1" dirty="0"/>
              <a:t>Not merely know the way</a:t>
            </a:r>
          </a:p>
          <a:p>
            <a:pPr marL="971550" lvl="1" indent="-514350">
              <a:buFont typeface="+mj-lt"/>
              <a:buAutoNum type="alphaLcPeriod"/>
            </a:pPr>
            <a:r>
              <a:rPr lang="en-US" sz="2800" i="1" dirty="0"/>
              <a:t>Not merely point to the way</a:t>
            </a:r>
          </a:p>
          <a:p>
            <a:pPr marL="971550" lvl="1" indent="-514350">
              <a:buFont typeface="+mj-lt"/>
              <a:buAutoNum type="alphaLcPeriod"/>
            </a:pPr>
            <a:r>
              <a:rPr lang="en-US" sz="2800" i="1" dirty="0"/>
              <a:t>Not merely make known the way</a:t>
            </a:r>
          </a:p>
          <a:p>
            <a:pPr marL="971550" lvl="1" indent="-514350">
              <a:buFont typeface="+mj-lt"/>
              <a:buAutoNum type="alphaLcPeriod"/>
            </a:pPr>
            <a:r>
              <a:rPr lang="en-US" sz="2800" i="1" dirty="0"/>
              <a:t>Not merely create the way</a:t>
            </a:r>
          </a:p>
          <a:p>
            <a:pPr marL="971550" lvl="1" indent="-514350">
              <a:buFont typeface="+mj-lt"/>
              <a:buAutoNum type="alphaLcPeriod"/>
            </a:pPr>
            <a:r>
              <a:rPr lang="en-US" sz="2800" i="1" dirty="0"/>
              <a:t>Does more than even take us on the way</a:t>
            </a:r>
          </a:p>
        </p:txBody>
      </p:sp>
      <p:sp>
        <p:nvSpPr>
          <p:cNvPr id="4" name="Oval 3"/>
          <p:cNvSpPr/>
          <p:nvPr/>
        </p:nvSpPr>
        <p:spPr>
          <a:xfrm>
            <a:off x="2133600" y="3733800"/>
            <a:ext cx="6096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Effect transition="in" filter="fade">
                                      <p:cBhvr>
                                        <p:cTn id="71" dur="2000"/>
                                        <p:tgtEl>
                                          <p:spTgt spid="3">
                                            <p:txEl>
                                              <p:pRg st="9" end="9"/>
                                            </p:txEl>
                                          </p:spTgt>
                                        </p:tgtEl>
                                      </p:cBhvr>
                                    </p:animEffect>
                                    <p:anim calcmode="lin" valueType="num">
                                      <p:cBhvr>
                                        <p:cTn id="72"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3"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74"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down)">
                                      <p:cBhvr>
                                        <p:cTn id="7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Jesus </a:t>
            </a:r>
            <a:r>
              <a:rPr lang="en-US" sz="2800" dirty="0">
                <a:solidFill>
                  <a:srgbClr val="FFFF00"/>
                </a:solidFill>
                <a:latin typeface="Kristen ITC" pitchFamily="66" charset="0"/>
              </a:rPr>
              <a:t>IS</a:t>
            </a:r>
            <a:r>
              <a:rPr lang="en-US" sz="2800" dirty="0">
                <a:solidFill>
                  <a:schemeClr val="bg1"/>
                </a:solidFill>
                <a:latin typeface="Kristen ITC" pitchFamily="66" charset="0"/>
              </a:rPr>
              <a:t> The Way</a:t>
            </a:r>
          </a:p>
        </p:txBody>
      </p:sp>
      <p:sp>
        <p:nvSpPr>
          <p:cNvPr id="3" name="TextBox 2"/>
          <p:cNvSpPr txBox="1"/>
          <p:nvPr/>
        </p:nvSpPr>
        <p:spPr>
          <a:xfrm>
            <a:off x="914400" y="2819400"/>
            <a:ext cx="7620000" cy="1815882"/>
          </a:xfrm>
          <a:prstGeom prst="rect">
            <a:avLst/>
          </a:prstGeom>
          <a:noFill/>
        </p:spPr>
        <p:txBody>
          <a:bodyPr wrap="square" rtlCol="0">
            <a:spAutoFit/>
          </a:bodyPr>
          <a:lstStyle/>
          <a:p>
            <a:pPr>
              <a:buFont typeface="Wingdings" pitchFamily="2" charset="2"/>
              <a:buChar char="Ø"/>
            </a:pPr>
            <a:r>
              <a:rPr lang="en-US" sz="2800" dirty="0"/>
              <a:t> Great when one can tell you the way</a:t>
            </a:r>
          </a:p>
          <a:p>
            <a:pPr>
              <a:buFont typeface="Wingdings" pitchFamily="2" charset="2"/>
              <a:buChar char="Ø"/>
            </a:pPr>
            <a:r>
              <a:rPr lang="en-US" sz="2800" dirty="0"/>
              <a:t> Better when one points to the way</a:t>
            </a:r>
          </a:p>
          <a:p>
            <a:pPr>
              <a:buFont typeface="Wingdings" pitchFamily="2" charset="2"/>
              <a:buChar char="Ø"/>
            </a:pPr>
            <a:r>
              <a:rPr lang="en-US" sz="2800" dirty="0"/>
              <a:t> Even better when one say “follow me”</a:t>
            </a:r>
          </a:p>
          <a:p>
            <a:pPr>
              <a:buFont typeface="Wingdings" pitchFamily="2" charset="2"/>
              <a:buChar char="Ø"/>
            </a:pPr>
            <a:r>
              <a:rPr lang="en-US" sz="2800" dirty="0"/>
              <a:t> Best when one goes with you - guides you</a:t>
            </a:r>
          </a:p>
        </p:txBody>
      </p:sp>
      <p:grpSp>
        <p:nvGrpSpPr>
          <p:cNvPr id="6" name="Group 5"/>
          <p:cNvGrpSpPr/>
          <p:nvPr/>
        </p:nvGrpSpPr>
        <p:grpSpPr>
          <a:xfrm>
            <a:off x="1828800" y="1200150"/>
            <a:ext cx="5334000" cy="1390650"/>
            <a:chOff x="1828800" y="1066800"/>
            <a:chExt cx="5334000" cy="1390650"/>
          </a:xfrm>
        </p:grpSpPr>
        <p:pic>
          <p:nvPicPr>
            <p:cNvPr id="1026" name="Picture 2" descr="http://www.betterhearing.org/images/guide/20.jpg"/>
            <p:cNvPicPr>
              <a:picLocks noChangeAspect="1" noChangeArrowheads="1"/>
            </p:cNvPicPr>
            <p:nvPr/>
          </p:nvPicPr>
          <p:blipFill>
            <a:blip r:embed="rId2" cstate="print"/>
            <a:srcRect/>
            <a:stretch>
              <a:fillRect/>
            </a:stretch>
          </p:blipFill>
          <p:spPr bwMode="auto">
            <a:xfrm>
              <a:off x="1828800" y="1066800"/>
              <a:ext cx="1905000" cy="1390650"/>
            </a:xfrm>
            <a:prstGeom prst="rect">
              <a:avLst/>
            </a:prstGeom>
            <a:noFill/>
          </p:spPr>
        </p:pic>
        <p:sp>
          <p:nvSpPr>
            <p:cNvPr id="5" name="TextBox 4"/>
            <p:cNvSpPr txBox="1"/>
            <p:nvPr/>
          </p:nvSpPr>
          <p:spPr>
            <a:xfrm>
              <a:off x="3937943" y="1371600"/>
              <a:ext cx="3224857" cy="830997"/>
            </a:xfrm>
            <a:prstGeom prst="rect">
              <a:avLst/>
            </a:prstGeom>
            <a:noFill/>
          </p:spPr>
          <p:txBody>
            <a:bodyPr wrap="none" rtlCol="0">
              <a:spAutoFit/>
            </a:bodyPr>
            <a:lstStyle/>
            <a:p>
              <a:r>
                <a:rPr lang="en-US" sz="2400" dirty="0"/>
                <a:t>All been lost</a:t>
              </a:r>
            </a:p>
            <a:p>
              <a:r>
                <a:rPr lang="en-US" sz="2400" dirty="0"/>
                <a:t>Had to ask for directions</a:t>
              </a:r>
            </a:p>
          </p:txBody>
        </p:sp>
      </p:grpSp>
      <p:sp>
        <p:nvSpPr>
          <p:cNvPr id="7" name="TextBox 6"/>
          <p:cNvSpPr txBox="1"/>
          <p:nvPr/>
        </p:nvSpPr>
        <p:spPr>
          <a:xfrm>
            <a:off x="1066800" y="4800600"/>
            <a:ext cx="7162800" cy="1077218"/>
          </a:xfrm>
          <a:prstGeom prst="rect">
            <a:avLst/>
          </a:prstGeom>
          <a:noFill/>
        </p:spPr>
        <p:txBody>
          <a:bodyPr wrap="square" rtlCol="0">
            <a:spAutoFit/>
          </a:bodyPr>
          <a:lstStyle/>
          <a:p>
            <a:pPr algn="ctr"/>
            <a:r>
              <a:rPr lang="en-US" sz="2800" b="1" dirty="0">
                <a:solidFill>
                  <a:srgbClr val="0070C0"/>
                </a:solidFill>
                <a:effectLst>
                  <a:outerShdw blurRad="38100" dist="38100" dir="2700000" algn="tl">
                    <a:srgbClr val="000000">
                      <a:alpha val="43137"/>
                    </a:srgbClr>
                  </a:outerShdw>
                </a:effectLst>
              </a:rPr>
              <a:t>Jesus Does All That – but More:</a:t>
            </a:r>
          </a:p>
          <a:p>
            <a:pPr algn="ctr"/>
            <a:r>
              <a:rPr lang="en-US" sz="3600" b="1" i="1" dirty="0">
                <a:solidFill>
                  <a:srgbClr val="0070C0"/>
                </a:solidFill>
                <a:effectLst>
                  <a:outerShdw blurRad="38100" dist="38100" dir="2700000" algn="tl">
                    <a:srgbClr val="000000">
                      <a:alpha val="43137"/>
                    </a:srgbClr>
                  </a:outerShdw>
                </a:effectLst>
              </a:rPr>
              <a:t>He IS the Road!</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anim calcmode="lin" valueType="num">
                                      <p:cBhvr>
                                        <p:cTn id="2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1"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2000"/>
                                        <p:tgtEl>
                                          <p:spTgt spid="3">
                                            <p:txEl>
                                              <p:pRg st="3" end="3"/>
                                            </p:txEl>
                                          </p:spTgt>
                                        </p:tgtEl>
                                      </p:cBhvr>
                                    </p:animEffect>
                                    <p:anim calcmode="lin" valueType="num">
                                      <p:cBhvr>
                                        <p:cTn id="37"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9"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467600" cy="523220"/>
          </a:xfrm>
          <a:prstGeom prst="rect">
            <a:avLst/>
          </a:prstGeom>
          <a:solidFill>
            <a:schemeClr val="tx1"/>
          </a:solidFill>
        </p:spPr>
        <p:txBody>
          <a:bodyPr wrap="square" rtlCol="0">
            <a:spAutoFit/>
          </a:bodyPr>
          <a:lstStyle/>
          <a:p>
            <a:pPr algn="ctr"/>
            <a:r>
              <a:rPr lang="en-US" sz="2800" dirty="0">
                <a:solidFill>
                  <a:schemeClr val="bg1"/>
                </a:solidFill>
                <a:latin typeface="Kristen ITC" pitchFamily="66" charset="0"/>
              </a:rPr>
              <a:t>Bible Often Speaks of The Way</a:t>
            </a:r>
          </a:p>
        </p:txBody>
      </p:sp>
      <p:sp>
        <p:nvSpPr>
          <p:cNvPr id="3" name="TextBox 2"/>
          <p:cNvSpPr txBox="1"/>
          <p:nvPr/>
        </p:nvSpPr>
        <p:spPr>
          <a:xfrm>
            <a:off x="685800" y="1905000"/>
            <a:ext cx="8153400" cy="1692771"/>
          </a:xfrm>
          <a:prstGeom prst="rect">
            <a:avLst/>
          </a:prstGeom>
          <a:noFill/>
        </p:spPr>
        <p:txBody>
          <a:bodyPr wrap="square" rtlCol="0">
            <a:spAutoFit/>
          </a:bodyPr>
          <a:lstStyle/>
          <a:p>
            <a:pPr>
              <a:buFont typeface="Wingdings" pitchFamily="2" charset="2"/>
              <a:buChar char="Ø"/>
            </a:pPr>
            <a:r>
              <a:rPr lang="en-US" sz="2800" dirty="0"/>
              <a:t> Prophesied (Isa. 35:8)</a:t>
            </a:r>
          </a:p>
          <a:p>
            <a:pPr>
              <a:buFont typeface="Wingdings" pitchFamily="2" charset="2"/>
              <a:buChar char="Ø"/>
            </a:pPr>
            <a:endParaRPr lang="en-US" sz="1000" dirty="0"/>
          </a:p>
          <a:p>
            <a:pPr>
              <a:buFont typeface="Wingdings" pitchFamily="2" charset="2"/>
              <a:buChar char="Ø"/>
            </a:pPr>
            <a:r>
              <a:rPr lang="en-US" sz="2800" dirty="0"/>
              <a:t> Psalmist pled to be taught the way (Psa. 27:11)</a:t>
            </a:r>
          </a:p>
          <a:p>
            <a:pPr>
              <a:buFont typeface="Wingdings" pitchFamily="2" charset="2"/>
              <a:buChar char="Ø"/>
            </a:pPr>
            <a:endParaRPr lang="en-US" sz="1000" dirty="0"/>
          </a:p>
          <a:p>
            <a:pPr>
              <a:buFont typeface="Wingdings" pitchFamily="2" charset="2"/>
              <a:buChar char="Ø"/>
            </a:pPr>
            <a:r>
              <a:rPr lang="en-US" sz="2800" dirty="0"/>
              <a:t> Christians were of “The Way” (Acts 9:2; 22:4; 24:14)</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066800" y="2438400"/>
            <a:ext cx="7162800" cy="91440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tx1"/>
                </a:solidFill>
                <a:latin typeface="Kristen ITC" pitchFamily="66" charset="0"/>
              </a:rPr>
              <a:t>The Only Way</a:t>
            </a:r>
          </a:p>
        </p:txBody>
      </p:sp>
      <p:sp>
        <p:nvSpPr>
          <p:cNvPr id="5" name="Rectangle 4"/>
          <p:cNvSpPr/>
          <p:nvPr/>
        </p:nvSpPr>
        <p:spPr>
          <a:xfrm>
            <a:off x="0" y="0"/>
            <a:ext cx="9220200" cy="1200329"/>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Kristen ITC" pitchFamily="66" charset="0"/>
              </a:rPr>
              <a:t>Jesus The Way</a:t>
            </a:r>
          </a:p>
        </p:txBody>
      </p:sp>
      <p:sp>
        <p:nvSpPr>
          <p:cNvPr id="6" name="Rounded Rectangle 5"/>
          <p:cNvSpPr/>
          <p:nvPr/>
        </p:nvSpPr>
        <p:spPr>
          <a:xfrm>
            <a:off x="1066800" y="24384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43201"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3" name="TextBox 2"/>
          <p:cNvSpPr txBox="1"/>
          <p:nvPr/>
        </p:nvSpPr>
        <p:spPr>
          <a:xfrm>
            <a:off x="1219200" y="381000"/>
            <a:ext cx="7391400" cy="2677656"/>
          </a:xfrm>
          <a:prstGeom prst="rect">
            <a:avLst/>
          </a:prstGeom>
          <a:noFill/>
        </p:spPr>
        <p:txBody>
          <a:bodyPr wrap="square" rtlCol="0">
            <a:spAutoFit/>
          </a:bodyPr>
          <a:lstStyle/>
          <a:p>
            <a:pPr marL="514350" indent="-514350">
              <a:buFont typeface="+mj-lt"/>
              <a:buAutoNum type="alphaUcPeriod"/>
            </a:pPr>
            <a:r>
              <a:rPr lang="en-US" sz="2800" b="1" dirty="0"/>
              <a:t>There is no other way </a:t>
            </a:r>
            <a:r>
              <a:rPr lang="en-US" sz="2800" dirty="0"/>
              <a:t>(Acts 4:12-13)</a:t>
            </a:r>
          </a:p>
          <a:p>
            <a:pPr marL="971550" lvl="1" indent="-514350">
              <a:buFont typeface="+mj-lt"/>
              <a:buAutoNum type="arabicPeriod"/>
            </a:pPr>
            <a:r>
              <a:rPr lang="en-US" sz="2800" i="1" dirty="0"/>
              <a:t>Mohammed – not the way</a:t>
            </a:r>
          </a:p>
          <a:p>
            <a:pPr marL="971550" lvl="1" indent="-514350">
              <a:buFont typeface="+mj-lt"/>
              <a:buAutoNum type="arabicPeriod"/>
            </a:pPr>
            <a:r>
              <a:rPr lang="en-US" sz="2800" i="1" dirty="0" err="1"/>
              <a:t>Budda</a:t>
            </a:r>
            <a:r>
              <a:rPr lang="en-US" sz="2800" i="1" dirty="0"/>
              <a:t> – not the way</a:t>
            </a:r>
          </a:p>
          <a:p>
            <a:pPr marL="971550" lvl="1" indent="-514350">
              <a:buFont typeface="+mj-lt"/>
              <a:buAutoNum type="arabicPeriod"/>
            </a:pPr>
            <a:r>
              <a:rPr lang="en-US" sz="2800" i="1" dirty="0"/>
              <a:t>Krishna – not the way</a:t>
            </a:r>
          </a:p>
          <a:p>
            <a:pPr marL="971550" lvl="1" indent="-514350">
              <a:buFont typeface="+mj-lt"/>
              <a:buAutoNum type="arabicPeriod"/>
            </a:pPr>
            <a:r>
              <a:rPr lang="en-US" sz="2800" i="1" dirty="0"/>
              <a:t>Torah – not the way</a:t>
            </a:r>
          </a:p>
          <a:p>
            <a:pPr marL="971550" lvl="1" indent="-514350">
              <a:buFont typeface="+mj-lt"/>
              <a:buAutoNum type="arabicPeriod"/>
            </a:pPr>
            <a:r>
              <a:rPr lang="en-US" sz="2800" i="1" dirty="0"/>
              <a:t>Koran – not the way</a:t>
            </a:r>
          </a:p>
        </p:txBody>
      </p:sp>
      <p:pic>
        <p:nvPicPr>
          <p:cNvPr id="4" name="Picture 3" descr="Which%20way.jpg"/>
          <p:cNvPicPr>
            <a:picLocks noChangeAspect="1"/>
          </p:cNvPicPr>
          <p:nvPr/>
        </p:nvPicPr>
        <p:blipFill>
          <a:blip r:embed="rId2" cstate="print"/>
          <a:stretch>
            <a:fillRect/>
          </a:stretch>
        </p:blipFill>
        <p:spPr>
          <a:xfrm>
            <a:off x="2667000" y="3200400"/>
            <a:ext cx="4114800" cy="3276993"/>
          </a:xfrm>
          <a:prstGeom prst="rect">
            <a:avLst/>
          </a:prstGeom>
        </p:spPr>
      </p:pic>
      <p:sp>
        <p:nvSpPr>
          <p:cNvPr id="5" name="TextBox 4"/>
          <p:cNvSpPr txBox="1"/>
          <p:nvPr/>
        </p:nvSpPr>
        <p:spPr>
          <a:xfrm rot="19325080">
            <a:off x="4759903" y="3893166"/>
            <a:ext cx="2133600" cy="369332"/>
          </a:xfrm>
          <a:prstGeom prst="rect">
            <a:avLst/>
          </a:prstGeom>
          <a:noFill/>
        </p:spPr>
        <p:txBody>
          <a:bodyPr wrap="square" rtlCol="0">
            <a:spAutoFit/>
          </a:bodyPr>
          <a:lstStyle/>
          <a:p>
            <a:r>
              <a:rPr lang="en-US" dirty="0"/>
              <a:t>Jesus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43201"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3" name="TextBox 2"/>
          <p:cNvSpPr txBox="1"/>
          <p:nvPr/>
        </p:nvSpPr>
        <p:spPr>
          <a:xfrm>
            <a:off x="1219200" y="304800"/>
            <a:ext cx="7391400" cy="2677656"/>
          </a:xfrm>
          <a:prstGeom prst="rect">
            <a:avLst/>
          </a:prstGeom>
          <a:noFill/>
        </p:spPr>
        <p:txBody>
          <a:bodyPr wrap="square" rtlCol="0">
            <a:spAutoFit/>
          </a:bodyPr>
          <a:lstStyle/>
          <a:p>
            <a:pPr marL="514350" indent="-514350">
              <a:buFont typeface="+mj-lt"/>
              <a:buAutoNum type="alphaUcPeriod"/>
            </a:pPr>
            <a:r>
              <a:rPr lang="en-US" sz="2800" b="1" dirty="0"/>
              <a:t>There is no other way </a:t>
            </a:r>
            <a:r>
              <a:rPr lang="en-US" sz="2800" dirty="0"/>
              <a:t>(Acts 4:12-13)</a:t>
            </a:r>
          </a:p>
          <a:p>
            <a:pPr marL="514350" indent="-514350">
              <a:buFont typeface="+mj-lt"/>
              <a:buAutoNum type="alphaUcPeriod"/>
            </a:pPr>
            <a:r>
              <a:rPr lang="en-US" sz="2800" b="1" dirty="0"/>
              <a:t>Enter the way by belief &amp; obedience  </a:t>
            </a:r>
            <a:r>
              <a:rPr lang="en-US" sz="2800" dirty="0"/>
              <a:t>(14:1)</a:t>
            </a:r>
          </a:p>
          <a:p>
            <a:pPr marL="971550" lvl="1" indent="-514350">
              <a:buFont typeface="+mj-lt"/>
              <a:buAutoNum type="arabicPeriod"/>
            </a:pPr>
            <a:r>
              <a:rPr lang="en-US" sz="2800" i="1" dirty="0"/>
              <a:t>Words &amp; miracles induce faith (John 20:30-31)</a:t>
            </a:r>
          </a:p>
          <a:p>
            <a:pPr marL="971550" lvl="1" indent="-514350">
              <a:buFont typeface="+mj-lt"/>
              <a:buAutoNum type="arabicPeriod"/>
            </a:pPr>
            <a:r>
              <a:rPr lang="en-US" sz="2800" i="1" dirty="0"/>
              <a:t>Enter the narrow way by </a:t>
            </a:r>
            <a:r>
              <a:rPr lang="en-US" sz="2800" i="1" dirty="0" err="1"/>
              <a:t>obed</a:t>
            </a:r>
            <a:r>
              <a:rPr lang="en-US" sz="2800" i="1" dirty="0"/>
              <a:t>. (Matt. 7:13-14, 21)</a:t>
            </a:r>
          </a:p>
        </p:txBody>
      </p:sp>
      <p:pic>
        <p:nvPicPr>
          <p:cNvPr id="4" name="Picture 3" descr="Which%20way.jpg"/>
          <p:cNvPicPr>
            <a:picLocks noChangeAspect="1"/>
          </p:cNvPicPr>
          <p:nvPr/>
        </p:nvPicPr>
        <p:blipFill>
          <a:blip r:embed="rId2" cstate="print"/>
          <a:stretch>
            <a:fillRect/>
          </a:stretch>
        </p:blipFill>
        <p:spPr>
          <a:xfrm>
            <a:off x="2667000" y="3200400"/>
            <a:ext cx="4114800" cy="3276993"/>
          </a:xfrm>
          <a:prstGeom prst="rect">
            <a:avLst/>
          </a:prstGeom>
        </p:spPr>
      </p:pic>
      <p:sp>
        <p:nvSpPr>
          <p:cNvPr id="5" name="TextBox 4"/>
          <p:cNvSpPr txBox="1"/>
          <p:nvPr/>
        </p:nvSpPr>
        <p:spPr>
          <a:xfrm rot="19325080">
            <a:off x="4759903" y="3893166"/>
            <a:ext cx="2133600" cy="369332"/>
          </a:xfrm>
          <a:prstGeom prst="rect">
            <a:avLst/>
          </a:prstGeom>
          <a:noFill/>
        </p:spPr>
        <p:txBody>
          <a:bodyPr wrap="square" rtlCol="0">
            <a:spAutoFit/>
          </a:bodyPr>
          <a:lstStyle/>
          <a:p>
            <a:r>
              <a:rPr lang="en-US" dirty="0"/>
              <a:t>Jesus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43201"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3" name="TextBox 2"/>
          <p:cNvSpPr txBox="1"/>
          <p:nvPr/>
        </p:nvSpPr>
        <p:spPr>
          <a:xfrm>
            <a:off x="1219200" y="304800"/>
            <a:ext cx="7391400" cy="2246769"/>
          </a:xfrm>
          <a:prstGeom prst="rect">
            <a:avLst/>
          </a:prstGeom>
          <a:noFill/>
        </p:spPr>
        <p:txBody>
          <a:bodyPr wrap="square" rtlCol="0">
            <a:spAutoFit/>
          </a:bodyPr>
          <a:lstStyle/>
          <a:p>
            <a:pPr marL="514350" indent="-514350">
              <a:buFont typeface="+mj-lt"/>
              <a:buAutoNum type="alphaUcPeriod"/>
            </a:pPr>
            <a:r>
              <a:rPr lang="en-US" sz="2800" b="1" dirty="0"/>
              <a:t>There is no other way </a:t>
            </a:r>
            <a:r>
              <a:rPr lang="en-US" sz="2800" dirty="0"/>
              <a:t>(Acts 4:12-13)</a:t>
            </a:r>
          </a:p>
          <a:p>
            <a:pPr marL="514350" indent="-514350">
              <a:buFont typeface="+mj-lt"/>
              <a:buAutoNum type="alphaUcPeriod"/>
            </a:pPr>
            <a:r>
              <a:rPr lang="en-US" sz="2800" b="1" dirty="0"/>
              <a:t>Enter the way by belief &amp; obedience  </a:t>
            </a:r>
            <a:r>
              <a:rPr lang="en-US" sz="2800" dirty="0"/>
              <a:t>(14:1)</a:t>
            </a:r>
          </a:p>
          <a:p>
            <a:pPr marL="514350" indent="-514350">
              <a:buFont typeface="+mj-lt"/>
              <a:buAutoNum type="alphaUcPeriod"/>
            </a:pPr>
            <a:r>
              <a:rPr lang="en-US" sz="2800" b="1" dirty="0"/>
              <a:t>Cannot stray from the way </a:t>
            </a:r>
            <a:r>
              <a:rPr lang="en-US" sz="2800" dirty="0"/>
              <a:t>(Deut. 5:32)</a:t>
            </a:r>
          </a:p>
          <a:p>
            <a:pPr marL="971550" lvl="1" indent="-514350">
              <a:buFont typeface="+mj-lt"/>
              <a:buAutoNum type="arabicPeriod"/>
            </a:pPr>
            <a:r>
              <a:rPr lang="en-US" sz="2800" i="1" dirty="0"/>
              <a:t>Not turn to right or left (Deut. 17:11, 20)</a:t>
            </a:r>
          </a:p>
          <a:p>
            <a:pPr marL="971550" lvl="1" indent="-514350">
              <a:buFont typeface="+mj-lt"/>
              <a:buAutoNum type="arabicPeriod"/>
            </a:pPr>
            <a:r>
              <a:rPr lang="en-US" sz="2800" i="1" dirty="0"/>
              <a:t>Unmovable (1 Cor. 15:58)</a:t>
            </a:r>
          </a:p>
        </p:txBody>
      </p:sp>
      <p:pic>
        <p:nvPicPr>
          <p:cNvPr id="4" name="Picture 3" descr="Which%20way.jpg"/>
          <p:cNvPicPr>
            <a:picLocks noChangeAspect="1"/>
          </p:cNvPicPr>
          <p:nvPr/>
        </p:nvPicPr>
        <p:blipFill>
          <a:blip r:embed="rId2" cstate="print"/>
          <a:stretch>
            <a:fillRect/>
          </a:stretch>
        </p:blipFill>
        <p:spPr>
          <a:xfrm>
            <a:off x="2667000" y="3200400"/>
            <a:ext cx="4114800" cy="3276993"/>
          </a:xfrm>
          <a:prstGeom prst="rect">
            <a:avLst/>
          </a:prstGeom>
        </p:spPr>
      </p:pic>
      <p:sp>
        <p:nvSpPr>
          <p:cNvPr id="5" name="TextBox 4"/>
          <p:cNvSpPr txBox="1"/>
          <p:nvPr/>
        </p:nvSpPr>
        <p:spPr>
          <a:xfrm rot="19325080">
            <a:off x="4759903" y="3893166"/>
            <a:ext cx="2133600" cy="369332"/>
          </a:xfrm>
          <a:prstGeom prst="rect">
            <a:avLst/>
          </a:prstGeom>
          <a:noFill/>
        </p:spPr>
        <p:txBody>
          <a:bodyPr wrap="square" rtlCol="0">
            <a:spAutoFit/>
          </a:bodyPr>
          <a:lstStyle/>
          <a:p>
            <a:r>
              <a:rPr lang="en-US" dirty="0"/>
              <a:t>Jesus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43201"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3" name="TextBox 2"/>
          <p:cNvSpPr txBox="1"/>
          <p:nvPr/>
        </p:nvSpPr>
        <p:spPr>
          <a:xfrm>
            <a:off x="1219200" y="304800"/>
            <a:ext cx="7620000" cy="3970318"/>
          </a:xfrm>
          <a:prstGeom prst="rect">
            <a:avLst/>
          </a:prstGeom>
          <a:noFill/>
        </p:spPr>
        <p:txBody>
          <a:bodyPr wrap="square" rtlCol="0">
            <a:spAutoFit/>
          </a:bodyPr>
          <a:lstStyle/>
          <a:p>
            <a:pPr marL="514350" indent="-514350">
              <a:buFont typeface="+mj-lt"/>
              <a:buAutoNum type="alphaUcPeriod"/>
            </a:pPr>
            <a:r>
              <a:rPr lang="en-US" sz="2800" b="1" dirty="0"/>
              <a:t>There is no other way </a:t>
            </a:r>
            <a:r>
              <a:rPr lang="en-US" sz="2800" dirty="0"/>
              <a:t>(Acts 4:12-13)</a:t>
            </a:r>
          </a:p>
          <a:p>
            <a:pPr marL="514350" indent="-514350">
              <a:buFont typeface="+mj-lt"/>
              <a:buAutoNum type="alphaUcPeriod"/>
            </a:pPr>
            <a:r>
              <a:rPr lang="en-US" sz="2800" b="1" dirty="0"/>
              <a:t>Enter the way by belief &amp; obedience  </a:t>
            </a:r>
            <a:r>
              <a:rPr lang="en-US" sz="2800" dirty="0"/>
              <a:t>(14:1)</a:t>
            </a:r>
          </a:p>
          <a:p>
            <a:pPr marL="514350" indent="-514350">
              <a:buFont typeface="+mj-lt"/>
              <a:buAutoNum type="alphaUcPeriod"/>
            </a:pPr>
            <a:r>
              <a:rPr lang="en-US" sz="2800" b="1" dirty="0"/>
              <a:t>Cannot stray from the way </a:t>
            </a:r>
            <a:r>
              <a:rPr lang="en-US" sz="2800" dirty="0"/>
              <a:t>(Deut. 5:32)</a:t>
            </a:r>
          </a:p>
          <a:p>
            <a:pPr marL="514350" indent="-514350">
              <a:buFont typeface="+mj-lt"/>
              <a:buAutoNum type="alphaUcPeriod"/>
            </a:pPr>
            <a:r>
              <a:rPr lang="en-US" sz="2800" b="1" dirty="0"/>
              <a:t>How is he the way?</a:t>
            </a:r>
          </a:p>
          <a:p>
            <a:pPr marL="971550" lvl="1" indent="-514350">
              <a:buFont typeface="+mj-lt"/>
              <a:buAutoNum type="arabicPeriod"/>
            </a:pPr>
            <a:r>
              <a:rPr lang="en-US" sz="2800" i="1" dirty="0"/>
              <a:t>Provides means: sacrifice (Heb. 2:9)</a:t>
            </a:r>
          </a:p>
          <a:p>
            <a:pPr marL="971550" lvl="1" indent="-514350">
              <a:buFont typeface="+mj-lt"/>
              <a:buAutoNum type="arabicPeriod"/>
            </a:pPr>
            <a:r>
              <a:rPr lang="en-US" sz="2800" i="1" dirty="0"/>
              <a:t>Gives us instructions to follow (2 John 9)</a:t>
            </a:r>
          </a:p>
          <a:p>
            <a:pPr marL="971550" lvl="1" indent="-514350">
              <a:buFont typeface="+mj-lt"/>
              <a:buAutoNum type="arabicPeriod"/>
            </a:pPr>
            <a:r>
              <a:rPr lang="en-US" sz="2800" i="1" dirty="0"/>
              <a:t>Left us an example (1 Pet. 2:21)</a:t>
            </a:r>
          </a:p>
          <a:p>
            <a:pPr marL="971550" lvl="1" indent="-514350">
              <a:buFont typeface="+mj-lt"/>
              <a:buAutoNum type="arabicPeriod"/>
            </a:pPr>
            <a:r>
              <a:rPr lang="en-US" sz="2800" i="1" dirty="0"/>
              <a:t>Gives us strength for our journey (Phil. 4:13)</a:t>
            </a:r>
          </a:p>
          <a:p>
            <a:pPr marL="971550" lvl="1" indent="-514350">
              <a:buFont typeface="+mj-lt"/>
              <a:buAutoNum type="arabicPeriod"/>
            </a:pPr>
            <a:r>
              <a:rPr lang="en-US" sz="2800" i="1" dirty="0"/>
              <a:t>Helps in time of need (Heb. 4:14-16)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066800" y="3657600"/>
            <a:ext cx="7162800" cy="83820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tx1"/>
                </a:solidFill>
                <a:latin typeface="Kristen ITC" pitchFamily="66" charset="0"/>
              </a:rPr>
              <a:t>Where The Way Leads</a:t>
            </a:r>
          </a:p>
        </p:txBody>
      </p:sp>
      <p:sp>
        <p:nvSpPr>
          <p:cNvPr id="5" name="Rectangle 4"/>
          <p:cNvSpPr/>
          <p:nvPr/>
        </p:nvSpPr>
        <p:spPr>
          <a:xfrm>
            <a:off x="0" y="0"/>
            <a:ext cx="9220200" cy="1200329"/>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Kristen ITC" pitchFamily="66" charset="0"/>
              </a:rPr>
              <a:t>Jesus The Way</a:t>
            </a:r>
          </a:p>
        </p:txBody>
      </p:sp>
      <p:sp>
        <p:nvSpPr>
          <p:cNvPr id="6" name="Rounded Rectangle 5"/>
          <p:cNvSpPr/>
          <p:nvPr/>
        </p:nvSpPr>
        <p:spPr>
          <a:xfrm>
            <a:off x="1066800" y="24384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7" name="Rounded Rectangle 6"/>
          <p:cNvSpPr/>
          <p:nvPr/>
        </p:nvSpPr>
        <p:spPr>
          <a:xfrm>
            <a:off x="1066800" y="35814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2743199"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4" name="TextBox 3"/>
          <p:cNvSpPr txBox="1"/>
          <p:nvPr/>
        </p:nvSpPr>
        <p:spPr>
          <a:xfrm>
            <a:off x="1219200" y="381000"/>
            <a:ext cx="7391400" cy="3108543"/>
          </a:xfrm>
          <a:prstGeom prst="rect">
            <a:avLst/>
          </a:prstGeom>
          <a:noFill/>
        </p:spPr>
        <p:txBody>
          <a:bodyPr wrap="square" rtlCol="0">
            <a:spAutoFit/>
          </a:bodyPr>
          <a:lstStyle/>
          <a:p>
            <a:pPr marL="514350" indent="-514350">
              <a:buFont typeface="+mj-lt"/>
              <a:buAutoNum type="alphaUcPeriod"/>
            </a:pPr>
            <a:r>
              <a:rPr lang="en-US" sz="2800" b="1" dirty="0"/>
              <a:t>Way to the Father (14:6)</a:t>
            </a:r>
            <a:endParaRPr lang="en-US" sz="2800" dirty="0"/>
          </a:p>
          <a:p>
            <a:pPr marL="971550" lvl="1" indent="-514350">
              <a:buFont typeface="+mj-lt"/>
              <a:buAutoNum type="arabicPeriod"/>
            </a:pPr>
            <a:r>
              <a:rPr lang="en-US" sz="2800" i="1" dirty="0"/>
              <a:t>By declaring the Father to us (John 1:18; 14:7)</a:t>
            </a:r>
          </a:p>
          <a:p>
            <a:pPr marL="971550" lvl="1" indent="-514350">
              <a:buFont typeface="+mj-lt"/>
              <a:buAutoNum type="arabicPeriod"/>
            </a:pPr>
            <a:r>
              <a:rPr lang="en-US" sz="2800" i="1" dirty="0"/>
              <a:t>By helping us approach the Father (Heb. 4:14-16)</a:t>
            </a:r>
          </a:p>
          <a:p>
            <a:pPr marL="971550" lvl="1" indent="-514350">
              <a:buFont typeface="+mj-lt"/>
              <a:buAutoNum type="arabicPeriod"/>
            </a:pPr>
            <a:r>
              <a:rPr lang="en-US" sz="2800" i="1" dirty="0"/>
              <a:t>By calling men to be reconciled to God (2 Cor. 5:17-20)</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anim calcmode="lin" valueType="num">
                                      <p:cBhvr>
                                        <p:cTn id="8"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anim calcmode="lin" valueType="num">
                                      <p:cBhvr>
                                        <p:cTn id="16"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anim calcmode="lin" valueType="num">
                                      <p:cBhvr>
                                        <p:cTn id="24"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2743199"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4" name="TextBox 3"/>
          <p:cNvSpPr txBox="1"/>
          <p:nvPr/>
        </p:nvSpPr>
        <p:spPr>
          <a:xfrm>
            <a:off x="1219200" y="381000"/>
            <a:ext cx="7391400" cy="1815882"/>
          </a:xfrm>
          <a:prstGeom prst="rect">
            <a:avLst/>
          </a:prstGeom>
          <a:noFill/>
        </p:spPr>
        <p:txBody>
          <a:bodyPr wrap="square" rtlCol="0">
            <a:spAutoFit/>
          </a:bodyPr>
          <a:lstStyle/>
          <a:p>
            <a:pPr marL="514350" indent="-514350">
              <a:buFont typeface="+mj-lt"/>
              <a:buAutoNum type="alphaUcPeriod"/>
            </a:pPr>
            <a:r>
              <a:rPr lang="en-US" sz="2800" b="1" dirty="0"/>
              <a:t>Way to the Father (14:6)</a:t>
            </a:r>
          </a:p>
          <a:p>
            <a:pPr marL="514350" indent="-514350">
              <a:buFont typeface="+mj-lt"/>
              <a:buAutoNum type="alphaUcPeriod"/>
            </a:pPr>
            <a:r>
              <a:rPr lang="en-US" sz="2800" b="1" dirty="0"/>
              <a:t>Way to forgiveness </a:t>
            </a:r>
            <a:endParaRPr lang="en-US" sz="2800" dirty="0"/>
          </a:p>
          <a:p>
            <a:pPr marL="971550" lvl="1" indent="-514350">
              <a:buFont typeface="+mj-lt"/>
              <a:buAutoNum type="arabicPeriod"/>
            </a:pPr>
            <a:r>
              <a:rPr lang="en-US" sz="2800" i="1" dirty="0"/>
              <a:t>Propitiation for our sins (1 John 2:2; 4:10)</a:t>
            </a:r>
          </a:p>
          <a:p>
            <a:pPr marL="971550" lvl="1" indent="-514350">
              <a:buFont typeface="+mj-lt"/>
              <a:buAutoNum type="arabicPeriod"/>
            </a:pPr>
            <a:r>
              <a:rPr lang="en-US" sz="2800" i="1" dirty="0"/>
              <a:t>Complete forgiveness (Heb. 8:12)</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2000"/>
                                        <p:tgtEl>
                                          <p:spTgt spid="4">
                                            <p:txEl>
                                              <p:pRg st="2" end="2"/>
                                            </p:txEl>
                                          </p:spTgt>
                                        </p:tgtEl>
                                      </p:cBhvr>
                                    </p:animEffect>
                                    <p:anim calcmode="lin" valueType="num">
                                      <p:cBhvr>
                                        <p:cTn id="8"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2000"/>
                                        <p:tgtEl>
                                          <p:spTgt spid="4">
                                            <p:txEl>
                                              <p:pRg st="3" end="3"/>
                                            </p:txEl>
                                          </p:spTgt>
                                        </p:tgtEl>
                                      </p:cBhvr>
                                    </p:animEffect>
                                    <p:anim calcmode="lin" valueType="num">
                                      <p:cBhvr>
                                        <p:cTn id="16"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2743199"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4" name="TextBox 3"/>
          <p:cNvSpPr txBox="1"/>
          <p:nvPr/>
        </p:nvSpPr>
        <p:spPr>
          <a:xfrm>
            <a:off x="1219200" y="381000"/>
            <a:ext cx="7391400" cy="3539430"/>
          </a:xfrm>
          <a:prstGeom prst="rect">
            <a:avLst/>
          </a:prstGeom>
          <a:noFill/>
        </p:spPr>
        <p:txBody>
          <a:bodyPr wrap="square" rtlCol="0">
            <a:spAutoFit/>
          </a:bodyPr>
          <a:lstStyle/>
          <a:p>
            <a:pPr marL="514350" indent="-514350">
              <a:buFont typeface="+mj-lt"/>
              <a:buAutoNum type="alphaUcPeriod"/>
            </a:pPr>
            <a:r>
              <a:rPr lang="en-US" sz="2800" b="1" dirty="0"/>
              <a:t>Way to the Father (14:6)</a:t>
            </a:r>
          </a:p>
          <a:p>
            <a:pPr marL="514350" indent="-514350">
              <a:buFont typeface="+mj-lt"/>
              <a:buAutoNum type="alphaUcPeriod"/>
            </a:pPr>
            <a:r>
              <a:rPr lang="en-US" sz="2800" b="1" dirty="0"/>
              <a:t>Way to forgiveness </a:t>
            </a:r>
          </a:p>
          <a:p>
            <a:pPr marL="514350" indent="-514350">
              <a:buFont typeface="+mj-lt"/>
              <a:buAutoNum type="alphaUcPeriod"/>
            </a:pPr>
            <a:r>
              <a:rPr lang="en-US" sz="2800" b="1" dirty="0"/>
              <a:t>Way to a better life</a:t>
            </a:r>
            <a:endParaRPr lang="en-US" sz="2800" dirty="0"/>
          </a:p>
          <a:p>
            <a:pPr marL="971550" lvl="1" indent="-514350">
              <a:buFont typeface="+mj-lt"/>
              <a:buAutoNum type="arabicPeriod"/>
            </a:pPr>
            <a:r>
              <a:rPr lang="en-US" sz="2800" i="1" dirty="0"/>
              <a:t>By correcting our understanding of the good life (Luke 12:15)</a:t>
            </a:r>
          </a:p>
          <a:p>
            <a:pPr marL="971550" lvl="1" indent="-514350">
              <a:buFont typeface="+mj-lt"/>
              <a:buAutoNum type="arabicPeriod"/>
            </a:pPr>
            <a:r>
              <a:rPr lang="en-US" sz="2800" i="1" dirty="0"/>
              <a:t>By identifying and removing the problems creating unhappiness (Mk. 7:21-23)</a:t>
            </a:r>
          </a:p>
          <a:p>
            <a:pPr marL="971550" lvl="1" indent="-514350">
              <a:buFont typeface="+mj-lt"/>
              <a:buAutoNum type="arabicPeriod"/>
            </a:pPr>
            <a:r>
              <a:rPr lang="en-US" sz="2800" i="1" dirty="0"/>
              <a:t>By teaching us new goals (Matt. 6:19-20)</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2000"/>
                                        <p:tgtEl>
                                          <p:spTgt spid="4">
                                            <p:txEl>
                                              <p:pRg st="3" end="3"/>
                                            </p:txEl>
                                          </p:spTgt>
                                        </p:tgtEl>
                                      </p:cBhvr>
                                    </p:animEffect>
                                    <p:anim calcmode="lin" valueType="num">
                                      <p:cBhvr>
                                        <p:cTn id="8" dur="2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2000"/>
                                        <p:tgtEl>
                                          <p:spTgt spid="4">
                                            <p:txEl>
                                              <p:pRg st="4" end="4"/>
                                            </p:txEl>
                                          </p:spTgt>
                                        </p:tgtEl>
                                      </p:cBhvr>
                                    </p:animEffect>
                                    <p:anim calcmode="lin" valueType="num">
                                      <p:cBhvr>
                                        <p:cTn id="16"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2000"/>
                                        <p:tgtEl>
                                          <p:spTgt spid="4">
                                            <p:txEl>
                                              <p:pRg st="5" end="5"/>
                                            </p:txEl>
                                          </p:spTgt>
                                        </p:tgtEl>
                                      </p:cBhvr>
                                    </p:animEffect>
                                    <p:anim calcmode="lin" valueType="num">
                                      <p:cBhvr>
                                        <p:cTn id="24"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2743199"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4" name="TextBox 3"/>
          <p:cNvSpPr txBox="1"/>
          <p:nvPr/>
        </p:nvSpPr>
        <p:spPr>
          <a:xfrm>
            <a:off x="1219200" y="381000"/>
            <a:ext cx="7391400" cy="4401205"/>
          </a:xfrm>
          <a:prstGeom prst="rect">
            <a:avLst/>
          </a:prstGeom>
          <a:noFill/>
        </p:spPr>
        <p:txBody>
          <a:bodyPr wrap="square" rtlCol="0">
            <a:spAutoFit/>
          </a:bodyPr>
          <a:lstStyle/>
          <a:p>
            <a:pPr marL="514350" indent="-514350">
              <a:buFont typeface="+mj-lt"/>
              <a:buAutoNum type="alphaUcPeriod"/>
            </a:pPr>
            <a:r>
              <a:rPr lang="en-US" sz="2800" b="1" dirty="0"/>
              <a:t>Way to the Father (14:6)</a:t>
            </a:r>
          </a:p>
          <a:p>
            <a:pPr marL="514350" indent="-514350">
              <a:buFont typeface="+mj-lt"/>
              <a:buAutoNum type="alphaUcPeriod"/>
            </a:pPr>
            <a:r>
              <a:rPr lang="en-US" sz="2800" b="1" dirty="0"/>
              <a:t>Way to forgiveness </a:t>
            </a:r>
          </a:p>
          <a:p>
            <a:pPr marL="514350" indent="-514350">
              <a:buFont typeface="+mj-lt"/>
              <a:buAutoNum type="alphaUcPeriod"/>
            </a:pPr>
            <a:r>
              <a:rPr lang="en-US" sz="2800" b="1" dirty="0"/>
              <a:t>Way to a better life</a:t>
            </a:r>
          </a:p>
          <a:p>
            <a:pPr marL="514350" indent="-514350">
              <a:buFont typeface="+mj-lt"/>
              <a:buAutoNum type="alphaUcPeriod"/>
            </a:pPr>
            <a:r>
              <a:rPr lang="en-US" sz="2800" b="1" dirty="0"/>
              <a:t>Way out of religious confusion</a:t>
            </a:r>
            <a:endParaRPr lang="en-US" sz="2800" dirty="0"/>
          </a:p>
          <a:p>
            <a:pPr marL="971550" lvl="1" indent="-514350">
              <a:buFont typeface="+mj-lt"/>
              <a:buAutoNum type="arabicPeriod"/>
            </a:pPr>
            <a:r>
              <a:rPr lang="en-US" sz="2800" i="1" dirty="0"/>
              <a:t>By praying for unity (John 17:20-21)</a:t>
            </a:r>
          </a:p>
          <a:p>
            <a:pPr marL="971550" lvl="1" indent="-514350">
              <a:buFont typeface="+mj-lt"/>
              <a:buAutoNum type="arabicPeriod"/>
            </a:pPr>
            <a:r>
              <a:rPr lang="en-US" sz="2800" i="1" dirty="0"/>
              <a:t>By clear revelation of his will (Eph. 3:3-5)</a:t>
            </a:r>
          </a:p>
          <a:p>
            <a:pPr marL="971550" lvl="1" indent="-514350">
              <a:buFont typeface="+mj-lt"/>
              <a:buAutoNum type="arabicPeriod"/>
            </a:pPr>
            <a:r>
              <a:rPr lang="en-US" sz="2800" i="1" dirty="0"/>
              <a:t>By calling men to be simply Christians (Acts 11:26)</a:t>
            </a:r>
          </a:p>
          <a:p>
            <a:pPr marL="971550" lvl="1" indent="-514350">
              <a:buFont typeface="+mj-lt"/>
              <a:buAutoNum type="arabicPeriod"/>
            </a:pPr>
            <a:r>
              <a:rPr lang="en-US" sz="2800" i="1" dirty="0"/>
              <a:t>By showing is difference in truth and error (1 </a:t>
            </a:r>
            <a:r>
              <a:rPr lang="en-US" sz="2800" i="1" dirty="0" err="1"/>
              <a:t>Jno</a:t>
            </a:r>
            <a:r>
              <a:rPr lang="en-US" sz="2800" i="1" dirty="0"/>
              <a:t>. 4:6)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2000"/>
                                        <p:tgtEl>
                                          <p:spTgt spid="4">
                                            <p:txEl>
                                              <p:pRg st="4" end="4"/>
                                            </p:txEl>
                                          </p:spTgt>
                                        </p:tgtEl>
                                      </p:cBhvr>
                                    </p:animEffect>
                                    <p:anim calcmode="lin" valueType="num">
                                      <p:cBhvr>
                                        <p:cTn id="8"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fade">
                                      <p:cBhvr>
                                        <p:cTn id="15" dur="2000"/>
                                        <p:tgtEl>
                                          <p:spTgt spid="4">
                                            <p:txEl>
                                              <p:pRg st="5" end="5"/>
                                            </p:txEl>
                                          </p:spTgt>
                                        </p:tgtEl>
                                      </p:cBhvr>
                                    </p:animEffect>
                                    <p:anim calcmode="lin" valueType="num">
                                      <p:cBhvr>
                                        <p:cTn id="16"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2000"/>
                                        <p:tgtEl>
                                          <p:spTgt spid="4">
                                            <p:txEl>
                                              <p:pRg st="6" end="6"/>
                                            </p:txEl>
                                          </p:spTgt>
                                        </p:tgtEl>
                                      </p:cBhvr>
                                    </p:animEffect>
                                    <p:anim calcmode="lin" valueType="num">
                                      <p:cBhvr>
                                        <p:cTn id="24"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2000"/>
                                        <p:tgtEl>
                                          <p:spTgt spid="4">
                                            <p:txEl>
                                              <p:pRg st="7" end="7"/>
                                            </p:txEl>
                                          </p:spTgt>
                                        </p:tgtEl>
                                      </p:cBhvr>
                                    </p:animEffect>
                                    <p:anim calcmode="lin" valueType="num">
                                      <p:cBhvr>
                                        <p:cTn id="32" dur="2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2743199" y="2971800"/>
            <a:ext cx="65532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4" name="TextBox 3"/>
          <p:cNvSpPr txBox="1"/>
          <p:nvPr/>
        </p:nvSpPr>
        <p:spPr>
          <a:xfrm>
            <a:off x="1219200" y="381000"/>
            <a:ext cx="7391400" cy="3970318"/>
          </a:xfrm>
          <a:prstGeom prst="rect">
            <a:avLst/>
          </a:prstGeom>
          <a:noFill/>
        </p:spPr>
        <p:txBody>
          <a:bodyPr wrap="square" rtlCol="0">
            <a:spAutoFit/>
          </a:bodyPr>
          <a:lstStyle/>
          <a:p>
            <a:pPr marL="514350" indent="-514350">
              <a:buFont typeface="+mj-lt"/>
              <a:buAutoNum type="alphaUcPeriod"/>
            </a:pPr>
            <a:r>
              <a:rPr lang="en-US" sz="2800" b="1" dirty="0"/>
              <a:t>Way to the Father (14:6)</a:t>
            </a:r>
          </a:p>
          <a:p>
            <a:pPr marL="514350" indent="-514350">
              <a:buFont typeface="+mj-lt"/>
              <a:buAutoNum type="alphaUcPeriod"/>
            </a:pPr>
            <a:r>
              <a:rPr lang="en-US" sz="2800" b="1" dirty="0"/>
              <a:t>Way to forgiveness </a:t>
            </a:r>
          </a:p>
          <a:p>
            <a:pPr marL="514350" indent="-514350">
              <a:buFont typeface="+mj-lt"/>
              <a:buAutoNum type="alphaUcPeriod"/>
            </a:pPr>
            <a:r>
              <a:rPr lang="en-US" sz="2800" b="1" dirty="0"/>
              <a:t>Way to a better life</a:t>
            </a:r>
          </a:p>
          <a:p>
            <a:pPr marL="514350" indent="-514350">
              <a:buFont typeface="+mj-lt"/>
              <a:buAutoNum type="alphaUcPeriod"/>
            </a:pPr>
            <a:r>
              <a:rPr lang="en-US" sz="2800" b="1" dirty="0"/>
              <a:t>Way out of religious confusion</a:t>
            </a:r>
          </a:p>
          <a:p>
            <a:pPr marL="514350" indent="-514350">
              <a:buFont typeface="+mj-lt"/>
              <a:buAutoNum type="alphaUcPeriod"/>
            </a:pPr>
            <a:r>
              <a:rPr lang="en-US" sz="2800" b="1" dirty="0"/>
              <a:t>Way to eternal life</a:t>
            </a:r>
            <a:endParaRPr lang="en-US" sz="2800" dirty="0"/>
          </a:p>
          <a:p>
            <a:pPr marL="971550" lvl="1" indent="-514350">
              <a:buFont typeface="+mj-lt"/>
              <a:buAutoNum type="arabicPeriod"/>
            </a:pPr>
            <a:r>
              <a:rPr lang="en-US" sz="2800" i="1" dirty="0"/>
              <a:t>Author of eternal salvation (Heb. 5:8-9)</a:t>
            </a:r>
          </a:p>
          <a:p>
            <a:pPr marL="971550" lvl="1" indent="-514350">
              <a:buFont typeface="+mj-lt"/>
              <a:buAutoNum type="arabicPeriod"/>
            </a:pPr>
            <a:r>
              <a:rPr lang="en-US" sz="2800" i="1" dirty="0"/>
              <a:t>By preparing a place (14:2)</a:t>
            </a:r>
          </a:p>
          <a:p>
            <a:pPr marL="971550" lvl="1" indent="-514350">
              <a:buFont typeface="+mj-lt"/>
              <a:buAutoNum type="arabicPeriod"/>
            </a:pPr>
            <a:r>
              <a:rPr lang="en-US" sz="2800" i="1" dirty="0"/>
              <a:t>By warning of the alternative (Mk. 9:43)</a:t>
            </a:r>
          </a:p>
          <a:p>
            <a:pPr marL="971550" lvl="1" indent="-514350">
              <a:buFont typeface="+mj-lt"/>
              <a:buAutoNum type="arabicPeriod"/>
            </a:pPr>
            <a:r>
              <a:rPr lang="en-US" sz="2800" i="1" dirty="0"/>
              <a:t>By telling us conditions (Matt. 7:21)</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2000"/>
                                        <p:tgtEl>
                                          <p:spTgt spid="4">
                                            <p:txEl>
                                              <p:pRg st="5" end="5"/>
                                            </p:txEl>
                                          </p:spTgt>
                                        </p:tgtEl>
                                      </p:cBhvr>
                                    </p:animEffect>
                                    <p:anim calcmode="lin" valueType="num">
                                      <p:cBhvr>
                                        <p:cTn id="8" dur="2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fade">
                                      <p:cBhvr>
                                        <p:cTn id="15" dur="2000"/>
                                        <p:tgtEl>
                                          <p:spTgt spid="4">
                                            <p:txEl>
                                              <p:pRg st="6" end="6"/>
                                            </p:txEl>
                                          </p:spTgt>
                                        </p:tgtEl>
                                      </p:cBhvr>
                                    </p:animEffect>
                                    <p:anim calcmode="lin" valueType="num">
                                      <p:cBhvr>
                                        <p:cTn id="16"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Effect transition="in" filter="fade">
                                      <p:cBhvr>
                                        <p:cTn id="23" dur="2000"/>
                                        <p:tgtEl>
                                          <p:spTgt spid="4">
                                            <p:txEl>
                                              <p:pRg st="7" end="7"/>
                                            </p:txEl>
                                          </p:spTgt>
                                        </p:tgtEl>
                                      </p:cBhvr>
                                    </p:animEffect>
                                    <p:anim calcmode="lin" valueType="num">
                                      <p:cBhvr>
                                        <p:cTn id="24" dur="2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2000"/>
                                        <p:tgtEl>
                                          <p:spTgt spid="4">
                                            <p:txEl>
                                              <p:pRg st="8" end="8"/>
                                            </p:txEl>
                                          </p:spTgt>
                                        </p:tgtEl>
                                      </p:cBhvr>
                                    </p:animEffect>
                                    <p:anim calcmode="lin" valueType="num">
                                      <p:cBhvr>
                                        <p:cTn id="32" dur="2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066800" y="4800600"/>
            <a:ext cx="7162800" cy="91440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tx1"/>
                </a:solidFill>
                <a:latin typeface="Kristen ITC" pitchFamily="66" charset="0"/>
              </a:rPr>
              <a:t> Finding The Way</a:t>
            </a:r>
          </a:p>
        </p:txBody>
      </p:sp>
      <p:sp>
        <p:nvSpPr>
          <p:cNvPr id="5" name="Rectangle 4"/>
          <p:cNvSpPr/>
          <p:nvPr/>
        </p:nvSpPr>
        <p:spPr>
          <a:xfrm>
            <a:off x="0" y="0"/>
            <a:ext cx="9220200" cy="1200329"/>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Kristen ITC" pitchFamily="66" charset="0"/>
              </a:rPr>
              <a:t>Jesus The Way</a:t>
            </a:r>
          </a:p>
        </p:txBody>
      </p:sp>
      <p:sp>
        <p:nvSpPr>
          <p:cNvPr id="6" name="Rounded Rectangle 5"/>
          <p:cNvSpPr/>
          <p:nvPr/>
        </p:nvSpPr>
        <p:spPr>
          <a:xfrm>
            <a:off x="1066800" y="24384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7" name="Rounded Rectangle 6"/>
          <p:cNvSpPr/>
          <p:nvPr/>
        </p:nvSpPr>
        <p:spPr>
          <a:xfrm>
            <a:off x="1066800" y="36195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8" name="Rounded Rectangle 7"/>
          <p:cNvSpPr/>
          <p:nvPr/>
        </p:nvSpPr>
        <p:spPr>
          <a:xfrm>
            <a:off x="1066800" y="48006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81301" y="3009900"/>
            <a:ext cx="66294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
        <p:nvSpPr>
          <p:cNvPr id="3" name="TextBox 2"/>
          <p:cNvSpPr txBox="1"/>
          <p:nvPr/>
        </p:nvSpPr>
        <p:spPr>
          <a:xfrm>
            <a:off x="1219200" y="381000"/>
            <a:ext cx="7391400" cy="2246769"/>
          </a:xfrm>
          <a:prstGeom prst="rect">
            <a:avLst/>
          </a:prstGeom>
          <a:noFill/>
        </p:spPr>
        <p:txBody>
          <a:bodyPr wrap="square" rtlCol="0">
            <a:spAutoFit/>
          </a:bodyPr>
          <a:lstStyle/>
          <a:p>
            <a:pPr marL="514350" indent="-514350">
              <a:buFont typeface="+mj-lt"/>
              <a:buAutoNum type="alphaUcPeriod"/>
            </a:pPr>
            <a:r>
              <a:rPr lang="en-US" sz="2800" b="1" dirty="0"/>
              <a:t>Why need the way – have a goal</a:t>
            </a:r>
            <a:endParaRPr lang="en-US" sz="2800" dirty="0"/>
          </a:p>
          <a:p>
            <a:pPr marL="971550" lvl="1" indent="-514350">
              <a:buFont typeface="+mj-lt"/>
              <a:buAutoNum type="arabicPeriod"/>
            </a:pPr>
            <a:r>
              <a:rPr lang="en-US" sz="2800" i="1" dirty="0"/>
              <a:t>Must have a </a:t>
            </a:r>
            <a:r>
              <a:rPr lang="en-US" sz="2800" i="1" u="sng" dirty="0"/>
              <a:t>where</a:t>
            </a:r>
            <a:r>
              <a:rPr lang="en-US" sz="2800" i="1" dirty="0"/>
              <a:t> before a </a:t>
            </a:r>
            <a:r>
              <a:rPr lang="en-US" sz="2800" i="1" u="sng" dirty="0"/>
              <a:t>way</a:t>
            </a:r>
          </a:p>
          <a:p>
            <a:pPr marL="971550" lvl="1" indent="-514350">
              <a:buFont typeface="+mj-lt"/>
              <a:buAutoNum type="arabicPeriod"/>
            </a:pPr>
            <a:r>
              <a:rPr lang="en-US" sz="2800" i="1" dirty="0"/>
              <a:t>Some are not interested in the way – because not interested in where!</a:t>
            </a:r>
          </a:p>
          <a:p>
            <a:pPr marL="971550" lvl="1" indent="-514350">
              <a:buFont typeface="+mj-lt"/>
              <a:buAutoNum type="arabicPeriod"/>
            </a:pPr>
            <a:r>
              <a:rPr lang="en-US" sz="2800" i="1" dirty="0"/>
              <a:t>If have no goal – have no way to get there!</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81301" y="3009900"/>
            <a:ext cx="66294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
        <p:nvSpPr>
          <p:cNvPr id="3" name="TextBox 2"/>
          <p:cNvSpPr txBox="1"/>
          <p:nvPr/>
        </p:nvSpPr>
        <p:spPr>
          <a:xfrm>
            <a:off x="1219200" y="381000"/>
            <a:ext cx="7391400" cy="2677656"/>
          </a:xfrm>
          <a:prstGeom prst="rect">
            <a:avLst/>
          </a:prstGeom>
          <a:noFill/>
        </p:spPr>
        <p:txBody>
          <a:bodyPr wrap="square" rtlCol="0">
            <a:spAutoFit/>
          </a:bodyPr>
          <a:lstStyle/>
          <a:p>
            <a:pPr marL="514350" indent="-514350">
              <a:buFont typeface="+mj-lt"/>
              <a:buAutoNum type="alphaUcPeriod"/>
            </a:pPr>
            <a:r>
              <a:rPr lang="en-US" sz="2800" b="1" dirty="0"/>
              <a:t>Why need the way – have a goal</a:t>
            </a:r>
          </a:p>
          <a:p>
            <a:pPr marL="514350" indent="-514350">
              <a:buFont typeface="+mj-lt"/>
              <a:buAutoNum type="alphaUcPeriod"/>
            </a:pPr>
            <a:r>
              <a:rPr lang="en-US" sz="2800" b="1" dirty="0"/>
              <a:t>Where do we find the way</a:t>
            </a:r>
            <a:endParaRPr lang="en-US" sz="2800" dirty="0"/>
          </a:p>
          <a:p>
            <a:pPr marL="971550" lvl="1" indent="-514350">
              <a:buFont typeface="+mj-lt"/>
              <a:buAutoNum type="arabicPeriod"/>
            </a:pPr>
            <a:r>
              <a:rPr lang="en-US" sz="2800" i="1" dirty="0"/>
              <a:t>Find Him in Old Testament</a:t>
            </a:r>
          </a:p>
          <a:p>
            <a:pPr marL="1428750" lvl="2" indent="-514350">
              <a:buFont typeface="+mj-lt"/>
              <a:buAutoNum type="alphaLcPeriod"/>
            </a:pPr>
            <a:r>
              <a:rPr lang="en-US" sz="2800" dirty="0"/>
              <a:t>Over 300 prophecies</a:t>
            </a:r>
          </a:p>
          <a:p>
            <a:pPr marL="1428750" lvl="2" indent="-514350">
              <a:buFont typeface="+mj-lt"/>
              <a:buAutoNum type="alphaLcPeriod"/>
            </a:pPr>
            <a:r>
              <a:rPr lang="en-US" sz="2800" dirty="0"/>
              <a:t>Promised savior (Isa. 53)</a:t>
            </a:r>
          </a:p>
          <a:p>
            <a:pPr marL="1428750" lvl="2" indent="-514350">
              <a:buFont typeface="+mj-lt"/>
              <a:buAutoNum type="alphaLcPeriod"/>
            </a:pPr>
            <a:r>
              <a:rPr lang="en-US" sz="2800" dirty="0"/>
              <a:t>Fulfilled in Jesus (Luke 24:44)</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81301" y="3009900"/>
            <a:ext cx="66294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
        <p:nvSpPr>
          <p:cNvPr id="3" name="TextBox 2"/>
          <p:cNvSpPr txBox="1"/>
          <p:nvPr/>
        </p:nvSpPr>
        <p:spPr>
          <a:xfrm>
            <a:off x="1219200" y="381000"/>
            <a:ext cx="7391400" cy="4401205"/>
          </a:xfrm>
          <a:prstGeom prst="rect">
            <a:avLst/>
          </a:prstGeom>
          <a:noFill/>
        </p:spPr>
        <p:txBody>
          <a:bodyPr wrap="square" rtlCol="0">
            <a:spAutoFit/>
          </a:bodyPr>
          <a:lstStyle/>
          <a:p>
            <a:pPr marL="514350" indent="-514350">
              <a:buFont typeface="+mj-lt"/>
              <a:buAutoNum type="alphaUcPeriod"/>
            </a:pPr>
            <a:r>
              <a:rPr lang="en-US" sz="2800" b="1" dirty="0"/>
              <a:t>Why need the way – have a goal</a:t>
            </a:r>
          </a:p>
          <a:p>
            <a:pPr marL="514350" indent="-514350">
              <a:buFont typeface="+mj-lt"/>
              <a:buAutoNum type="alphaUcPeriod"/>
            </a:pPr>
            <a:r>
              <a:rPr lang="en-US" sz="2800" b="1" dirty="0"/>
              <a:t>Where do we find the way</a:t>
            </a:r>
            <a:endParaRPr lang="en-US" sz="2800" dirty="0"/>
          </a:p>
          <a:p>
            <a:pPr marL="971550" lvl="1" indent="-514350">
              <a:buFont typeface="+mj-lt"/>
              <a:buAutoNum type="arabicPeriod"/>
            </a:pPr>
            <a:r>
              <a:rPr lang="en-US" sz="2800" i="1" dirty="0"/>
              <a:t>Find Him in Old Testament</a:t>
            </a:r>
          </a:p>
          <a:p>
            <a:pPr marL="971550" lvl="1" indent="-514350">
              <a:buFont typeface="+mj-lt"/>
              <a:buAutoNum type="arabicPeriod"/>
            </a:pPr>
            <a:r>
              <a:rPr lang="en-US" sz="2800" i="1" dirty="0"/>
              <a:t>Find Him in the Gospels</a:t>
            </a:r>
          </a:p>
          <a:p>
            <a:pPr marL="1428750" lvl="2" indent="-514350">
              <a:buFont typeface="+mj-lt"/>
              <a:buAutoNum type="alphaLcPeriod"/>
            </a:pPr>
            <a:r>
              <a:rPr lang="en-US" sz="2800" dirty="0"/>
              <a:t>Declared to be the Son of God (John 1:33-34)</a:t>
            </a:r>
          </a:p>
          <a:p>
            <a:pPr marL="1428750" lvl="2" indent="-514350">
              <a:buFont typeface="+mj-lt"/>
              <a:buAutoNum type="alphaLcPeriod"/>
            </a:pPr>
            <a:r>
              <a:rPr lang="en-US" sz="2800" dirty="0"/>
              <a:t>Miracles gave evidence (John 20:30-31)</a:t>
            </a:r>
          </a:p>
          <a:p>
            <a:pPr marL="1428750" lvl="2" indent="-514350">
              <a:buFont typeface="+mj-lt"/>
              <a:buAutoNum type="alphaLcPeriod"/>
            </a:pPr>
            <a:r>
              <a:rPr lang="en-US" sz="2800" dirty="0"/>
              <a:t>Died for our sins (Matt. 26:28)</a:t>
            </a:r>
          </a:p>
          <a:p>
            <a:pPr marL="1428750" lvl="2" indent="-514350">
              <a:buFont typeface="+mj-lt"/>
              <a:buAutoNum type="alphaLcPeriod"/>
            </a:pPr>
            <a:r>
              <a:rPr lang="en-US" sz="2800" dirty="0"/>
              <a:t>Raised from the dead (John 20:1)</a:t>
            </a:r>
          </a:p>
          <a:p>
            <a:pPr marL="1428750" lvl="2" indent="-514350">
              <a:buFont typeface="+mj-lt"/>
              <a:buAutoNum type="alphaLcPeriod"/>
            </a:pPr>
            <a:r>
              <a:rPr lang="en-US" sz="2800" dirty="0"/>
              <a:t>Giving great commission (Mk 16:15-16)</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2000"/>
                                        <p:tgtEl>
                                          <p:spTgt spid="3">
                                            <p:txEl>
                                              <p:pRg st="7" end="7"/>
                                            </p:txEl>
                                          </p:spTgt>
                                        </p:tgtEl>
                                      </p:cBhvr>
                                    </p:animEffect>
                                    <p:anim calcmode="lin" valueType="num">
                                      <p:cBhvr>
                                        <p:cTn id="3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anim calcmode="lin" valueType="num">
                                      <p:cBhvr>
                                        <p:cTn id="40"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81301" y="3009900"/>
            <a:ext cx="66294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
        <p:nvSpPr>
          <p:cNvPr id="3" name="TextBox 2"/>
          <p:cNvSpPr txBox="1"/>
          <p:nvPr/>
        </p:nvSpPr>
        <p:spPr>
          <a:xfrm>
            <a:off x="1219200" y="381000"/>
            <a:ext cx="7391400" cy="3539430"/>
          </a:xfrm>
          <a:prstGeom prst="rect">
            <a:avLst/>
          </a:prstGeom>
          <a:noFill/>
        </p:spPr>
        <p:txBody>
          <a:bodyPr wrap="square" rtlCol="0">
            <a:spAutoFit/>
          </a:bodyPr>
          <a:lstStyle/>
          <a:p>
            <a:pPr marL="514350" indent="-514350">
              <a:buFont typeface="+mj-lt"/>
              <a:buAutoNum type="alphaUcPeriod"/>
            </a:pPr>
            <a:r>
              <a:rPr lang="en-US" sz="2800" b="1" dirty="0"/>
              <a:t>Why need the way – have a goal</a:t>
            </a:r>
          </a:p>
          <a:p>
            <a:pPr marL="514350" indent="-514350">
              <a:buFont typeface="+mj-lt"/>
              <a:buAutoNum type="alphaUcPeriod"/>
            </a:pPr>
            <a:r>
              <a:rPr lang="en-US" sz="2800" b="1" dirty="0"/>
              <a:t>Where do we find the way?</a:t>
            </a:r>
            <a:endParaRPr lang="en-US" sz="2800" dirty="0"/>
          </a:p>
          <a:p>
            <a:pPr marL="971550" lvl="1" indent="-514350">
              <a:buFont typeface="+mj-lt"/>
              <a:buAutoNum type="arabicPeriod"/>
            </a:pPr>
            <a:r>
              <a:rPr lang="en-US" sz="2800" i="1" dirty="0"/>
              <a:t>Find Him in Old Testament</a:t>
            </a:r>
          </a:p>
          <a:p>
            <a:pPr marL="971550" lvl="1" indent="-514350">
              <a:buFont typeface="+mj-lt"/>
              <a:buAutoNum type="arabicPeriod"/>
            </a:pPr>
            <a:r>
              <a:rPr lang="en-US" sz="2800" i="1" dirty="0"/>
              <a:t>Find Him in the Gospels</a:t>
            </a:r>
          </a:p>
          <a:p>
            <a:pPr marL="971550" lvl="1" indent="-514350">
              <a:buFont typeface="+mj-lt"/>
              <a:buAutoNum type="arabicPeriod"/>
            </a:pPr>
            <a:r>
              <a:rPr lang="en-US" sz="2800" i="1" dirty="0"/>
              <a:t>Find Him in Acts</a:t>
            </a:r>
          </a:p>
          <a:p>
            <a:pPr marL="1428750" lvl="2" indent="-514350">
              <a:buFont typeface="+mj-lt"/>
              <a:buAutoNum type="alphaLcPeriod"/>
            </a:pPr>
            <a:r>
              <a:rPr lang="en-US" sz="2800" dirty="0"/>
              <a:t>Sermons on resurrection (Acts 2)</a:t>
            </a:r>
          </a:p>
          <a:p>
            <a:pPr marL="1428750" lvl="2" indent="-514350">
              <a:buFont typeface="+mj-lt"/>
              <a:buAutoNum type="alphaLcPeriod"/>
            </a:pPr>
            <a:r>
              <a:rPr lang="en-US" sz="2800" dirty="0"/>
              <a:t>Preaching Christ (Acts 8:35)</a:t>
            </a:r>
          </a:p>
          <a:p>
            <a:pPr marL="1428750" lvl="2" indent="-514350">
              <a:buFont typeface="+mj-lt"/>
              <a:buAutoNum type="alphaLcPeriod"/>
            </a:pPr>
            <a:r>
              <a:rPr lang="en-US" sz="2800" dirty="0"/>
              <a:t>Now have a savior: Jesus (Acts 13:23)</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anim calcmode="lin" valueType="num">
                                      <p:cBhvr>
                                        <p:cTn id="2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2781301" y="3009900"/>
            <a:ext cx="66294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
        <p:nvSpPr>
          <p:cNvPr id="3" name="TextBox 2"/>
          <p:cNvSpPr txBox="1"/>
          <p:nvPr/>
        </p:nvSpPr>
        <p:spPr>
          <a:xfrm>
            <a:off x="1219200" y="381000"/>
            <a:ext cx="7391400" cy="2246769"/>
          </a:xfrm>
          <a:prstGeom prst="rect">
            <a:avLst/>
          </a:prstGeom>
          <a:noFill/>
        </p:spPr>
        <p:txBody>
          <a:bodyPr wrap="square" rtlCol="0">
            <a:spAutoFit/>
          </a:bodyPr>
          <a:lstStyle/>
          <a:p>
            <a:pPr marL="514350" indent="-514350">
              <a:buFont typeface="+mj-lt"/>
              <a:buAutoNum type="alphaUcPeriod"/>
            </a:pPr>
            <a:r>
              <a:rPr lang="en-US" sz="2800" b="1" dirty="0"/>
              <a:t>Why need the way – have a goal</a:t>
            </a:r>
          </a:p>
          <a:p>
            <a:pPr marL="514350" indent="-514350">
              <a:buFont typeface="+mj-lt"/>
              <a:buAutoNum type="alphaUcPeriod"/>
            </a:pPr>
            <a:r>
              <a:rPr lang="en-US" sz="2800" b="1" dirty="0"/>
              <a:t>Where do we find the way?</a:t>
            </a:r>
          </a:p>
          <a:p>
            <a:pPr marL="514350" indent="-514350">
              <a:buFont typeface="+mj-lt"/>
              <a:buAutoNum type="alphaUcPeriod"/>
            </a:pPr>
            <a:r>
              <a:rPr lang="en-US" sz="2800" b="1" dirty="0"/>
              <a:t>How do we find the way?</a:t>
            </a:r>
            <a:endParaRPr lang="en-US" sz="2800" dirty="0"/>
          </a:p>
          <a:p>
            <a:pPr marL="971550" lvl="1" indent="-514350">
              <a:buFont typeface="+mj-lt"/>
              <a:buAutoNum type="arabicPeriod"/>
            </a:pPr>
            <a:r>
              <a:rPr lang="en-US" sz="2800" i="1" dirty="0"/>
              <a:t>Believing  in Him (John 8:24)</a:t>
            </a:r>
          </a:p>
          <a:p>
            <a:pPr marL="971550" lvl="1" indent="-514350">
              <a:buFont typeface="+mj-lt"/>
              <a:buAutoNum type="arabicPeriod"/>
            </a:pPr>
            <a:r>
              <a:rPr lang="en-US" sz="2800" i="1" dirty="0"/>
              <a:t>Obeying Him (John 8:32; Gal. 3:26-27)</a:t>
            </a:r>
            <a:endParaRPr lang="en-US" sz="2800" dirty="0"/>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220200" cy="1200329"/>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bg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Kristen ITC" pitchFamily="66" charset="0"/>
              </a:rPr>
              <a:t>Jesus The Way</a:t>
            </a:r>
          </a:p>
        </p:txBody>
      </p:sp>
      <p:sp>
        <p:nvSpPr>
          <p:cNvPr id="6" name="Rounded Rectangle 5"/>
          <p:cNvSpPr/>
          <p:nvPr/>
        </p:nvSpPr>
        <p:spPr>
          <a:xfrm>
            <a:off x="1066800" y="24384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solidFill>
                  <a:schemeClr val="bg2">
                    <a:lumMod val="90000"/>
                  </a:schemeClr>
                </a:solidFill>
                <a:latin typeface="Kristen ITC" pitchFamily="66" charset="0"/>
              </a:rPr>
              <a:t>The Only Way</a:t>
            </a:r>
          </a:p>
        </p:txBody>
      </p:sp>
      <p:sp>
        <p:nvSpPr>
          <p:cNvPr id="7" name="Rounded Rectangle 6"/>
          <p:cNvSpPr/>
          <p:nvPr/>
        </p:nvSpPr>
        <p:spPr>
          <a:xfrm>
            <a:off x="1066800" y="36195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2">
                    <a:lumMod val="90000"/>
                  </a:schemeClr>
                </a:solidFill>
                <a:latin typeface="Kristen ITC" pitchFamily="66" charset="0"/>
              </a:rPr>
              <a:t>Where The Way Leads</a:t>
            </a:r>
          </a:p>
        </p:txBody>
      </p:sp>
      <p:sp>
        <p:nvSpPr>
          <p:cNvPr id="8" name="Rounded Rectangle 7"/>
          <p:cNvSpPr/>
          <p:nvPr/>
        </p:nvSpPr>
        <p:spPr>
          <a:xfrm>
            <a:off x="1066800" y="4800600"/>
            <a:ext cx="7162800" cy="914400"/>
          </a:xfrm>
          <a:prstGeom prst="round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2">
                    <a:lumMod val="90000"/>
                  </a:schemeClr>
                </a:solidFill>
                <a:latin typeface="Kristen ITC" pitchFamily="66" charset="0"/>
              </a:rPr>
              <a:t> Finding The Way</a:t>
            </a:r>
          </a:p>
        </p:txBody>
      </p:sp>
    </p:spTree>
  </p:cSld>
  <p:clrMapOvr>
    <a:masterClrMapping/>
  </p:clrMapOvr>
  <p:transition spd="slow">
    <p:split orient="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4547</TotalTime>
  <Words>1304</Words>
  <Application>Microsoft Office PowerPoint</Application>
  <PresentationFormat>On-screen Show (4:3)</PresentationFormat>
  <Paragraphs>170</Paragraphs>
  <Slides>24</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Times New Roman</vt:lpstr>
      <vt:lpstr>Arial</vt:lpstr>
      <vt:lpstr>Calibri</vt:lpstr>
      <vt:lpstr>Wingdings</vt:lpstr>
      <vt:lpstr>Calibri Light</vt:lpstr>
      <vt:lpstr>Kristen ITC</vt:lpstr>
      <vt:lpstr>Office Theme</vt:lpstr>
      <vt:lpstr>1_Office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DonnieV</dc:creator>
  <cp:lastModifiedBy>Donnie V. Rader</cp:lastModifiedBy>
  <cp:revision>39</cp:revision>
  <dcterms:created xsi:type="dcterms:W3CDTF">2010-02-19T15:48:16Z</dcterms:created>
  <dcterms:modified xsi:type="dcterms:W3CDTF">2020-11-22T03:19:30Z</dcterms:modified>
</cp:coreProperties>
</file>